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2"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111" d="100"/>
          <a:sy n="111" d="100"/>
        </p:scale>
        <p:origin x="1980" y="126"/>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2024/2/16</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2" y="0"/>
            <a:ext cx="2918621" cy="493237"/>
          </a:xfrm>
          <a:prstGeom prst="rect">
            <a:avLst/>
          </a:prstGeom>
        </p:spPr>
        <p:txBody>
          <a:bodyPr vert="horz" lIns="90644" tIns="45322" rIns="90644" bIns="45322"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2024/2/16</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 4"/>
          <p:cNvSpPr>
            <a:spLocks noGrp="1"/>
          </p:cNvSpPr>
          <p:nvPr>
            <p:ph type="body" sz="quarter" idx="3"/>
          </p:nvPr>
        </p:nvSpPr>
        <p:spPr>
          <a:xfrm>
            <a:off x="673891" y="4686538"/>
            <a:ext cx="5387982" cy="4439132"/>
          </a:xfrm>
          <a:prstGeom prst="rect">
            <a:avLst/>
          </a:prstGeom>
        </p:spPr>
        <p:txBody>
          <a:bodyPr vert="horz" lIns="90644" tIns="45322" rIns="90644" bIns="4532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00088" y="742950"/>
            <a:ext cx="5335587" cy="3695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50831258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2024/2/16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2024/2/16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2024/2/16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2024/2/16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2024/2/16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2024/2/16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2024/2/16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2024/2/16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2024/2/16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2024/2/16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2024/2/16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2024/2/16</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4" y="2856687"/>
            <a:ext cx="4761288" cy="28150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5"/>
            <a:ext cx="4753801" cy="561224"/>
          </a:xfrm>
          <a:prstGeom prst="rect">
            <a:avLst/>
          </a:prstGeom>
          <a:noFill/>
          <a:ln w="19050">
            <a:solidFill>
              <a:schemeClr val="bg1">
                <a:lumMod val="65000"/>
              </a:schemeClr>
            </a:solidFill>
            <a:miter lim="800000"/>
            <a:headEnd/>
            <a:tailEnd/>
          </a:ln>
        </p:spPr>
        <p:txBody>
          <a:bodyPr/>
          <a:lstStyle/>
          <a:p>
            <a:pPr marL="228598" indent="-228598" eaLnBrk="1" fontAlgn="auto" hangingPunct="1">
              <a:lnSpc>
                <a:spcPct val="120000"/>
              </a:lnSpc>
              <a:spcBef>
                <a:spcPts val="0"/>
              </a:spcBef>
              <a:spcAft>
                <a:spcPts val="0"/>
              </a:spcAft>
              <a:buFont typeface="Wingdings" pitchFamily="2" charset="2"/>
              <a:buChar char="u"/>
              <a:defRPr/>
            </a:pPr>
            <a:endParaRPr lang="en-US" altLang="ja-JP" sz="7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049970"/>
            <a:ext cx="4717029" cy="2878908"/>
          </a:xfrm>
          <a:prstGeom prst="rect">
            <a:avLst/>
          </a:prstGeom>
          <a:noFill/>
          <a:ln w="19050">
            <a:solidFill>
              <a:schemeClr val="bg1">
                <a:lumMod val="65000"/>
              </a:schemeClr>
            </a:solidFill>
            <a:miter lim="800000"/>
            <a:headEnd/>
            <a:tailEnd/>
          </a:ln>
        </p:spPr>
        <p:txBody>
          <a:bodyPr/>
          <a:lstStyle/>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事業総額：〇億円</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　　助成対象費用：〇億円（</a:t>
            </a:r>
            <a:r>
              <a:rPr lang="en-US" altLang="ja-JP" sz="1200" dirty="0">
                <a:solidFill>
                  <a:prstClr val="black">
                    <a:lumMod val="95000"/>
                    <a:lumOff val="5000"/>
                  </a:prstClr>
                </a:solidFill>
                <a:latin typeface="Meiryo UI" panose="020B0604030504040204" pitchFamily="50" charset="-128"/>
                <a:ea typeface="Meiryo UI" panose="020B0604030504040204" pitchFamily="50" charset="-128"/>
              </a:rPr>
              <a:t>40</a:t>
            </a:r>
            <a:r>
              <a:rPr lang="ja-JP" altLang="en-US" sz="1200" dirty="0">
                <a:solidFill>
                  <a:prstClr val="black">
                    <a:lumMod val="95000"/>
                    <a:lumOff val="5000"/>
                  </a:prstClr>
                </a:solidFill>
                <a:latin typeface="Meiryo UI" panose="020B0604030504040204" pitchFamily="50" charset="-128"/>
                <a:ea typeface="Meiryo UI" panose="020B0604030504040204" pitchFamily="50" charset="-128"/>
              </a:rPr>
              <a:t>億円以内）</a:t>
            </a:r>
            <a:endParaRPr lang="en-US" altLang="ja-JP" sz="1200" dirty="0">
              <a:solidFill>
                <a:prstClr val="black">
                  <a:lumMod val="95000"/>
                  <a:lumOff val="5000"/>
                </a:prstClr>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NEDO</a:t>
            </a:r>
            <a:r>
              <a:rPr lang="zh-TW" altLang="en-US" sz="1200" dirty="0">
                <a:latin typeface="Meiryo UI" panose="020B0604030504040204" pitchFamily="50" charset="-128"/>
                <a:ea typeface="Meiryo UI" panose="020B0604030504040204" pitchFamily="50" charset="-128"/>
              </a:rPr>
              <a:t>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助成</a:t>
            </a:r>
            <a:r>
              <a:rPr lang="zh-TW" altLang="en-US" sz="1200" dirty="0">
                <a:latin typeface="Meiryo UI" panose="020B0604030504040204" pitchFamily="50" charset="-128"/>
                <a:ea typeface="Meiryo UI" panose="020B0604030504040204" pitchFamily="50" charset="-128"/>
              </a:rPr>
              <a:t>先負担額：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r>
              <a:rPr lang="zh-TW"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相手国負担額：</a:t>
            </a:r>
            <a:r>
              <a:rPr lang="ja-JP" altLang="en-US" sz="1200" dirty="0">
                <a:latin typeface="Meiryo UI" panose="020B0604030504040204" pitchFamily="50" charset="-128"/>
                <a:ea typeface="Meiryo UI" panose="020B0604030504040204" pitchFamily="50" charset="-128"/>
              </a:rPr>
              <a:t>〇</a:t>
            </a:r>
            <a:r>
              <a:rPr lang="zh-TW" altLang="en-US" sz="1200" dirty="0">
                <a:latin typeface="Meiryo UI" panose="020B0604030504040204" pitchFamily="50" charset="-128"/>
                <a:ea typeface="Meiryo UI" panose="020B0604030504040204" pitchFamily="50" charset="-128"/>
              </a:rPr>
              <a:t>億円</a:t>
            </a:r>
          </a:p>
          <a:p>
            <a:pPr marL="49211" indent="-228598" eaLnBrk="1" fontAlgn="auto" hangingPunct="1">
              <a:lnSpc>
                <a:spcPct val="120000"/>
              </a:lnSpc>
              <a:spcBef>
                <a:spcPts val="0"/>
              </a:spcBef>
              <a:spcAft>
                <a:spcPts val="0"/>
              </a:spcAft>
              <a:buFont typeface="Wingdings" pitchFamily="2" charset="2"/>
              <a:buChar char="u"/>
              <a:defRPr/>
            </a:pPr>
            <a:r>
              <a:rPr lang="ja-JP" altLang="en-US" sz="1200" dirty="0">
                <a:latin typeface="Meiryo UI" panose="020B0604030504040204" pitchFamily="50" charset="-128"/>
                <a:ea typeface="Meiryo UI" panose="020B0604030504040204" pitchFamily="50" charset="-128"/>
              </a:rPr>
              <a:t>事業期間</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実証要件適合性等調査：</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〇〇年〇月頃～</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実証前調査：</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endParaRPr lang="en-US" altLang="ja-JP" sz="1200" dirty="0">
              <a:latin typeface="Meiryo UI" panose="020B0604030504040204" pitchFamily="50" charset="-128"/>
              <a:ea typeface="Meiryo UI" panose="020B0604030504040204" pitchFamily="50" charset="-128"/>
            </a:endParaRPr>
          </a:p>
          <a:p>
            <a:pPr marL="228600" indent="-228600" eaLnBrk="1" fontAlgn="auto" hangingPunct="1">
              <a:lnSpc>
                <a:spcPct val="120000"/>
              </a:lnSpc>
              <a:spcBef>
                <a:spcPts val="0"/>
              </a:spcBef>
              <a:spcAft>
                <a:spcPts val="0"/>
              </a:spcAft>
              <a:buFont typeface="+mj-ea"/>
              <a:buAutoNum type="circleNumDbPlain"/>
              <a:defRPr/>
            </a:pPr>
            <a:r>
              <a:rPr lang="ja-JP" altLang="en-US" sz="1200" dirty="0">
                <a:latin typeface="Meiryo UI" panose="020B0604030504040204" pitchFamily="50" charset="-128"/>
                <a:ea typeface="Meiryo UI" panose="020B0604030504040204" pitchFamily="50" charset="-128"/>
              </a:rPr>
              <a:t>　実証研究：</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〇〇年〇月頃～</a:t>
            </a:r>
            <a:r>
              <a:rPr lang="en-US" altLang="zh-TW" sz="1200" dirty="0">
                <a:latin typeface="Meiryo UI" panose="020B0604030504040204" pitchFamily="50" charset="-128"/>
                <a:ea typeface="Meiryo UI" panose="020B0604030504040204" pitchFamily="50" charset="-128"/>
              </a:rPr>
              <a:t>20○○</a:t>
            </a:r>
            <a:r>
              <a:rPr lang="zh-TW" altLang="en-US" sz="1200" dirty="0">
                <a:latin typeface="Meiryo UI" panose="020B0604030504040204" pitchFamily="50" charset="-128"/>
                <a:ea typeface="Meiryo UI" panose="020B0604030504040204" pitchFamily="50" charset="-128"/>
              </a:rPr>
              <a:t>年○月</a:t>
            </a:r>
          </a:p>
          <a:p>
            <a:pPr marL="49211" indent="-228598" eaLnBrk="1" fontAlgn="auto" hangingPunct="1">
              <a:lnSpc>
                <a:spcPct val="120000"/>
              </a:lnSpc>
              <a:spcBef>
                <a:spcPts val="0"/>
              </a:spcBef>
              <a:spcAft>
                <a:spcPts val="0"/>
              </a:spcAft>
              <a:buFont typeface="Wingdings" pitchFamily="2" charset="2"/>
              <a:buChar char="u"/>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13327" y="853560"/>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５．事業規模・実施期間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脱炭素化・エネルギー転換に資する我が国技術の国際実証事業／実証要件適合性等調査（実証前調査／実証研究）／○○○○○○○○○（国・地域名）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1219661978"/>
              </p:ext>
            </p:extLst>
          </p:nvPr>
        </p:nvGraphicFramePr>
        <p:xfrm>
          <a:off x="5819755" y="3117879"/>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a:t>
                      </a:r>
                      <a:r>
                        <a:rPr kumimoji="1" lang="ja-JP" altLang="en-US" sz="800" dirty="0"/>
                        <a:t>〇〇</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7401927" y="3405568"/>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545469" y="3406640"/>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7263150" y="3369733"/>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65270" y="2815611"/>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412" y="4138777"/>
            <a:ext cx="4717029" cy="2656008"/>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17915" y="4024340"/>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６．想定する実証研究実施体制</a:t>
            </a:r>
          </a:p>
        </p:txBody>
      </p:sp>
      <p:sp>
        <p:nvSpPr>
          <p:cNvPr id="63" name="正方形/長方形 62"/>
          <p:cNvSpPr/>
          <p:nvPr/>
        </p:nvSpPr>
        <p:spPr>
          <a:xfrm>
            <a:off x="1048625" y="1173225"/>
            <a:ext cx="3621102"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710586" y="4955671"/>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20930" y="3520392"/>
            <a:ext cx="4013297" cy="1299201"/>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89900" y="2305355"/>
            <a:ext cx="3749879" cy="354056"/>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対象国または地域名のみ記載。（例：タイ、台湾等）</a:t>
            </a:r>
          </a:p>
        </p:txBody>
      </p:sp>
      <p:sp>
        <p:nvSpPr>
          <p:cNvPr id="68" name="四角形吹き出し 67"/>
          <p:cNvSpPr/>
          <p:nvPr/>
        </p:nvSpPr>
        <p:spPr>
          <a:xfrm>
            <a:off x="7596274" y="747948"/>
            <a:ext cx="2295435" cy="497064"/>
          </a:xfrm>
          <a:prstGeom prst="wedgeRectCallout">
            <a:avLst>
              <a:gd name="adj1" fmla="val -81192"/>
              <a:gd name="adj2" fmla="val 72753"/>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en-US" altLang="ja-JP" sz="1100" dirty="0">
                <a:solidFill>
                  <a:srgbClr val="0000FF"/>
                </a:solidFill>
                <a:latin typeface="Meiryo UI" panose="020B0604030504040204" pitchFamily="50" charset="-128"/>
                <a:ea typeface="Meiryo UI" panose="020B0604030504040204" pitchFamily="50" charset="-128"/>
              </a:rPr>
              <a:t>※</a:t>
            </a:r>
            <a:r>
              <a:rPr lang="ja-JP" altLang="en-US" sz="1100" dirty="0">
                <a:solidFill>
                  <a:srgbClr val="0000FF"/>
                </a:solidFill>
                <a:latin typeface="Meiryo UI" panose="020B0604030504040204" pitchFamily="50" charset="-128"/>
                <a:ea typeface="Meiryo UI" panose="020B0604030504040204" pitchFamily="50" charset="-128"/>
              </a:rPr>
              <a:t>事業総額と助成対象費用が同じ場合は助成対象費用の行を削除</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7664137" y="4023496"/>
            <a:ext cx="2013861" cy="405504"/>
          </a:xfrm>
          <a:prstGeom prst="wedgeRectCallout">
            <a:avLst>
              <a:gd name="adj1" fmla="val -60226"/>
              <a:gd name="adj2" fmla="val 94106"/>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4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4390930" y="281760"/>
            <a:ext cx="1462870" cy="294718"/>
          </a:xfrm>
          <a:prstGeom prst="wedgeRectCallout">
            <a:avLst>
              <a:gd name="adj1" fmla="val -66150"/>
              <a:gd name="adj2" fmla="val -60273"/>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実証名称を記載。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5853800" y="3402431"/>
            <a:ext cx="691669" cy="37319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71" name="四角形吹き出し 70"/>
          <p:cNvSpPr/>
          <p:nvPr/>
        </p:nvSpPr>
        <p:spPr>
          <a:xfrm>
            <a:off x="8001983" y="1291840"/>
            <a:ext cx="1676015" cy="402634"/>
          </a:xfrm>
          <a:prstGeom prst="wedgeRectCallout">
            <a:avLst>
              <a:gd name="adj1" fmla="val -115886"/>
              <a:gd name="adj2" fmla="val 123700"/>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相手国の負担金額が明示できる場合は記載。</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57" name="四角形吹き出し 70">
            <a:extLst>
              <a:ext uri="{FF2B5EF4-FFF2-40B4-BE49-F238E27FC236}">
                <a16:creationId xmlns:a16="http://schemas.microsoft.com/office/drawing/2014/main" id="{CF0BEA87-88EF-4524-A964-344D5BCE9C1C}"/>
              </a:ext>
            </a:extLst>
          </p:cNvPr>
          <p:cNvSpPr/>
          <p:nvPr/>
        </p:nvSpPr>
        <p:spPr>
          <a:xfrm>
            <a:off x="7809353" y="3310106"/>
            <a:ext cx="1926291" cy="378506"/>
          </a:xfrm>
          <a:prstGeom prst="wedgeRectCallout">
            <a:avLst>
              <a:gd name="adj1" fmla="val -67415"/>
              <a:gd name="adj2" fmla="val 37474"/>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線表に大まかなスケジュールを記載。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3" name="四角形吹き出し 55">
            <a:extLst>
              <a:ext uri="{FF2B5EF4-FFF2-40B4-BE49-F238E27FC236}">
                <a16:creationId xmlns:a16="http://schemas.microsoft.com/office/drawing/2014/main" id="{FBC044D7-8A84-4886-B28E-EA337936F160}"/>
              </a:ext>
            </a:extLst>
          </p:cNvPr>
          <p:cNvSpPr/>
          <p:nvPr/>
        </p:nvSpPr>
        <p:spPr>
          <a:xfrm>
            <a:off x="6250464" y="266232"/>
            <a:ext cx="1694369" cy="445941"/>
          </a:xfrm>
          <a:prstGeom prst="wedgeRectCallout">
            <a:avLst>
              <a:gd name="adj1" fmla="val 45754"/>
              <a:gd name="adj2" fmla="val 15554"/>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フォントの大きさは</a:t>
            </a:r>
            <a:r>
              <a:rPr lang="en-US" altLang="ja-JP" sz="1200" dirty="0">
                <a:solidFill>
                  <a:srgbClr val="3366FF"/>
                </a:solidFill>
                <a:latin typeface="Meiryo UI" panose="020B0604030504040204" pitchFamily="50" charset="-128"/>
                <a:ea typeface="Meiryo UI" panose="020B0604030504040204" pitchFamily="50" charset="-128"/>
              </a:rPr>
              <a:t>12</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14</a:t>
            </a:r>
            <a:r>
              <a:rPr lang="ja-JP" altLang="en-US" sz="1200" dirty="0">
                <a:solidFill>
                  <a:srgbClr val="3366FF"/>
                </a:solidFill>
                <a:latin typeface="Meiryo UI" panose="020B0604030504040204" pitchFamily="50" charset="-128"/>
                <a:ea typeface="Meiryo UI" panose="020B0604030504040204" pitchFamily="50" charset="-128"/>
              </a:rPr>
              <a:t>ポイントとすること。</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2" name="テキスト ボックス 282">
            <a:extLst>
              <a:ext uri="{FF2B5EF4-FFF2-40B4-BE49-F238E27FC236}">
                <a16:creationId xmlns:a16="http://schemas.microsoft.com/office/drawing/2014/main" id="{C1378EDA-8EA3-EFDB-A2AD-B7B4BB203E4B}"/>
              </a:ext>
            </a:extLst>
          </p:cNvPr>
          <p:cNvSpPr txBox="1">
            <a:spLocks noChangeArrowheads="1"/>
          </p:cNvSpPr>
          <p:nvPr/>
        </p:nvSpPr>
        <p:spPr bwMode="auto">
          <a:xfrm>
            <a:off x="172588" y="5903630"/>
            <a:ext cx="4761288" cy="89713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C14CFCA-AA98-91E5-4085-AE676FABEB03}"/>
              </a:ext>
            </a:extLst>
          </p:cNvPr>
          <p:cNvSpPr/>
          <p:nvPr/>
        </p:nvSpPr>
        <p:spPr>
          <a:xfrm>
            <a:off x="1102042" y="6172730"/>
            <a:ext cx="3763782" cy="432515"/>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冒頭「○」に事業の</a:t>
            </a:r>
            <a:r>
              <a:rPr lang="en-US" altLang="ja-JP" sz="1200" dirty="0">
                <a:solidFill>
                  <a:srgbClr val="3366FF"/>
                </a:solidFill>
                <a:latin typeface="Meiryo UI" panose="020B0604030504040204" pitchFamily="50" charset="-128"/>
                <a:ea typeface="Meiryo UI" panose="020B0604030504040204" pitchFamily="50" charset="-128"/>
              </a:rPr>
              <a:t>PR</a:t>
            </a:r>
            <a:r>
              <a:rPr lang="ja-JP" altLang="en-US" sz="1200" dirty="0">
                <a:solidFill>
                  <a:srgbClr val="3366FF"/>
                </a:solidFill>
                <a:latin typeface="Meiryo UI" panose="020B0604030504040204" pitchFamily="50" charset="-128"/>
                <a:ea typeface="Meiryo UI" panose="020B0604030504040204" pitchFamily="50" charset="-128"/>
              </a:rPr>
              <a:t>ポイント、「●」に検討課題を専門用語をなるべく用いず、平易な内容で完結に記載。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 name="Rectangle 7">
            <a:extLst>
              <a:ext uri="{FF2B5EF4-FFF2-40B4-BE49-F238E27FC236}">
                <a16:creationId xmlns:a16="http://schemas.microsoft.com/office/drawing/2014/main" id="{2621BF9F-DF5D-C7C1-F8D3-7E8A0B681001}"/>
              </a:ext>
            </a:extLst>
          </p:cNvPr>
          <p:cNvSpPr>
            <a:spLocks noChangeArrowheads="1"/>
          </p:cNvSpPr>
          <p:nvPr/>
        </p:nvSpPr>
        <p:spPr bwMode="auto">
          <a:xfrm>
            <a:off x="81558" y="5747769"/>
            <a:ext cx="3885138" cy="229442"/>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４．○事業の</a:t>
            </a:r>
            <a:r>
              <a:rPr lang="en-US" altLang="ja-JP" sz="1400" dirty="0">
                <a:solidFill>
                  <a:srgbClr val="000000"/>
                </a:solidFill>
                <a:latin typeface="Meiryo UI" panose="020B0604030504040204" pitchFamily="50" charset="-128"/>
                <a:ea typeface="Meiryo UI" panose="020B0604030504040204" pitchFamily="50" charset="-128"/>
              </a:rPr>
              <a:t>PR</a:t>
            </a:r>
            <a:r>
              <a:rPr lang="ja-JP" altLang="en-US" sz="1400" dirty="0">
                <a:solidFill>
                  <a:srgbClr val="000000"/>
                </a:solidFill>
                <a:latin typeface="Meiryo UI" panose="020B0604030504040204" pitchFamily="50" charset="-128"/>
                <a:ea typeface="Meiryo UI" panose="020B0604030504040204" pitchFamily="50" charset="-128"/>
              </a:rPr>
              <a:t>ポイント／意義 </a:t>
            </a:r>
            <a:r>
              <a:rPr lang="en-US" altLang="ja-JP" sz="1400" dirty="0">
                <a:solidFill>
                  <a:srgbClr val="000000"/>
                </a:solidFill>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rPr>
              <a:t>●検討課題</a:t>
            </a:r>
          </a:p>
        </p:txBody>
      </p:sp>
      <p:sp>
        <p:nvSpPr>
          <p:cNvPr id="4" name="四角形吹き出し 70">
            <a:extLst>
              <a:ext uri="{FF2B5EF4-FFF2-40B4-BE49-F238E27FC236}">
                <a16:creationId xmlns:a16="http://schemas.microsoft.com/office/drawing/2014/main" id="{0941B5C4-F3F9-AE6D-84D4-F6977BAEEEA4}"/>
              </a:ext>
            </a:extLst>
          </p:cNvPr>
          <p:cNvSpPr/>
          <p:nvPr/>
        </p:nvSpPr>
        <p:spPr>
          <a:xfrm>
            <a:off x="8008957" y="1831054"/>
            <a:ext cx="1787675" cy="402634"/>
          </a:xfrm>
          <a:prstGeom prst="wedgeRectCallout">
            <a:avLst>
              <a:gd name="adj1" fmla="val -62614"/>
              <a:gd name="adj2" fmla="val 71174"/>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100" dirty="0">
                <a:solidFill>
                  <a:srgbClr val="0000FF"/>
                </a:solidFill>
                <a:latin typeface="Meiryo UI" panose="020B0604030504040204" pitchFamily="50" charset="-128"/>
                <a:ea typeface="Meiryo UI" panose="020B0604030504040204" pitchFamily="50" charset="-128"/>
              </a:rPr>
              <a:t>各事業の間は事務手続きに</a:t>
            </a:r>
            <a:r>
              <a:rPr lang="en-US" altLang="ja-JP" sz="1100" dirty="0">
                <a:solidFill>
                  <a:srgbClr val="0000FF"/>
                </a:solidFill>
                <a:latin typeface="Meiryo UI" panose="020B0604030504040204" pitchFamily="50" charset="-128"/>
                <a:ea typeface="Meiryo UI" panose="020B0604030504040204" pitchFamily="50" charset="-128"/>
              </a:rPr>
              <a:t>3</a:t>
            </a:r>
            <a:r>
              <a:rPr lang="ja-JP" altLang="en-US" sz="1100" dirty="0">
                <a:solidFill>
                  <a:srgbClr val="0000FF"/>
                </a:solidFill>
                <a:latin typeface="Meiryo UI" panose="020B0604030504040204" pitchFamily="50" charset="-128"/>
                <a:ea typeface="Meiryo UI" panose="020B0604030504040204" pitchFamily="50" charset="-128"/>
              </a:rPr>
              <a:t>ヶ月程度必要となります。</a:t>
            </a:r>
            <a:endParaRPr lang="en-US" altLang="ja-JP" sz="1100" dirty="0">
              <a:solidFill>
                <a:srgbClr val="0000FF"/>
              </a:solidFill>
              <a:latin typeface="Meiryo UI" panose="020B0604030504040204" pitchFamily="50" charset="-128"/>
              <a:ea typeface="Meiryo UI" panose="020B0604030504040204" pitchFamily="50" charset="-128"/>
            </a:endParaRPr>
          </a:p>
        </p:txBody>
      </p:sp>
      <p:sp>
        <p:nvSpPr>
          <p:cNvPr id="6" name="四角形吹き出し 55">
            <a:extLst>
              <a:ext uri="{FF2B5EF4-FFF2-40B4-BE49-F238E27FC236}">
                <a16:creationId xmlns:a16="http://schemas.microsoft.com/office/drawing/2014/main" id="{5AE36445-2038-F31B-E6F7-ABD2808159DF}"/>
              </a:ext>
            </a:extLst>
          </p:cNvPr>
          <p:cNvSpPr/>
          <p:nvPr/>
        </p:nvSpPr>
        <p:spPr>
          <a:xfrm>
            <a:off x="3354798" y="635088"/>
            <a:ext cx="1462870" cy="283123"/>
          </a:xfrm>
          <a:prstGeom prst="wedgeRectCallout">
            <a:avLst>
              <a:gd name="adj1" fmla="val -57548"/>
              <a:gd name="adj2" fmla="val -107510"/>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200" dirty="0">
                <a:solidFill>
                  <a:srgbClr val="3366FF"/>
                </a:solidFill>
                <a:latin typeface="Meiryo UI" panose="020B0604030504040204" pitchFamily="50" charset="-128"/>
                <a:ea typeface="Meiryo UI" panose="020B0604030504040204" pitchFamily="50" charset="-128"/>
              </a:rPr>
              <a:t>例：タイ、台湾等</a:t>
            </a:r>
            <a:endParaRPr lang="en-US" altLang="ja-JP" sz="1200" dirty="0">
              <a:solidFill>
                <a:srgbClr val="3366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59650"/>
            <a:ext cx="4675164" cy="4015583"/>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（実証技術に関する事業概要）＊＊＊＊＊</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（目指す市場の現在～将来の成長）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（事業環境における課題）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58" name="Rectangle 7"/>
          <p:cNvSpPr>
            <a:spLocks noChangeArrowheads="1"/>
          </p:cNvSpPr>
          <p:nvPr/>
        </p:nvSpPr>
        <p:spPr bwMode="auto">
          <a:xfrm>
            <a:off x="50453" y="84272"/>
            <a:ext cx="2647517"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７．事業環境・目指す市場概要</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18963" y="286282"/>
            <a:ext cx="4888867" cy="6476688"/>
          </a:xfrm>
          <a:prstGeom prst="rect">
            <a:avLst/>
          </a:prstGeom>
          <a:noFill/>
          <a:ln w="19050">
            <a:solidFill>
              <a:schemeClr val="bg1">
                <a:lumMod val="65000"/>
              </a:schemeClr>
            </a:solidFill>
            <a:miter lim="800000"/>
            <a:headEnd/>
            <a:tailEnd/>
          </a:ln>
        </p:spPr>
        <p:txBody>
          <a:body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○○システムと○○を用い、○○市場へ参入。</a:t>
            </a: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（実証技術の強み）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（ビジネスモデル） ＊＊＊＊＊</a:t>
            </a:r>
            <a:endParaRPr lang="en-US" altLang="ja-JP" sz="14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（普及展開の大きな流れ） ＊＊＊＊＊</a:t>
            </a:r>
          </a:p>
        </p:txBody>
      </p:sp>
      <p:sp>
        <p:nvSpPr>
          <p:cNvPr id="37" name="四角形吹き出し 67">
            <a:extLst>
              <a:ext uri="{FF2B5EF4-FFF2-40B4-BE49-F238E27FC236}">
                <a16:creationId xmlns:a16="http://schemas.microsoft.com/office/drawing/2014/main" id="{B815D555-F3ED-4E8B-A680-2AF24220DAB9}"/>
              </a:ext>
            </a:extLst>
          </p:cNvPr>
          <p:cNvSpPr/>
          <p:nvPr/>
        </p:nvSpPr>
        <p:spPr>
          <a:xfrm>
            <a:off x="418213" y="2181349"/>
            <a:ext cx="2245572" cy="1892630"/>
          </a:xfrm>
          <a:prstGeom prst="wedgeRectCallout">
            <a:avLst>
              <a:gd name="adj1" fmla="val -16188"/>
              <a:gd name="adj2" fmla="val -104649"/>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実証技術及び目指す市場における事業環境について箇条書きで記載。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事業環境における課題及びその課題に対する実証技術の効用等を明記。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39" name="テキスト ボックス 71">
            <a:extLst>
              <a:ext uri="{FF2B5EF4-FFF2-40B4-BE49-F238E27FC236}">
                <a16:creationId xmlns:a16="http://schemas.microsoft.com/office/drawing/2014/main" id="{A8E6E69F-820F-4D24-ABEA-DFB017238AF4}"/>
              </a:ext>
            </a:extLst>
          </p:cNvPr>
          <p:cNvSpPr txBox="1">
            <a:spLocks noChangeArrowheads="1"/>
          </p:cNvSpPr>
          <p:nvPr/>
        </p:nvSpPr>
        <p:spPr bwMode="auto">
          <a:xfrm>
            <a:off x="2908872" y="1765655"/>
            <a:ext cx="1816993" cy="23083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目指す市場の成長・</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事業環境を説明する図等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40" name="四角形吹き出し 67">
            <a:extLst>
              <a:ext uri="{FF2B5EF4-FFF2-40B4-BE49-F238E27FC236}">
                <a16:creationId xmlns:a16="http://schemas.microsoft.com/office/drawing/2014/main" id="{C2FDC5BF-65EC-4230-BC7A-D000201F56EA}"/>
              </a:ext>
            </a:extLst>
          </p:cNvPr>
          <p:cNvSpPr/>
          <p:nvPr/>
        </p:nvSpPr>
        <p:spPr>
          <a:xfrm>
            <a:off x="5049874" y="2056133"/>
            <a:ext cx="2630132" cy="3491540"/>
          </a:xfrm>
          <a:prstGeom prst="wedgeRectCallout">
            <a:avLst>
              <a:gd name="adj1" fmla="val 6368"/>
              <a:gd name="adj2" fmla="val -68777"/>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市場分析や競合分析に基づく実証技術の強みを記載。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普及段階におけるビジネスモデルに</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ついて記載。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事業展開に係る主要リスクを考慮しての普及展開予定等を記載。</a:t>
            </a: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a:t>
            </a:r>
            <a:r>
              <a:rPr lang="ja-JP" altLang="en-US" sz="1200" dirty="0">
                <a:solidFill>
                  <a:srgbClr val="3366FF"/>
                </a:solidFill>
                <a:latin typeface="Meiryo UI" panose="020B0604030504040204" pitchFamily="50" charset="-128"/>
                <a:ea typeface="Meiryo UI" panose="020B0604030504040204" pitchFamily="50" charset="-128"/>
              </a:rPr>
              <a:t>現在想定なさっている内容でご</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記載ください。こちらの内容に関して</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は、今後事業を進めていく中での</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修正・変更は可能です。</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4909647" y="86200"/>
            <a:ext cx="1287046" cy="218443"/>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９．事業戦略</a:t>
            </a:r>
          </a:p>
        </p:txBody>
      </p:sp>
      <p:sp>
        <p:nvSpPr>
          <p:cNvPr id="42" name="テキスト ボックス 258">
            <a:extLst>
              <a:ext uri="{FF2B5EF4-FFF2-40B4-BE49-F238E27FC236}">
                <a16:creationId xmlns:a16="http://schemas.microsoft.com/office/drawing/2014/main" id="{3081E806-4178-421C-97E0-291B8AAF44F1}"/>
              </a:ext>
            </a:extLst>
          </p:cNvPr>
          <p:cNvSpPr txBox="1">
            <a:spLocks noChangeArrowheads="1"/>
          </p:cNvSpPr>
          <p:nvPr/>
        </p:nvSpPr>
        <p:spPr bwMode="auto">
          <a:xfrm>
            <a:off x="129622" y="4517895"/>
            <a:ext cx="4675165" cy="224507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400" dirty="0">
                <a:solidFill>
                  <a:srgbClr val="000000"/>
                </a:solidFill>
                <a:latin typeface="Meiryo UI" panose="020B0604030504040204" pitchFamily="50" charset="-128"/>
                <a:ea typeface="Meiryo UI" panose="020B0604030504040204" pitchFamily="50" charset="-128"/>
              </a:rPr>
              <a:t>＊＊＊＊＊</a:t>
            </a:r>
            <a:endParaRPr lang="en-US" altLang="ja-JP" sz="1400" dirty="0">
              <a:solidFill>
                <a:srgbClr val="000000"/>
              </a:solidFill>
              <a:latin typeface="Meiryo UI" panose="020B0604030504040204" pitchFamily="50" charset="-128"/>
              <a:ea typeface="Meiryo UI" panose="020B0604030504040204" pitchFamily="50" charset="-128"/>
            </a:endParaRPr>
          </a:p>
          <a:p>
            <a:pPr marL="0" indent="0" eaLnBrk="1" hangingPunct="1">
              <a:lnSpc>
                <a:spcPct val="120000"/>
              </a:lnSpc>
              <a:spcBef>
                <a:spcPct val="0"/>
              </a:spcBef>
              <a:buNone/>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1" name="Rectangle 7">
            <a:extLst>
              <a:ext uri="{FF2B5EF4-FFF2-40B4-BE49-F238E27FC236}">
                <a16:creationId xmlns:a16="http://schemas.microsoft.com/office/drawing/2014/main" id="{AA43B518-BE6A-4BB0-92D8-20C9F23C251F}"/>
              </a:ext>
            </a:extLst>
          </p:cNvPr>
          <p:cNvSpPr>
            <a:spLocks noChangeArrowheads="1"/>
          </p:cNvSpPr>
          <p:nvPr/>
        </p:nvSpPr>
        <p:spPr bwMode="auto">
          <a:xfrm>
            <a:off x="50454" y="4364457"/>
            <a:ext cx="2408661"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８．普及時における事業体制</a:t>
            </a:r>
          </a:p>
        </p:txBody>
      </p:sp>
      <p:sp>
        <p:nvSpPr>
          <p:cNvPr id="43" name="四角形吹き出し 67">
            <a:extLst>
              <a:ext uri="{FF2B5EF4-FFF2-40B4-BE49-F238E27FC236}">
                <a16:creationId xmlns:a16="http://schemas.microsoft.com/office/drawing/2014/main" id="{DB5EDDEF-1438-4F0D-B40B-28CE7511A617}"/>
              </a:ext>
            </a:extLst>
          </p:cNvPr>
          <p:cNvSpPr/>
          <p:nvPr/>
        </p:nvSpPr>
        <p:spPr>
          <a:xfrm>
            <a:off x="237506" y="5048713"/>
            <a:ext cx="2460465" cy="1423713"/>
          </a:xfrm>
          <a:prstGeom prst="wedgeRectCallout">
            <a:avLst>
              <a:gd name="adj1" fmla="val -17556"/>
              <a:gd name="adj2" fmla="val -67358"/>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普及段階において想定する</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顧客を含めた事業体制を記載。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5" name="テキスト ボックス 71">
            <a:extLst>
              <a:ext uri="{FF2B5EF4-FFF2-40B4-BE49-F238E27FC236}">
                <a16:creationId xmlns:a16="http://schemas.microsoft.com/office/drawing/2014/main" id="{5D420705-1936-4430-AC49-F4FD86E4739B}"/>
              </a:ext>
            </a:extLst>
          </p:cNvPr>
          <p:cNvSpPr txBox="1">
            <a:spLocks noChangeArrowheads="1"/>
          </p:cNvSpPr>
          <p:nvPr/>
        </p:nvSpPr>
        <p:spPr bwMode="auto">
          <a:xfrm>
            <a:off x="7941054" y="3424015"/>
            <a:ext cx="1816993" cy="21236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事業戦略を説明する図等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6" name="テキスト ボックス 71">
            <a:extLst>
              <a:ext uri="{FF2B5EF4-FFF2-40B4-BE49-F238E27FC236}">
                <a16:creationId xmlns:a16="http://schemas.microsoft.com/office/drawing/2014/main" id="{408B8D92-885A-3043-0855-A3BB2999AEF4}"/>
              </a:ext>
            </a:extLst>
          </p:cNvPr>
          <p:cNvSpPr txBox="1">
            <a:spLocks noChangeArrowheads="1"/>
          </p:cNvSpPr>
          <p:nvPr/>
        </p:nvSpPr>
        <p:spPr bwMode="auto">
          <a:xfrm>
            <a:off x="2830444" y="4718100"/>
            <a:ext cx="1816993"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200" dirty="0">
                <a:solidFill>
                  <a:srgbClr val="000000"/>
                </a:solidFill>
                <a:latin typeface="Meiryo UI" panose="020B0604030504040204" pitchFamily="50" charset="-128"/>
                <a:ea typeface="Meiryo UI" panose="020B0604030504040204" pitchFamily="50" charset="-128"/>
              </a:rPr>
              <a:t>各ステークホルダーの関係を示す図等</a:t>
            </a: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1200" dirty="0">
              <a:solidFill>
                <a:srgbClr val="000000"/>
              </a:solidFill>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sz="12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2662811"/>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779</Words>
  <PresentationFormat>A4 210 x 297 mm</PresentationFormat>
  <Paragraphs>133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HGPｺﾞｼｯｸE</vt:lpstr>
      <vt:lpstr>Meiryo UI</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