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330" r:id="rId3"/>
    <p:sldId id="270" r:id="rId4"/>
    <p:sldId id="263" r:id="rId5"/>
    <p:sldId id="331" r:id="rId6"/>
    <p:sldId id="271" r:id="rId7"/>
    <p:sldId id="264" r:id="rId8"/>
    <p:sldId id="272" r:id="rId9"/>
    <p:sldId id="269" r:id="rId10"/>
    <p:sldId id="267" r:id="rId11"/>
    <p:sldId id="276" r:id="rId12"/>
    <p:sldId id="273" r:id="rId13"/>
    <p:sldId id="274" r:id="rId14"/>
    <p:sldId id="268" r:id="rId15"/>
    <p:sldId id="277" r:id="rId1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95" autoAdjust="0"/>
  </p:normalViewPr>
  <p:slideViewPr>
    <p:cSldViewPr>
      <p:cViewPr varScale="1">
        <p:scale>
          <a:sx n="106" d="100"/>
          <a:sy n="106" d="100"/>
        </p:scale>
        <p:origin x="672"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22" cy="494813"/>
          </a:xfrm>
          <a:prstGeom prst="rect">
            <a:avLst/>
          </a:prstGeom>
        </p:spPr>
        <p:txBody>
          <a:bodyPr vert="horz" lIns="90637" tIns="45318" rIns="90637" bIns="4531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572" y="0"/>
            <a:ext cx="2918622" cy="494813"/>
          </a:xfrm>
          <a:prstGeom prst="rect">
            <a:avLst/>
          </a:prstGeom>
        </p:spPr>
        <p:txBody>
          <a:bodyPr vert="horz" lIns="90637" tIns="45318" rIns="90637" bIns="45318" rtlCol="0"/>
          <a:lstStyle>
            <a:lvl1pPr algn="r">
              <a:defRPr sz="1100"/>
            </a:lvl1pPr>
          </a:lstStyle>
          <a:p>
            <a:fld id="{6242F766-F3D5-4D60-A923-2555C7DFA534}" type="datetimeFigureOut">
              <a:rPr kumimoji="1" lang="ja-JP" altLang="en-US" smtClean="0"/>
              <a:t>2024/2/19</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501"/>
            <a:ext cx="2918622" cy="494813"/>
          </a:xfrm>
          <a:prstGeom prst="rect">
            <a:avLst/>
          </a:prstGeom>
        </p:spPr>
        <p:txBody>
          <a:bodyPr vert="horz" lIns="90637" tIns="45318" rIns="90637" bIns="4531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2" cy="494813"/>
          </a:xfrm>
          <a:prstGeom prst="rect">
            <a:avLst/>
          </a:prstGeom>
        </p:spPr>
        <p:txBody>
          <a:bodyPr vert="horz" lIns="90637" tIns="45318" rIns="90637" bIns="45318" rtlCol="0" anchor="b"/>
          <a:lstStyle>
            <a:lvl1pPr algn="r">
              <a:defRPr sz="11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0963" y="741363"/>
            <a:ext cx="6573837" cy="36988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defTabSz="875721">
              <a:defRPr/>
            </a:pPr>
            <a:fld id="{3AB6AF2B-B641-4643-9444-A3DDC31C4134}" type="slidenum">
              <a:rPr lang="ja-JP" altLang="en-US">
                <a:solidFill>
                  <a:prstClr val="black"/>
                </a:solidFill>
                <a:latin typeface="Calibri"/>
                <a:ea typeface="ＭＳ Ｐゴシック" panose="020B0600070205080204" pitchFamily="50" charset="-128"/>
              </a:rPr>
              <a:pPr defTabSz="875721">
                <a:defRPr/>
              </a:pPr>
              <a:t>1</a:t>
            </a:fld>
            <a:endParaRPr lang="ja-JP" altLang="en-US">
              <a:solidFill>
                <a:prstClr val="black"/>
              </a:solidFill>
              <a:latin typeface="Calibri"/>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4</a:t>
            </a:fld>
            <a:endParaRPr kumimoji="1" lang="ja-JP" altLang="en-US"/>
          </a:p>
        </p:txBody>
      </p:sp>
    </p:spTree>
    <p:extLst>
      <p:ext uri="{BB962C8B-B14F-4D97-AF65-F5344CB8AC3E}">
        <p14:creationId xmlns:p14="http://schemas.microsoft.com/office/powerpoint/2010/main" val="109428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2682875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6</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10</a:t>
            </a:fld>
            <a:endParaRPr kumimoji="1" lang="ja-JP" altLang="en-US"/>
          </a:p>
        </p:txBody>
      </p:sp>
    </p:spTree>
    <p:extLst>
      <p:ext uri="{BB962C8B-B14F-4D97-AF65-F5344CB8AC3E}">
        <p14:creationId xmlns:p14="http://schemas.microsoft.com/office/powerpoint/2010/main" val="383507590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299872"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2101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360363"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616908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65391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859101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03019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386535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430329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32435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38112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72238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002010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7" name="スライド番号プレースホルダ 6"/>
          <p:cNvSpPr>
            <a:spLocks noGrp="1"/>
          </p:cNvSpPr>
          <p:nvPr>
            <p:ph type="sldNum" sz="quarter" idx="10"/>
          </p:nvPr>
        </p:nvSpPr>
        <p:spPr/>
        <p:txBody>
          <a:bodyPr/>
          <a:lstStyle/>
          <a:p>
            <a:fld id="{694CE547-DC31-45C0-A3CB-9746090ED550}" type="slidenum">
              <a:rPr lang="ja-JP" altLang="en-US" smtClean="0">
                <a:solidFill>
                  <a:srgbClr val="000000">
                    <a:tint val="75000"/>
                  </a:srgbClr>
                </a:solidFill>
              </a:rPr>
              <a:pPr/>
              <a:t>‹#›</a:t>
            </a:fld>
            <a:endParaRPr lang="ja-JP" altLang="en-US" dirty="0">
              <a:solidFill>
                <a:srgbClr val="000000">
                  <a:tint val="75000"/>
                </a:srgbClr>
              </a:solidFill>
            </a:endParaRPr>
          </a:p>
        </p:txBody>
      </p:sp>
    </p:spTree>
    <p:extLst>
      <p:ext uri="{BB962C8B-B14F-4D97-AF65-F5344CB8AC3E}">
        <p14:creationId xmlns:p14="http://schemas.microsoft.com/office/powerpoint/2010/main" val="316992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8880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3.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33C9DDD2-3216-4EB1-9976-BBC39D2CACC6}"/>
              </a:ext>
            </a:extLst>
          </p:cNvPr>
          <p:cNvSpPr txBox="1"/>
          <p:nvPr/>
        </p:nvSpPr>
        <p:spPr>
          <a:xfrm>
            <a:off x="11830" y="171184"/>
            <a:ext cx="3312368" cy="307777"/>
          </a:xfrm>
          <a:prstGeom prst="rect">
            <a:avLst/>
          </a:prstGeom>
          <a:noFill/>
          <a:ln>
            <a:noFill/>
          </a:ln>
        </p:spPr>
        <p:txBody>
          <a:bodyPr wrap="square" rtlCol="0">
            <a:spAutoFit/>
          </a:bodyPr>
          <a:lstStyle/>
          <a:p>
            <a:r>
              <a:rPr lang="ja-JP" altLang="en-US" sz="1400" u="sng" dirty="0">
                <a:latin typeface="Meiryo UI" panose="020B0604030504040204" pitchFamily="50" charset="-128"/>
                <a:ea typeface="Meiryo UI" panose="020B0604030504040204" pitchFamily="50" charset="-128"/>
              </a:rPr>
              <a:t>研究開発内容の説明資料</a:t>
            </a:r>
          </a:p>
        </p:txBody>
      </p:sp>
      <p:sp>
        <p:nvSpPr>
          <p:cNvPr id="11" name="テキスト ボックス 10">
            <a:extLst>
              <a:ext uri="{FF2B5EF4-FFF2-40B4-BE49-F238E27FC236}">
                <a16:creationId xmlns:a16="http://schemas.microsoft.com/office/drawing/2014/main" id="{2B15C0F2-F5EB-478B-8181-B2DE7BB9CC18}"/>
              </a:ext>
            </a:extLst>
          </p:cNvPr>
          <p:cNvSpPr txBox="1"/>
          <p:nvPr/>
        </p:nvSpPr>
        <p:spPr>
          <a:xfrm>
            <a:off x="3863752" y="5805264"/>
            <a:ext cx="7992888" cy="58477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提案される企業名を記載してください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共同提案の場合、代表機関を一番上に記述し、共同提案者を下に併記してください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p:txBody>
      </p:sp>
      <p:sp>
        <p:nvSpPr>
          <p:cNvPr id="12" name="サブタイトル 2">
            <a:extLst>
              <a:ext uri="{FF2B5EF4-FFF2-40B4-BE49-F238E27FC236}">
                <a16:creationId xmlns:a16="http://schemas.microsoft.com/office/drawing/2014/main" id="{4DCF87C3-40D4-460D-A41E-F3CDD980776B}"/>
              </a:ext>
            </a:extLst>
          </p:cNvPr>
          <p:cNvSpPr txBox="1">
            <a:spLocks/>
          </p:cNvSpPr>
          <p:nvPr/>
        </p:nvSpPr>
        <p:spPr>
          <a:xfrm>
            <a:off x="5087888" y="5107632"/>
            <a:ext cx="4896544" cy="11296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3600" dirty="0">
                <a:latin typeface="Meiryo UI" panose="020B0604030504040204" pitchFamily="50" charset="-128"/>
                <a:ea typeface="Meiryo UI" panose="020B0604030504040204" pitchFamily="50" charset="-128"/>
              </a:rPr>
              <a:t>〇〇〇〇株式会社</a:t>
            </a:r>
          </a:p>
        </p:txBody>
      </p:sp>
      <p:sp>
        <p:nvSpPr>
          <p:cNvPr id="14" name="テキスト ボックス 13">
            <a:extLst>
              <a:ext uri="{FF2B5EF4-FFF2-40B4-BE49-F238E27FC236}">
                <a16:creationId xmlns:a16="http://schemas.microsoft.com/office/drawing/2014/main" id="{4357045A-A913-407F-8B27-2C52CCDDE6BB}"/>
              </a:ext>
            </a:extLst>
          </p:cNvPr>
          <p:cNvSpPr txBox="1"/>
          <p:nvPr/>
        </p:nvSpPr>
        <p:spPr>
          <a:xfrm>
            <a:off x="380468" y="3186842"/>
            <a:ext cx="11305258" cy="1477328"/>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青字の留意事項を参考にしてください。</a:t>
            </a:r>
            <a:endParaRPr lang="en-US" altLang="ja-JP" b="1" i="1" dirty="0">
              <a:solidFill>
                <a:srgbClr val="0000FF"/>
              </a:solidFill>
              <a:latin typeface="Meiryo UI" panose="020B0604030504040204" pitchFamily="50" charset="-128"/>
              <a:ea typeface="Meiryo UI" panose="020B0604030504040204" pitchFamily="50" charset="-128"/>
            </a:endParaRPr>
          </a:p>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本資料は記載例となりますので、書式は自由であり、活用は任意といたします（フォントは </a:t>
            </a:r>
            <a:r>
              <a:rPr lang="en-US" altLang="ja-JP" b="1" dirty="0" err="1">
                <a:solidFill>
                  <a:srgbClr val="0000FF"/>
                </a:solidFill>
                <a:latin typeface="Meiryo UI" panose="020B0604030504040204" pitchFamily="50" charset="-128"/>
                <a:ea typeface="Meiryo UI" panose="020B0604030504040204" pitchFamily="50" charset="-128"/>
              </a:rPr>
              <a:t>Meiryo</a:t>
            </a:r>
            <a:r>
              <a:rPr lang="en-US" altLang="ja-JP" b="1" dirty="0">
                <a:solidFill>
                  <a:srgbClr val="0000FF"/>
                </a:solidFill>
                <a:latin typeface="Meiryo UI" panose="020B0604030504040204" pitchFamily="50" charset="-128"/>
                <a:ea typeface="Meiryo UI" panose="020B0604030504040204" pitchFamily="50" charset="-128"/>
              </a:rPr>
              <a:t> UI</a:t>
            </a:r>
            <a:r>
              <a:rPr lang="ja-JP" altLang="en-US" b="1" dirty="0">
                <a:solidFill>
                  <a:srgbClr val="0000FF"/>
                </a:solidFill>
                <a:latin typeface="Meiryo UI" panose="020B0604030504040204" pitchFamily="50" charset="-128"/>
                <a:ea typeface="Meiryo UI" panose="020B0604030504040204" pitchFamily="50" charset="-128"/>
                <a:cs typeface="Arial" panose="020B0604020202020204" pitchFamily="34" charset="0"/>
              </a:rPr>
              <a:t>）。</a:t>
            </a:r>
            <a:endParaRPr lang="en-US" altLang="ja-JP" b="1" dirty="0">
              <a:solidFill>
                <a:srgbClr val="0000FF"/>
              </a:solidFill>
              <a:latin typeface="Meiryo UI" panose="020B0604030504040204" pitchFamily="50" charset="-128"/>
              <a:ea typeface="Meiryo UI" panose="020B0604030504040204" pitchFamily="50" charset="-128"/>
              <a:cs typeface="Arial" panose="020B0604020202020204" pitchFamily="34" charset="0"/>
            </a:endParaRPr>
          </a:p>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提出時は青字の留意事項を削除ください。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en-US" altLang="ja-JP" b="1" i="1" dirty="0">
                <a:solidFill>
                  <a:srgbClr val="0000FF"/>
                </a:solidFill>
                <a:latin typeface="Meiryo UI" panose="020B0604030504040204" pitchFamily="50" charset="-128"/>
                <a:ea typeface="Meiryo UI" panose="020B0604030504040204" pitchFamily="50" charset="-128"/>
              </a:rPr>
              <a:t>※</a:t>
            </a:r>
            <a:r>
              <a:rPr lang="ja-JP" altLang="en-US" b="1" i="1" dirty="0">
                <a:solidFill>
                  <a:srgbClr val="0000FF"/>
                </a:solidFill>
                <a:latin typeface="Meiryo UI" panose="020B0604030504040204" pitchFamily="50" charset="-128"/>
                <a:ea typeface="Meiryo UI" panose="020B0604030504040204" pitchFamily="50" charset="-128"/>
              </a:rPr>
              <a:t>なお、採択審査委員会におけるヒアリング審査において、本資料を用いた説明を依頼する場合があります。</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ja-JP" altLang="en-US" b="1" dirty="0">
                <a:solidFill>
                  <a:srgbClr val="0000FF"/>
                </a:solidFill>
                <a:latin typeface="Meiryo UI" panose="020B0604030504040204" pitchFamily="50" charset="-128"/>
                <a:ea typeface="Meiryo UI" panose="020B0604030504040204" pitchFamily="50" charset="-128"/>
              </a:rPr>
              <a:t>提案者によるプレゼン時間：</a:t>
            </a:r>
            <a:r>
              <a:rPr lang="en-US" altLang="ja-JP" b="1" dirty="0">
                <a:solidFill>
                  <a:srgbClr val="0000FF"/>
                </a:solidFill>
                <a:latin typeface="Meiryo UI" panose="020B0604030504040204" pitchFamily="50" charset="-128"/>
                <a:ea typeface="Meiryo UI" panose="020B0604030504040204" pitchFamily="50" charset="-128"/>
              </a:rPr>
              <a:t>20</a:t>
            </a:r>
            <a:r>
              <a:rPr lang="ja-JP" altLang="en-US" b="1" dirty="0">
                <a:solidFill>
                  <a:srgbClr val="0000FF"/>
                </a:solidFill>
                <a:latin typeface="Meiryo UI" panose="020B0604030504040204" pitchFamily="50" charset="-128"/>
                <a:ea typeface="Meiryo UI" panose="020B0604030504040204" pitchFamily="50" charset="-128"/>
              </a:rPr>
              <a:t>分間（予定））</a:t>
            </a:r>
            <a:endParaRPr lang="en-US" altLang="ja-JP" b="1" dirty="0">
              <a:solidFill>
                <a:srgbClr val="0000FF"/>
              </a:solidFill>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E552B643-98E9-4D69-9E13-C465B2D3435A}"/>
              </a:ext>
            </a:extLst>
          </p:cNvPr>
          <p:cNvSpPr txBox="1">
            <a:spLocks/>
          </p:cNvSpPr>
          <p:nvPr/>
        </p:nvSpPr>
        <p:spPr>
          <a:xfrm>
            <a:off x="335360" y="1535986"/>
            <a:ext cx="11521280" cy="1593568"/>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ts val="2500"/>
              </a:lnSpc>
            </a:pPr>
            <a:endParaRPr lang="en-US" altLang="ja-JP" sz="2800" b="1" dirty="0">
              <a:latin typeface="Meiryo UI" panose="020B0604030504040204" pitchFamily="50" charset="-128"/>
              <a:ea typeface="Meiryo UI" panose="020B0604030504040204" pitchFamily="50" charset="-128"/>
            </a:endParaRPr>
          </a:p>
          <a:p>
            <a:pPr>
              <a:lnSpc>
                <a:spcPts val="2500"/>
              </a:lnSpc>
            </a:pPr>
            <a:r>
              <a:rPr lang="en-US" altLang="ja-JP" sz="2800" b="1" dirty="0">
                <a:latin typeface="Meiryo UI" panose="020B0604030504040204" pitchFamily="50" charset="-128"/>
                <a:ea typeface="Meiryo UI" panose="020B0604030504040204" pitchFamily="50" charset="-128"/>
              </a:rPr>
              <a:t>P21007:</a:t>
            </a:r>
            <a:r>
              <a:rPr lang="ja-JP" altLang="en-US" sz="2800" b="1" dirty="0">
                <a:latin typeface="Meiryo UI" panose="020B0604030504040204" pitchFamily="50" charset="-128"/>
                <a:ea typeface="Meiryo UI" panose="020B0604030504040204" pitchFamily="50" charset="-128"/>
              </a:rPr>
              <a:t>「航空機エンジン向け材料開発・評価システム基盤整備事業」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研究開発項目② 「</a:t>
            </a:r>
            <a:r>
              <a:rPr lang="ja-JP" altLang="ja-JP" sz="2800" b="1" dirty="0">
                <a:latin typeface="Meiryo UI" panose="020B0604030504040204" pitchFamily="50" charset="-128"/>
                <a:ea typeface="Meiryo UI" panose="020B0604030504040204" pitchFamily="50" charset="-128"/>
              </a:rPr>
              <a:t>革新的</a:t>
            </a:r>
            <a:r>
              <a:rPr lang="ja-JP" altLang="en-US" sz="2800" b="1" dirty="0">
                <a:latin typeface="Meiryo UI" panose="020B0604030504040204" pitchFamily="50" charset="-128"/>
                <a:ea typeface="Meiryo UI" panose="020B0604030504040204" pitchFamily="50" charset="-128"/>
              </a:rPr>
              <a:t>合金探索手法の開発」 フェーズ</a:t>
            </a:r>
            <a:r>
              <a:rPr lang="en-US" altLang="ja-JP" sz="2800" b="1" dirty="0">
                <a:latin typeface="Meiryo UI" panose="020B0604030504040204" pitchFamily="50" charset="-128"/>
                <a:ea typeface="Meiryo UI" panose="020B0604030504040204" pitchFamily="50" charset="-128"/>
              </a:rPr>
              <a:t>B 【</a:t>
            </a:r>
            <a:r>
              <a:rPr lang="ja-JP" altLang="en-US" sz="2800" b="1" dirty="0">
                <a:latin typeface="Meiryo UI" panose="020B0604030504040204" pitchFamily="50" charset="-128"/>
                <a:ea typeface="Meiryo UI" panose="020B0604030504040204" pitchFamily="50" charset="-128"/>
              </a:rPr>
              <a:t>助成事業</a:t>
            </a:r>
            <a:r>
              <a:rPr lang="en-US" altLang="ja-JP" sz="2800" b="1" dirty="0">
                <a:latin typeface="Meiryo UI" panose="020B0604030504040204" pitchFamily="50" charset="-128"/>
                <a:ea typeface="Meiryo UI" panose="020B0604030504040204" pitchFamily="50" charset="-128"/>
              </a:rPr>
              <a:t>】</a:t>
            </a:r>
          </a:p>
        </p:txBody>
      </p:sp>
      <p:sp>
        <p:nvSpPr>
          <p:cNvPr id="2" name="スライド番号プレースホルダー 1">
            <a:extLst>
              <a:ext uri="{FF2B5EF4-FFF2-40B4-BE49-F238E27FC236}">
                <a16:creationId xmlns:a16="http://schemas.microsoft.com/office/drawing/2014/main" id="{0A812D2B-3D2E-FFE7-29B1-DC84922995CF}"/>
              </a:ext>
            </a:extLst>
          </p:cNvPr>
          <p:cNvSpPr>
            <a:spLocks noGrp="1"/>
          </p:cNvSpPr>
          <p:nvPr>
            <p:ph type="sldNum" sz="quarter" idx="10"/>
          </p:nvPr>
        </p:nvSpPr>
        <p:spPr>
          <a:xfrm>
            <a:off x="11700853" y="25262"/>
            <a:ext cx="445840" cy="365125"/>
          </a:xfrm>
          <a:ln>
            <a:solidFill>
              <a:schemeClr val="tx1"/>
            </a:solidFill>
          </a:ln>
        </p:spPr>
        <p:txBody>
          <a:body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1</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F03EF3B-5D54-4E4F-84B4-285F394F0DA6}"/>
              </a:ext>
            </a:extLst>
          </p:cNvPr>
          <p:cNvSpPr txBox="1"/>
          <p:nvPr/>
        </p:nvSpPr>
        <p:spPr>
          <a:xfrm>
            <a:off x="335359" y="6381328"/>
            <a:ext cx="5400600" cy="369332"/>
          </a:xfrm>
          <a:prstGeom prst="rect">
            <a:avLst/>
          </a:prstGeom>
          <a:noFill/>
        </p:spPr>
        <p:txBody>
          <a:bodyPr wrap="square" rtlCol="0">
            <a:spAutoFit/>
          </a:bodyPr>
          <a:lstStyle/>
          <a:p>
            <a:r>
              <a:rPr kumimoji="1" lang="ja-JP" altLang="en-US" dirty="0"/>
              <a:t>＊１：</a:t>
            </a:r>
            <a:r>
              <a:rPr kumimoji="1" lang="en-US" altLang="ja-JP" dirty="0"/>
              <a:t>NEDO</a:t>
            </a:r>
            <a:r>
              <a:rPr kumimoji="1" lang="ja-JP" altLang="en-US" dirty="0"/>
              <a:t>負担額＝助成事業の費用</a:t>
            </a:r>
            <a:r>
              <a:rPr kumimoji="1" lang="en-US" altLang="ja-JP" dirty="0"/>
              <a:t>×</a:t>
            </a:r>
            <a:r>
              <a:rPr kumimoji="1" lang="ja-JP" altLang="en-US" dirty="0"/>
              <a:t>補助率</a:t>
            </a:r>
          </a:p>
        </p:txBody>
      </p:sp>
      <p:sp>
        <p:nvSpPr>
          <p:cNvPr id="3" name="テキスト ボックス 2">
            <a:extLst>
              <a:ext uri="{FF2B5EF4-FFF2-40B4-BE49-F238E27FC236}">
                <a16:creationId xmlns:a16="http://schemas.microsoft.com/office/drawing/2014/main" id="{45183B5E-3816-45D6-ADA2-89E37CDB16D9}"/>
              </a:ext>
            </a:extLst>
          </p:cNvPr>
          <p:cNvSpPr txBox="1"/>
          <p:nvPr/>
        </p:nvSpPr>
        <p:spPr>
          <a:xfrm>
            <a:off x="407368" y="1208946"/>
            <a:ext cx="9505056" cy="707886"/>
          </a:xfrm>
          <a:prstGeom prst="rect">
            <a:avLst/>
          </a:prstGeom>
          <a:noFill/>
        </p:spPr>
        <p:txBody>
          <a:bodyPr wrap="square" rtlCol="0">
            <a:spAutoFit/>
          </a:bodyPr>
          <a:lstStyle/>
          <a:p>
            <a:r>
              <a:rPr kumimoji="1" lang="ja-JP" altLang="en-US" sz="2000" b="1" dirty="0"/>
              <a:t>助成事業の総費用</a:t>
            </a:r>
            <a:r>
              <a:rPr kumimoji="1" lang="en-US" altLang="ja-JP" sz="2000" b="1" dirty="0"/>
              <a:t>	</a:t>
            </a:r>
            <a:r>
              <a:rPr kumimoji="1" lang="ja-JP" altLang="en-US" sz="2000" b="1" dirty="0"/>
              <a:t>：○○百万円　（</a:t>
            </a:r>
            <a:r>
              <a:rPr kumimoji="1" lang="en-US" altLang="ja-JP" sz="2000" b="1" dirty="0"/>
              <a:t>NEDO</a:t>
            </a:r>
            <a:r>
              <a:rPr kumimoji="1" lang="ja-JP" altLang="en-US" sz="2000" b="1" dirty="0"/>
              <a:t>負担総額</a:t>
            </a:r>
            <a:r>
              <a:rPr kumimoji="1" lang="en-US" altLang="ja-JP" sz="2000" b="1" dirty="0"/>
              <a:t>	</a:t>
            </a:r>
            <a:r>
              <a:rPr kumimoji="1" lang="ja-JP" altLang="en-US" sz="2000" b="1" dirty="0"/>
              <a:t>；○○百万円）</a:t>
            </a:r>
            <a:endParaRPr kumimoji="1" lang="en-US" altLang="ja-JP" sz="2000" b="1" dirty="0"/>
          </a:p>
          <a:p>
            <a:r>
              <a:rPr kumimoji="1" lang="ja-JP" altLang="en-US" sz="2000" b="1" dirty="0"/>
              <a:t>　</a:t>
            </a:r>
            <a:r>
              <a:rPr kumimoji="1" lang="en-US" altLang="ja-JP" sz="2000" b="1" dirty="0"/>
              <a:t>2024</a:t>
            </a:r>
            <a:r>
              <a:rPr kumimoji="1" lang="ja-JP" altLang="en-US" sz="2000" b="1" dirty="0"/>
              <a:t>年度費用</a:t>
            </a:r>
            <a:r>
              <a:rPr kumimoji="1" lang="en-US" altLang="ja-JP" sz="2000" b="1" dirty="0"/>
              <a:t>	</a:t>
            </a:r>
            <a:r>
              <a:rPr kumimoji="1" lang="ja-JP" altLang="en-US" sz="2000" b="1" dirty="0"/>
              <a:t>：○○百万円　（</a:t>
            </a:r>
            <a:r>
              <a:rPr kumimoji="1" lang="en-US" altLang="ja-JP" sz="2000" b="1" dirty="0"/>
              <a:t>NEDO</a:t>
            </a:r>
            <a:r>
              <a:rPr kumimoji="1" lang="ja-JP" altLang="en-US" sz="2000" b="1" dirty="0"/>
              <a:t>負担額</a:t>
            </a:r>
            <a:r>
              <a:rPr kumimoji="1" lang="en-US" altLang="ja-JP" sz="2000" b="1" dirty="0"/>
              <a:t>	</a:t>
            </a:r>
            <a:r>
              <a:rPr lang="en-US" altLang="ja-JP" sz="2000" b="1" dirty="0"/>
              <a:t>	</a:t>
            </a:r>
            <a:r>
              <a:rPr kumimoji="1" lang="ja-JP" altLang="en-US" sz="2000" b="1" dirty="0"/>
              <a:t>；○○百万円）</a:t>
            </a:r>
          </a:p>
        </p:txBody>
      </p:sp>
      <p:graphicFrame>
        <p:nvGraphicFramePr>
          <p:cNvPr id="7" name="表 6">
            <a:extLst>
              <a:ext uri="{FF2B5EF4-FFF2-40B4-BE49-F238E27FC236}">
                <a16:creationId xmlns:a16="http://schemas.microsoft.com/office/drawing/2014/main" id="{F1217179-97D8-422A-9125-F63BED2BF232}"/>
              </a:ext>
            </a:extLst>
          </p:cNvPr>
          <p:cNvGraphicFramePr>
            <a:graphicFrameLocks noGrp="1"/>
          </p:cNvGraphicFramePr>
          <p:nvPr>
            <p:extLst>
              <p:ext uri="{D42A27DB-BD31-4B8C-83A1-F6EECF244321}">
                <p14:modId xmlns:p14="http://schemas.microsoft.com/office/powerpoint/2010/main" val="149948753"/>
              </p:ext>
            </p:extLst>
          </p:nvPr>
        </p:nvGraphicFramePr>
        <p:xfrm>
          <a:off x="335359" y="2069744"/>
          <a:ext cx="11409316" cy="4050936"/>
        </p:xfrm>
        <a:graphic>
          <a:graphicData uri="http://schemas.openxmlformats.org/drawingml/2006/table">
            <a:tbl>
              <a:tblPr>
                <a:tableStyleId>{5940675A-B579-460E-94D1-54222C63F5DA}</a:tableStyleId>
              </a:tblPr>
              <a:tblGrid>
                <a:gridCol w="1894347">
                  <a:extLst>
                    <a:ext uri="{9D8B030D-6E8A-4147-A177-3AD203B41FA5}">
                      <a16:colId xmlns:a16="http://schemas.microsoft.com/office/drawing/2014/main" val="20000"/>
                    </a:ext>
                  </a:extLst>
                </a:gridCol>
                <a:gridCol w="2858182">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gridCol w="2304256">
                  <a:extLst>
                    <a:ext uri="{9D8B030D-6E8A-4147-A177-3AD203B41FA5}">
                      <a16:colId xmlns:a16="http://schemas.microsoft.com/office/drawing/2014/main" val="20003"/>
                    </a:ext>
                  </a:extLst>
                </a:gridCol>
                <a:gridCol w="1832251">
                  <a:extLst>
                    <a:ext uri="{9D8B030D-6E8A-4147-A177-3AD203B41FA5}">
                      <a16:colId xmlns:a16="http://schemas.microsoft.com/office/drawing/2014/main" val="20007"/>
                    </a:ext>
                  </a:extLst>
                </a:gridCol>
              </a:tblGrid>
              <a:tr h="432048">
                <a:tc gridSpan="2">
                  <a:txBody>
                    <a:bodyPr/>
                    <a:lstStyle/>
                    <a:p>
                      <a:pPr algn="ctr" fontAlgn="ctr"/>
                      <a:endParaRPr lang="en-US" sz="2000" b="1" i="0" u="none" strike="noStrike" dirty="0">
                        <a:solidFill>
                          <a:schemeClr val="tx1"/>
                        </a:solidFill>
                        <a:latin typeface="+mn-lt"/>
                      </a:endParaRPr>
                    </a:p>
                  </a:txBody>
                  <a:tcPr marL="0" marR="0" marT="0" marB="0" anchor="ctr"/>
                </a:tc>
                <a:tc hMerge="1">
                  <a:txBody>
                    <a:bodyPr/>
                    <a:lstStyle/>
                    <a:p>
                      <a:endParaRPr kumimoji="1" lang="ja-JP" altLang="en-US"/>
                    </a:p>
                  </a:txBody>
                  <a:tcPr/>
                </a:tc>
                <a:tc>
                  <a:txBody>
                    <a:bodyPr/>
                    <a:lstStyle/>
                    <a:p>
                      <a:pPr algn="ctr" fontAlgn="ctr"/>
                      <a:r>
                        <a:rPr lang="en-US" sz="2000" b="1" u="none" strike="noStrike" dirty="0">
                          <a:solidFill>
                            <a:schemeClr val="tx1"/>
                          </a:solidFill>
                          <a:latin typeface="+mn-lt"/>
                        </a:rPr>
                        <a:t>FY2024</a:t>
                      </a:r>
                    </a:p>
                  </a:txBody>
                  <a:tcPr marL="0" marR="0" marT="0" marB="0" anchor="ctr"/>
                </a:tc>
                <a:tc>
                  <a:txBody>
                    <a:bodyPr/>
                    <a:lstStyle/>
                    <a:p>
                      <a:pPr algn="ctr" fontAlgn="ctr"/>
                      <a:r>
                        <a:rPr lang="en-US" sz="2000" b="1" u="none" strike="noStrike" dirty="0">
                          <a:solidFill>
                            <a:schemeClr val="tx1"/>
                          </a:solidFill>
                          <a:latin typeface="+mn-lt"/>
                        </a:rPr>
                        <a:t>FY2025</a:t>
                      </a:r>
                    </a:p>
                  </a:txBody>
                  <a:tcPr marL="0" marR="0" marT="0" marB="0" anchor="ctr"/>
                </a:tc>
                <a:tc>
                  <a:txBody>
                    <a:bodyPr/>
                    <a:lstStyle/>
                    <a:p>
                      <a:pPr algn="ctr" fontAlgn="ctr"/>
                      <a:r>
                        <a:rPr lang="ja-JP" altLang="en-US" sz="2000" b="1" i="0" u="none" strike="noStrike" dirty="0">
                          <a:solidFill>
                            <a:schemeClr val="tx1"/>
                          </a:solidFill>
                          <a:latin typeface="+mn-lt"/>
                        </a:rPr>
                        <a:t>期間合計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助成先</a:t>
                      </a:r>
                      <a:endParaRPr lang="en-US" altLang="ja-JP" sz="2000" b="1" i="0" u="none" strike="noStrike" dirty="0">
                        <a:solidFill>
                          <a:schemeClr val="tx1"/>
                        </a:solidFill>
                        <a:latin typeface="ＭＳ Ｐゴシック"/>
                      </a:endParaRPr>
                    </a:p>
                  </a:txBody>
                  <a:tcPr marL="0" marR="0" marT="0" marB="0" anchor="ctr"/>
                </a:tc>
                <a:tc>
                  <a:txBody>
                    <a:bodyPr/>
                    <a:lstStyle/>
                    <a:p>
                      <a:pPr algn="l" fontAlgn="ctr"/>
                      <a:r>
                        <a:rPr lang="ja-JP" altLang="en-US" sz="2000" b="1" i="0" u="none" strike="noStrike" dirty="0">
                          <a:solidFill>
                            <a:schemeClr val="tx1"/>
                          </a:solidFill>
                          <a:latin typeface="+mn-lt"/>
                        </a:rPr>
                        <a:t>　○○株式会社</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2000" b="1" i="0" u="none" strike="noStrike" dirty="0">
                          <a:solidFill>
                            <a:schemeClr val="tx1"/>
                          </a:solidFill>
                          <a:latin typeface="ＭＳ Ｐゴシック"/>
                        </a:rPr>
                        <a:t>助成先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　○○株式会社</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2000" b="1" i="0" u="none" strike="noStrike" dirty="0">
                          <a:solidFill>
                            <a:schemeClr val="tx1"/>
                          </a:solidFill>
                          <a:latin typeface="+mn-lt"/>
                        </a:rPr>
                        <a:t>　○○大学〇〇研究室</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2000" b="1" i="0" u="none" strike="noStrike" dirty="0">
                          <a:solidFill>
                            <a:schemeClr val="tx1"/>
                          </a:solidFill>
                          <a:latin typeface="+mn-lt"/>
                        </a:rPr>
                        <a:t>助成事業の費用：合計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2000" b="0" i="0" u="none" strike="noStrike" dirty="0">
                          <a:solidFill>
                            <a:schemeClr val="tx1"/>
                          </a:solidFill>
                          <a:latin typeface="+mn-lt"/>
                        </a:rPr>
                        <a:t>○○</a:t>
                      </a:r>
                      <a:endParaRPr lang="zh-TW" altLang="en-US" sz="2000" b="0"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2000" b="1" i="0" u="none" strike="noStrike" dirty="0">
                        <a:solidFill>
                          <a:schemeClr val="tx1"/>
                        </a:solidFill>
                        <a:latin typeface="+mn-lt"/>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zh-TW" altLang="en-US" sz="2000" b="1" i="0" u="none" strike="noStrike" dirty="0">
                        <a:solidFill>
                          <a:schemeClr val="tx1"/>
                        </a:solidFill>
                        <a:latin typeface="+mn-lt"/>
                      </a:endParaRPr>
                    </a:p>
                  </a:txBody>
                  <a:tcPr marL="0" marR="0" marT="0" marB="0" anchor="ctr">
                    <a:solidFill>
                      <a:schemeClr val="bg1"/>
                    </a:solidFill>
                  </a:tcPr>
                </a:tc>
                <a:tc>
                  <a:txBody>
                    <a:bodyPr/>
                    <a:lstStyle/>
                    <a:p>
                      <a:pPr algn="ctr" fontAlgn="ctr"/>
                      <a:endParaRPr lang="en-US" altLang="ja-JP" sz="2000" b="1" i="0" u="none" strike="noStrike" dirty="0">
                        <a:solidFill>
                          <a:schemeClr val="tx1"/>
                        </a:solidFill>
                        <a:latin typeface="+mn-lt"/>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2000" b="1" i="0" u="none" strike="noStrike" dirty="0">
                        <a:solidFill>
                          <a:schemeClr val="tx1"/>
                        </a:solidFill>
                        <a:latin typeface="+mn-lt"/>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2000" b="1" i="0" u="none" strike="noStrike" dirty="0">
                          <a:solidFill>
                            <a:schemeClr val="tx1"/>
                          </a:solidFill>
                          <a:latin typeface="+mn-lt"/>
                        </a:rPr>
                        <a:t>ＮＥＤＯ負担額</a:t>
                      </a:r>
                      <a:r>
                        <a:rPr lang="ja-JP" altLang="en-US" sz="2000" b="1" i="0" u="none" strike="noStrike" baseline="30000" dirty="0">
                          <a:solidFill>
                            <a:schemeClr val="tx1"/>
                          </a:solidFill>
                          <a:latin typeface="+mn-lt"/>
                        </a:rPr>
                        <a:t>＊１</a:t>
                      </a:r>
                      <a:r>
                        <a:rPr lang="ja-JP" altLang="en-US" sz="2000" b="1" i="0" u="none" strike="noStrike" baseline="0" dirty="0">
                          <a:solidFill>
                            <a:schemeClr val="tx1"/>
                          </a:solidFill>
                          <a:latin typeface="+mn-lt"/>
                        </a:rPr>
                        <a:t>：合計</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
        <p:nvSpPr>
          <p:cNvPr id="6" name="タイトル 1">
            <a:extLst>
              <a:ext uri="{FF2B5EF4-FFF2-40B4-BE49-F238E27FC236}">
                <a16:creationId xmlns:a16="http://schemas.microsoft.com/office/drawing/2014/main" id="{257C9E34-0B7E-454B-9530-5CCB32B7C97B}"/>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７．研究開発予算実施機関の内訳</a:t>
            </a:r>
          </a:p>
        </p:txBody>
      </p:sp>
      <p:sp>
        <p:nvSpPr>
          <p:cNvPr id="11" name="正方形/長方形 10">
            <a:extLst>
              <a:ext uri="{FF2B5EF4-FFF2-40B4-BE49-F238E27FC236}">
                <a16:creationId xmlns:a16="http://schemas.microsoft.com/office/drawing/2014/main" id="{AC1CC304-7CE2-4360-A8D3-B4146A737FE6}"/>
              </a:ext>
            </a:extLst>
          </p:cNvPr>
          <p:cNvSpPr/>
          <p:nvPr/>
        </p:nvSpPr>
        <p:spPr>
          <a:xfrm>
            <a:off x="47328" y="663079"/>
            <a:ext cx="10081120" cy="461665"/>
          </a:xfrm>
          <a:prstGeom prst="rect">
            <a:avLst/>
          </a:prstGeom>
        </p:spPr>
        <p:txBody>
          <a:bodyPr wrap="square">
            <a:spAutoFit/>
          </a:bodyPr>
          <a:lstStyle/>
          <a:p>
            <a:pPr fontAlgn="ctr"/>
            <a:r>
              <a:rPr lang="ja-JP" altLang="en-US" sz="2400" b="1" dirty="0"/>
              <a:t>研究開発項目②</a:t>
            </a:r>
            <a:r>
              <a:rPr lang="ja-JP" altLang="en-US" sz="2400" b="1" dirty="0">
                <a:ea typeface="Meiryo UI" panose="020B0604030504040204" pitchFamily="50" charset="-128"/>
              </a:rPr>
              <a:t>「</a:t>
            </a:r>
            <a:r>
              <a:rPr lang="ja-JP" altLang="ja-JP" sz="2400" b="1" dirty="0">
                <a:ea typeface="Meiryo UI" panose="020B0604030504040204" pitchFamily="50" charset="-128"/>
              </a:rPr>
              <a:t>革新的</a:t>
            </a:r>
            <a:r>
              <a:rPr lang="ja-JP" altLang="en-US" sz="2400" b="1" dirty="0">
                <a:ea typeface="Meiryo UI" panose="020B0604030504040204" pitchFamily="50" charset="-128"/>
              </a:rPr>
              <a:t>合金探索手法の開発」</a:t>
            </a:r>
            <a:r>
              <a:rPr lang="en-US" altLang="ja-JP" sz="2400" b="1" dirty="0">
                <a:ea typeface="Meiryo UI" panose="020B0604030504040204" pitchFamily="50" charset="-128"/>
              </a:rPr>
              <a:t>【</a:t>
            </a:r>
            <a:r>
              <a:rPr lang="ja-JP" altLang="en-US" sz="2400" b="1" dirty="0">
                <a:ea typeface="Meiryo UI" panose="020B0604030504040204" pitchFamily="50" charset="-128"/>
              </a:rPr>
              <a:t>助成事業</a:t>
            </a:r>
            <a:r>
              <a:rPr lang="en-US" altLang="ja-JP" sz="2400" b="1" dirty="0">
                <a:ea typeface="Meiryo UI" panose="020B0604030504040204" pitchFamily="50" charset="-128"/>
              </a:rPr>
              <a:t>】</a:t>
            </a:r>
            <a:endParaRPr lang="en-US" altLang="ja-JP" sz="2400" b="1" dirty="0"/>
          </a:p>
        </p:txBody>
      </p:sp>
      <p:sp>
        <p:nvSpPr>
          <p:cNvPr id="12" name="正方形/長方形 11">
            <a:extLst>
              <a:ext uri="{FF2B5EF4-FFF2-40B4-BE49-F238E27FC236}">
                <a16:creationId xmlns:a16="http://schemas.microsoft.com/office/drawing/2014/main" id="{612FF35D-892F-4249-A76D-6BDCFE115AD6}"/>
              </a:ext>
            </a:extLst>
          </p:cNvPr>
          <p:cNvSpPr/>
          <p:nvPr/>
        </p:nvSpPr>
        <p:spPr>
          <a:xfrm>
            <a:off x="5984380" y="6084004"/>
            <a:ext cx="6096000" cy="369332"/>
          </a:xfrm>
          <a:prstGeom prst="rect">
            <a:avLst/>
          </a:prstGeom>
        </p:spPr>
        <p:txBody>
          <a:bodyPr>
            <a:spAutoFit/>
          </a:bodyPr>
          <a:lstStyle/>
          <a:p>
            <a:pPr algn="r" fontAlgn="ctr"/>
            <a:r>
              <a:rPr lang="ja-JP" altLang="en-US" b="1" dirty="0"/>
              <a:t>［単位：百万円、（）内は内数として取り扱う］</a:t>
            </a:r>
            <a:endParaRPr lang="en-US" altLang="ja-JP" b="1" dirty="0"/>
          </a:p>
        </p:txBody>
      </p:sp>
      <p:sp>
        <p:nvSpPr>
          <p:cNvPr id="13" name="テキスト ボックス 12">
            <a:extLst>
              <a:ext uri="{FF2B5EF4-FFF2-40B4-BE49-F238E27FC236}">
                <a16:creationId xmlns:a16="http://schemas.microsoft.com/office/drawing/2014/main" id="{90B186C8-DC2C-4CBE-99BD-6F00630C431B}"/>
              </a:ext>
            </a:extLst>
          </p:cNvPr>
          <p:cNvSpPr txBox="1"/>
          <p:nvPr/>
        </p:nvSpPr>
        <p:spPr>
          <a:xfrm>
            <a:off x="1145450" y="956135"/>
            <a:ext cx="9901100" cy="5324535"/>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182563" indent="-182563">
              <a:buFont typeface="Arial" panose="020B0604020202020204" pitchFamily="34" charset="0"/>
              <a:buChar char="•"/>
            </a:pPr>
            <a:r>
              <a:rPr lang="ja-JP" altLang="en-US" sz="2000" b="1" i="1" dirty="0">
                <a:solidFill>
                  <a:srgbClr val="0000FF">
                    <a:alpha val="80000"/>
                  </a:srgbClr>
                </a:solidFill>
              </a:rPr>
              <a:t>行数等は適宜追記・修正ください。</a:t>
            </a:r>
            <a:endParaRPr lang="en-US" altLang="ja-JP" sz="2000" b="1" i="1" dirty="0">
              <a:solidFill>
                <a:srgbClr val="0000FF">
                  <a:alpha val="80000"/>
                </a:srgbClr>
              </a:solidFill>
            </a:endParaRPr>
          </a:p>
          <a:p>
            <a:pPr marL="182563" indent="-182563">
              <a:buFont typeface="Arial" panose="020B0604020202020204" pitchFamily="34" charset="0"/>
              <a:buChar char="•"/>
            </a:pPr>
            <a:r>
              <a:rPr lang="ja-JP" altLang="en-US" sz="2000" b="1" i="1" dirty="0">
                <a:solidFill>
                  <a:srgbClr val="0000FF">
                    <a:alpha val="80000"/>
                  </a:srgbClr>
                </a:solidFill>
              </a:rPr>
              <a:t>公募要領に基づく</a:t>
            </a:r>
            <a:r>
              <a:rPr lang="ja-JP" altLang="en-US" sz="2000" b="1" i="1" u="sng" dirty="0">
                <a:solidFill>
                  <a:srgbClr val="0000FF">
                    <a:alpha val="80000"/>
                  </a:srgbClr>
                </a:solidFill>
              </a:rPr>
              <a:t>定額助成の適用</a:t>
            </a:r>
            <a:r>
              <a:rPr lang="ja-JP" altLang="en-US" sz="2000" b="1" i="1" dirty="0">
                <a:solidFill>
                  <a:srgbClr val="0000FF">
                    <a:alpha val="80000"/>
                  </a:srgbClr>
                </a:solidFill>
              </a:rPr>
              <a:t>を希望する場合は、定額助成対象者と定額助成対象額が分かるよう記載ください。</a:t>
            </a:r>
            <a:endParaRPr lang="en-US" altLang="ja-JP" sz="2000" b="1" i="1" dirty="0">
              <a:solidFill>
                <a:srgbClr val="0000FF">
                  <a:alpha val="80000"/>
                </a:srgbClr>
              </a:solidFill>
            </a:endParaRPr>
          </a:p>
          <a:p>
            <a:endParaRPr lang="en-US" altLang="ja-JP" sz="2000" b="1" i="1" dirty="0">
              <a:solidFill>
                <a:srgbClr val="0000FF">
                  <a:alpha val="80000"/>
                </a:srgbClr>
              </a:solidFill>
              <a:latin typeface="Meiryo UI" panose="020B0604030504040204" pitchFamily="50" charset="-128"/>
              <a:ea typeface="Meiryo UI" panose="020B0604030504040204" pitchFamily="50" charset="-128"/>
            </a:endParaRPr>
          </a:p>
          <a:p>
            <a:r>
              <a:rPr lang="en-US" altLang="ja-JP" sz="2000" b="1" i="1" dirty="0">
                <a:solidFill>
                  <a:srgbClr val="0000FF">
                    <a:alpha val="80000"/>
                  </a:srgbClr>
                </a:solidFill>
                <a:latin typeface="Meiryo UI" panose="020B0604030504040204" pitchFamily="50" charset="-128"/>
                <a:ea typeface="Meiryo UI" panose="020B0604030504040204" pitchFamily="50" charset="-128"/>
              </a:rPr>
              <a:t>【</a:t>
            </a:r>
            <a:r>
              <a:rPr lang="ja-JP" altLang="en-US" sz="2000" b="1" i="1" dirty="0">
                <a:solidFill>
                  <a:srgbClr val="0000FF">
                    <a:alpha val="80000"/>
                  </a:srgbClr>
                </a:solidFill>
                <a:latin typeface="Meiryo UI" panose="020B0604030504040204" pitchFamily="50" charset="-128"/>
                <a:ea typeface="Meiryo UI" panose="020B0604030504040204" pitchFamily="50" charset="-128"/>
              </a:rPr>
              <a:t>公募要領より抜粋</a:t>
            </a:r>
            <a:r>
              <a:rPr lang="en-US" altLang="ja-JP" sz="2000" b="1" i="1" dirty="0">
                <a:solidFill>
                  <a:srgbClr val="0000FF">
                    <a:alpha val="80000"/>
                  </a:srgbClr>
                </a:solidFill>
                <a:latin typeface="Meiryo UI" panose="020B0604030504040204" pitchFamily="50" charset="-128"/>
                <a:ea typeface="Meiryo UI" panose="020B0604030504040204" pitchFamily="50" charset="-128"/>
              </a:rPr>
              <a:t>】</a:t>
            </a:r>
          </a:p>
          <a:p>
            <a:r>
              <a:rPr lang="ja-JP" altLang="ja-JP" sz="2000" b="1" i="1" dirty="0">
                <a:solidFill>
                  <a:srgbClr val="0000FF">
                    <a:alpha val="80000"/>
                  </a:srgbClr>
                </a:solidFill>
              </a:rPr>
              <a:t>助成事業者（提案者）が学術機関（国公立研究機関、国立大学法人、公立大学法人、私立大学、高等専門学校 、国立研究開発法人）等と共同研究を実施する場合、同交付規程第</a:t>
            </a:r>
            <a:r>
              <a:rPr lang="en-US" altLang="ja-JP" sz="2000" b="1" i="1" dirty="0">
                <a:solidFill>
                  <a:srgbClr val="0000FF">
                    <a:alpha val="80000"/>
                  </a:srgbClr>
                </a:solidFill>
              </a:rPr>
              <a:t>6</a:t>
            </a:r>
            <a:r>
              <a:rPr lang="ja-JP" altLang="ja-JP" sz="2000" b="1" i="1" dirty="0">
                <a:solidFill>
                  <a:srgbClr val="0000FF">
                    <a:alpha val="80000"/>
                  </a:srgbClr>
                </a:solidFill>
              </a:rPr>
              <a:t>条第</a:t>
            </a:r>
            <a:r>
              <a:rPr lang="en-US" altLang="ja-JP" sz="2000" b="1" i="1" dirty="0">
                <a:solidFill>
                  <a:srgbClr val="0000FF">
                    <a:alpha val="80000"/>
                  </a:srgbClr>
                </a:solidFill>
              </a:rPr>
              <a:t>2</a:t>
            </a:r>
            <a:r>
              <a:rPr lang="ja-JP" altLang="ja-JP" sz="2000" b="1" i="1" dirty="0">
                <a:solidFill>
                  <a:srgbClr val="0000FF">
                    <a:alpha val="80000"/>
                  </a:srgbClr>
                </a:solidFill>
              </a:rPr>
              <a:t>項に基づき、当該共同研究費については定額</a:t>
            </a:r>
            <a:r>
              <a:rPr lang="ja-JP" altLang="en-US" sz="2000" b="1" i="1" dirty="0">
                <a:solidFill>
                  <a:srgbClr val="0000FF">
                    <a:alpha val="80000"/>
                  </a:srgbClr>
                </a:solidFill>
              </a:rPr>
              <a:t>助成（注１）することが</a:t>
            </a:r>
            <a:r>
              <a:rPr lang="ja-JP" altLang="en-US" sz="2000" b="1" i="1" dirty="0">
                <a:solidFill>
                  <a:srgbClr val="0000FF">
                    <a:alpha val="85000"/>
                  </a:srgbClr>
                </a:solidFill>
              </a:rPr>
              <a:t>できます</a:t>
            </a:r>
            <a:r>
              <a:rPr lang="ja-JP" altLang="ja-JP" sz="2000" b="1" i="1" dirty="0">
                <a:solidFill>
                  <a:srgbClr val="0000FF">
                    <a:alpha val="80000"/>
                  </a:srgbClr>
                </a:solidFill>
              </a:rPr>
              <a:t>。</a:t>
            </a:r>
            <a:endParaRPr lang="en-US" altLang="ja-JP" sz="2000" b="1" i="1" dirty="0">
              <a:solidFill>
                <a:srgbClr val="0000FF">
                  <a:alpha val="80000"/>
                </a:srgbClr>
              </a:solidFill>
            </a:endParaRPr>
          </a:p>
          <a:p>
            <a:r>
              <a:rPr lang="ja-JP" altLang="en-US" sz="2000" b="1" i="1" dirty="0">
                <a:solidFill>
                  <a:srgbClr val="0000FF">
                    <a:alpha val="80000"/>
                  </a:srgbClr>
                </a:solidFill>
              </a:rPr>
              <a:t>また、「国立研究開発法人新エネルギー・産業技術総合開発機構 第５期中長期計画」における「１．研究開発マネジメントを通じたイノベーション創出への貢献」に基づき、研究開発項目②「革新的合金探索手法の開発」フェーズ</a:t>
            </a:r>
            <a:r>
              <a:rPr lang="en-US" altLang="ja-JP" sz="2000" b="1" i="1" dirty="0">
                <a:solidFill>
                  <a:srgbClr val="0000FF">
                    <a:alpha val="80000"/>
                  </a:srgbClr>
                </a:solidFill>
              </a:rPr>
              <a:t>B</a:t>
            </a:r>
            <a:r>
              <a:rPr lang="ja-JP" altLang="en-US" sz="2000" b="1" i="1" dirty="0">
                <a:solidFill>
                  <a:srgbClr val="0000FF">
                    <a:alpha val="80000"/>
                  </a:srgbClr>
                </a:solidFill>
              </a:rPr>
              <a:t>においては、ポストドクターを雇用する場合に限り、その労務費を定額助成することができます。</a:t>
            </a:r>
            <a:endParaRPr lang="en-US" altLang="ja-JP" sz="2000" b="1" i="1" dirty="0">
              <a:solidFill>
                <a:srgbClr val="0000FF">
                  <a:alpha val="80000"/>
                </a:srgbClr>
              </a:solidFill>
            </a:endParaRPr>
          </a:p>
          <a:p>
            <a:endParaRPr lang="en-US" altLang="ja-JP" sz="2000" b="1" i="1" dirty="0">
              <a:solidFill>
                <a:srgbClr val="0000FF">
                  <a:alpha val="80000"/>
                </a:srgbClr>
              </a:solidFill>
            </a:endParaRPr>
          </a:p>
          <a:p>
            <a:r>
              <a:rPr lang="ja-JP" altLang="en-US" sz="2000" b="1" i="1" dirty="0">
                <a:solidFill>
                  <a:srgbClr val="0000FF">
                    <a:alpha val="80000"/>
                  </a:srgbClr>
                </a:solidFill>
              </a:rPr>
              <a:t>（注１）定額助成について　　　　　　　　</a:t>
            </a:r>
            <a:endParaRPr lang="en-US" altLang="ja-JP" sz="2000" b="1" i="1" dirty="0">
              <a:solidFill>
                <a:srgbClr val="0000FF">
                  <a:alpha val="80000"/>
                </a:srgbClr>
              </a:solidFill>
            </a:endParaRPr>
          </a:p>
          <a:p>
            <a:r>
              <a:rPr lang="ja-JP" altLang="en-US" sz="2000" b="1" i="1" dirty="0">
                <a:solidFill>
                  <a:srgbClr val="0000FF">
                    <a:alpha val="80000"/>
                  </a:srgbClr>
                </a:solidFill>
              </a:rPr>
              <a:t>委託および共同研究の助成対象費用額は、助成対象費用の総額の</a:t>
            </a:r>
            <a:r>
              <a:rPr lang="en-US" altLang="ja-JP" sz="2000" b="1" i="1" dirty="0">
                <a:solidFill>
                  <a:srgbClr val="0000FF">
                    <a:alpha val="80000"/>
                  </a:srgbClr>
                </a:solidFill>
              </a:rPr>
              <a:t>50%</a:t>
            </a:r>
            <a:r>
              <a:rPr lang="ja-JP" altLang="en-US" sz="2000" b="1" i="1" dirty="0">
                <a:solidFill>
                  <a:srgbClr val="0000FF">
                    <a:alpha val="80000"/>
                  </a:srgbClr>
                </a:solidFill>
              </a:rPr>
              <a:t>未満です。</a:t>
            </a:r>
            <a:endParaRPr lang="en-US" altLang="ja-JP" sz="2000" b="1" i="1" dirty="0">
              <a:solidFill>
                <a:srgbClr val="0000FF">
                  <a:alpha val="80000"/>
                </a:srgbClr>
              </a:solidFill>
            </a:endParaRPr>
          </a:p>
          <a:p>
            <a:r>
              <a:rPr lang="ja-JP" altLang="en-US" sz="2000" b="1" i="1" dirty="0">
                <a:solidFill>
                  <a:srgbClr val="0000FF">
                    <a:alpha val="80000"/>
                  </a:srgbClr>
                </a:solidFill>
              </a:rPr>
              <a:t>定額助成を適用する場合でも、委託および共同研究先の費用は、助成対象費用の総額の</a:t>
            </a:r>
            <a:r>
              <a:rPr lang="en-US" altLang="ja-JP" sz="2000" b="1" i="1" dirty="0">
                <a:solidFill>
                  <a:srgbClr val="0000FF">
                    <a:alpha val="80000"/>
                  </a:srgbClr>
                </a:solidFill>
              </a:rPr>
              <a:t>50%</a:t>
            </a:r>
            <a:r>
              <a:rPr lang="ja-JP" altLang="en-US" sz="2000" b="1" i="1" dirty="0">
                <a:solidFill>
                  <a:srgbClr val="0000FF">
                    <a:alpha val="80000"/>
                  </a:srgbClr>
                </a:solidFill>
              </a:rPr>
              <a:t>未満となる必要があります。</a:t>
            </a:r>
            <a:endParaRPr lang="en-US" altLang="ja-JP" sz="2000" b="1" i="1" dirty="0">
              <a:solidFill>
                <a:srgbClr val="0000FF">
                  <a:alpha val="80000"/>
                </a:srgbClr>
              </a:solidFill>
            </a:endParaRPr>
          </a:p>
        </p:txBody>
      </p:sp>
      <p:sp>
        <p:nvSpPr>
          <p:cNvPr id="2" name="テキスト ボックス 1">
            <a:extLst>
              <a:ext uri="{FF2B5EF4-FFF2-40B4-BE49-F238E27FC236}">
                <a16:creationId xmlns:a16="http://schemas.microsoft.com/office/drawing/2014/main" id="{4A3C8A23-94CA-1A08-37B3-A2DE93CEA80E}"/>
              </a:ext>
            </a:extLst>
          </p:cNvPr>
          <p:cNvSpPr txBox="1"/>
          <p:nvPr/>
        </p:nvSpPr>
        <p:spPr>
          <a:xfrm>
            <a:off x="7608168" y="116632"/>
            <a:ext cx="3905642"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a.ⅰ,b.ⅰ</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A2D8E64F-4FEF-AFC8-CD09-463121140621}"/>
              </a:ext>
            </a:extLst>
          </p:cNvPr>
          <p:cNvSpPr txBox="1">
            <a:spLocks/>
          </p:cNvSpPr>
          <p:nvPr/>
        </p:nvSpPr>
        <p:spPr>
          <a:xfrm>
            <a:off x="11640616" y="25262"/>
            <a:ext cx="506077"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10</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4972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1568DDE-F9C2-4A17-B359-1E7EAF19E204}"/>
              </a:ext>
            </a:extLst>
          </p:cNvPr>
          <p:cNvSpPr/>
          <p:nvPr/>
        </p:nvSpPr>
        <p:spPr>
          <a:xfrm>
            <a:off x="191345" y="719827"/>
            <a:ext cx="11881319" cy="2554545"/>
          </a:xfrm>
          <a:prstGeom prst="rect">
            <a:avLst/>
          </a:prstGeom>
        </p:spPr>
        <p:txBody>
          <a:bodyPr wrap="square">
            <a:spAutoFit/>
          </a:bodyPr>
          <a:lstStyle/>
          <a:p>
            <a:pPr marL="87313" indent="-87313">
              <a:buFont typeface="Arial" pitchFamily="34" charset="0"/>
              <a:buChar char="•"/>
            </a:pPr>
            <a:r>
              <a:rPr lang="ja-JP" altLang="en-US" sz="2000" b="1" dirty="0">
                <a:solidFill>
                  <a:srgbClr val="0000FF"/>
                </a:solidFill>
              </a:rPr>
              <a:t>本提案の研究開発の実施により得られる具体的な技術や波及効果等を図表を用いて分かりやすく示してください。</a:t>
            </a:r>
            <a:endParaRPr lang="en-US" altLang="ja-JP" sz="2000" b="1" dirty="0">
              <a:solidFill>
                <a:srgbClr val="0000FF"/>
              </a:solidFill>
            </a:endParaRPr>
          </a:p>
          <a:p>
            <a:r>
              <a:rPr lang="ja-JP" altLang="en-US" sz="2000" b="1" dirty="0">
                <a:solidFill>
                  <a:srgbClr val="0000FF"/>
                </a:solidFill>
              </a:rPr>
              <a:t>　　</a:t>
            </a:r>
            <a:r>
              <a:rPr lang="en-US" altLang="ja-JP" sz="2000" b="1" dirty="0">
                <a:solidFill>
                  <a:srgbClr val="0000FF"/>
                </a:solidFill>
              </a:rPr>
              <a:t>※</a:t>
            </a:r>
            <a:r>
              <a:rPr lang="ja-JP" altLang="en-US" sz="2000" b="1" dirty="0">
                <a:solidFill>
                  <a:srgbClr val="0000FF"/>
                </a:solidFill>
              </a:rPr>
              <a:t>温室効果ガス削減効果もあれば記載ください。</a:t>
            </a:r>
            <a:endParaRPr lang="en-US" altLang="ja-JP" sz="2000" b="1" dirty="0">
              <a:solidFill>
                <a:srgbClr val="0000FF"/>
              </a:solidFill>
            </a:endParaRPr>
          </a:p>
          <a:p>
            <a:endParaRPr lang="en-US" altLang="ja-JP" sz="2000" b="1" dirty="0">
              <a:solidFill>
                <a:srgbClr val="0000FF"/>
              </a:solidFill>
            </a:endParaRPr>
          </a:p>
          <a:p>
            <a:pPr marL="87313" indent="-87313">
              <a:buFont typeface="Arial" pitchFamily="34" charset="0"/>
              <a:buChar char="•"/>
            </a:pPr>
            <a:r>
              <a:rPr lang="ja-JP" altLang="en-US" sz="2000" b="1" dirty="0">
                <a:solidFill>
                  <a:srgbClr val="0000FF"/>
                </a:solidFill>
              </a:rPr>
              <a:t>本事業期間中で開発したハイエントロピー合金について、事業終了時点で想定される適用先についても記載ください。次スライドの企業化計画において、事業終了時点の想定適用先から、最終的に航空機エンジン用途への適用に至るまでの具体的な道筋が説明されていることが望ましい。</a:t>
            </a:r>
            <a:endParaRPr lang="en-US" altLang="ja-JP" sz="2000" b="1" dirty="0">
              <a:solidFill>
                <a:srgbClr val="0000FF"/>
              </a:solidFill>
            </a:endParaRPr>
          </a:p>
          <a:p>
            <a:pPr marL="87313" indent="-87313">
              <a:buFont typeface="Arial" pitchFamily="34" charset="0"/>
              <a:buChar char="•"/>
            </a:pPr>
            <a:endParaRPr lang="en-US" altLang="ja-JP" sz="2000" b="1" dirty="0">
              <a:solidFill>
                <a:srgbClr val="0000FF"/>
              </a:solidFill>
            </a:endParaRPr>
          </a:p>
          <a:p>
            <a:pPr marL="87313" indent="-87313">
              <a:buFont typeface="Arial" pitchFamily="34" charset="0"/>
              <a:buChar char="•"/>
            </a:pPr>
            <a:r>
              <a:rPr lang="ja-JP" altLang="en-US" sz="2000" b="1" dirty="0">
                <a:solidFill>
                  <a:srgbClr val="0000FF"/>
                </a:solidFill>
              </a:rPr>
              <a:t>中間目標達成段階および最終目標達成段階における成果のイメージが分かるように記載してください。</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1D67E9B-7CC5-46B6-ADCD-377A3E6DA770}"/>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８．本事業の実施によって得られる成果</a:t>
            </a:r>
          </a:p>
        </p:txBody>
      </p:sp>
      <p:sp>
        <p:nvSpPr>
          <p:cNvPr id="2" name="テキスト ボックス 1">
            <a:extLst>
              <a:ext uri="{FF2B5EF4-FFF2-40B4-BE49-F238E27FC236}">
                <a16:creationId xmlns:a16="http://schemas.microsoft.com/office/drawing/2014/main" id="{F059D5E2-6ADF-ADDB-364B-12A375A34550}"/>
              </a:ext>
            </a:extLst>
          </p:cNvPr>
          <p:cNvSpPr txBox="1"/>
          <p:nvPr/>
        </p:nvSpPr>
        <p:spPr>
          <a:xfrm>
            <a:off x="7608168" y="116632"/>
            <a:ext cx="3600400"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a.ⅱ,ⅳ</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0D951C43-A860-F6B6-8DE4-220EC7EF61B1}"/>
              </a:ext>
            </a:extLst>
          </p:cNvPr>
          <p:cNvSpPr txBox="1">
            <a:spLocks/>
          </p:cNvSpPr>
          <p:nvPr/>
        </p:nvSpPr>
        <p:spPr>
          <a:xfrm>
            <a:off x="11640616" y="25262"/>
            <a:ext cx="506077"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11</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328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6996" y="836712"/>
            <a:ext cx="11665296" cy="3785652"/>
          </a:xfrm>
          <a:prstGeom prst="rect">
            <a:avLst/>
          </a:prstGeom>
        </p:spPr>
        <p:txBody>
          <a:bodyPr wrap="square">
            <a:spAutoFit/>
          </a:bodyPr>
          <a:lstStyle/>
          <a:p>
            <a:pPr marL="87313" indent="-87313"/>
            <a:r>
              <a:rPr lang="ja-JP" altLang="en-US" sz="2000" b="1" dirty="0">
                <a:solidFill>
                  <a:srgbClr val="0000FF"/>
                </a:solidFill>
              </a:rPr>
              <a:t>・添付資料２の企業化計画書（</a:t>
            </a:r>
            <a:r>
              <a:rPr lang="en-US" altLang="ja-JP" sz="2000" b="1" dirty="0">
                <a:solidFill>
                  <a:srgbClr val="0000FF"/>
                </a:solidFill>
              </a:rPr>
              <a:t>5</a:t>
            </a:r>
            <a:r>
              <a:rPr lang="ja-JP" altLang="en-US" sz="2000" b="1" dirty="0">
                <a:solidFill>
                  <a:srgbClr val="0000FF"/>
                </a:solidFill>
              </a:rPr>
              <a:t>年間分）をベースに図表を交えて分かりやすく示してください。</a:t>
            </a:r>
            <a:endParaRPr lang="en-US" altLang="ja-JP" sz="2000" b="1" dirty="0">
              <a:solidFill>
                <a:srgbClr val="0000FF"/>
              </a:solidFill>
            </a:endParaRPr>
          </a:p>
          <a:p>
            <a:pPr marL="87313" indent="-87313"/>
            <a:endParaRPr lang="en-US" altLang="ja-JP" sz="2000" b="1" dirty="0">
              <a:solidFill>
                <a:srgbClr val="0000FF"/>
              </a:solidFill>
            </a:endParaRPr>
          </a:p>
          <a:p>
            <a:pPr marL="87313" indent="-87313"/>
            <a:r>
              <a:rPr lang="ja-JP" altLang="en-US" sz="2000" b="1" dirty="0">
                <a:solidFill>
                  <a:srgbClr val="0000FF"/>
                </a:solidFill>
              </a:rPr>
              <a:t>　①</a:t>
            </a:r>
            <a:r>
              <a:rPr lang="ja-JP" altLang="en-US" sz="2000" b="1" u="sng" dirty="0">
                <a:solidFill>
                  <a:srgbClr val="0000FF"/>
                </a:solidFill>
              </a:rPr>
              <a:t>助成事業終了後</a:t>
            </a:r>
            <a:r>
              <a:rPr lang="en-US" altLang="ja-JP" sz="2000" b="1" u="sng" dirty="0">
                <a:solidFill>
                  <a:srgbClr val="0000FF"/>
                </a:solidFill>
              </a:rPr>
              <a:t>5</a:t>
            </a:r>
            <a:r>
              <a:rPr lang="ja-JP" altLang="en-US" sz="2000" b="1" u="sng" dirty="0">
                <a:solidFill>
                  <a:srgbClr val="0000FF"/>
                </a:solidFill>
              </a:rPr>
              <a:t>年間</a:t>
            </a:r>
            <a:r>
              <a:rPr lang="ja-JP" altLang="en-US" sz="2000" b="1" dirty="0">
                <a:solidFill>
                  <a:srgbClr val="0000FF"/>
                </a:solidFill>
              </a:rPr>
              <a:t>における研究開発成果の実用化・事業化の計画について</a:t>
            </a:r>
            <a:endParaRPr lang="en-US" altLang="ja-JP" sz="2000" b="1" dirty="0">
              <a:solidFill>
                <a:srgbClr val="0000FF"/>
              </a:solidFill>
            </a:endParaRPr>
          </a:p>
          <a:p>
            <a:pPr marL="442913" indent="-261938"/>
            <a:r>
              <a:rPr lang="ja-JP" altLang="en-US" sz="2000" b="1" dirty="0">
                <a:solidFill>
                  <a:srgbClr val="0000FF"/>
                </a:solidFill>
              </a:rPr>
              <a:t>（最終目標を達成することで得られる成果をどのように実用化・事業化まで繋げていくのか、具体的に記載ください）</a:t>
            </a:r>
            <a:endParaRPr lang="en-US" altLang="ja-JP" sz="2000" b="1" dirty="0">
              <a:solidFill>
                <a:srgbClr val="0000FF"/>
              </a:solidFill>
            </a:endParaRPr>
          </a:p>
          <a:p>
            <a:pPr marL="442913" indent="-261938"/>
            <a:r>
              <a:rPr lang="ja-JP" altLang="en-US" sz="2000" b="1" dirty="0">
                <a:solidFill>
                  <a:srgbClr val="0000FF"/>
                </a:solidFill>
              </a:rPr>
              <a:t>（実用化・事業化のゴールに航空機エンジンへの適用が掲げられていることが望ましい）</a:t>
            </a:r>
            <a:endParaRPr lang="en-US" altLang="ja-JP" sz="2000" b="1" dirty="0">
              <a:solidFill>
                <a:srgbClr val="0000FF"/>
              </a:solidFill>
            </a:endParaRPr>
          </a:p>
          <a:p>
            <a:pPr marL="442913" indent="-261938"/>
            <a:r>
              <a:rPr lang="ja-JP" altLang="en-US" sz="2000" b="1" dirty="0">
                <a:solidFill>
                  <a:srgbClr val="0000FF"/>
                </a:solidFill>
              </a:rPr>
              <a:t>（現時点で既に予想される重大な障害等あれば記載ください）</a:t>
            </a:r>
            <a:endParaRPr lang="en-US" altLang="ja-JP" sz="2000" b="1" dirty="0">
              <a:solidFill>
                <a:srgbClr val="0000FF"/>
              </a:solidFill>
            </a:endParaRPr>
          </a:p>
          <a:p>
            <a:pPr marL="442913" indent="-261938"/>
            <a:endParaRPr lang="en-US" altLang="ja-JP" sz="2000" b="1" dirty="0">
              <a:solidFill>
                <a:srgbClr val="0000FF"/>
              </a:solidFill>
            </a:endParaRPr>
          </a:p>
          <a:p>
            <a:pPr marL="442913" indent="-261938"/>
            <a:r>
              <a:rPr lang="ja-JP" altLang="en-US" sz="2000" b="1" dirty="0">
                <a:solidFill>
                  <a:srgbClr val="0000FF"/>
                </a:solidFill>
              </a:rPr>
              <a:t>②研究開発成果の実用化・事業化のビジョンについて</a:t>
            </a:r>
            <a:endParaRPr lang="en-US" altLang="ja-JP" sz="2000" b="1" dirty="0">
              <a:solidFill>
                <a:srgbClr val="0000FF"/>
              </a:solidFill>
            </a:endParaRPr>
          </a:p>
          <a:p>
            <a:pPr marL="442913" indent="-261938"/>
            <a:r>
              <a:rPr lang="ja-JP" altLang="en-US" sz="2000" b="1" dirty="0">
                <a:solidFill>
                  <a:srgbClr val="0000FF"/>
                </a:solidFill>
              </a:rPr>
              <a:t>（</a:t>
            </a:r>
            <a:r>
              <a:rPr lang="ja-JP" altLang="en-US" sz="2000" b="1" u="sng" dirty="0">
                <a:solidFill>
                  <a:srgbClr val="0000FF"/>
                </a:solidFill>
              </a:rPr>
              <a:t>助成事業終了後</a:t>
            </a:r>
            <a:r>
              <a:rPr lang="en-US" altLang="ja-JP" sz="2000" b="1" u="sng" dirty="0">
                <a:solidFill>
                  <a:srgbClr val="0000FF"/>
                </a:solidFill>
              </a:rPr>
              <a:t>5</a:t>
            </a:r>
            <a:r>
              <a:rPr lang="ja-JP" altLang="en-US" sz="2000" b="1" u="sng" dirty="0">
                <a:solidFill>
                  <a:srgbClr val="0000FF"/>
                </a:solidFill>
              </a:rPr>
              <a:t>年間に限らない</a:t>
            </a:r>
            <a:r>
              <a:rPr lang="ja-JP" altLang="en-US" sz="2000" b="1" dirty="0">
                <a:solidFill>
                  <a:srgbClr val="0000FF"/>
                </a:solidFill>
              </a:rPr>
              <a:t>研究開発成果の将来の実用化・事業化のビジョンを記載ください）</a:t>
            </a:r>
            <a:endParaRPr lang="en-US" altLang="ja-JP" sz="2000" b="1" dirty="0">
              <a:solidFill>
                <a:srgbClr val="0000FF"/>
              </a:solidFill>
            </a:endParaRPr>
          </a:p>
          <a:p>
            <a:pPr marL="442913" indent="-261938"/>
            <a:r>
              <a:rPr lang="ja-JP" altLang="en-US" sz="2000" b="1" dirty="0">
                <a:solidFill>
                  <a:srgbClr val="0000FF"/>
                </a:solidFill>
              </a:rPr>
              <a:t>（航空機エンジンへの適用が描かれることが望ましいですが、航空機エンジン用途に限りません）</a:t>
            </a:r>
            <a:endParaRPr lang="en-US" altLang="ja-JP" sz="2000" b="1" dirty="0">
              <a:solidFill>
                <a:srgbClr val="0000FF"/>
              </a:solidFill>
            </a:endParaRPr>
          </a:p>
          <a:p>
            <a:pPr marL="442913" indent="-261938"/>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6394C02-B1B9-42FF-95D5-D9A71CEA65E9}"/>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9</a:t>
            </a:r>
            <a:r>
              <a:rPr lang="ja-JP" altLang="en-US" sz="2600" b="1" dirty="0"/>
              <a:t>．研究開発成果の企業化計画</a:t>
            </a:r>
          </a:p>
        </p:txBody>
      </p:sp>
      <p:sp>
        <p:nvSpPr>
          <p:cNvPr id="2" name="テキスト ボックス 1">
            <a:extLst>
              <a:ext uri="{FF2B5EF4-FFF2-40B4-BE49-F238E27FC236}">
                <a16:creationId xmlns:a16="http://schemas.microsoft.com/office/drawing/2014/main" id="{554ABE5D-FEB5-5F0D-74ED-872CE921E2F0}"/>
              </a:ext>
            </a:extLst>
          </p:cNvPr>
          <p:cNvSpPr txBox="1"/>
          <p:nvPr/>
        </p:nvSpPr>
        <p:spPr>
          <a:xfrm>
            <a:off x="7608168" y="116632"/>
            <a:ext cx="3600400"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a.ⅲ,ⅳ</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244AF7FE-FDEA-33A4-7293-C52A381E89E2}"/>
              </a:ext>
            </a:extLst>
          </p:cNvPr>
          <p:cNvSpPr txBox="1">
            <a:spLocks/>
          </p:cNvSpPr>
          <p:nvPr/>
        </p:nvSpPr>
        <p:spPr>
          <a:xfrm>
            <a:off x="11640616" y="25262"/>
            <a:ext cx="506077"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12</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534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275" y="836712"/>
            <a:ext cx="11951381" cy="707886"/>
          </a:xfrm>
          <a:prstGeom prst="rect">
            <a:avLst/>
          </a:prstGeom>
        </p:spPr>
        <p:txBody>
          <a:bodyPr wrap="square">
            <a:spAutoFit/>
          </a:bodyPr>
          <a:lstStyle/>
          <a:p>
            <a:pPr marL="87313" indent="-87313"/>
            <a:r>
              <a:rPr lang="ja-JP" altLang="en-US" sz="2000" b="1" dirty="0">
                <a:solidFill>
                  <a:srgbClr val="0000FF"/>
                </a:solidFill>
              </a:rPr>
              <a:t>・添付資料２の企業化計画書より、</a:t>
            </a:r>
            <a:r>
              <a:rPr lang="ja-JP" altLang="en-US" sz="2000" b="1" u="sng" dirty="0">
                <a:solidFill>
                  <a:srgbClr val="0000FF"/>
                </a:solidFill>
              </a:rPr>
              <a:t>研究開発成果の事業化時の</a:t>
            </a:r>
            <a:r>
              <a:rPr lang="ja-JP" altLang="en-US" sz="2000" b="1" dirty="0">
                <a:solidFill>
                  <a:srgbClr val="0000FF"/>
                </a:solidFill>
              </a:rPr>
              <a:t>市場規模、動向及び成果の競争力について</a:t>
            </a:r>
            <a:endParaRPr lang="en-US" altLang="ja-JP" sz="2000" b="1" dirty="0">
              <a:solidFill>
                <a:srgbClr val="0000FF"/>
              </a:solidFill>
            </a:endParaRPr>
          </a:p>
          <a:p>
            <a:pPr marL="87313" indent="-87313"/>
            <a:r>
              <a:rPr lang="ja-JP" altLang="en-US" sz="2000" b="1" dirty="0">
                <a:solidFill>
                  <a:srgbClr val="0000FF"/>
                </a:solidFill>
              </a:rPr>
              <a:t> 図表を用いて分かりやすく示してください。</a:t>
            </a:r>
            <a:endParaRPr lang="en-US" altLang="ja-JP" sz="2000" b="1" dirty="0">
              <a:solidFill>
                <a:srgbClr val="0000FF"/>
              </a:solidFill>
            </a:endParaRPr>
          </a:p>
        </p:txBody>
      </p:sp>
      <p:sp>
        <p:nvSpPr>
          <p:cNvPr id="10" name="タイトル 1">
            <a:extLst>
              <a:ext uri="{FF2B5EF4-FFF2-40B4-BE49-F238E27FC236}">
                <a16:creationId xmlns:a16="http://schemas.microsoft.com/office/drawing/2014/main" id="{1256D4E2-A84A-4A1F-A434-0A766FFBD2EE}"/>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１０．市場規模・動向・競争力</a:t>
            </a:r>
          </a:p>
        </p:txBody>
      </p:sp>
      <p:sp>
        <p:nvSpPr>
          <p:cNvPr id="2" name="テキスト ボックス 1">
            <a:extLst>
              <a:ext uri="{FF2B5EF4-FFF2-40B4-BE49-F238E27FC236}">
                <a16:creationId xmlns:a16="http://schemas.microsoft.com/office/drawing/2014/main" id="{249C3042-A475-460C-02E2-869364547A13}"/>
              </a:ext>
            </a:extLst>
          </p:cNvPr>
          <p:cNvSpPr txBox="1"/>
          <p:nvPr/>
        </p:nvSpPr>
        <p:spPr>
          <a:xfrm>
            <a:off x="7608168" y="116632"/>
            <a:ext cx="3600400"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a.ⅲ,ⅳ</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971EBDE1-E598-C50D-A319-30FAF41F5253}"/>
              </a:ext>
            </a:extLst>
          </p:cNvPr>
          <p:cNvSpPr txBox="1">
            <a:spLocks/>
          </p:cNvSpPr>
          <p:nvPr/>
        </p:nvSpPr>
        <p:spPr>
          <a:xfrm>
            <a:off x="11640616" y="25262"/>
            <a:ext cx="506077"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13</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63352" y="692696"/>
            <a:ext cx="11856640" cy="1015663"/>
          </a:xfrm>
          <a:prstGeom prst="rect">
            <a:avLst/>
          </a:prstGeom>
        </p:spPr>
        <p:txBody>
          <a:bodyPr wrap="square">
            <a:spAutoFit/>
          </a:bodyPr>
          <a:lstStyle/>
          <a:p>
            <a:pPr marL="87313" indent="-87313"/>
            <a:r>
              <a:rPr lang="ja-JP" altLang="en-US" sz="2000" b="1" dirty="0">
                <a:solidFill>
                  <a:srgbClr val="0000FF"/>
                </a:solidFill>
              </a:rPr>
              <a:t>・添付資料２の企業化計画書より、</a:t>
            </a:r>
            <a:r>
              <a:rPr lang="ja-JP" altLang="en-US" sz="2000" b="1" u="sng" dirty="0">
                <a:solidFill>
                  <a:srgbClr val="0000FF"/>
                </a:solidFill>
              </a:rPr>
              <a:t>販売開始後</a:t>
            </a:r>
            <a:r>
              <a:rPr lang="en-US" altLang="ja-JP" sz="2000" b="1" dirty="0">
                <a:solidFill>
                  <a:srgbClr val="0000FF"/>
                </a:solidFill>
              </a:rPr>
              <a:t>5</a:t>
            </a:r>
            <a:r>
              <a:rPr lang="ja-JP" altLang="en-US" sz="2000" b="1" dirty="0">
                <a:solidFill>
                  <a:srgbClr val="0000FF"/>
                </a:solidFill>
              </a:rPr>
              <a:t>年経過までの売り上げ見通しを示してください。</a:t>
            </a:r>
            <a:endParaRPr lang="en-US" altLang="ja-JP" sz="2000" b="1" dirty="0">
              <a:solidFill>
                <a:srgbClr val="0000FF"/>
              </a:solidFill>
            </a:endParaRPr>
          </a:p>
          <a:p>
            <a:pPr marL="87313" indent="-87313"/>
            <a:r>
              <a:rPr lang="ja-JP" altLang="en-US" sz="2000" b="1" dirty="0">
                <a:solidFill>
                  <a:srgbClr val="0000FF"/>
                </a:solidFill>
              </a:rPr>
              <a:t>　（下表は例示です。記載内容を適宜　追記・修正ください）</a:t>
            </a:r>
            <a:endParaRPr lang="en-US" altLang="ja-JP" sz="2000" b="1" dirty="0">
              <a:solidFill>
                <a:srgbClr val="0000FF"/>
              </a:solidFill>
            </a:endParaRPr>
          </a:p>
          <a:p>
            <a:pPr marL="87313" indent="-87313"/>
            <a:r>
              <a:rPr lang="ja-JP" altLang="en-US" sz="2000" b="1" dirty="0">
                <a:solidFill>
                  <a:srgbClr val="0000FF"/>
                </a:solidFill>
              </a:rPr>
              <a:t>・なお、</a:t>
            </a:r>
            <a:r>
              <a:rPr lang="en-US" altLang="ja-JP" sz="2000" b="1" dirty="0">
                <a:solidFill>
                  <a:srgbClr val="0000FF"/>
                </a:solidFill>
              </a:rPr>
              <a:t>5</a:t>
            </a:r>
            <a:r>
              <a:rPr lang="ja-JP" altLang="en-US" sz="2000" b="1" dirty="0">
                <a:solidFill>
                  <a:srgbClr val="0000FF"/>
                </a:solidFill>
              </a:rPr>
              <a:t>年間に限らず、黒字化する見込みがあれば示されることが望ましい。</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F90282D-1D01-4B5E-81F5-D7BFD4511375}"/>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１１．売上見通し</a:t>
            </a:r>
          </a:p>
        </p:txBody>
      </p:sp>
      <p:graphicFrame>
        <p:nvGraphicFramePr>
          <p:cNvPr id="13" name="表 13">
            <a:extLst>
              <a:ext uri="{FF2B5EF4-FFF2-40B4-BE49-F238E27FC236}">
                <a16:creationId xmlns:a16="http://schemas.microsoft.com/office/drawing/2014/main" id="{7896BD35-9A91-48E0-9B13-FB6292C8CC63}"/>
              </a:ext>
            </a:extLst>
          </p:cNvPr>
          <p:cNvGraphicFramePr>
            <a:graphicFrameLocks noGrp="1"/>
          </p:cNvGraphicFramePr>
          <p:nvPr>
            <p:extLst>
              <p:ext uri="{D42A27DB-BD31-4B8C-83A1-F6EECF244321}">
                <p14:modId xmlns:p14="http://schemas.microsoft.com/office/powerpoint/2010/main" val="3948542622"/>
              </p:ext>
            </p:extLst>
          </p:nvPr>
        </p:nvGraphicFramePr>
        <p:xfrm>
          <a:off x="407368" y="1700808"/>
          <a:ext cx="11377265" cy="3209973"/>
        </p:xfrm>
        <a:graphic>
          <a:graphicData uri="http://schemas.openxmlformats.org/drawingml/2006/table">
            <a:tbl>
              <a:tblPr firstRow="1" bandRow="1">
                <a:tableStyleId>{5C22544A-7EE6-4342-B048-85BDC9FD1C3A}</a:tableStyleId>
              </a:tblPr>
              <a:tblGrid>
                <a:gridCol w="2587047">
                  <a:extLst>
                    <a:ext uri="{9D8B030D-6E8A-4147-A177-3AD203B41FA5}">
                      <a16:colId xmlns:a16="http://schemas.microsoft.com/office/drawing/2014/main" val="3280021284"/>
                    </a:ext>
                  </a:extLst>
                </a:gridCol>
                <a:gridCol w="2453513">
                  <a:extLst>
                    <a:ext uri="{9D8B030D-6E8A-4147-A177-3AD203B41FA5}">
                      <a16:colId xmlns:a16="http://schemas.microsoft.com/office/drawing/2014/main" val="2719258483"/>
                    </a:ext>
                  </a:extLst>
                </a:gridCol>
                <a:gridCol w="1544651">
                  <a:extLst>
                    <a:ext uri="{9D8B030D-6E8A-4147-A177-3AD203B41FA5}">
                      <a16:colId xmlns:a16="http://schemas.microsoft.com/office/drawing/2014/main" val="3210615801"/>
                    </a:ext>
                  </a:extLst>
                </a:gridCol>
                <a:gridCol w="1528710">
                  <a:extLst>
                    <a:ext uri="{9D8B030D-6E8A-4147-A177-3AD203B41FA5}">
                      <a16:colId xmlns:a16="http://schemas.microsoft.com/office/drawing/2014/main" val="3907388477"/>
                    </a:ext>
                  </a:extLst>
                </a:gridCol>
                <a:gridCol w="1751175">
                  <a:extLst>
                    <a:ext uri="{9D8B030D-6E8A-4147-A177-3AD203B41FA5}">
                      <a16:colId xmlns:a16="http://schemas.microsoft.com/office/drawing/2014/main" val="2589281585"/>
                    </a:ext>
                  </a:extLst>
                </a:gridCol>
                <a:gridCol w="1512169">
                  <a:extLst>
                    <a:ext uri="{9D8B030D-6E8A-4147-A177-3AD203B41FA5}">
                      <a16:colId xmlns:a16="http://schemas.microsoft.com/office/drawing/2014/main" val="1581752835"/>
                    </a:ext>
                  </a:extLst>
                </a:gridCol>
              </a:tblGrid>
              <a:tr h="504056">
                <a:tc gridSpan="2">
                  <a:txBody>
                    <a:bodyPr/>
                    <a:lstStyle/>
                    <a:p>
                      <a:pPr algn="ctr"/>
                      <a:r>
                        <a:rPr kumimoji="1" lang="ja-JP" altLang="en-US" sz="2000" b="1" dirty="0">
                          <a:solidFill>
                            <a:schemeClr val="bg1"/>
                          </a:solidFill>
                          <a:latin typeface="+mn-lt"/>
                        </a:rPr>
                        <a:t>事業形態</a:t>
                      </a:r>
                    </a:p>
                  </a:txBody>
                  <a:tcPr>
                    <a:solidFill>
                      <a:schemeClr val="tx2">
                        <a:lumMod val="60000"/>
                        <a:lumOff val="40000"/>
                      </a:schemeClr>
                    </a:solidFill>
                  </a:tcPr>
                </a:tc>
                <a:tc hMerge="1">
                  <a:txBody>
                    <a:bodyPr/>
                    <a:lstStyle/>
                    <a:p>
                      <a:endParaRPr kumimoji="1" lang="ja-JP" altLang="en-US" sz="2000" b="1" dirty="0">
                        <a:latin typeface="+mn-lt"/>
                      </a:endParaRPr>
                    </a:p>
                  </a:txBody>
                  <a:tcPr>
                    <a:solidFill>
                      <a:schemeClr val="tx2">
                        <a:lumMod val="60000"/>
                        <a:lumOff val="40000"/>
                      </a:schemeClr>
                    </a:solidFill>
                  </a:tcPr>
                </a:tc>
                <a:tc gridSpan="2">
                  <a:txBody>
                    <a:bodyPr/>
                    <a:lstStyle/>
                    <a:p>
                      <a:pPr algn="ctr"/>
                      <a:r>
                        <a:rPr kumimoji="1" lang="ja-JP" altLang="en-US" sz="2000" b="1" dirty="0">
                          <a:solidFill>
                            <a:schemeClr val="bg1"/>
                          </a:solidFill>
                          <a:latin typeface="+mn-lt"/>
                        </a:rPr>
                        <a:t>市場規模</a:t>
                      </a:r>
                      <a:endParaRPr kumimoji="1" lang="en-US" altLang="ja-JP" sz="2000" b="1" dirty="0">
                        <a:solidFill>
                          <a:schemeClr val="bg1"/>
                        </a:solidFill>
                        <a:latin typeface="+mn-lt"/>
                      </a:endParaRPr>
                    </a:p>
                    <a:p>
                      <a:pPr algn="ctr"/>
                      <a:r>
                        <a:rPr kumimoji="1" lang="ja-JP" altLang="en-US" sz="2000" b="1" dirty="0">
                          <a:solidFill>
                            <a:schemeClr val="bg1"/>
                          </a:solidFill>
                          <a:latin typeface="+mn-lt"/>
                        </a:rPr>
                        <a:t>（百万円）</a:t>
                      </a:r>
                    </a:p>
                  </a:txBody>
                  <a:tcPr>
                    <a:solidFill>
                      <a:schemeClr val="tx2">
                        <a:lumMod val="60000"/>
                        <a:lumOff val="40000"/>
                      </a:schemeClr>
                    </a:solidFill>
                  </a:tcPr>
                </a:tc>
                <a:tc hMerge="1">
                  <a:txBody>
                    <a:bodyPr/>
                    <a:lstStyle/>
                    <a:p>
                      <a:endParaRPr kumimoji="1" lang="ja-JP" altLang="en-US" dirty="0"/>
                    </a:p>
                  </a:txBody>
                  <a:tcPr>
                    <a:solidFill>
                      <a:schemeClr val="tx2">
                        <a:lumMod val="60000"/>
                        <a:lumOff val="40000"/>
                      </a:schemeClr>
                    </a:solidFill>
                  </a:tcPr>
                </a:tc>
                <a:tc gridSpan="2">
                  <a:txBody>
                    <a:bodyPr/>
                    <a:lstStyle/>
                    <a:p>
                      <a:pPr algn="ctr"/>
                      <a:r>
                        <a:rPr kumimoji="1" lang="ja-JP" altLang="en-US" sz="2000" b="1" dirty="0">
                          <a:solidFill>
                            <a:schemeClr val="bg1"/>
                          </a:solidFill>
                          <a:latin typeface="+mn-lt"/>
                        </a:rPr>
                        <a:t>期待売上</a:t>
                      </a:r>
                      <a:endParaRPr kumimoji="1" lang="en-US" altLang="ja-JP" sz="2000" b="1" dirty="0">
                        <a:solidFill>
                          <a:schemeClr val="bg1"/>
                        </a:solidFill>
                        <a:latin typeface="+mn-lt"/>
                      </a:endParaRPr>
                    </a:p>
                    <a:p>
                      <a:pPr algn="ctr"/>
                      <a:r>
                        <a:rPr kumimoji="1" lang="ja-JP" altLang="en-US" sz="2000" b="1" dirty="0">
                          <a:solidFill>
                            <a:schemeClr val="bg1"/>
                          </a:solidFill>
                          <a:latin typeface="+mn-lt"/>
                        </a:rPr>
                        <a:t>（百万円）</a:t>
                      </a:r>
                    </a:p>
                  </a:txBody>
                  <a:tcPr>
                    <a:solidFill>
                      <a:schemeClr val="tx2">
                        <a:lumMod val="60000"/>
                        <a:lumOff val="40000"/>
                      </a:schemeClr>
                    </a:solidFill>
                  </a:tcPr>
                </a:tc>
                <a:tc hMerge="1">
                  <a:txBody>
                    <a:bodyPr/>
                    <a:lstStyle/>
                    <a:p>
                      <a:endParaRPr kumimoji="1" lang="ja-JP" altLang="en-US" dirty="0"/>
                    </a:p>
                  </a:txBody>
                  <a:tcPr>
                    <a:solidFill>
                      <a:schemeClr val="tx2">
                        <a:lumMod val="60000"/>
                        <a:lumOff val="40000"/>
                      </a:schemeClr>
                    </a:solidFill>
                  </a:tcPr>
                </a:tc>
                <a:extLst>
                  <a:ext uri="{0D108BD9-81ED-4DB2-BD59-A6C34878D82A}">
                    <a16:rowId xmlns:a16="http://schemas.microsoft.com/office/drawing/2014/main" val="2929193871"/>
                  </a:ext>
                </a:extLst>
              </a:tr>
              <a:tr h="152008">
                <a:tc>
                  <a:txBody>
                    <a:bodyPr/>
                    <a:lstStyle/>
                    <a:p>
                      <a:pPr algn="ctr"/>
                      <a:r>
                        <a:rPr kumimoji="1" lang="ja-JP" altLang="en-US" sz="2000" b="1" dirty="0">
                          <a:solidFill>
                            <a:schemeClr val="bg1"/>
                          </a:solidFill>
                          <a:latin typeface="+mn-lt"/>
                        </a:rPr>
                        <a:t>研究開発成果</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事業内容</a:t>
                      </a:r>
                    </a:p>
                  </a:txBody>
                  <a:tcPr>
                    <a:solidFill>
                      <a:schemeClr val="tx2">
                        <a:lumMod val="60000"/>
                        <a:lumOff val="40000"/>
                      </a:schemeClr>
                    </a:solidFill>
                  </a:tcPr>
                </a:tc>
                <a:tc>
                  <a:txBody>
                    <a:bodyPr/>
                    <a:lstStyle/>
                    <a:p>
                      <a:pPr algn="ctr"/>
                      <a:r>
                        <a:rPr kumimoji="1" lang="en-US" altLang="ja-JP" sz="2000" b="1" dirty="0">
                          <a:solidFill>
                            <a:schemeClr val="bg1"/>
                          </a:solidFill>
                          <a:latin typeface="+mn-lt"/>
                        </a:rPr>
                        <a:t>2024</a:t>
                      </a:r>
                      <a:r>
                        <a:rPr kumimoji="1" lang="ja-JP" altLang="en-US" sz="2000" b="1" dirty="0">
                          <a:solidFill>
                            <a:schemeClr val="bg1"/>
                          </a:solidFill>
                          <a:latin typeface="+mn-lt"/>
                        </a:rPr>
                        <a:t>年</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○○○○年</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シェア○％</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シェア○％</a:t>
                      </a:r>
                    </a:p>
                  </a:txBody>
                  <a:tcPr>
                    <a:solidFill>
                      <a:schemeClr val="tx2">
                        <a:lumMod val="60000"/>
                        <a:lumOff val="40000"/>
                      </a:schemeClr>
                    </a:solidFill>
                  </a:tcPr>
                </a:tc>
                <a:extLst>
                  <a:ext uri="{0D108BD9-81ED-4DB2-BD59-A6C34878D82A}">
                    <a16:rowId xmlns:a16="http://schemas.microsoft.com/office/drawing/2014/main" val="3829880365"/>
                  </a:ext>
                </a:extLst>
              </a:tr>
              <a:tr h="704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例）軽量・耐熱性に優れたハイエントロピー合金</a:t>
                      </a:r>
                    </a:p>
                  </a:txBody>
                  <a:tcPr/>
                </a:tc>
                <a:tc>
                  <a:txBody>
                    <a:bodyPr/>
                    <a:lstStyle/>
                    <a:p>
                      <a:pPr algn="l"/>
                      <a:r>
                        <a:rPr kumimoji="1" lang="ja-JP" altLang="en-US" dirty="0"/>
                        <a:t>　</a:t>
                      </a: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486169699"/>
                  </a:ext>
                </a:extLst>
              </a:tr>
              <a:tr h="704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例）合金探索システム</a:t>
                      </a:r>
                      <a:endParaRPr kumimoji="1" lang="en-US" altLang="ja-JP" b="1" dirty="0"/>
                    </a:p>
                    <a:p>
                      <a:pPr algn="l"/>
                      <a:endParaRPr kumimoji="1" lang="ja-JP" altLang="en-US" b="1" dirty="0"/>
                    </a:p>
                  </a:txBody>
                  <a:tcPr/>
                </a:tc>
                <a:tc>
                  <a:txBody>
                    <a:bodyPr/>
                    <a:lstStyle/>
                    <a:p>
                      <a:pPr algn="l"/>
                      <a:r>
                        <a:rPr kumimoji="1" lang="ja-JP" altLang="en-US" dirty="0"/>
                        <a:t>材料メーカーへの販売</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965767909"/>
                  </a:ext>
                </a:extLst>
              </a:tr>
              <a:tr h="704231">
                <a:tc>
                  <a:txBody>
                    <a:bodyPr/>
                    <a:lstStyle/>
                    <a:p>
                      <a:pPr algn="l"/>
                      <a:r>
                        <a:rPr kumimoji="1" lang="ja-JP" altLang="en-US" b="1" dirty="0"/>
                        <a:t>例）技術ライセンス</a:t>
                      </a:r>
                      <a:endParaRPr kumimoji="1" lang="en-US" altLang="ja-JP" b="1" dirty="0"/>
                    </a:p>
                    <a:p>
                      <a:pPr algn="l"/>
                      <a:r>
                        <a:rPr kumimoji="1" lang="ja-JP" altLang="en-US" b="0" dirty="0"/>
                        <a:t>　　　ハイスループット評価</a:t>
                      </a:r>
                    </a:p>
                  </a:txBody>
                  <a:tcPr/>
                </a:tc>
                <a:tc>
                  <a:txBody>
                    <a:bodyPr/>
                    <a:lstStyle/>
                    <a:p>
                      <a:pPr algn="l"/>
                      <a:r>
                        <a:rPr kumimoji="1" lang="ja-JP" altLang="en-US" dirty="0"/>
                        <a:t>　材料メーカーへの</a:t>
                      </a:r>
                      <a:endParaRPr kumimoji="1" lang="en-US" altLang="ja-JP" dirty="0"/>
                    </a:p>
                    <a:p>
                      <a:pPr algn="l"/>
                      <a:r>
                        <a:rPr kumimoji="1" lang="ja-JP" altLang="en-US" dirty="0"/>
                        <a:t>　ライセンス</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417895117"/>
                  </a:ext>
                </a:extLst>
              </a:tr>
            </a:tbl>
          </a:graphicData>
        </a:graphic>
      </p:graphicFrame>
      <p:sp>
        <p:nvSpPr>
          <p:cNvPr id="15" name="四角形: 角を丸くする 14">
            <a:extLst>
              <a:ext uri="{FF2B5EF4-FFF2-40B4-BE49-F238E27FC236}">
                <a16:creationId xmlns:a16="http://schemas.microsoft.com/office/drawing/2014/main" id="{1D482FCB-7631-4185-B96A-9F8695AE66A5}"/>
              </a:ext>
            </a:extLst>
          </p:cNvPr>
          <p:cNvSpPr/>
          <p:nvPr/>
        </p:nvSpPr>
        <p:spPr>
          <a:xfrm>
            <a:off x="407368" y="5373216"/>
            <a:ext cx="11377266" cy="12241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13D5EC12-AA30-4DE8-B243-7F95E336A596}"/>
              </a:ext>
            </a:extLst>
          </p:cNvPr>
          <p:cNvSpPr txBox="1"/>
          <p:nvPr/>
        </p:nvSpPr>
        <p:spPr>
          <a:xfrm>
            <a:off x="551384" y="5188550"/>
            <a:ext cx="2736304" cy="369332"/>
          </a:xfrm>
          <a:prstGeom prst="rect">
            <a:avLst/>
          </a:prstGeom>
          <a:solidFill>
            <a:schemeClr val="bg1"/>
          </a:solidFill>
          <a:ln w="19050">
            <a:noFill/>
          </a:ln>
        </p:spPr>
        <p:txBody>
          <a:bodyPr wrap="square" rtlCol="0">
            <a:spAutoFit/>
          </a:bodyPr>
          <a:lstStyle/>
          <a:p>
            <a:r>
              <a:rPr kumimoji="1" lang="ja-JP" altLang="en-US" dirty="0"/>
              <a:t>上表の算出根拠（前提）</a:t>
            </a:r>
            <a:endParaRPr kumimoji="1" lang="en-US" altLang="ja-JP" dirty="0"/>
          </a:p>
        </p:txBody>
      </p:sp>
      <p:sp>
        <p:nvSpPr>
          <p:cNvPr id="11" name="矢印: 下 10">
            <a:extLst>
              <a:ext uri="{FF2B5EF4-FFF2-40B4-BE49-F238E27FC236}">
                <a16:creationId xmlns:a16="http://schemas.microsoft.com/office/drawing/2014/main" id="{2728C531-131F-4EB6-89CD-E24270CB0787}"/>
              </a:ext>
            </a:extLst>
          </p:cNvPr>
          <p:cNvSpPr/>
          <p:nvPr/>
        </p:nvSpPr>
        <p:spPr>
          <a:xfrm rot="16200000">
            <a:off x="6844764" y="2486592"/>
            <a:ext cx="293863" cy="249547"/>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6" name="矢印: 下 15">
            <a:extLst>
              <a:ext uri="{FF2B5EF4-FFF2-40B4-BE49-F238E27FC236}">
                <a16:creationId xmlns:a16="http://schemas.microsoft.com/office/drawing/2014/main" id="{265459BC-3728-4A9E-A240-36BAC719EEED}"/>
              </a:ext>
            </a:extLst>
          </p:cNvPr>
          <p:cNvSpPr/>
          <p:nvPr/>
        </p:nvSpPr>
        <p:spPr>
          <a:xfrm rot="16200000">
            <a:off x="10144775" y="2485206"/>
            <a:ext cx="293863" cy="249547"/>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7" name="テキスト ボックス 16">
            <a:extLst>
              <a:ext uri="{FF2B5EF4-FFF2-40B4-BE49-F238E27FC236}">
                <a16:creationId xmlns:a16="http://schemas.microsoft.com/office/drawing/2014/main" id="{B96E4BF5-6E4B-46B2-8A3F-A5042BBDD271}"/>
              </a:ext>
            </a:extLst>
          </p:cNvPr>
          <p:cNvSpPr txBox="1"/>
          <p:nvPr/>
        </p:nvSpPr>
        <p:spPr>
          <a:xfrm>
            <a:off x="3071664" y="3511600"/>
            <a:ext cx="825132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図表のフォーマットに限定しません。適宜、追記・修正ください</a:t>
            </a:r>
            <a:endParaRPr lang="en-US" altLang="ja-JP" sz="2000" b="1" i="1" dirty="0">
              <a:solidFill>
                <a:srgbClr val="0000FF"/>
              </a:solidFill>
            </a:endParaRPr>
          </a:p>
        </p:txBody>
      </p:sp>
      <p:sp>
        <p:nvSpPr>
          <p:cNvPr id="18" name="テキスト ボックス 17">
            <a:extLst>
              <a:ext uri="{FF2B5EF4-FFF2-40B4-BE49-F238E27FC236}">
                <a16:creationId xmlns:a16="http://schemas.microsoft.com/office/drawing/2014/main" id="{02355D4F-AABF-44E4-B4D0-A3C31F772538}"/>
              </a:ext>
            </a:extLst>
          </p:cNvPr>
          <p:cNvSpPr txBox="1"/>
          <p:nvPr/>
        </p:nvSpPr>
        <p:spPr>
          <a:xfrm>
            <a:off x="538015" y="5613871"/>
            <a:ext cx="10886577"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将来の先行きは不確定要素が多く、記載しにくいかと思います。</a:t>
            </a:r>
            <a:endParaRPr lang="en-US" altLang="ja-JP" sz="2000" b="1" i="1" dirty="0">
              <a:solidFill>
                <a:srgbClr val="0000FF"/>
              </a:solidFill>
            </a:endParaRPr>
          </a:p>
          <a:p>
            <a:pPr algn="ctr"/>
            <a:r>
              <a:rPr lang="ja-JP" altLang="en-US" sz="2000" b="1" i="1" dirty="0">
                <a:solidFill>
                  <a:srgbClr val="0000FF"/>
                </a:solidFill>
              </a:rPr>
              <a:t>可能な範囲で上表の算出根拠（前提）をこの欄に記載ください</a:t>
            </a:r>
            <a:endParaRPr lang="en-US" altLang="ja-JP" sz="2000" b="1" i="1" dirty="0">
              <a:solidFill>
                <a:srgbClr val="0000FF"/>
              </a:solidFill>
            </a:endParaRPr>
          </a:p>
        </p:txBody>
      </p:sp>
      <p:sp>
        <p:nvSpPr>
          <p:cNvPr id="2" name="テキスト ボックス 1">
            <a:extLst>
              <a:ext uri="{FF2B5EF4-FFF2-40B4-BE49-F238E27FC236}">
                <a16:creationId xmlns:a16="http://schemas.microsoft.com/office/drawing/2014/main" id="{B187BD4E-79B7-FE9C-605B-CB155541159F}"/>
              </a:ext>
            </a:extLst>
          </p:cNvPr>
          <p:cNvSpPr txBox="1"/>
          <p:nvPr/>
        </p:nvSpPr>
        <p:spPr>
          <a:xfrm>
            <a:off x="7608168" y="116632"/>
            <a:ext cx="3600400"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a.ⅲ,ⅳ</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CCA5CFB7-8A56-CEEE-F9C8-BDE855ADB2B9}"/>
              </a:ext>
            </a:extLst>
          </p:cNvPr>
          <p:cNvSpPr txBox="1">
            <a:spLocks/>
          </p:cNvSpPr>
          <p:nvPr/>
        </p:nvSpPr>
        <p:spPr>
          <a:xfrm>
            <a:off x="11640616" y="25262"/>
            <a:ext cx="506077"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14</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9">
            <a:extLst>
              <a:ext uri="{FF2B5EF4-FFF2-40B4-BE49-F238E27FC236}">
                <a16:creationId xmlns:a16="http://schemas.microsoft.com/office/drawing/2014/main" id="{E458963C-63C8-4F67-9D54-BECDFB42B165}"/>
              </a:ext>
            </a:extLst>
          </p:cNvPr>
          <p:cNvSpPr>
            <a:spLocks noChangeArrowheads="1"/>
          </p:cNvSpPr>
          <p:nvPr/>
        </p:nvSpPr>
        <p:spPr bwMode="auto">
          <a:xfrm>
            <a:off x="6200837" y="5149854"/>
            <a:ext cx="5799819" cy="1582474"/>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11">
            <a:extLst>
              <a:ext uri="{FF2B5EF4-FFF2-40B4-BE49-F238E27FC236}">
                <a16:creationId xmlns:a16="http://schemas.microsoft.com/office/drawing/2014/main" id="{61E4D46A-D2FF-4DB8-8330-021B6EA621B7}"/>
              </a:ext>
            </a:extLst>
          </p:cNvPr>
          <p:cNvSpPr>
            <a:spLocks noChangeArrowheads="1"/>
          </p:cNvSpPr>
          <p:nvPr/>
        </p:nvSpPr>
        <p:spPr bwMode="auto">
          <a:xfrm>
            <a:off x="6112889" y="5072970"/>
            <a:ext cx="165618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研究開発体制</a:t>
            </a:r>
          </a:p>
        </p:txBody>
      </p:sp>
      <p:sp>
        <p:nvSpPr>
          <p:cNvPr id="4" name="テキスト ボックス 3"/>
          <p:cNvSpPr txBox="1"/>
          <p:nvPr/>
        </p:nvSpPr>
        <p:spPr>
          <a:xfrm>
            <a:off x="1592154" y="520606"/>
            <a:ext cx="10081120" cy="369332"/>
          </a:xfrm>
          <a:prstGeom prst="rect">
            <a:avLst/>
          </a:prstGeom>
          <a:noFill/>
          <a:ln w="28575">
            <a:solidFill>
              <a:schemeClr val="tx1"/>
            </a:solidFill>
          </a:ln>
        </p:spPr>
        <p:txBody>
          <a:bodyPr wrap="square" rtlCol="0" anchor="ctr">
            <a:spAutoFit/>
          </a:bodyPr>
          <a:lstStyle/>
          <a:p>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提案者：</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91344" y="1076730"/>
            <a:ext cx="5844505" cy="5655598"/>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114304" y="984820"/>
            <a:ext cx="245330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事業目的・目標・効果</a:t>
            </a:r>
          </a:p>
        </p:txBody>
      </p:sp>
      <p:sp>
        <p:nvSpPr>
          <p:cNvPr id="9" name="Rectangle 9"/>
          <p:cNvSpPr>
            <a:spLocks noChangeArrowheads="1"/>
          </p:cNvSpPr>
          <p:nvPr/>
        </p:nvSpPr>
        <p:spPr bwMode="auto">
          <a:xfrm>
            <a:off x="335360" y="4361036"/>
            <a:ext cx="5514509" cy="230832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解決すべき課題、研究開発により得られる成果</a:t>
            </a:r>
            <a:r>
              <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波及効果等について、分かりやすくイメージが出来る図を挿入ください。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6200837" y="1076508"/>
            <a:ext cx="5799819" cy="3864660"/>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24173" y="1366897"/>
            <a:ext cx="5799819" cy="3293209"/>
          </a:xfrm>
          <a:prstGeom prst="rect">
            <a:avLst/>
          </a:prstGeom>
          <a:noFill/>
        </p:spPr>
        <p:txBody>
          <a:bodyPr wrap="square" rtlCol="0">
            <a:spAutoFit/>
          </a:bodyPr>
          <a:lstStyle/>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１．事業目的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２．事業目標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３．事業による効果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6328438" y="3284115"/>
            <a:ext cx="5544616" cy="15130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研究開発に取り組む技術の原理やプロセス説明について</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従来技術との差異・優位性</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が分かるようなイメージ図を挿入ください。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E7985D95-2C1F-450C-854C-C6E3D79B5720}"/>
              </a:ext>
            </a:extLst>
          </p:cNvPr>
          <p:cNvSpPr/>
          <p:nvPr/>
        </p:nvSpPr>
        <p:spPr>
          <a:xfrm>
            <a:off x="1598846" y="98782"/>
            <a:ext cx="10081120" cy="369332"/>
          </a:xfrm>
          <a:prstGeom prst="rect">
            <a:avLst/>
          </a:prstGeom>
          <a:ln w="28575">
            <a:solidFill>
              <a:schemeClr val="tx1"/>
            </a:solidFill>
          </a:ln>
        </p:spPr>
        <p:txBody>
          <a:bodyPr wrap="square">
            <a:spAutoFit/>
          </a:bodyPr>
          <a:lstStyle/>
          <a:p>
            <a:pPr>
              <a:spcBef>
                <a:spcPct val="0"/>
              </a:spcBef>
            </a:pPr>
            <a:r>
              <a:rPr lang="ja-JP" altLang="en-US" b="1" dirty="0">
                <a:latin typeface="Meiryo UI" panose="020B0604030504040204" pitchFamily="50" charset="-128"/>
                <a:ea typeface="Meiryo UI" panose="020B0604030504040204" pitchFamily="50" charset="-128"/>
              </a:rPr>
              <a:t>研究開発項目②「革新的合金探索手法の開発」 フェーズ</a:t>
            </a:r>
            <a:r>
              <a:rPr lang="en-US" altLang="ja-JP" b="1" dirty="0">
                <a:latin typeface="Meiryo UI" panose="020B0604030504040204" pitchFamily="50" charset="-128"/>
                <a:ea typeface="Meiryo UI" panose="020B0604030504040204" pitchFamily="50" charset="-128"/>
              </a:rPr>
              <a:t>B 【</a:t>
            </a:r>
            <a:r>
              <a:rPr lang="ja-JP" altLang="en-US" b="1" dirty="0">
                <a:latin typeface="Meiryo UI" panose="020B0604030504040204" pitchFamily="50" charset="-128"/>
                <a:ea typeface="Meiryo UI" panose="020B0604030504040204" pitchFamily="50" charset="-128"/>
              </a:rPr>
              <a:t>助成事業</a:t>
            </a:r>
            <a:r>
              <a:rPr lang="en-US" altLang="ja-JP" b="1" dirty="0">
                <a:latin typeface="Meiryo UI" panose="020B0604030504040204" pitchFamily="50" charset="-128"/>
                <a:ea typeface="Meiryo UI" panose="020B0604030504040204" pitchFamily="50" charset="-128"/>
              </a:rPr>
              <a:t>】</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238D932B-C40E-4857-B901-FAC2E958FBD1}"/>
              </a:ext>
            </a:extLst>
          </p:cNvPr>
          <p:cNvSpPr>
            <a:spLocks noChangeArrowheads="1"/>
          </p:cNvSpPr>
          <p:nvPr/>
        </p:nvSpPr>
        <p:spPr bwMode="auto">
          <a:xfrm>
            <a:off x="6112889" y="1010291"/>
            <a:ext cx="1999335"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研究開発内容</a:t>
            </a:r>
          </a:p>
        </p:txBody>
      </p:sp>
      <p:sp>
        <p:nvSpPr>
          <p:cNvPr id="20" name="テキスト ボックス 19">
            <a:extLst>
              <a:ext uri="{FF2B5EF4-FFF2-40B4-BE49-F238E27FC236}">
                <a16:creationId xmlns:a16="http://schemas.microsoft.com/office/drawing/2014/main" id="{3A6A6835-C4B5-4DDA-8C60-737D57639280}"/>
              </a:ext>
            </a:extLst>
          </p:cNvPr>
          <p:cNvSpPr txBox="1"/>
          <p:nvPr/>
        </p:nvSpPr>
        <p:spPr>
          <a:xfrm>
            <a:off x="6213225" y="1432216"/>
            <a:ext cx="5799819" cy="1815882"/>
          </a:xfrm>
          <a:prstGeom prst="rect">
            <a:avLst/>
          </a:prstGeom>
          <a:noFill/>
        </p:spPr>
        <p:txBody>
          <a:bodyPr wrap="square" rtlCol="0">
            <a:spAutoFit/>
          </a:bodyPr>
          <a:lstStyle/>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DE55A245-389A-4B90-A9E5-A46004301FD0}"/>
              </a:ext>
            </a:extLst>
          </p:cNvPr>
          <p:cNvSpPr txBox="1"/>
          <p:nvPr/>
        </p:nvSpPr>
        <p:spPr>
          <a:xfrm>
            <a:off x="3215680" y="2038573"/>
            <a:ext cx="5696195" cy="1015663"/>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dirty="0">
                <a:solidFill>
                  <a:srgbClr val="0000FF"/>
                </a:solidFill>
                <a:latin typeface="Meiryo UI" panose="020B0604030504040204" pitchFamily="50" charset="-128"/>
                <a:ea typeface="Meiryo UI" panose="020B0604030504040204" pitchFamily="50" charset="-128"/>
              </a:rPr>
              <a:t>「</a:t>
            </a:r>
            <a:r>
              <a:rPr lang="en-US" altLang="ja-JP" sz="2000" b="1" dirty="0">
                <a:solidFill>
                  <a:srgbClr val="0000FF"/>
                </a:solidFill>
                <a:latin typeface="Meiryo UI" panose="020B0604030504040204" pitchFamily="50" charset="-128"/>
                <a:ea typeface="Meiryo UI" panose="020B0604030504040204" pitchFamily="50" charset="-128"/>
              </a:rPr>
              <a:t>04_</a:t>
            </a:r>
            <a:r>
              <a:rPr lang="ja-JP" altLang="en-US" sz="2000" b="1" dirty="0">
                <a:solidFill>
                  <a:srgbClr val="0000FF"/>
                </a:solidFill>
                <a:latin typeface="Meiryo UI" panose="020B0604030504040204" pitchFamily="50" charset="-128"/>
                <a:ea typeface="Meiryo UI" panose="020B0604030504040204" pitchFamily="50" charset="-128"/>
              </a:rPr>
              <a:t>提案書記入上の注意・様式・添付資料・別添資料</a:t>
            </a:r>
            <a:r>
              <a:rPr lang="en-US" altLang="ja-JP" sz="2000" b="1" dirty="0">
                <a:solidFill>
                  <a:srgbClr val="0000FF"/>
                </a:solidFill>
                <a:latin typeface="Meiryo UI" panose="020B0604030504040204" pitchFamily="50" charset="-128"/>
                <a:ea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rPr>
              <a:t>助成事業</a:t>
            </a:r>
            <a:r>
              <a:rPr lang="en-US" altLang="ja-JP" sz="2000" b="1" dirty="0">
                <a:solidFill>
                  <a:srgbClr val="0000FF"/>
                </a:solidFill>
                <a:latin typeface="Meiryo UI" panose="020B0604030504040204" pitchFamily="50" charset="-128"/>
                <a:ea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rPr>
              <a:t>」</a:t>
            </a:r>
            <a:r>
              <a:rPr lang="en-US" altLang="ja-JP" sz="2000" b="1" dirty="0">
                <a:solidFill>
                  <a:srgbClr val="0000FF"/>
                </a:solidFill>
                <a:latin typeface="Meiryo UI" panose="020B0604030504040204" pitchFamily="50" charset="-128"/>
                <a:ea typeface="Meiryo UI" panose="020B0604030504040204" pitchFamily="50" charset="-128"/>
              </a:rPr>
              <a:t>p.5-6</a:t>
            </a:r>
            <a:r>
              <a:rPr lang="ja-JP" altLang="en-US" sz="2000" b="1" dirty="0">
                <a:solidFill>
                  <a:srgbClr val="0000FF"/>
                </a:solidFill>
                <a:latin typeface="Meiryo UI" panose="020B0604030504040204" pitchFamily="50" charset="-128"/>
                <a:ea typeface="Meiryo UI" panose="020B0604030504040204" pitchFamily="50" charset="-128"/>
              </a:rPr>
              <a:t>の概要を本ページに纏め、以降のページで詳細を説明ください。</a:t>
            </a:r>
          </a:p>
        </p:txBody>
      </p:sp>
      <p:sp>
        <p:nvSpPr>
          <p:cNvPr id="25" name="テキスト ボックス 24">
            <a:extLst>
              <a:ext uri="{FF2B5EF4-FFF2-40B4-BE49-F238E27FC236}">
                <a16:creationId xmlns:a16="http://schemas.microsoft.com/office/drawing/2014/main" id="{828B9286-8287-49DC-A083-F35DF8867D2A}"/>
              </a:ext>
            </a:extLst>
          </p:cNvPr>
          <p:cNvSpPr txBox="1"/>
          <p:nvPr/>
        </p:nvSpPr>
        <p:spPr>
          <a:xfrm>
            <a:off x="6686180" y="5756425"/>
            <a:ext cx="4853907" cy="36933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体制や役割分担が分かる図表を挿入ください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タイトル 1">
            <a:extLst>
              <a:ext uri="{FF2B5EF4-FFF2-40B4-BE49-F238E27FC236}">
                <a16:creationId xmlns:a16="http://schemas.microsoft.com/office/drawing/2014/main" id="{603C68EB-E791-4C6D-A6EB-A78061D6498D}"/>
              </a:ext>
            </a:extLst>
          </p:cNvPr>
          <p:cNvSpPr txBox="1">
            <a:spLocks/>
          </p:cNvSpPr>
          <p:nvPr/>
        </p:nvSpPr>
        <p:spPr>
          <a:xfrm>
            <a:off x="54252" y="74913"/>
            <a:ext cx="1505244" cy="83135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提案概要</a:t>
            </a:r>
            <a:endParaRPr lang="ja-JP" altLang="en-US" sz="2600" b="1" dirty="0">
              <a:solidFill>
                <a:schemeClr val="bg1"/>
              </a:solidFill>
            </a:endParaRPr>
          </a:p>
        </p:txBody>
      </p:sp>
      <p:sp>
        <p:nvSpPr>
          <p:cNvPr id="5" name="テキスト ボックス 4">
            <a:extLst>
              <a:ext uri="{FF2B5EF4-FFF2-40B4-BE49-F238E27FC236}">
                <a16:creationId xmlns:a16="http://schemas.microsoft.com/office/drawing/2014/main" id="{C805CBB9-4D84-8A5C-DD26-1F8F00EF9429}"/>
              </a:ext>
            </a:extLst>
          </p:cNvPr>
          <p:cNvSpPr txBox="1"/>
          <p:nvPr/>
        </p:nvSpPr>
        <p:spPr>
          <a:xfrm>
            <a:off x="3581819" y="527004"/>
            <a:ext cx="5062139" cy="36933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共同提案の場合には先頭に代表機関を記載ください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8AAFF60B-F6F5-3A27-7705-DC6BFA41AD0C}"/>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2</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52" y="58585"/>
            <a:ext cx="6041748" cy="562074"/>
          </a:xfr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solidFill>
                  <a:schemeClr val="bg1"/>
                </a:solidFill>
              </a:rPr>
              <a:t>１．はじめに</a:t>
            </a:r>
          </a:p>
        </p:txBody>
      </p:sp>
      <p:sp>
        <p:nvSpPr>
          <p:cNvPr id="9" name="Rectangle 9">
            <a:extLst>
              <a:ext uri="{FF2B5EF4-FFF2-40B4-BE49-F238E27FC236}">
                <a16:creationId xmlns:a16="http://schemas.microsoft.com/office/drawing/2014/main" id="{BC60D802-CEA4-4D47-8DAF-F220DC05CA5C}"/>
              </a:ext>
            </a:extLst>
          </p:cNvPr>
          <p:cNvSpPr>
            <a:spLocks noChangeArrowheads="1"/>
          </p:cNvSpPr>
          <p:nvPr/>
        </p:nvSpPr>
        <p:spPr bwMode="auto">
          <a:xfrm>
            <a:off x="191344" y="944115"/>
            <a:ext cx="5844505" cy="5788213"/>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1">
            <a:extLst>
              <a:ext uri="{FF2B5EF4-FFF2-40B4-BE49-F238E27FC236}">
                <a16:creationId xmlns:a16="http://schemas.microsoft.com/office/drawing/2014/main" id="{5017AA37-479E-4FF7-B5AA-40521CF65A3C}"/>
              </a:ext>
            </a:extLst>
          </p:cNvPr>
          <p:cNvSpPr>
            <a:spLocks noChangeArrowheads="1"/>
          </p:cNvSpPr>
          <p:nvPr/>
        </p:nvSpPr>
        <p:spPr bwMode="auto">
          <a:xfrm>
            <a:off x="60420" y="723916"/>
            <a:ext cx="869128"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a:t>
            </a:r>
          </a:p>
        </p:txBody>
      </p:sp>
      <p:sp>
        <p:nvSpPr>
          <p:cNvPr id="11" name="Rectangle 9">
            <a:extLst>
              <a:ext uri="{FF2B5EF4-FFF2-40B4-BE49-F238E27FC236}">
                <a16:creationId xmlns:a16="http://schemas.microsoft.com/office/drawing/2014/main" id="{8CE629B4-7807-4754-8D68-A77C50ACEAF0}"/>
              </a:ext>
            </a:extLst>
          </p:cNvPr>
          <p:cNvSpPr>
            <a:spLocks noChangeArrowheads="1"/>
          </p:cNvSpPr>
          <p:nvPr/>
        </p:nvSpPr>
        <p:spPr bwMode="auto">
          <a:xfrm>
            <a:off x="335360" y="3552111"/>
            <a:ext cx="5514509" cy="311724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事業動向や事業環境、</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現状の日本の立ち位置</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等がイメージ出来る図を挿入ください。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676C8C28-A362-4D54-93F6-38B6FAE0C179}"/>
              </a:ext>
            </a:extLst>
          </p:cNvPr>
          <p:cNvSpPr txBox="1"/>
          <p:nvPr/>
        </p:nvSpPr>
        <p:spPr>
          <a:xfrm>
            <a:off x="224173" y="1366897"/>
            <a:ext cx="5799819" cy="2185214"/>
          </a:xfrm>
          <a:prstGeom prst="rect">
            <a:avLst/>
          </a:prstGeom>
          <a:noFill/>
        </p:spPr>
        <p:txBody>
          <a:bodyPr wrap="square" rtlCol="0">
            <a:spAutoFit/>
          </a:bodyPr>
          <a:lstStyle/>
          <a:p>
            <a:pPr defTabSz="41275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9">
            <a:extLst>
              <a:ext uri="{FF2B5EF4-FFF2-40B4-BE49-F238E27FC236}">
                <a16:creationId xmlns:a16="http://schemas.microsoft.com/office/drawing/2014/main" id="{9EC020AD-27EB-4A9E-AE06-FCFAE1D810A0}"/>
              </a:ext>
            </a:extLst>
          </p:cNvPr>
          <p:cNvSpPr>
            <a:spLocks noChangeArrowheads="1"/>
          </p:cNvSpPr>
          <p:nvPr/>
        </p:nvSpPr>
        <p:spPr bwMode="auto">
          <a:xfrm>
            <a:off x="6296694" y="953155"/>
            <a:ext cx="5844505" cy="5788213"/>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11">
            <a:extLst>
              <a:ext uri="{FF2B5EF4-FFF2-40B4-BE49-F238E27FC236}">
                <a16:creationId xmlns:a16="http://schemas.microsoft.com/office/drawing/2014/main" id="{09E443E4-84CE-4BB3-815E-A94A89CC6877}"/>
              </a:ext>
            </a:extLst>
          </p:cNvPr>
          <p:cNvSpPr>
            <a:spLocks noChangeArrowheads="1"/>
          </p:cNvSpPr>
          <p:nvPr/>
        </p:nvSpPr>
        <p:spPr bwMode="auto">
          <a:xfrm>
            <a:off x="6165770" y="699922"/>
            <a:ext cx="122637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事業目的</a:t>
            </a:r>
          </a:p>
        </p:txBody>
      </p:sp>
      <p:sp>
        <p:nvSpPr>
          <p:cNvPr id="15" name="Rectangle 9">
            <a:extLst>
              <a:ext uri="{FF2B5EF4-FFF2-40B4-BE49-F238E27FC236}">
                <a16:creationId xmlns:a16="http://schemas.microsoft.com/office/drawing/2014/main" id="{BCC88E2B-0029-4CA2-97E2-88878432FCB5}"/>
              </a:ext>
            </a:extLst>
          </p:cNvPr>
          <p:cNvSpPr>
            <a:spLocks noChangeArrowheads="1"/>
          </p:cNvSpPr>
          <p:nvPr/>
        </p:nvSpPr>
        <p:spPr bwMode="auto">
          <a:xfrm>
            <a:off x="6440710" y="1196752"/>
            <a:ext cx="5514509" cy="547260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u="sng" dirty="0">
                <a:solidFill>
                  <a:srgbClr val="0000FF"/>
                </a:solidFill>
                <a:latin typeface="Meiryo UI" panose="020B0604030504040204" pitchFamily="50" charset="-128"/>
                <a:ea typeface="Meiryo UI" panose="020B0604030504040204" pitchFamily="50" charset="-128"/>
              </a:rPr>
              <a:t>現状分析</a:t>
            </a:r>
            <a:r>
              <a:rPr lang="ja-JP" altLang="en-US" b="1" dirty="0">
                <a:solidFill>
                  <a:srgbClr val="0000FF"/>
                </a:solidFill>
                <a:latin typeface="Meiryo UI" panose="020B0604030504040204" pitchFamily="50" charset="-128"/>
                <a:ea typeface="Meiryo UI" panose="020B0604030504040204" pitchFamily="50" charset="-128"/>
              </a:rPr>
              <a:t>を交えて、</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日本が</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本技術を社会実装することの意義を説明ください。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957C7A43-560B-347C-552C-296C4032A6AC}"/>
              </a:ext>
            </a:extLst>
          </p:cNvPr>
          <p:cNvSpPr txBox="1"/>
          <p:nvPr/>
        </p:nvSpPr>
        <p:spPr>
          <a:xfrm>
            <a:off x="8472264" y="116632"/>
            <a:ext cx="304154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b.ⅰ</a:t>
            </a:r>
            <a:r>
              <a:rPr lang="en-US" altLang="ja-JP" sz="2000" b="1" dirty="0">
                <a:solidFill>
                  <a:srgbClr val="0000FF"/>
                </a:solidFill>
                <a:latin typeface="Meiryo UI" panose="020B0604030504040204" pitchFamily="50" charset="-128"/>
                <a:ea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705B0933-8AA3-9AF9-79EE-5124BBAD8EB0}"/>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3</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53F875D-3B9E-4069-8BC3-5B1D2230A454}"/>
              </a:ext>
            </a:extLst>
          </p:cNvPr>
          <p:cNvSpPr txBox="1">
            <a:spLocks/>
          </p:cNvSpPr>
          <p:nvPr/>
        </p:nvSpPr>
        <p:spPr>
          <a:xfrm>
            <a:off x="54252" y="58585"/>
            <a:ext cx="6041748" cy="562074"/>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solidFill>
                  <a:schemeClr val="bg1"/>
                </a:solidFill>
              </a:rPr>
              <a:t>２．目標と課題設定</a:t>
            </a:r>
          </a:p>
        </p:txBody>
      </p:sp>
      <p:sp>
        <p:nvSpPr>
          <p:cNvPr id="8" name="テキスト ボックス 7">
            <a:extLst>
              <a:ext uri="{FF2B5EF4-FFF2-40B4-BE49-F238E27FC236}">
                <a16:creationId xmlns:a16="http://schemas.microsoft.com/office/drawing/2014/main" id="{0AFC2CA5-38E0-417A-85A4-1088E89849E0}"/>
              </a:ext>
            </a:extLst>
          </p:cNvPr>
          <p:cNvSpPr txBox="1"/>
          <p:nvPr/>
        </p:nvSpPr>
        <p:spPr>
          <a:xfrm>
            <a:off x="392441" y="950905"/>
            <a:ext cx="11161240" cy="236988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182563" indent="-182563">
              <a:buFont typeface="Arial" panose="020B0604020202020204"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本スライドは作成上の参考情報のため、</a:t>
            </a:r>
            <a:r>
              <a:rPr lang="ja-JP" altLang="en-US" sz="2800" b="1" u="sng" dirty="0">
                <a:solidFill>
                  <a:srgbClr val="0000FF"/>
                </a:solidFill>
                <a:latin typeface="Meiryo UI" panose="020B0604030504040204" pitchFamily="50" charset="-128"/>
                <a:ea typeface="Meiryo UI" panose="020B0604030504040204" pitchFamily="50" charset="-128"/>
              </a:rPr>
              <a:t>提出時は削除ください</a:t>
            </a:r>
            <a:r>
              <a:rPr lang="ja-JP" altLang="en-US" sz="2000" b="1" u="sng" dirty="0">
                <a:solidFill>
                  <a:srgbClr val="0000FF"/>
                </a:solidFill>
                <a:latin typeface="Meiryo UI" panose="020B0604030504040204" pitchFamily="50" charset="-128"/>
                <a:ea typeface="Meiryo UI" panose="020B0604030504040204" pitchFamily="50" charset="-128"/>
              </a:rPr>
              <a:t>。</a:t>
            </a:r>
            <a:endParaRPr lang="en-US" altLang="ja-JP" sz="2000" b="1" u="sng" dirty="0">
              <a:solidFill>
                <a:srgbClr val="0000FF"/>
              </a:solidFill>
              <a:latin typeface="Meiryo UI" panose="020B0604030504040204" pitchFamily="50" charset="-128"/>
              <a:ea typeface="Meiryo UI" panose="020B0604030504040204" pitchFamily="50" charset="-128"/>
            </a:endParaRPr>
          </a:p>
          <a:p>
            <a:pPr marL="182563" indent="-182563">
              <a:buFont typeface="Arial" panose="020B0604020202020204" pitchFamily="34" charset="0"/>
              <a:buChar char="•"/>
            </a:pPr>
            <a:r>
              <a:rPr lang="en-US" altLang="ja-JP" sz="2000" b="1" dirty="0">
                <a:solidFill>
                  <a:srgbClr val="0000FF"/>
                </a:solidFill>
                <a:latin typeface="Meiryo UI" panose="020B0604030504040204" pitchFamily="50" charset="-128"/>
                <a:ea typeface="Meiryo UI" panose="020B0604030504040204" pitchFamily="50" charset="-128"/>
              </a:rPr>
              <a:t>P.5</a:t>
            </a:r>
            <a:r>
              <a:rPr lang="ja-JP" altLang="en-US" sz="2000" b="1" dirty="0">
                <a:solidFill>
                  <a:srgbClr val="0000FF"/>
                </a:solidFill>
                <a:latin typeface="Meiryo UI" panose="020B0604030504040204" pitchFamily="50" charset="-128"/>
                <a:ea typeface="Meiryo UI" panose="020B0604030504040204" pitchFamily="50" charset="-128"/>
              </a:rPr>
              <a:t>のスライドに記載する中間・最終目標は、下記の基本計画上の最終目標と整合させてください。</a:t>
            </a:r>
            <a:endParaRPr lang="en-US" altLang="ja-JP" sz="2000" b="1" dirty="0">
              <a:solidFill>
                <a:srgbClr val="0000FF"/>
              </a:solidFill>
              <a:latin typeface="Meiryo UI" panose="020B0604030504040204" pitchFamily="50" charset="-128"/>
              <a:ea typeface="Meiryo UI" panose="020B0604030504040204" pitchFamily="50" charset="-128"/>
            </a:endParaRPr>
          </a:p>
          <a:p>
            <a:pPr marL="182563" indent="-182563">
              <a:buFont typeface="Arial" panose="020B0604020202020204"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最終目標に掲げる下記</a:t>
            </a:r>
            <a:r>
              <a:rPr lang="en-US" altLang="ja-JP" sz="2000" b="1" dirty="0">
                <a:solidFill>
                  <a:srgbClr val="0000FF"/>
                </a:solidFill>
                <a:latin typeface="Meiryo UI" panose="020B0604030504040204" pitchFamily="50" charset="-128"/>
                <a:ea typeface="Meiryo UI" panose="020B0604030504040204" pitchFamily="50" charset="-128"/>
              </a:rPr>
              <a:t>4</a:t>
            </a:r>
            <a:r>
              <a:rPr lang="ja-JP" altLang="en-US" sz="2000" b="1" dirty="0">
                <a:solidFill>
                  <a:srgbClr val="0000FF"/>
                </a:solidFill>
                <a:latin typeface="Meiryo UI" panose="020B0604030504040204" pitchFamily="50" charset="-128"/>
                <a:ea typeface="Meiryo UI" panose="020B0604030504040204" pitchFamily="50" charset="-128"/>
              </a:rPr>
              <a:t>点全ての達成を目指す「全体提案」に加え、</a:t>
            </a:r>
            <a:r>
              <a:rPr lang="en-US" altLang="ja-JP" sz="2000" b="1" dirty="0">
                <a:solidFill>
                  <a:srgbClr val="0000FF"/>
                </a:solidFill>
                <a:latin typeface="Meiryo UI" panose="020B0604030504040204" pitchFamily="50" charset="-128"/>
                <a:ea typeface="Meiryo UI" panose="020B0604030504040204" pitchFamily="50" charset="-128"/>
              </a:rPr>
              <a:t>1</a:t>
            </a:r>
            <a:r>
              <a:rPr lang="ja-JP" altLang="en-US" sz="2000" b="1" dirty="0">
                <a:solidFill>
                  <a:srgbClr val="0000FF"/>
                </a:solidFill>
                <a:latin typeface="Meiryo UI" panose="020B0604030504040204" pitchFamily="50" charset="-128"/>
                <a:ea typeface="Meiryo UI" panose="020B0604030504040204" pitchFamily="50" charset="-128"/>
              </a:rPr>
              <a:t>～</a:t>
            </a:r>
            <a:r>
              <a:rPr lang="en-US" altLang="ja-JP" sz="2000" b="1" dirty="0">
                <a:solidFill>
                  <a:srgbClr val="0000FF"/>
                </a:solidFill>
                <a:latin typeface="Meiryo UI" panose="020B0604030504040204" pitchFamily="50" charset="-128"/>
                <a:ea typeface="Meiryo UI" panose="020B0604030504040204" pitchFamily="50" charset="-128"/>
              </a:rPr>
              <a:t>3</a:t>
            </a:r>
            <a:r>
              <a:rPr lang="ja-JP" altLang="en-US" sz="2000" b="1" dirty="0">
                <a:solidFill>
                  <a:srgbClr val="0000FF"/>
                </a:solidFill>
                <a:latin typeface="Meiryo UI" panose="020B0604030504040204" pitchFamily="50" charset="-128"/>
                <a:ea typeface="Meiryo UI" panose="020B0604030504040204" pitchFamily="50" charset="-128"/>
              </a:rPr>
              <a:t>点を選択して達成を目指す「部分提案」も可能です。</a:t>
            </a:r>
            <a:endParaRPr lang="en-US" altLang="ja-JP" sz="2000" b="1" dirty="0">
              <a:solidFill>
                <a:srgbClr val="0000FF"/>
              </a:solidFill>
              <a:latin typeface="Meiryo UI" panose="020B0604030504040204" pitchFamily="50" charset="-128"/>
              <a:ea typeface="Meiryo UI" panose="020B0604030504040204" pitchFamily="50" charset="-128"/>
            </a:endParaRPr>
          </a:p>
          <a:p>
            <a:pPr marL="182563" indent="-182563">
              <a:buFont typeface="Arial" panose="020B0604020202020204"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採択審査委員会では、提案書の内容について審査し、本事業の最終目標の達成に有効と認められる助成事業者候補を選定します。「部分提案」については、他の提案との組み合わせによって、最終目標全体の達成に有効と認められる必要があります。</a:t>
            </a:r>
            <a:endParaRPr lang="en-US" altLang="ja-JP" sz="2000" b="1" dirty="0">
              <a:solidFill>
                <a:srgbClr val="0000FF"/>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DD9F6BFF-7086-C644-4677-C64EFD466B8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666" y="3537216"/>
            <a:ext cx="10913015" cy="3063190"/>
          </a:xfrm>
          <a:prstGeom prst="rect">
            <a:avLst/>
          </a:prstGeom>
          <a:noFill/>
          <a:ln>
            <a:noFill/>
          </a:ln>
        </p:spPr>
      </p:pic>
      <p:sp>
        <p:nvSpPr>
          <p:cNvPr id="2" name="テキスト ボックス 1">
            <a:extLst>
              <a:ext uri="{FF2B5EF4-FFF2-40B4-BE49-F238E27FC236}">
                <a16:creationId xmlns:a16="http://schemas.microsoft.com/office/drawing/2014/main" id="{6669D5E7-7271-ACDC-12CD-60DBD04561DD}"/>
              </a:ext>
            </a:extLst>
          </p:cNvPr>
          <p:cNvSpPr txBox="1"/>
          <p:nvPr/>
        </p:nvSpPr>
        <p:spPr>
          <a:xfrm>
            <a:off x="8472264" y="116632"/>
            <a:ext cx="304154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b.ⅰ</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5BCFED48-14BF-DBDE-4FA7-2EF7AA6FDDB7}"/>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4</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334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53F875D-3B9E-4069-8BC3-5B1D2230A454}"/>
              </a:ext>
            </a:extLst>
          </p:cNvPr>
          <p:cNvSpPr txBox="1">
            <a:spLocks/>
          </p:cNvSpPr>
          <p:nvPr/>
        </p:nvSpPr>
        <p:spPr>
          <a:xfrm>
            <a:off x="54252" y="58585"/>
            <a:ext cx="6041748" cy="562074"/>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solidFill>
                  <a:schemeClr val="bg1"/>
                </a:solidFill>
              </a:rPr>
              <a:t>２．目標と課題設定</a:t>
            </a:r>
          </a:p>
        </p:txBody>
      </p:sp>
      <p:graphicFrame>
        <p:nvGraphicFramePr>
          <p:cNvPr id="13" name="表 13">
            <a:extLst>
              <a:ext uri="{FF2B5EF4-FFF2-40B4-BE49-F238E27FC236}">
                <a16:creationId xmlns:a16="http://schemas.microsoft.com/office/drawing/2014/main" id="{9FC1C17B-BE03-40B1-8CAB-3DB63EC827B3}"/>
              </a:ext>
            </a:extLst>
          </p:cNvPr>
          <p:cNvGraphicFramePr>
            <a:graphicFrameLocks noGrp="1"/>
          </p:cNvGraphicFramePr>
          <p:nvPr>
            <p:extLst>
              <p:ext uri="{D42A27DB-BD31-4B8C-83A1-F6EECF244321}">
                <p14:modId xmlns:p14="http://schemas.microsoft.com/office/powerpoint/2010/main" val="2823672215"/>
              </p:ext>
            </p:extLst>
          </p:nvPr>
        </p:nvGraphicFramePr>
        <p:xfrm>
          <a:off x="119337" y="716095"/>
          <a:ext cx="11961043" cy="6044102"/>
        </p:xfrm>
        <a:graphic>
          <a:graphicData uri="http://schemas.openxmlformats.org/drawingml/2006/table">
            <a:tbl>
              <a:tblPr firstRow="1" bandRow="1">
                <a:tableStyleId>{5C22544A-7EE6-4342-B048-85BDC9FD1C3A}</a:tableStyleId>
              </a:tblPr>
              <a:tblGrid>
                <a:gridCol w="4536503">
                  <a:extLst>
                    <a:ext uri="{9D8B030D-6E8A-4147-A177-3AD203B41FA5}">
                      <a16:colId xmlns:a16="http://schemas.microsoft.com/office/drawing/2014/main" val="1601950860"/>
                    </a:ext>
                  </a:extLst>
                </a:gridCol>
                <a:gridCol w="5832648">
                  <a:extLst>
                    <a:ext uri="{9D8B030D-6E8A-4147-A177-3AD203B41FA5}">
                      <a16:colId xmlns:a16="http://schemas.microsoft.com/office/drawing/2014/main" val="3766845970"/>
                    </a:ext>
                  </a:extLst>
                </a:gridCol>
                <a:gridCol w="1591892">
                  <a:extLst>
                    <a:ext uri="{9D8B030D-6E8A-4147-A177-3AD203B41FA5}">
                      <a16:colId xmlns:a16="http://schemas.microsoft.com/office/drawing/2014/main" val="1321572505"/>
                    </a:ext>
                  </a:extLst>
                </a:gridCol>
              </a:tblGrid>
              <a:tr h="802292">
                <a:tc>
                  <a:txBody>
                    <a:bodyPr/>
                    <a:lstStyle/>
                    <a:p>
                      <a:r>
                        <a:rPr kumimoji="1" lang="ja-JP" altLang="en-US" sz="2400" dirty="0">
                          <a:latin typeface="+mn-lt"/>
                        </a:rPr>
                        <a:t>本事業での目標</a:t>
                      </a:r>
                      <a:r>
                        <a:rPr kumimoji="1" lang="ja-JP" altLang="en-US" sz="2000" dirty="0">
                          <a:latin typeface="+mn-lt"/>
                        </a:rPr>
                        <a:t>（数値・状態）</a:t>
                      </a:r>
                    </a:p>
                  </a:txBody>
                  <a:tcPr/>
                </a:tc>
                <a:tc>
                  <a:txBody>
                    <a:bodyPr/>
                    <a:lstStyle/>
                    <a:p>
                      <a:r>
                        <a:rPr kumimoji="1" lang="ja-JP" altLang="en-US" sz="2400" dirty="0">
                          <a:latin typeface="+mn-lt"/>
                        </a:rPr>
                        <a:t>達成手段</a:t>
                      </a:r>
                    </a:p>
                  </a:txBody>
                  <a:tcPr/>
                </a:tc>
                <a:tc>
                  <a:txBody>
                    <a:bodyPr/>
                    <a:lstStyle/>
                    <a:p>
                      <a:r>
                        <a:rPr kumimoji="1" lang="ja-JP" altLang="en-US" sz="2400" dirty="0">
                          <a:latin typeface="+mn-lt"/>
                        </a:rPr>
                        <a:t>対応目標</a:t>
                      </a:r>
                    </a:p>
                  </a:txBody>
                  <a:tcPr/>
                </a:tc>
                <a:extLst>
                  <a:ext uri="{0D108BD9-81ED-4DB2-BD59-A6C34878D82A}">
                    <a16:rowId xmlns:a16="http://schemas.microsoft.com/office/drawing/2014/main" val="3596758907"/>
                  </a:ext>
                </a:extLst>
              </a:tr>
              <a:tr h="2404078">
                <a:tc>
                  <a:txBody>
                    <a:bodyPr/>
                    <a:lstStyle/>
                    <a:p>
                      <a:r>
                        <a:rPr kumimoji="1" lang="en-US" altLang="ja-JP" sz="2000" dirty="0">
                          <a:latin typeface="+mn-lt"/>
                        </a:rPr>
                        <a:t>【2024</a:t>
                      </a:r>
                      <a:r>
                        <a:rPr kumimoji="1" lang="ja-JP" altLang="en-US" sz="2000" dirty="0">
                          <a:latin typeface="+mn-lt"/>
                        </a:rPr>
                        <a:t>年度目標</a:t>
                      </a:r>
                      <a:r>
                        <a:rPr kumimoji="1" lang="en-US" altLang="ja-JP" sz="20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txBody>
                  <a:tcPr/>
                </a:tc>
                <a:tc>
                  <a:txBody>
                    <a:bodyPr/>
                    <a:lstStyle/>
                    <a:p>
                      <a:endParaRPr kumimoji="1" lang="ja-JP" altLang="en-US" sz="2400" dirty="0">
                        <a:latin typeface="+mn-lt"/>
                      </a:endParaRPr>
                    </a:p>
                  </a:txBody>
                  <a:tcPr/>
                </a:tc>
                <a:tc>
                  <a:txBody>
                    <a:bodyPr/>
                    <a:lstStyle/>
                    <a:p>
                      <a:r>
                        <a:rPr kumimoji="1" lang="en-US" altLang="ja-JP" sz="2400" dirty="0">
                          <a:latin typeface="+mn-lt"/>
                        </a:rPr>
                        <a:t>A/B/C/D</a:t>
                      </a:r>
                      <a:endParaRPr kumimoji="1" lang="ja-JP" altLang="en-US" sz="2400" dirty="0">
                        <a:latin typeface="+mn-lt"/>
                      </a:endParaRPr>
                    </a:p>
                  </a:txBody>
                  <a:tcPr/>
                </a:tc>
                <a:extLst>
                  <a:ext uri="{0D108BD9-81ED-4DB2-BD59-A6C34878D82A}">
                    <a16:rowId xmlns:a16="http://schemas.microsoft.com/office/drawing/2014/main" val="3421879498"/>
                  </a:ext>
                </a:extLst>
              </a:tr>
              <a:tr h="28377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a:latin typeface="+mn-lt"/>
                        </a:rPr>
                        <a:t>【2025</a:t>
                      </a:r>
                      <a:r>
                        <a:rPr kumimoji="1" lang="ja-JP" altLang="en-US" sz="2000" dirty="0">
                          <a:latin typeface="+mn-lt"/>
                        </a:rPr>
                        <a:t>年度目標（最終目標）</a:t>
                      </a:r>
                      <a:r>
                        <a:rPr kumimoji="1" lang="en-US" altLang="ja-JP" sz="2000" dirty="0">
                          <a:latin typeface="+mn-lt"/>
                        </a:rPr>
                        <a:t>】</a:t>
                      </a:r>
                    </a:p>
                    <a:p>
                      <a:endParaRPr kumimoji="1" lang="en-US" altLang="ja-JP" sz="2400" dirty="0">
                        <a:latin typeface="+mn-lt"/>
                      </a:endParaRPr>
                    </a:p>
                  </a:txBody>
                  <a:tcPr/>
                </a:tc>
                <a:tc>
                  <a:txBody>
                    <a:bodyPr/>
                    <a:lstStyle/>
                    <a:p>
                      <a:endParaRPr kumimoji="1" lang="ja-JP" altLang="en-US" sz="2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a:latin typeface="+mn-lt"/>
                        </a:rPr>
                        <a:t>A/B/C/D</a:t>
                      </a:r>
                      <a:endParaRPr kumimoji="1" lang="ja-JP" altLang="en-US" sz="2400" dirty="0">
                        <a:latin typeface="+mn-lt"/>
                      </a:endParaRPr>
                    </a:p>
                    <a:p>
                      <a:endParaRPr kumimoji="1" lang="ja-JP" altLang="en-US" sz="2400" dirty="0">
                        <a:latin typeface="+mn-lt"/>
                      </a:endParaRPr>
                    </a:p>
                  </a:txBody>
                  <a:tcPr/>
                </a:tc>
                <a:extLst>
                  <a:ext uri="{0D108BD9-81ED-4DB2-BD59-A6C34878D82A}">
                    <a16:rowId xmlns:a16="http://schemas.microsoft.com/office/drawing/2014/main" val="3552299514"/>
                  </a:ext>
                </a:extLst>
              </a:tr>
            </a:tbl>
          </a:graphicData>
        </a:graphic>
      </p:graphicFrame>
      <p:sp>
        <p:nvSpPr>
          <p:cNvPr id="15" name="正方形/長方形 14">
            <a:extLst>
              <a:ext uri="{FF2B5EF4-FFF2-40B4-BE49-F238E27FC236}">
                <a16:creationId xmlns:a16="http://schemas.microsoft.com/office/drawing/2014/main" id="{CD4140FF-945F-4BAB-93DE-22F9EB773E13}"/>
              </a:ext>
            </a:extLst>
          </p:cNvPr>
          <p:cNvSpPr/>
          <p:nvPr/>
        </p:nvSpPr>
        <p:spPr>
          <a:xfrm>
            <a:off x="4704641" y="1629174"/>
            <a:ext cx="5855855" cy="1754326"/>
          </a:xfrm>
          <a:prstGeom prst="rect">
            <a:avLst/>
          </a:prstGeom>
        </p:spPr>
        <p:txBody>
          <a:bodyPr wrap="square">
            <a:spAutoFit/>
          </a:bodyPr>
          <a:lstStyle/>
          <a:p>
            <a:pPr marL="180975" indent="-180975">
              <a:buFont typeface="Arial" pitchFamily="34" charset="0"/>
              <a:buChar char="•"/>
            </a:pPr>
            <a:r>
              <a:rPr lang="ja-JP" altLang="en-US" b="1" dirty="0">
                <a:solidFill>
                  <a:srgbClr val="0000FF"/>
                </a:solidFill>
                <a:ea typeface="+mj-ea"/>
              </a:rPr>
              <a:t>左記目標達成に向けた手段を、具体的に記載ください。</a:t>
            </a:r>
            <a:endParaRPr lang="en-US" altLang="ja-JP" b="1" dirty="0">
              <a:solidFill>
                <a:srgbClr val="0000FF"/>
              </a:solidFill>
              <a:ea typeface="+mj-ea"/>
            </a:endParaRPr>
          </a:p>
          <a:p>
            <a:r>
              <a:rPr lang="ja-JP" altLang="en-US" b="1" dirty="0">
                <a:solidFill>
                  <a:srgbClr val="0000FF"/>
                </a:solidFill>
                <a:ea typeface="+mj-ea"/>
              </a:rPr>
              <a:t>　</a:t>
            </a:r>
            <a:endParaRPr lang="en-US" altLang="ja-JP" b="1" dirty="0">
              <a:solidFill>
                <a:srgbClr val="0000FF"/>
              </a:solidFill>
              <a:ea typeface="+mj-ea"/>
            </a:endParaRPr>
          </a:p>
          <a:p>
            <a:r>
              <a:rPr lang="ja-JP" altLang="en-US" b="1" dirty="0">
                <a:solidFill>
                  <a:srgbClr val="0000FF"/>
                </a:solidFill>
                <a:ea typeface="+mj-ea"/>
              </a:rPr>
              <a:t>　例）材料開発期間・開発コスト削減</a:t>
            </a:r>
            <a:endParaRPr lang="en-US" altLang="ja-JP" b="1" dirty="0">
              <a:solidFill>
                <a:srgbClr val="0000FF"/>
              </a:solidFill>
              <a:ea typeface="+mj-ea"/>
            </a:endParaRPr>
          </a:p>
          <a:p>
            <a:r>
              <a:rPr lang="ja-JP" altLang="en-US" b="1" dirty="0">
                <a:solidFill>
                  <a:srgbClr val="0000FF"/>
                </a:solidFill>
                <a:ea typeface="+mj-ea"/>
              </a:rPr>
              <a:t>　　　　軽量・耐熱性に優れた</a:t>
            </a:r>
            <a:r>
              <a:rPr lang="en-US" altLang="ja-JP" b="1" dirty="0">
                <a:solidFill>
                  <a:srgbClr val="0000FF"/>
                </a:solidFill>
                <a:ea typeface="+mj-ea"/>
              </a:rPr>
              <a:t>HEA</a:t>
            </a:r>
            <a:r>
              <a:rPr lang="ja-JP" altLang="en-US" b="1" dirty="0">
                <a:solidFill>
                  <a:srgbClr val="0000FF"/>
                </a:solidFill>
                <a:ea typeface="+mj-ea"/>
              </a:rPr>
              <a:t>の開発</a:t>
            </a:r>
            <a:endParaRPr lang="en-US" altLang="ja-JP" b="1" dirty="0">
              <a:solidFill>
                <a:srgbClr val="0000FF"/>
              </a:solidFill>
              <a:ea typeface="+mj-ea"/>
            </a:endParaRPr>
          </a:p>
          <a:p>
            <a:r>
              <a:rPr lang="ja-JP" altLang="en-US" b="1" dirty="0">
                <a:solidFill>
                  <a:srgbClr val="0000FF"/>
                </a:solidFill>
                <a:ea typeface="+mj-ea"/>
              </a:rPr>
              <a:t>　　　　合金探索システムの利便性向上に資する開発</a:t>
            </a:r>
            <a:endParaRPr lang="en-US" altLang="ja-JP" b="1" dirty="0">
              <a:solidFill>
                <a:srgbClr val="0000FF"/>
              </a:solidFill>
              <a:ea typeface="+mj-ea"/>
            </a:endParaRPr>
          </a:p>
          <a:p>
            <a:r>
              <a:rPr lang="ja-JP" altLang="en-US" b="1" dirty="0">
                <a:solidFill>
                  <a:srgbClr val="0000FF"/>
                </a:solidFill>
                <a:ea typeface="+mj-ea"/>
              </a:rPr>
              <a:t>　　　　適用先の検討　　など</a:t>
            </a:r>
            <a:endParaRPr lang="en-US" altLang="ja-JP" b="1" dirty="0">
              <a:solidFill>
                <a:srgbClr val="0000FF"/>
              </a:solidFill>
              <a:ea typeface="+mj-ea"/>
            </a:endParaRPr>
          </a:p>
        </p:txBody>
      </p:sp>
      <p:sp>
        <p:nvSpPr>
          <p:cNvPr id="8" name="テキスト ボックス 7">
            <a:extLst>
              <a:ext uri="{FF2B5EF4-FFF2-40B4-BE49-F238E27FC236}">
                <a16:creationId xmlns:a16="http://schemas.microsoft.com/office/drawing/2014/main" id="{0AFC2CA5-38E0-417A-85A4-1088E89849E0}"/>
              </a:ext>
            </a:extLst>
          </p:cNvPr>
          <p:cNvSpPr txBox="1"/>
          <p:nvPr/>
        </p:nvSpPr>
        <p:spPr>
          <a:xfrm>
            <a:off x="2450991" y="5123534"/>
            <a:ext cx="7290018" cy="132343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180975" indent="-180975">
              <a:buFont typeface="Arial" panose="020B0604020202020204" pitchFamily="34" charset="0"/>
              <a:buChar char="•"/>
            </a:pPr>
            <a:r>
              <a:rPr lang="en-US" altLang="ja-JP" sz="2000" b="1" dirty="0">
                <a:solidFill>
                  <a:srgbClr val="0000FF"/>
                </a:solidFill>
                <a:latin typeface="Meiryo UI" panose="020B0604030504040204" pitchFamily="50" charset="-128"/>
                <a:ea typeface="Meiryo UI" panose="020B0604030504040204" pitchFamily="50" charset="-128"/>
              </a:rPr>
              <a:t>1</a:t>
            </a:r>
            <a:r>
              <a:rPr lang="ja-JP" altLang="en-US" sz="2000" b="1" dirty="0">
                <a:solidFill>
                  <a:srgbClr val="0000FF"/>
                </a:solidFill>
                <a:latin typeface="Meiryo UI" panose="020B0604030504040204" pitchFamily="50" charset="-128"/>
                <a:ea typeface="Meiryo UI" panose="020B0604030504040204" pitchFamily="50" charset="-128"/>
              </a:rPr>
              <a:t>年後（</a:t>
            </a:r>
            <a:r>
              <a:rPr lang="ja-JP" altLang="en-US" sz="2000" b="1" u="sng" dirty="0">
                <a:solidFill>
                  <a:srgbClr val="0000FF"/>
                </a:solidFill>
                <a:latin typeface="Meiryo UI" panose="020B0604030504040204" pitchFamily="50" charset="-128"/>
                <a:ea typeface="Meiryo UI" panose="020B0604030504040204" pitchFamily="50" charset="-128"/>
              </a:rPr>
              <a:t>中間</a:t>
            </a:r>
            <a:r>
              <a:rPr lang="ja-JP" altLang="en-US" sz="2000" b="1" dirty="0">
                <a:solidFill>
                  <a:srgbClr val="0000FF"/>
                </a:solidFill>
                <a:latin typeface="Meiryo UI" panose="020B0604030504040204" pitchFamily="50" charset="-128"/>
                <a:ea typeface="Meiryo UI" panose="020B0604030504040204" pitchFamily="50" charset="-128"/>
              </a:rPr>
              <a:t>目標達成時点）と</a:t>
            </a:r>
            <a:r>
              <a:rPr lang="en-US" altLang="ja-JP" sz="2000" b="1" dirty="0">
                <a:solidFill>
                  <a:srgbClr val="0000FF"/>
                </a:solidFill>
                <a:latin typeface="Meiryo UI" panose="020B0604030504040204" pitchFamily="50" charset="-128"/>
                <a:ea typeface="Meiryo UI" panose="020B0604030504040204" pitchFamily="50" charset="-128"/>
              </a:rPr>
              <a:t>2</a:t>
            </a:r>
            <a:r>
              <a:rPr lang="ja-JP" altLang="en-US" sz="2000" b="1" dirty="0">
                <a:solidFill>
                  <a:srgbClr val="0000FF"/>
                </a:solidFill>
                <a:latin typeface="Meiryo UI" panose="020B0604030504040204" pitchFamily="50" charset="-128"/>
                <a:ea typeface="Meiryo UI" panose="020B0604030504040204" pitchFamily="50" charset="-128"/>
              </a:rPr>
              <a:t>年後（</a:t>
            </a:r>
            <a:r>
              <a:rPr lang="ja-JP" altLang="en-US" sz="2000" b="1" u="sng" dirty="0">
                <a:solidFill>
                  <a:srgbClr val="0000FF"/>
                </a:solidFill>
                <a:latin typeface="Meiryo UI" panose="020B0604030504040204" pitchFamily="50" charset="-128"/>
                <a:ea typeface="Meiryo UI" panose="020B0604030504040204" pitchFamily="50" charset="-128"/>
              </a:rPr>
              <a:t>最終</a:t>
            </a:r>
            <a:r>
              <a:rPr lang="ja-JP" altLang="en-US" sz="2000" b="1" dirty="0">
                <a:solidFill>
                  <a:srgbClr val="0000FF"/>
                </a:solidFill>
                <a:latin typeface="Meiryo UI" panose="020B0604030504040204" pitchFamily="50" charset="-128"/>
                <a:ea typeface="Meiryo UI" panose="020B0604030504040204" pitchFamily="50" charset="-128"/>
              </a:rPr>
              <a:t>目標達成時点）の差が明確に区別できるよう記載ください。</a:t>
            </a:r>
            <a:endParaRPr lang="en-US" altLang="ja-JP" sz="2000" b="1" dirty="0">
              <a:solidFill>
                <a:srgbClr val="0000FF"/>
              </a:solidFill>
              <a:latin typeface="Meiryo UI" panose="020B0604030504040204" pitchFamily="50" charset="-128"/>
              <a:ea typeface="Meiryo UI" panose="020B0604030504040204" pitchFamily="50" charset="-128"/>
            </a:endParaRPr>
          </a:p>
          <a:p>
            <a:pPr marL="180975" indent="-180975">
              <a:buFont typeface="Arial" panose="020B0604020202020204"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対応目標の欄は前ページに記載の最終目標のいずれの達成に寄与するか、</a:t>
            </a:r>
            <a:r>
              <a:rPr lang="en-US" altLang="ja-JP" sz="2000" b="1" dirty="0">
                <a:solidFill>
                  <a:srgbClr val="0000FF"/>
                </a:solidFill>
                <a:latin typeface="Meiryo UI" panose="020B0604030504040204" pitchFamily="50" charset="-128"/>
                <a:ea typeface="Meiryo UI" panose="020B0604030504040204" pitchFamily="50" charset="-128"/>
              </a:rPr>
              <a:t>ABCD</a:t>
            </a:r>
            <a:r>
              <a:rPr lang="ja-JP" altLang="en-US" sz="2000" b="1" dirty="0">
                <a:solidFill>
                  <a:srgbClr val="0000FF"/>
                </a:solidFill>
                <a:latin typeface="Meiryo UI" panose="020B0604030504040204" pitchFamily="50" charset="-128"/>
                <a:ea typeface="Meiryo UI" panose="020B0604030504040204" pitchFamily="50" charset="-128"/>
              </a:rPr>
              <a:t>のいずれかを選び記載ください。</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F991F764-8C2A-0F7F-8AE2-FA155E336321}"/>
              </a:ext>
            </a:extLst>
          </p:cNvPr>
          <p:cNvSpPr/>
          <p:nvPr/>
        </p:nvSpPr>
        <p:spPr>
          <a:xfrm>
            <a:off x="203408" y="4381767"/>
            <a:ext cx="4274502" cy="646331"/>
          </a:xfrm>
          <a:prstGeom prst="rect">
            <a:avLst/>
          </a:prstGeom>
        </p:spPr>
        <p:txBody>
          <a:bodyPr wrap="square">
            <a:spAutoFit/>
          </a:bodyPr>
          <a:lstStyle/>
          <a:p>
            <a:r>
              <a:rPr lang="ja-JP" altLang="en-US" b="1" dirty="0">
                <a:solidFill>
                  <a:srgbClr val="0000FF"/>
                </a:solidFill>
              </a:rPr>
              <a:t>前スライドの最終目標</a:t>
            </a:r>
            <a:r>
              <a:rPr lang="en-US" altLang="ja-JP" b="1" dirty="0">
                <a:solidFill>
                  <a:srgbClr val="0000FF"/>
                </a:solidFill>
              </a:rPr>
              <a:t>A</a:t>
            </a:r>
            <a:r>
              <a:rPr lang="ja-JP" altLang="en-US" b="1" dirty="0">
                <a:solidFill>
                  <a:srgbClr val="0000FF"/>
                </a:solidFill>
              </a:rPr>
              <a:t>・</a:t>
            </a:r>
            <a:r>
              <a:rPr lang="en-US" altLang="ja-JP" b="1" dirty="0">
                <a:solidFill>
                  <a:srgbClr val="0000FF"/>
                </a:solidFill>
              </a:rPr>
              <a:t>B</a:t>
            </a:r>
            <a:r>
              <a:rPr lang="ja-JP" altLang="en-US" b="1" dirty="0">
                <a:solidFill>
                  <a:srgbClr val="0000FF"/>
                </a:solidFill>
              </a:rPr>
              <a:t>・</a:t>
            </a:r>
            <a:r>
              <a:rPr lang="en-US" altLang="ja-JP" b="1" dirty="0">
                <a:solidFill>
                  <a:srgbClr val="0000FF"/>
                </a:solidFill>
              </a:rPr>
              <a:t>C</a:t>
            </a:r>
            <a:r>
              <a:rPr lang="ja-JP" altLang="en-US" b="1" dirty="0">
                <a:solidFill>
                  <a:srgbClr val="0000FF"/>
                </a:solidFill>
              </a:rPr>
              <a:t>・</a:t>
            </a:r>
            <a:r>
              <a:rPr lang="en-US" altLang="ja-JP" b="1" dirty="0">
                <a:solidFill>
                  <a:srgbClr val="0000FF"/>
                </a:solidFill>
              </a:rPr>
              <a:t>D</a:t>
            </a:r>
            <a:r>
              <a:rPr lang="ja-JP" altLang="en-US" b="1" dirty="0">
                <a:solidFill>
                  <a:srgbClr val="0000FF"/>
                </a:solidFill>
              </a:rPr>
              <a:t>を転記ください。</a:t>
            </a:r>
            <a:endParaRPr lang="en-US" altLang="ja-JP" b="1" dirty="0">
              <a:solidFill>
                <a:srgbClr val="0000FF"/>
              </a:solidFill>
            </a:endParaRPr>
          </a:p>
        </p:txBody>
      </p:sp>
      <p:sp>
        <p:nvSpPr>
          <p:cNvPr id="3" name="正方形/長方形 2">
            <a:extLst>
              <a:ext uri="{FF2B5EF4-FFF2-40B4-BE49-F238E27FC236}">
                <a16:creationId xmlns:a16="http://schemas.microsoft.com/office/drawing/2014/main" id="{E7BACF90-DF27-504F-A21D-BCFB0A9D4845}"/>
              </a:ext>
            </a:extLst>
          </p:cNvPr>
          <p:cNvSpPr/>
          <p:nvPr/>
        </p:nvSpPr>
        <p:spPr>
          <a:xfrm>
            <a:off x="203408" y="1986020"/>
            <a:ext cx="4274502" cy="646331"/>
          </a:xfrm>
          <a:prstGeom prst="rect">
            <a:avLst/>
          </a:prstGeom>
        </p:spPr>
        <p:txBody>
          <a:bodyPr wrap="square">
            <a:spAutoFit/>
          </a:bodyPr>
          <a:lstStyle/>
          <a:p>
            <a:r>
              <a:rPr lang="ja-JP" altLang="en-US" b="1" dirty="0">
                <a:solidFill>
                  <a:srgbClr val="0000FF"/>
                </a:solidFill>
              </a:rPr>
              <a:t>下段に記載する最終目標</a:t>
            </a:r>
            <a:r>
              <a:rPr lang="en-US" altLang="ja-JP" b="1" dirty="0">
                <a:solidFill>
                  <a:srgbClr val="0000FF"/>
                </a:solidFill>
              </a:rPr>
              <a:t>A</a:t>
            </a:r>
            <a:r>
              <a:rPr lang="ja-JP" altLang="en-US" b="1" dirty="0">
                <a:solidFill>
                  <a:srgbClr val="0000FF"/>
                </a:solidFill>
              </a:rPr>
              <a:t>・</a:t>
            </a:r>
            <a:r>
              <a:rPr lang="en-US" altLang="ja-JP" b="1" dirty="0">
                <a:solidFill>
                  <a:srgbClr val="0000FF"/>
                </a:solidFill>
              </a:rPr>
              <a:t>B</a:t>
            </a:r>
            <a:r>
              <a:rPr lang="ja-JP" altLang="en-US" b="1" dirty="0">
                <a:solidFill>
                  <a:srgbClr val="0000FF"/>
                </a:solidFill>
              </a:rPr>
              <a:t>・</a:t>
            </a:r>
            <a:r>
              <a:rPr lang="en-US" altLang="ja-JP" b="1" dirty="0">
                <a:solidFill>
                  <a:srgbClr val="0000FF"/>
                </a:solidFill>
              </a:rPr>
              <a:t>C</a:t>
            </a:r>
            <a:r>
              <a:rPr lang="ja-JP" altLang="en-US" b="1" dirty="0">
                <a:solidFill>
                  <a:srgbClr val="0000FF"/>
                </a:solidFill>
              </a:rPr>
              <a:t>・</a:t>
            </a:r>
            <a:r>
              <a:rPr lang="en-US" altLang="ja-JP" b="1" dirty="0">
                <a:solidFill>
                  <a:srgbClr val="0000FF"/>
                </a:solidFill>
              </a:rPr>
              <a:t>D</a:t>
            </a:r>
            <a:r>
              <a:rPr lang="ja-JP" altLang="en-US" b="1" dirty="0">
                <a:solidFill>
                  <a:srgbClr val="0000FF"/>
                </a:solidFill>
              </a:rPr>
              <a:t>を達成するまでの途上となる目標を記載ください。</a:t>
            </a:r>
            <a:endParaRPr lang="en-US" altLang="ja-JP" b="1" dirty="0">
              <a:solidFill>
                <a:srgbClr val="0000FF"/>
              </a:solidFill>
            </a:endParaRPr>
          </a:p>
        </p:txBody>
      </p:sp>
      <p:sp>
        <p:nvSpPr>
          <p:cNvPr id="4" name="テキスト ボックス 3">
            <a:extLst>
              <a:ext uri="{FF2B5EF4-FFF2-40B4-BE49-F238E27FC236}">
                <a16:creationId xmlns:a16="http://schemas.microsoft.com/office/drawing/2014/main" id="{61A94256-E28B-7E64-D317-EA6136FC097E}"/>
              </a:ext>
            </a:extLst>
          </p:cNvPr>
          <p:cNvSpPr txBox="1"/>
          <p:nvPr/>
        </p:nvSpPr>
        <p:spPr>
          <a:xfrm>
            <a:off x="9543779" y="125481"/>
            <a:ext cx="2033434"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a.ⅳ,b.ⅰ</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1364EEC-7435-BBC5-C38F-EEE7E5545A7B}"/>
              </a:ext>
            </a:extLst>
          </p:cNvPr>
          <p:cNvSpPr txBox="1"/>
          <p:nvPr/>
        </p:nvSpPr>
        <p:spPr>
          <a:xfrm>
            <a:off x="6249167" y="218205"/>
            <a:ext cx="2791446" cy="369332"/>
          </a:xfrm>
          <a:prstGeom prst="rect">
            <a:avLst/>
          </a:prstGeom>
          <a:noFill/>
          <a:ln>
            <a:solidFill>
              <a:schemeClr val="tx1"/>
            </a:solidFill>
          </a:ln>
        </p:spPr>
        <p:txBody>
          <a:bodyPr wrap="square" rtlCol="0">
            <a:spAutoFit/>
          </a:bodyPr>
          <a:lstStyle/>
          <a:p>
            <a:pPr algn="ctr"/>
            <a:r>
              <a:rPr lang="ja-JP" altLang="en-US" b="1" dirty="0"/>
              <a:t>全体提案　</a:t>
            </a:r>
            <a:r>
              <a:rPr lang="en-US" altLang="ja-JP" b="1" dirty="0"/>
              <a:t>or</a:t>
            </a:r>
            <a:r>
              <a:rPr lang="ja-JP" altLang="en-US" b="1" dirty="0"/>
              <a:t>　部分提案</a:t>
            </a:r>
            <a:endParaRPr lang="en-US" altLang="ja-JP" b="1" dirty="0"/>
          </a:p>
        </p:txBody>
      </p:sp>
      <p:sp>
        <p:nvSpPr>
          <p:cNvPr id="7" name="テキスト ボックス 6">
            <a:extLst>
              <a:ext uri="{FF2B5EF4-FFF2-40B4-BE49-F238E27FC236}">
                <a16:creationId xmlns:a16="http://schemas.microsoft.com/office/drawing/2014/main" id="{37520850-DE3C-7A28-AEC9-67E5DEBA6143}"/>
              </a:ext>
            </a:extLst>
          </p:cNvPr>
          <p:cNvSpPr txBox="1"/>
          <p:nvPr/>
        </p:nvSpPr>
        <p:spPr>
          <a:xfrm>
            <a:off x="6096000" y="518075"/>
            <a:ext cx="3243389" cy="1015663"/>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dirty="0">
                <a:solidFill>
                  <a:srgbClr val="0000FF"/>
                </a:solidFill>
                <a:latin typeface="Meiryo UI" panose="020B0604030504040204" pitchFamily="50" charset="-128"/>
                <a:ea typeface="Meiryo UI" panose="020B0604030504040204" pitchFamily="50" charset="-128"/>
              </a:rPr>
              <a:t>いずれかを選択ください。</a:t>
            </a:r>
            <a:endParaRPr lang="en-US" altLang="ja-JP" sz="2000" b="1" dirty="0">
              <a:solidFill>
                <a:srgbClr val="0000FF"/>
              </a:solidFill>
              <a:latin typeface="Meiryo UI" panose="020B0604030504040204" pitchFamily="50" charset="-128"/>
              <a:ea typeface="Meiryo UI" panose="020B0604030504040204" pitchFamily="50" charset="-128"/>
            </a:endParaRPr>
          </a:p>
          <a:p>
            <a:pPr algn="ctr"/>
            <a:r>
              <a:rPr lang="ja-JP" altLang="en-US" sz="2000" b="1" dirty="0">
                <a:solidFill>
                  <a:srgbClr val="0000FF"/>
                </a:solidFill>
                <a:latin typeface="Meiryo UI" panose="020B0604030504040204" pitchFamily="50" charset="-128"/>
                <a:ea typeface="Meiryo UI" panose="020B0604030504040204" pitchFamily="50" charset="-128"/>
              </a:rPr>
              <a:t>部分提案の場合、選択した目標を同欄に記載ください。</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5C8963DA-9E3C-519A-8253-BE650D6EE00F}"/>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5</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064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328" y="44624"/>
            <a:ext cx="6048672" cy="539451"/>
          </a:xfr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t>３．研究開発の内容</a:t>
            </a:r>
          </a:p>
        </p:txBody>
      </p:sp>
      <p:sp>
        <p:nvSpPr>
          <p:cNvPr id="10" name="テキスト ボックス 9">
            <a:extLst>
              <a:ext uri="{FF2B5EF4-FFF2-40B4-BE49-F238E27FC236}">
                <a16:creationId xmlns:a16="http://schemas.microsoft.com/office/drawing/2014/main" id="{35F79860-56D8-403B-8924-AD01BCD28193}"/>
              </a:ext>
            </a:extLst>
          </p:cNvPr>
          <p:cNvSpPr txBox="1"/>
          <p:nvPr/>
        </p:nvSpPr>
        <p:spPr>
          <a:xfrm>
            <a:off x="767408" y="2651865"/>
            <a:ext cx="10657184" cy="1862048"/>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180975" indent="-180975">
              <a:spcBef>
                <a:spcPts val="600"/>
              </a:spcBef>
              <a:buFont typeface="Arial" panose="020B0604020202020204" pitchFamily="34" charset="0"/>
              <a:buChar char="•"/>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最終目標の達成に向けた</a:t>
            </a:r>
            <a:r>
              <a:rPr lang="en-US" altLang="ja-JP"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年間の研究開発の内容</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と中間目標達成までの</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初年度の実施内容</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との</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差分</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が分かるように、図表を用いて具体的に記載ください。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600"/>
              </a:spcBef>
              <a:buFont typeface="Arial" panose="020B0604020202020204" pitchFamily="34" charset="0"/>
              <a:buChar char="•"/>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フェーズ</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の成果が、どのように活用されているかが分かるように記載ください。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600"/>
              </a:spcBef>
              <a:buFont typeface="Arial" panose="020B0604020202020204" pitchFamily="34" charset="0"/>
              <a:buChar char="•"/>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研究開発に取り組む技術の原理やプロセスを説明ください。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600"/>
              </a:spcBef>
              <a:buFont typeface="Arial" panose="020B0604020202020204" pitchFamily="34" charset="0"/>
              <a:buChar char="•"/>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共同提案の場合には、研究開発の役割分担が分かるように記載ください。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C116BA52-6125-15B6-C78B-FC121999867B}"/>
              </a:ext>
            </a:extLst>
          </p:cNvPr>
          <p:cNvSpPr txBox="1"/>
          <p:nvPr/>
        </p:nvSpPr>
        <p:spPr>
          <a:xfrm>
            <a:off x="7608168" y="116632"/>
            <a:ext cx="3905642"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a.ⅰ,ⅳ,b.ⅰ</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AE57DC4A-0DDD-B70C-FC61-F2801CCDABD9}"/>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6</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8295554" y="3515016"/>
            <a:ext cx="3777110"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a:t>
            </a:r>
            <a:endParaRPr lang="en-US" altLang="ja-JP" sz="1200" i="1" dirty="0">
              <a:solidFill>
                <a:srgbClr val="0000FF"/>
              </a:solidFill>
            </a:endParaRPr>
          </a:p>
          <a:p>
            <a:r>
              <a:rPr lang="ja-JP" altLang="en-US" sz="1200" i="1" dirty="0">
                <a:solidFill>
                  <a:srgbClr val="0000FF"/>
                </a:solidFill>
              </a:rPr>
              <a:t>（提案技術の技術目標を示し、</a:t>
            </a:r>
            <a:endParaRPr lang="en-US" altLang="ja-JP" sz="1200" i="1" dirty="0">
              <a:solidFill>
                <a:srgbClr val="0000FF"/>
              </a:solidFill>
            </a:endParaRPr>
          </a:p>
          <a:p>
            <a:r>
              <a:rPr lang="ja-JP" altLang="en-US" sz="1200" i="1" dirty="0">
                <a:solidFill>
                  <a:srgbClr val="0000FF"/>
                </a:solidFill>
              </a:rPr>
              <a:t>　　　　　　　　　　　　　　優位性がわかるようにしてください）</a:t>
            </a:r>
            <a:endParaRPr lang="en-US" altLang="ja-JP" sz="1200" i="1" dirty="0">
              <a:solidFill>
                <a:srgbClr val="0000FF"/>
              </a:solidFill>
            </a:endParaRPr>
          </a:p>
        </p:txBody>
      </p:sp>
      <p:cxnSp>
        <p:nvCxnSpPr>
          <p:cNvPr id="5" name="直線矢印コネクタ 4"/>
          <p:cNvCxnSpPr/>
          <p:nvPr/>
        </p:nvCxnSpPr>
        <p:spPr>
          <a:xfrm flipV="1">
            <a:off x="8943626" y="4147987"/>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8943627" y="6334759"/>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9331460" y="5508558"/>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0" name="円/楕円 9"/>
          <p:cNvSpPr/>
          <p:nvPr/>
        </p:nvSpPr>
        <p:spPr>
          <a:xfrm rot="20700000">
            <a:off x="10073642" y="5012174"/>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2" name="円/楕円 11"/>
          <p:cNvSpPr/>
          <p:nvPr/>
        </p:nvSpPr>
        <p:spPr>
          <a:xfrm>
            <a:off x="9663706" y="4620576"/>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13" name="テキスト ボックス 12"/>
          <p:cNvSpPr txBox="1"/>
          <p:nvPr/>
        </p:nvSpPr>
        <p:spPr>
          <a:xfrm>
            <a:off x="10671818" y="6401031"/>
            <a:ext cx="1203061" cy="307777"/>
          </a:xfrm>
          <a:prstGeom prst="rect">
            <a:avLst/>
          </a:prstGeom>
          <a:noFill/>
        </p:spPr>
        <p:txBody>
          <a:bodyPr wrap="square" rtlCol="0">
            <a:normAutofit fontScale="85000" lnSpcReduction="10000"/>
          </a:bodyPr>
          <a:lstStyle/>
          <a:p>
            <a:r>
              <a:rPr lang="ja-JP" altLang="en-US" sz="1400" dirty="0"/>
              <a:t>開発期間・コスト</a:t>
            </a:r>
          </a:p>
        </p:txBody>
      </p:sp>
      <p:sp>
        <p:nvSpPr>
          <p:cNvPr id="14" name="テキスト ボックス 13"/>
          <p:cNvSpPr txBox="1"/>
          <p:nvPr/>
        </p:nvSpPr>
        <p:spPr>
          <a:xfrm>
            <a:off x="8578658" y="4249648"/>
            <a:ext cx="400110" cy="1427748"/>
          </a:xfrm>
          <a:prstGeom prst="rect">
            <a:avLst/>
          </a:prstGeom>
          <a:noFill/>
        </p:spPr>
        <p:txBody>
          <a:bodyPr vert="eaVert" wrap="square" rtlCol="0">
            <a:normAutofit fontScale="92500"/>
          </a:bodyPr>
          <a:lstStyle/>
          <a:p>
            <a:r>
              <a:rPr lang="ja-JP" altLang="en-US" sz="1400" dirty="0"/>
              <a:t>品質（適用水準）</a:t>
            </a:r>
          </a:p>
        </p:txBody>
      </p:sp>
      <p:sp>
        <p:nvSpPr>
          <p:cNvPr id="22" name="テキスト ボックス 21"/>
          <p:cNvSpPr txBox="1"/>
          <p:nvPr/>
        </p:nvSpPr>
        <p:spPr>
          <a:xfrm>
            <a:off x="9147130" y="4311021"/>
            <a:ext cx="1113392" cy="307777"/>
          </a:xfrm>
          <a:prstGeom prst="rect">
            <a:avLst/>
          </a:prstGeom>
          <a:noFill/>
        </p:spPr>
        <p:txBody>
          <a:bodyPr wrap="square" rtlCol="0">
            <a:normAutofit/>
          </a:bodyPr>
          <a:lstStyle/>
          <a:p>
            <a:r>
              <a:rPr lang="ja-JP" altLang="en-US" sz="1400" dirty="0">
                <a:solidFill>
                  <a:srgbClr val="FF0000"/>
                </a:solidFill>
              </a:rPr>
              <a:t>提案技術</a:t>
            </a:r>
          </a:p>
        </p:txBody>
      </p:sp>
      <p:sp>
        <p:nvSpPr>
          <p:cNvPr id="24" name="二等辺三角形 23"/>
          <p:cNvSpPr/>
          <p:nvPr/>
        </p:nvSpPr>
        <p:spPr>
          <a:xfrm>
            <a:off x="10671819" y="5107700"/>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25" name="テキスト ボックス 24"/>
          <p:cNvSpPr txBox="1"/>
          <p:nvPr/>
        </p:nvSpPr>
        <p:spPr>
          <a:xfrm>
            <a:off x="10761494" y="4991652"/>
            <a:ext cx="1113392" cy="307777"/>
          </a:xfrm>
          <a:prstGeom prst="rect">
            <a:avLst/>
          </a:prstGeom>
          <a:noFill/>
        </p:spPr>
        <p:txBody>
          <a:bodyPr wrap="square" rtlCol="0">
            <a:normAutofit/>
          </a:bodyPr>
          <a:lstStyle/>
          <a:p>
            <a:r>
              <a:rPr lang="en-US" altLang="ja-JP" sz="1400" dirty="0"/>
              <a:t>A</a:t>
            </a:r>
            <a:r>
              <a:rPr lang="ja-JP" altLang="en-US" sz="1400" dirty="0"/>
              <a:t>製○○</a:t>
            </a:r>
          </a:p>
        </p:txBody>
      </p:sp>
      <p:sp>
        <p:nvSpPr>
          <p:cNvPr id="26" name="テキスト ボックス 25"/>
          <p:cNvSpPr txBox="1"/>
          <p:nvPr/>
        </p:nvSpPr>
        <p:spPr>
          <a:xfrm>
            <a:off x="9951738" y="5677396"/>
            <a:ext cx="1113392" cy="307777"/>
          </a:xfrm>
          <a:prstGeom prst="rect">
            <a:avLst/>
          </a:prstGeom>
          <a:noFill/>
        </p:spPr>
        <p:txBody>
          <a:bodyPr wrap="square" rtlCol="0">
            <a:normAutofit/>
          </a:bodyPr>
          <a:lstStyle/>
          <a:p>
            <a:r>
              <a:rPr lang="en-US" altLang="ja-JP" sz="1400" dirty="0"/>
              <a:t>B</a:t>
            </a:r>
            <a:r>
              <a:rPr lang="ja-JP" altLang="en-US" sz="1400" dirty="0"/>
              <a:t>製○○</a:t>
            </a:r>
          </a:p>
        </p:txBody>
      </p:sp>
      <p:sp>
        <p:nvSpPr>
          <p:cNvPr id="29" name="ひし形 28"/>
          <p:cNvSpPr/>
          <p:nvPr/>
        </p:nvSpPr>
        <p:spPr>
          <a:xfrm>
            <a:off x="9971106" y="5571429"/>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30" name="テキスト ボックス 29"/>
          <p:cNvSpPr txBox="1"/>
          <p:nvPr/>
        </p:nvSpPr>
        <p:spPr>
          <a:xfrm>
            <a:off x="10282588" y="4699275"/>
            <a:ext cx="1113392" cy="307777"/>
          </a:xfrm>
          <a:prstGeom prst="rect">
            <a:avLst/>
          </a:prstGeom>
          <a:noFill/>
        </p:spPr>
        <p:txBody>
          <a:bodyPr wrap="square" rtlCol="0">
            <a:normAutofit/>
          </a:bodyPr>
          <a:lstStyle/>
          <a:p>
            <a:r>
              <a:rPr lang="ja-JP" altLang="en-US" sz="1400" dirty="0"/>
              <a:t>技術</a:t>
            </a:r>
            <a:r>
              <a:rPr lang="en-US" altLang="ja-JP" sz="1400" dirty="0"/>
              <a:t>α</a:t>
            </a:r>
            <a:endParaRPr lang="ja-JP" altLang="en-US" sz="1400" dirty="0"/>
          </a:p>
        </p:txBody>
      </p:sp>
      <p:sp>
        <p:nvSpPr>
          <p:cNvPr id="31" name="テキスト ボックス 30"/>
          <p:cNvSpPr txBox="1"/>
          <p:nvPr/>
        </p:nvSpPr>
        <p:spPr>
          <a:xfrm>
            <a:off x="8978769" y="5334965"/>
            <a:ext cx="1113392" cy="307777"/>
          </a:xfrm>
          <a:prstGeom prst="rect">
            <a:avLst/>
          </a:prstGeom>
          <a:noFill/>
        </p:spPr>
        <p:txBody>
          <a:bodyPr wrap="square" rtlCol="0">
            <a:normAutofit/>
          </a:bodyPr>
          <a:lstStyle/>
          <a:p>
            <a:r>
              <a:rPr lang="ja-JP" altLang="en-US" sz="1400" dirty="0"/>
              <a:t>技術</a:t>
            </a:r>
            <a:r>
              <a:rPr lang="en-US" altLang="ja-JP" sz="1400" dirty="0"/>
              <a:t>β</a:t>
            </a:r>
            <a:endParaRPr lang="ja-JP" altLang="en-US" sz="1400" dirty="0"/>
          </a:p>
        </p:txBody>
      </p:sp>
      <p:sp>
        <p:nvSpPr>
          <p:cNvPr id="33" name="テキスト ボックス 32"/>
          <p:cNvSpPr txBox="1"/>
          <p:nvPr/>
        </p:nvSpPr>
        <p:spPr>
          <a:xfrm>
            <a:off x="9278820" y="5905507"/>
            <a:ext cx="1113392" cy="307777"/>
          </a:xfrm>
          <a:prstGeom prst="rect">
            <a:avLst/>
          </a:prstGeom>
          <a:noFill/>
        </p:spPr>
        <p:txBody>
          <a:bodyPr wrap="square" rtlCol="0">
            <a:normAutofit/>
          </a:bodyPr>
          <a:lstStyle/>
          <a:p>
            <a:r>
              <a:rPr lang="en-US" altLang="ja-JP" sz="1400" dirty="0"/>
              <a:t>C</a:t>
            </a:r>
            <a:r>
              <a:rPr lang="ja-JP" altLang="en-US" sz="1400" dirty="0"/>
              <a:t>製○○</a:t>
            </a:r>
          </a:p>
        </p:txBody>
      </p:sp>
      <p:sp>
        <p:nvSpPr>
          <p:cNvPr id="34" name="円/楕円 33"/>
          <p:cNvSpPr>
            <a:spLocks noChangeAspect="1"/>
          </p:cNvSpPr>
          <p:nvPr/>
        </p:nvSpPr>
        <p:spPr>
          <a:xfrm>
            <a:off x="9691501" y="5698991"/>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58" name="円/楕円 57"/>
          <p:cNvSpPr>
            <a:spLocks noChangeAspect="1"/>
          </p:cNvSpPr>
          <p:nvPr/>
        </p:nvSpPr>
        <p:spPr>
          <a:xfrm>
            <a:off x="10371555" y="5190498"/>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61" name="テキスト ボックス 60"/>
          <p:cNvSpPr txBox="1"/>
          <p:nvPr/>
        </p:nvSpPr>
        <p:spPr>
          <a:xfrm>
            <a:off x="10386746" y="5347277"/>
            <a:ext cx="1644031" cy="410731"/>
          </a:xfrm>
          <a:prstGeom prst="rect">
            <a:avLst/>
          </a:prstGeom>
          <a:noFill/>
        </p:spPr>
        <p:txBody>
          <a:bodyPr wrap="square" rtlCol="0">
            <a:noAutofit/>
          </a:bodyPr>
          <a:lstStyle/>
          <a:p>
            <a:r>
              <a:rPr lang="ja-JP" altLang="en-US" sz="1400" dirty="0"/>
              <a:t>保有技術（現状）</a:t>
            </a:r>
          </a:p>
        </p:txBody>
      </p:sp>
      <p:sp>
        <p:nvSpPr>
          <p:cNvPr id="32" name="タイトル 1">
            <a:extLst>
              <a:ext uri="{FF2B5EF4-FFF2-40B4-BE49-F238E27FC236}">
                <a16:creationId xmlns:a16="http://schemas.microsoft.com/office/drawing/2014/main" id="{68A43E59-4051-4263-9A85-9E25C030D048}"/>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４．提案技術の優位性</a:t>
            </a:r>
          </a:p>
        </p:txBody>
      </p:sp>
      <p:sp>
        <p:nvSpPr>
          <p:cNvPr id="2" name="矢印: 右 1">
            <a:extLst>
              <a:ext uri="{FF2B5EF4-FFF2-40B4-BE49-F238E27FC236}">
                <a16:creationId xmlns:a16="http://schemas.microsoft.com/office/drawing/2014/main" id="{B1638828-AADE-4980-AEA5-EF0A31D57619}"/>
              </a:ext>
            </a:extLst>
          </p:cNvPr>
          <p:cNvSpPr/>
          <p:nvPr/>
        </p:nvSpPr>
        <p:spPr>
          <a:xfrm rot="13391258">
            <a:off x="9784161" y="4871724"/>
            <a:ext cx="640996" cy="1771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5">
            <a:extLst>
              <a:ext uri="{FF2B5EF4-FFF2-40B4-BE49-F238E27FC236}">
                <a16:creationId xmlns:a16="http://schemas.microsoft.com/office/drawing/2014/main" id="{8A63F0CA-5242-40D0-85D0-321C5B531859}"/>
              </a:ext>
            </a:extLst>
          </p:cNvPr>
          <p:cNvGraphicFramePr>
            <a:graphicFrameLocks noGrp="1"/>
          </p:cNvGraphicFramePr>
          <p:nvPr>
            <p:extLst>
              <p:ext uri="{D42A27DB-BD31-4B8C-83A1-F6EECF244321}">
                <p14:modId xmlns:p14="http://schemas.microsoft.com/office/powerpoint/2010/main" val="1680460339"/>
              </p:ext>
            </p:extLst>
          </p:nvPr>
        </p:nvGraphicFramePr>
        <p:xfrm>
          <a:off x="119341" y="692694"/>
          <a:ext cx="11953323" cy="2721673"/>
        </p:xfrm>
        <a:graphic>
          <a:graphicData uri="http://schemas.openxmlformats.org/drawingml/2006/table">
            <a:tbl>
              <a:tblPr firstRow="1" bandRow="1">
                <a:tableStyleId>{5C22544A-7EE6-4342-B048-85BDC9FD1C3A}</a:tableStyleId>
              </a:tblPr>
              <a:tblGrid>
                <a:gridCol w="2088227">
                  <a:extLst>
                    <a:ext uri="{9D8B030D-6E8A-4147-A177-3AD203B41FA5}">
                      <a16:colId xmlns:a16="http://schemas.microsoft.com/office/drawing/2014/main" val="1100586154"/>
                    </a:ext>
                  </a:extLst>
                </a:gridCol>
                <a:gridCol w="1656184">
                  <a:extLst>
                    <a:ext uri="{9D8B030D-6E8A-4147-A177-3AD203B41FA5}">
                      <a16:colId xmlns:a16="http://schemas.microsoft.com/office/drawing/2014/main" val="3638259498"/>
                    </a:ext>
                  </a:extLst>
                </a:gridCol>
                <a:gridCol w="648072">
                  <a:extLst>
                    <a:ext uri="{9D8B030D-6E8A-4147-A177-3AD203B41FA5}">
                      <a16:colId xmlns:a16="http://schemas.microsoft.com/office/drawing/2014/main" val="3201383195"/>
                    </a:ext>
                  </a:extLst>
                </a:gridCol>
                <a:gridCol w="1872213">
                  <a:extLst>
                    <a:ext uri="{9D8B030D-6E8A-4147-A177-3AD203B41FA5}">
                      <a16:colId xmlns:a16="http://schemas.microsoft.com/office/drawing/2014/main" val="2697788001"/>
                    </a:ext>
                  </a:extLst>
                </a:gridCol>
                <a:gridCol w="648067">
                  <a:extLst>
                    <a:ext uri="{9D8B030D-6E8A-4147-A177-3AD203B41FA5}">
                      <a16:colId xmlns:a16="http://schemas.microsoft.com/office/drawing/2014/main" val="2954513821"/>
                    </a:ext>
                  </a:extLst>
                </a:gridCol>
                <a:gridCol w="2016229">
                  <a:extLst>
                    <a:ext uri="{9D8B030D-6E8A-4147-A177-3AD203B41FA5}">
                      <a16:colId xmlns:a16="http://schemas.microsoft.com/office/drawing/2014/main" val="1156137900"/>
                    </a:ext>
                  </a:extLst>
                </a:gridCol>
                <a:gridCol w="648067">
                  <a:extLst>
                    <a:ext uri="{9D8B030D-6E8A-4147-A177-3AD203B41FA5}">
                      <a16:colId xmlns:a16="http://schemas.microsoft.com/office/drawing/2014/main" val="2450949388"/>
                    </a:ext>
                  </a:extLst>
                </a:gridCol>
                <a:gridCol w="1656184">
                  <a:extLst>
                    <a:ext uri="{9D8B030D-6E8A-4147-A177-3AD203B41FA5}">
                      <a16:colId xmlns:a16="http://schemas.microsoft.com/office/drawing/2014/main" val="853485297"/>
                    </a:ext>
                  </a:extLst>
                </a:gridCol>
                <a:gridCol w="720080">
                  <a:extLst>
                    <a:ext uri="{9D8B030D-6E8A-4147-A177-3AD203B41FA5}">
                      <a16:colId xmlns:a16="http://schemas.microsoft.com/office/drawing/2014/main" val="2471973341"/>
                    </a:ext>
                  </a:extLst>
                </a:gridCol>
              </a:tblGrid>
              <a:tr h="694297">
                <a:tc>
                  <a:txBody>
                    <a:bodyPr/>
                    <a:lstStyle/>
                    <a:p>
                      <a:pPr algn="ctr"/>
                      <a:r>
                        <a:rPr kumimoji="1" lang="ja-JP" altLang="en-US" dirty="0"/>
                        <a:t>プロセス</a:t>
                      </a:r>
                      <a:endParaRPr kumimoji="1" lang="en-US" altLang="ja-JP" dirty="0"/>
                    </a:p>
                    <a:p>
                      <a:pPr algn="ctr"/>
                      <a:r>
                        <a:rPr kumimoji="1" lang="ja-JP" altLang="en-US" dirty="0"/>
                        <a:t>（例）</a:t>
                      </a:r>
                    </a:p>
                  </a:txBody>
                  <a:tcPr/>
                </a:tc>
                <a:tc gridSpan="2">
                  <a:txBody>
                    <a:bodyPr/>
                    <a:lstStyle/>
                    <a:p>
                      <a:pPr algn="ctr"/>
                      <a:r>
                        <a:rPr kumimoji="1" lang="ja-JP" altLang="en-US" dirty="0"/>
                        <a:t>競合他社</a:t>
                      </a:r>
                      <a:r>
                        <a:rPr kumimoji="1" lang="en-US" altLang="ja-JP" dirty="0"/>
                        <a:t>A</a:t>
                      </a:r>
                    </a:p>
                    <a:p>
                      <a:pPr algn="ctr"/>
                      <a:r>
                        <a:rPr kumimoji="1" lang="ja-JP" altLang="en-US" dirty="0"/>
                        <a:t>（○○法）</a:t>
                      </a:r>
                    </a:p>
                  </a:txBody>
                  <a:tcPr/>
                </a:tc>
                <a:tc hMerge="1">
                  <a:txBody>
                    <a:bodyPr/>
                    <a:lstStyle/>
                    <a:p>
                      <a:endParaRPr kumimoji="1" lang="ja-JP" altLang="en-US"/>
                    </a:p>
                  </a:txBody>
                  <a:tcPr/>
                </a:tc>
                <a:tc gridSpan="2">
                  <a:txBody>
                    <a:bodyPr/>
                    <a:lstStyle/>
                    <a:p>
                      <a:pPr algn="ctr"/>
                      <a:r>
                        <a:rPr kumimoji="1" lang="ja-JP" altLang="en-US" dirty="0"/>
                        <a:t>競合他社</a:t>
                      </a:r>
                      <a:r>
                        <a:rPr kumimoji="1" lang="en-US" altLang="ja-JP" dirty="0"/>
                        <a:t>B</a:t>
                      </a:r>
                    </a:p>
                    <a:p>
                      <a:pPr algn="ctr"/>
                      <a:r>
                        <a:rPr kumimoji="1" lang="ja-JP" altLang="en-US" dirty="0"/>
                        <a:t>（○○法）</a:t>
                      </a:r>
                    </a:p>
                  </a:txBody>
                  <a:tcPr/>
                </a:tc>
                <a:tc hMerge="1">
                  <a:txBody>
                    <a:bodyPr/>
                    <a:lstStyle/>
                    <a:p>
                      <a:endParaRPr kumimoji="1" lang="ja-JP" altLang="en-US"/>
                    </a:p>
                  </a:txBody>
                  <a:tcPr/>
                </a:tc>
                <a:tc gridSpan="2">
                  <a:txBody>
                    <a:bodyPr/>
                    <a:lstStyle/>
                    <a:p>
                      <a:pPr algn="ctr"/>
                      <a:r>
                        <a:rPr kumimoji="1" lang="ja-JP" altLang="en-US" dirty="0"/>
                        <a:t>提案事業者</a:t>
                      </a:r>
                      <a:endParaRPr kumimoji="1" lang="en-US" altLang="ja-JP" dirty="0"/>
                    </a:p>
                    <a:p>
                      <a:pPr algn="ctr"/>
                      <a:r>
                        <a:rPr kumimoji="1" lang="ja-JP" altLang="en-US" dirty="0"/>
                        <a:t>（現状保有技術）</a:t>
                      </a:r>
                    </a:p>
                  </a:txBody>
                  <a:tcPr/>
                </a:tc>
                <a:tc hMerge="1">
                  <a:txBody>
                    <a:bodyPr/>
                    <a:lstStyle/>
                    <a:p>
                      <a:endParaRPr kumimoji="1" lang="ja-JP" altLang="en-US"/>
                    </a:p>
                  </a:txBody>
                  <a:tcPr/>
                </a:tc>
                <a:tc gridSpan="2">
                  <a:txBody>
                    <a:bodyPr/>
                    <a:lstStyle/>
                    <a:p>
                      <a:pPr algn="ctr"/>
                      <a:r>
                        <a:rPr kumimoji="1" lang="ja-JP" altLang="en-US" dirty="0"/>
                        <a:t>提案事業者</a:t>
                      </a:r>
                      <a:endParaRPr kumimoji="1" lang="en-US" altLang="ja-JP" dirty="0"/>
                    </a:p>
                    <a:p>
                      <a:pPr algn="ctr"/>
                      <a:r>
                        <a:rPr kumimoji="1" lang="ja-JP" altLang="en-US" dirty="0"/>
                        <a:t>（</a:t>
                      </a:r>
                      <a:r>
                        <a:rPr kumimoji="1" lang="en-US" altLang="ja-JP" dirty="0"/>
                        <a:t>PJ</a:t>
                      </a:r>
                      <a:r>
                        <a:rPr kumimoji="1" lang="ja-JP" altLang="en-US" dirty="0"/>
                        <a:t>完了時）</a:t>
                      </a:r>
                    </a:p>
                  </a:txBody>
                  <a:tcPr/>
                </a:tc>
                <a:tc hMerge="1">
                  <a:txBody>
                    <a:bodyPr/>
                    <a:lstStyle/>
                    <a:p>
                      <a:endParaRPr kumimoji="1" lang="ja-JP" altLang="en-US"/>
                    </a:p>
                  </a:txBody>
                  <a:tcPr/>
                </a:tc>
                <a:extLst>
                  <a:ext uri="{0D108BD9-81ED-4DB2-BD59-A6C34878D82A}">
                    <a16:rowId xmlns:a16="http://schemas.microsoft.com/office/drawing/2014/main" val="2965130876"/>
                  </a:ext>
                </a:extLst>
              </a:tr>
              <a:tr h="506844">
                <a:tc>
                  <a:txBody>
                    <a:bodyPr/>
                    <a:lstStyle/>
                    <a:p>
                      <a:pPr algn="r"/>
                      <a:r>
                        <a:rPr kumimoji="1" lang="ja-JP" altLang="en-US" dirty="0"/>
                        <a:t>評価精度</a:t>
                      </a:r>
                    </a:p>
                  </a:txBody>
                  <a:tcPr/>
                </a:tc>
                <a:tc>
                  <a:txBody>
                    <a:bodyPr/>
                    <a:lstStyle/>
                    <a:p>
                      <a:endParaRPr kumimoji="1" lang="ja-JP" altLang="en-US" dirty="0"/>
                    </a:p>
                  </a:txBody>
                  <a:tcPr/>
                </a:tc>
                <a:tc>
                  <a:txBody>
                    <a:bodyPr/>
                    <a:lstStyle/>
                    <a:p>
                      <a:pPr algn="ctr"/>
                      <a:r>
                        <a:rPr kumimoji="1" lang="ja-JP" altLang="en-US" dirty="0"/>
                        <a:t>同等</a:t>
                      </a:r>
                    </a:p>
                  </a:txBody>
                  <a:tcPr/>
                </a:tc>
                <a:tc>
                  <a:txBody>
                    <a:bodyPr/>
                    <a:lstStyle/>
                    <a:p>
                      <a:endParaRPr kumimoji="1" lang="ja-JP" altLang="en-US" dirty="0"/>
                    </a:p>
                  </a:txBody>
                  <a:tcPr/>
                </a:tc>
                <a:tc>
                  <a:txBody>
                    <a:bodyPr/>
                    <a:lstStyle/>
                    <a:p>
                      <a:pPr algn="ctr"/>
                      <a:r>
                        <a:rPr kumimoji="1" lang="ja-JP" altLang="en-US" dirty="0"/>
                        <a:t>同等</a:t>
                      </a:r>
                    </a:p>
                  </a:txBody>
                  <a:tcPr/>
                </a:tc>
                <a:tc>
                  <a:txBody>
                    <a:bodyPr/>
                    <a:lstStyle/>
                    <a:p>
                      <a:pPr algn="ctr"/>
                      <a:endParaRPr kumimoji="1" lang="ja-JP" altLang="en-US" dirty="0"/>
                    </a:p>
                  </a:txBody>
                  <a:tcPr/>
                </a:tc>
                <a:tc>
                  <a:txBody>
                    <a:bodyPr/>
                    <a:lstStyle/>
                    <a:p>
                      <a:pPr algn="ctr"/>
                      <a:r>
                        <a:rPr kumimoji="1" lang="ja-JP" altLang="en-US" dirty="0">
                          <a:solidFill>
                            <a:srgbClr val="0000FF"/>
                          </a:solidFill>
                        </a:rPr>
                        <a:t>劣位</a:t>
                      </a:r>
                    </a:p>
                  </a:txBody>
                  <a:tcPr/>
                </a:tc>
                <a:tc>
                  <a:txBody>
                    <a:bodyPr/>
                    <a:lstStyle/>
                    <a:p>
                      <a:pPr algn="ctr"/>
                      <a:endParaRPr kumimoji="1" lang="ja-JP" altLang="en-US" dirty="0"/>
                    </a:p>
                  </a:txBody>
                  <a:tcPr/>
                </a:tc>
                <a:tc>
                  <a:txBody>
                    <a:bodyPr/>
                    <a:lstStyle/>
                    <a:p>
                      <a:pPr algn="ctr"/>
                      <a:r>
                        <a:rPr kumimoji="1" lang="ja-JP" altLang="en-US" dirty="0">
                          <a:solidFill>
                            <a:srgbClr val="FF0000"/>
                          </a:solidFill>
                        </a:rPr>
                        <a:t>優位</a:t>
                      </a:r>
                    </a:p>
                  </a:txBody>
                  <a:tcPr/>
                </a:tc>
                <a:extLst>
                  <a:ext uri="{0D108BD9-81ED-4DB2-BD59-A6C34878D82A}">
                    <a16:rowId xmlns:a16="http://schemas.microsoft.com/office/drawing/2014/main" val="114581880"/>
                  </a:ext>
                </a:extLst>
              </a:tr>
              <a:tr h="506844">
                <a:tc>
                  <a:txBody>
                    <a:bodyPr/>
                    <a:lstStyle/>
                    <a:p>
                      <a:pPr algn="r"/>
                      <a:r>
                        <a:rPr kumimoji="1" lang="ja-JP" altLang="en-US" dirty="0"/>
                        <a:t>評価時間</a:t>
                      </a:r>
                    </a:p>
                  </a:txBody>
                  <a:tcPr/>
                </a:tc>
                <a:tc>
                  <a:txBody>
                    <a:bodyPr/>
                    <a:lstStyle/>
                    <a:p>
                      <a:endParaRPr kumimoji="1" lang="ja-JP" altLang="en-US" dirty="0"/>
                    </a:p>
                  </a:txBody>
                  <a:tcPr/>
                </a:tc>
                <a:tc>
                  <a:txBody>
                    <a:bodyPr/>
                    <a:lstStyle/>
                    <a:p>
                      <a:pPr algn="ctr"/>
                      <a:r>
                        <a:rPr kumimoji="1" lang="ja-JP" altLang="en-US" dirty="0">
                          <a:solidFill>
                            <a:srgbClr val="0000FF"/>
                          </a:solidFill>
                        </a:rPr>
                        <a:t>劣位</a:t>
                      </a:r>
                    </a:p>
                  </a:txBody>
                  <a:tcPr/>
                </a:tc>
                <a:tc>
                  <a:txBody>
                    <a:bodyPr/>
                    <a:lstStyle/>
                    <a:p>
                      <a:endParaRPr kumimoji="1" lang="ja-JP" altLang="en-US" dirty="0"/>
                    </a:p>
                  </a:txBody>
                  <a:tcPr/>
                </a:tc>
                <a:tc>
                  <a:txBody>
                    <a:bodyPr/>
                    <a:lstStyle/>
                    <a:p>
                      <a:pPr algn="ctr"/>
                      <a:r>
                        <a:rPr kumimoji="1" lang="ja-JP" altLang="en-US" dirty="0">
                          <a:solidFill>
                            <a:srgbClr val="FF0000"/>
                          </a:solidFill>
                        </a:rPr>
                        <a:t>優位</a:t>
                      </a:r>
                    </a:p>
                  </a:txBody>
                  <a:tcPr/>
                </a:tc>
                <a:tc>
                  <a:txBody>
                    <a:bodyPr/>
                    <a:lstStyle/>
                    <a:p>
                      <a:pPr algn="ctr"/>
                      <a:endParaRPr kumimoji="1" lang="ja-JP" altLang="en-US" dirty="0"/>
                    </a:p>
                  </a:txBody>
                  <a:tcPr/>
                </a:tc>
                <a:tc>
                  <a:txBody>
                    <a:bodyPr/>
                    <a:lstStyle/>
                    <a:p>
                      <a:pPr algn="ctr"/>
                      <a:r>
                        <a:rPr kumimoji="1" lang="ja-JP" altLang="en-US" dirty="0"/>
                        <a:t>同等</a:t>
                      </a:r>
                    </a:p>
                  </a:txBody>
                  <a:tcPr/>
                </a:tc>
                <a:tc>
                  <a:txBody>
                    <a:bodyPr/>
                    <a:lstStyle/>
                    <a:p>
                      <a:pPr algn="ctr"/>
                      <a:endParaRPr kumimoji="1" lang="ja-JP" altLang="en-US" dirty="0"/>
                    </a:p>
                  </a:txBody>
                  <a:tcPr/>
                </a:tc>
                <a:tc>
                  <a:txBody>
                    <a:bodyPr/>
                    <a:lstStyle/>
                    <a:p>
                      <a:pPr algn="ctr"/>
                      <a:r>
                        <a:rPr kumimoji="1" lang="ja-JP" altLang="en-US" dirty="0"/>
                        <a:t>同等</a:t>
                      </a:r>
                    </a:p>
                  </a:txBody>
                  <a:tcPr/>
                </a:tc>
                <a:extLst>
                  <a:ext uri="{0D108BD9-81ED-4DB2-BD59-A6C34878D82A}">
                    <a16:rowId xmlns:a16="http://schemas.microsoft.com/office/drawing/2014/main" val="2852063282"/>
                  </a:ext>
                </a:extLst>
              </a:tr>
              <a:tr h="506844">
                <a:tc>
                  <a:txBody>
                    <a:bodyPr/>
                    <a:lstStyle/>
                    <a:p>
                      <a:pPr algn="r"/>
                      <a:r>
                        <a:rPr kumimoji="1" lang="ja-JP" altLang="en-US" dirty="0"/>
                        <a:t>合成品質</a:t>
                      </a:r>
                    </a:p>
                  </a:txBody>
                  <a:tcPr/>
                </a:tc>
                <a:tc>
                  <a:txBody>
                    <a:bodyPr/>
                    <a:lstStyle/>
                    <a:p>
                      <a:endParaRPr kumimoji="1" lang="ja-JP" altLang="en-US" dirty="0"/>
                    </a:p>
                  </a:txBody>
                  <a:tcPr/>
                </a:tc>
                <a:tc>
                  <a:txBody>
                    <a:bodyPr/>
                    <a:lstStyle/>
                    <a:p>
                      <a:pPr algn="ctr"/>
                      <a:r>
                        <a:rPr kumimoji="1" lang="ja-JP" altLang="en-US" dirty="0"/>
                        <a:t>同等</a:t>
                      </a:r>
                    </a:p>
                  </a:txBody>
                  <a:tcPr/>
                </a:tc>
                <a:tc>
                  <a:txBody>
                    <a:bodyPr/>
                    <a:lstStyle/>
                    <a:p>
                      <a:endParaRPr kumimoji="1" lang="ja-JP" altLang="en-US" dirty="0"/>
                    </a:p>
                  </a:txBody>
                  <a:tcPr/>
                </a:tc>
                <a:tc>
                  <a:txBody>
                    <a:bodyPr/>
                    <a:lstStyle/>
                    <a:p>
                      <a:pPr algn="ctr"/>
                      <a:r>
                        <a:rPr kumimoji="1" lang="ja-JP" altLang="en-US" dirty="0"/>
                        <a:t>同等</a:t>
                      </a:r>
                    </a:p>
                  </a:txBody>
                  <a:tcPr/>
                </a:tc>
                <a:tc>
                  <a:txBody>
                    <a:bodyPr/>
                    <a:lstStyle/>
                    <a:p>
                      <a:pPr algn="ctr"/>
                      <a:endParaRPr kumimoji="1" lang="ja-JP" altLang="en-US" dirty="0"/>
                    </a:p>
                  </a:txBody>
                  <a:tcPr/>
                </a:tc>
                <a:tc>
                  <a:txBody>
                    <a:bodyPr/>
                    <a:lstStyle/>
                    <a:p>
                      <a:pPr algn="ctr"/>
                      <a:r>
                        <a:rPr kumimoji="1" lang="ja-JP" altLang="en-US" dirty="0">
                          <a:solidFill>
                            <a:srgbClr val="0000FF"/>
                          </a:solidFill>
                        </a:rPr>
                        <a:t>劣位</a:t>
                      </a:r>
                    </a:p>
                  </a:txBody>
                  <a:tcPr/>
                </a:tc>
                <a:tc>
                  <a:txBody>
                    <a:bodyPr/>
                    <a:lstStyle/>
                    <a:p>
                      <a:pPr algn="ctr"/>
                      <a:endParaRPr kumimoji="1" lang="ja-JP" altLang="en-US" dirty="0"/>
                    </a:p>
                  </a:txBody>
                  <a:tcPr/>
                </a:tc>
                <a:tc>
                  <a:txBody>
                    <a:bodyPr/>
                    <a:lstStyle/>
                    <a:p>
                      <a:pPr algn="ctr"/>
                      <a:r>
                        <a:rPr kumimoji="1" lang="ja-JP" altLang="en-US" dirty="0"/>
                        <a:t>同等</a:t>
                      </a:r>
                    </a:p>
                  </a:txBody>
                  <a:tcPr/>
                </a:tc>
                <a:extLst>
                  <a:ext uri="{0D108BD9-81ED-4DB2-BD59-A6C34878D82A}">
                    <a16:rowId xmlns:a16="http://schemas.microsoft.com/office/drawing/2014/main" val="1344226886"/>
                  </a:ext>
                </a:extLst>
              </a:tr>
              <a:tr h="506844">
                <a:tc>
                  <a:txBody>
                    <a:bodyPr/>
                    <a:lstStyle/>
                    <a:p>
                      <a:pPr algn="r"/>
                      <a:r>
                        <a:rPr kumimoji="1" lang="ja-JP" altLang="en-US" dirty="0"/>
                        <a:t>適用先</a:t>
                      </a:r>
                    </a:p>
                  </a:txBody>
                  <a:tcPr/>
                </a:tc>
                <a:tc>
                  <a:txBody>
                    <a:bodyPr/>
                    <a:lstStyle/>
                    <a:p>
                      <a:endParaRPr kumimoji="1" lang="ja-JP" altLang="en-US" dirty="0"/>
                    </a:p>
                  </a:txBody>
                  <a:tcPr/>
                </a:tc>
                <a:tc>
                  <a:txBody>
                    <a:bodyPr/>
                    <a:lstStyle/>
                    <a:p>
                      <a:pPr algn="ctr"/>
                      <a:r>
                        <a:rPr kumimoji="1" lang="ja-JP" altLang="en-US" dirty="0"/>
                        <a:t>同等</a:t>
                      </a:r>
                    </a:p>
                  </a:txBody>
                  <a:tcPr/>
                </a:tc>
                <a:tc>
                  <a:txBody>
                    <a:bodyPr/>
                    <a:lstStyle/>
                    <a:p>
                      <a:endParaRPr kumimoji="1" lang="ja-JP" altLang="en-US" dirty="0"/>
                    </a:p>
                  </a:txBody>
                  <a:tcPr/>
                </a:tc>
                <a:tc>
                  <a:txBody>
                    <a:bodyPr/>
                    <a:lstStyle/>
                    <a:p>
                      <a:pPr algn="ctr"/>
                      <a:r>
                        <a:rPr kumimoji="1" lang="ja-JP" altLang="en-US" dirty="0">
                          <a:solidFill>
                            <a:srgbClr val="0000FF"/>
                          </a:solidFill>
                        </a:rPr>
                        <a:t>劣位</a:t>
                      </a:r>
                    </a:p>
                  </a:txBody>
                  <a:tcPr/>
                </a:tc>
                <a:tc>
                  <a:txBody>
                    <a:bodyPr/>
                    <a:lstStyle/>
                    <a:p>
                      <a:pPr algn="ctr"/>
                      <a:endParaRPr kumimoji="1" lang="ja-JP" altLang="en-US" dirty="0"/>
                    </a:p>
                  </a:txBody>
                  <a:tcPr/>
                </a:tc>
                <a:tc>
                  <a:txBody>
                    <a:bodyPr/>
                    <a:lstStyle/>
                    <a:p>
                      <a:pPr algn="ctr"/>
                      <a:r>
                        <a:rPr kumimoji="1" lang="ja-JP" altLang="en-US" dirty="0"/>
                        <a:t>同等</a:t>
                      </a:r>
                    </a:p>
                  </a:txBody>
                  <a:tcPr/>
                </a:tc>
                <a:tc>
                  <a:txBody>
                    <a:bodyPr/>
                    <a:lstStyle/>
                    <a:p>
                      <a:pPr algn="ctr"/>
                      <a:endParaRPr kumimoji="1" lang="ja-JP" altLang="en-US" dirty="0"/>
                    </a:p>
                  </a:txBody>
                  <a:tcPr/>
                </a:tc>
                <a:tc>
                  <a:txBody>
                    <a:bodyPr/>
                    <a:lstStyle/>
                    <a:p>
                      <a:pPr algn="ctr"/>
                      <a:r>
                        <a:rPr kumimoji="1" lang="ja-JP" altLang="en-US" dirty="0"/>
                        <a:t>同等</a:t>
                      </a:r>
                    </a:p>
                  </a:txBody>
                  <a:tcPr/>
                </a:tc>
                <a:extLst>
                  <a:ext uri="{0D108BD9-81ED-4DB2-BD59-A6C34878D82A}">
                    <a16:rowId xmlns:a16="http://schemas.microsoft.com/office/drawing/2014/main" val="266015777"/>
                  </a:ext>
                </a:extLst>
              </a:tr>
            </a:tbl>
          </a:graphicData>
        </a:graphic>
      </p:graphicFrame>
      <p:sp>
        <p:nvSpPr>
          <p:cNvPr id="38" name="テキスト ボックス 37">
            <a:extLst>
              <a:ext uri="{FF2B5EF4-FFF2-40B4-BE49-F238E27FC236}">
                <a16:creationId xmlns:a16="http://schemas.microsoft.com/office/drawing/2014/main" id="{109F1136-AFB9-4722-AC32-A377018D35C5}"/>
              </a:ext>
            </a:extLst>
          </p:cNvPr>
          <p:cNvSpPr txBox="1"/>
          <p:nvPr/>
        </p:nvSpPr>
        <p:spPr>
          <a:xfrm>
            <a:off x="8309470" y="3921114"/>
            <a:ext cx="1113392" cy="307777"/>
          </a:xfrm>
          <a:prstGeom prst="rect">
            <a:avLst/>
          </a:prstGeom>
          <a:noFill/>
        </p:spPr>
        <p:txBody>
          <a:bodyPr wrap="square" rtlCol="0">
            <a:normAutofit/>
          </a:bodyPr>
          <a:lstStyle/>
          <a:p>
            <a:r>
              <a:rPr lang="ja-JP" altLang="en-US" sz="1400" dirty="0"/>
              <a:t>例）</a:t>
            </a:r>
          </a:p>
        </p:txBody>
      </p:sp>
      <p:sp>
        <p:nvSpPr>
          <p:cNvPr id="16" name="テキスト ボックス 15">
            <a:extLst>
              <a:ext uri="{FF2B5EF4-FFF2-40B4-BE49-F238E27FC236}">
                <a16:creationId xmlns:a16="http://schemas.microsoft.com/office/drawing/2014/main" id="{408D0DD7-A1AC-408B-B6B3-7366F1DBDAC6}"/>
              </a:ext>
            </a:extLst>
          </p:cNvPr>
          <p:cNvSpPr txBox="1"/>
          <p:nvPr/>
        </p:nvSpPr>
        <p:spPr>
          <a:xfrm>
            <a:off x="119336" y="3459468"/>
            <a:ext cx="7895875" cy="369332"/>
          </a:xfrm>
          <a:prstGeom prst="rect">
            <a:avLst/>
          </a:prstGeom>
          <a:noFill/>
        </p:spPr>
        <p:txBody>
          <a:bodyPr wrap="square" rtlCol="0">
            <a:spAutoFit/>
          </a:bodyPr>
          <a:lstStyle/>
          <a:p>
            <a:r>
              <a:rPr lang="en-US" altLang="ja-JP" dirty="0"/>
              <a:t>※</a:t>
            </a:r>
            <a:r>
              <a:rPr lang="en-US" altLang="ja-JP" dirty="0">
                <a:solidFill>
                  <a:srgbClr val="FF0000"/>
                </a:solidFill>
              </a:rPr>
              <a:t> </a:t>
            </a:r>
            <a:r>
              <a:rPr lang="ja-JP" altLang="en-US" dirty="0">
                <a:solidFill>
                  <a:srgbClr val="FF0000"/>
                </a:solidFill>
              </a:rPr>
              <a:t>優位 </a:t>
            </a:r>
            <a:r>
              <a:rPr lang="ja-JP" altLang="en-US" dirty="0"/>
              <a:t>＞</a:t>
            </a:r>
            <a:r>
              <a:rPr lang="ja-JP" altLang="en-US" dirty="0">
                <a:solidFill>
                  <a:srgbClr val="FF0000"/>
                </a:solidFill>
              </a:rPr>
              <a:t> </a:t>
            </a:r>
            <a:r>
              <a:rPr lang="ja-JP" altLang="en-US" dirty="0"/>
              <a:t>同等 ＞ </a:t>
            </a:r>
            <a:r>
              <a:rPr lang="ja-JP" altLang="en-US" dirty="0">
                <a:solidFill>
                  <a:srgbClr val="0000FF"/>
                </a:solidFill>
              </a:rPr>
              <a:t>劣位</a:t>
            </a:r>
            <a:endParaRPr lang="en-US" altLang="ja-JP" dirty="0">
              <a:solidFill>
                <a:srgbClr val="0000FF"/>
              </a:solidFill>
            </a:endParaRPr>
          </a:p>
        </p:txBody>
      </p:sp>
      <p:sp>
        <p:nvSpPr>
          <p:cNvPr id="39" name="Rectangle 9">
            <a:extLst>
              <a:ext uri="{FF2B5EF4-FFF2-40B4-BE49-F238E27FC236}">
                <a16:creationId xmlns:a16="http://schemas.microsoft.com/office/drawing/2014/main" id="{41EEBFC8-0CF8-4B2B-9416-6A90B8718EDD}"/>
              </a:ext>
            </a:extLst>
          </p:cNvPr>
          <p:cNvSpPr>
            <a:spLocks noChangeArrowheads="1"/>
          </p:cNvSpPr>
          <p:nvPr/>
        </p:nvSpPr>
        <p:spPr bwMode="auto">
          <a:xfrm>
            <a:off x="177474" y="4063319"/>
            <a:ext cx="7895875" cy="21019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・提案事業者の</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現状技術レベル</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と本プロジェクト完了後の</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到達点</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について</a:t>
            </a:r>
            <a:b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競合他社との位置づけが分かるように説明ください。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右図表の縦軸</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横軸はイメージの例示です。適宜修正ください。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空きスペースがあれば競合他社のプロセス技術のイメージを挿入ください。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38AC8D3C-B126-4437-9365-2571BD52FCA0}"/>
              </a:ext>
            </a:extLst>
          </p:cNvPr>
          <p:cNvSpPr/>
          <p:nvPr/>
        </p:nvSpPr>
        <p:spPr>
          <a:xfrm rot="16200000">
            <a:off x="9493398" y="743415"/>
            <a:ext cx="484632" cy="577719"/>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 name="テキスト ボックス 34">
            <a:extLst>
              <a:ext uri="{FF2B5EF4-FFF2-40B4-BE49-F238E27FC236}">
                <a16:creationId xmlns:a16="http://schemas.microsoft.com/office/drawing/2014/main" id="{C190C995-3662-4BA7-A020-14C1E5266EB5}"/>
              </a:ext>
            </a:extLst>
          </p:cNvPr>
          <p:cNvSpPr txBox="1"/>
          <p:nvPr/>
        </p:nvSpPr>
        <p:spPr>
          <a:xfrm>
            <a:off x="1163354" y="6365082"/>
            <a:ext cx="10009305"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提案技術について国内外の競合技術に対する優位性が分かるよう</a:t>
            </a:r>
            <a:r>
              <a:rPr lang="ja-JP" altLang="en-US" sz="2000" b="1" i="1" u="sng" dirty="0">
                <a:solidFill>
                  <a:srgbClr val="0000FF"/>
                </a:solidFill>
              </a:rPr>
              <a:t>ベンチマーク</a:t>
            </a:r>
            <a:r>
              <a:rPr lang="ja-JP" altLang="en-US" sz="2000" b="1" i="1" dirty="0">
                <a:solidFill>
                  <a:srgbClr val="0000FF"/>
                </a:solidFill>
              </a:rPr>
              <a:t>を示してください。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F5175C06-46F1-762F-7325-4055EC85F3C0}"/>
              </a:ext>
            </a:extLst>
          </p:cNvPr>
          <p:cNvSpPr txBox="1"/>
          <p:nvPr/>
        </p:nvSpPr>
        <p:spPr>
          <a:xfrm>
            <a:off x="7608168" y="116632"/>
            <a:ext cx="3905642"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a.ⅱ,ⅳ</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3DDC1B40-439B-F564-49B0-EEBE926F0BCB}"/>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7</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57979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7"/>
          <p:cNvSpPr>
            <a:spLocks noChangeArrowheads="1"/>
          </p:cNvSpPr>
          <p:nvPr/>
        </p:nvSpPr>
        <p:spPr bwMode="auto">
          <a:xfrm>
            <a:off x="3189834" y="8870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3858172" y="792442"/>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sz="600"/>
          </a:p>
          <a:p>
            <a:pPr eaLnBrk="0" fontAlgn="base" hangingPunct="0">
              <a:spcBef>
                <a:spcPct val="0"/>
              </a:spcBef>
              <a:spcAft>
                <a:spcPct val="0"/>
              </a:spcAft>
            </a:pPr>
            <a:br>
              <a:rPr kumimoji="0" lang="ja-JP" altLang="ja-JP">
                <a:latin typeface="Arial" panose="020B0604020202020204" pitchFamily="34" charset="0"/>
              </a:rPr>
            </a:br>
            <a:endParaRPr kumimoji="0" lang="ja-JP" altLang="ja-JP">
              <a:latin typeface="Arial" panose="020B0604020202020204" pitchFamily="34" charset="0"/>
            </a:endParaRPr>
          </a:p>
          <a:p>
            <a:pPr eaLnBrk="0" fontAlgn="base" hangingPunct="0">
              <a:spcBef>
                <a:spcPct val="0"/>
              </a:spcBef>
              <a:spcAft>
                <a:spcPct val="0"/>
              </a:spcAft>
            </a:pPr>
            <a:endParaRPr kumimoji="0" lang="ja-JP" altLang="ja-JP">
              <a:latin typeface="Arial" panose="020B0604020202020204" pitchFamily="34" charset="0"/>
            </a:endParaRPr>
          </a:p>
        </p:txBody>
      </p:sp>
      <p:sp>
        <p:nvSpPr>
          <p:cNvPr id="40" name="Rectangle 28"/>
          <p:cNvSpPr>
            <a:spLocks noChangeArrowheads="1"/>
          </p:cNvSpPr>
          <p:nvPr/>
        </p:nvSpPr>
        <p:spPr bwMode="auto">
          <a:xfrm>
            <a:off x="3858172" y="11156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タイトル 1">
            <a:extLst>
              <a:ext uri="{FF2B5EF4-FFF2-40B4-BE49-F238E27FC236}">
                <a16:creationId xmlns:a16="http://schemas.microsoft.com/office/drawing/2014/main" id="{520105C9-4283-4AD9-84CD-899D672066A7}"/>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５．実施体制・役割</a:t>
            </a:r>
          </a:p>
        </p:txBody>
      </p:sp>
      <p:sp>
        <p:nvSpPr>
          <p:cNvPr id="12" name="テキスト ボックス 11">
            <a:extLst>
              <a:ext uri="{FF2B5EF4-FFF2-40B4-BE49-F238E27FC236}">
                <a16:creationId xmlns:a16="http://schemas.microsoft.com/office/drawing/2014/main" id="{D4EE9585-116A-4D4F-A8D3-E4FDCE0FAE8A}"/>
              </a:ext>
            </a:extLst>
          </p:cNvPr>
          <p:cNvSpPr txBox="1"/>
          <p:nvPr/>
        </p:nvSpPr>
        <p:spPr>
          <a:xfrm>
            <a:off x="715215" y="2459504"/>
            <a:ext cx="10761569" cy="193899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endParaRPr lang="en-US" altLang="ja-JP" sz="2000" b="1" i="1" dirty="0">
              <a:solidFill>
                <a:srgbClr val="0000FF"/>
              </a:solidFill>
            </a:endParaRPr>
          </a:p>
          <a:p>
            <a:pPr marL="180975" indent="-180975">
              <a:buFont typeface="Arial" panose="020B0604020202020204" pitchFamily="34" charset="0"/>
              <a:buChar char="•"/>
            </a:pPr>
            <a:r>
              <a:rPr lang="ja-JP" altLang="en-US" sz="2000" b="1" i="1" dirty="0">
                <a:solidFill>
                  <a:srgbClr val="0000FF"/>
                </a:solidFill>
              </a:rPr>
              <a:t>本事業を実施する体制（助成先・委託先・共同研究先との関係が分かるように）を記載してください。</a:t>
            </a:r>
            <a:endParaRPr lang="en-US" altLang="ja-JP" sz="2000" b="1" i="1" dirty="0">
              <a:solidFill>
                <a:srgbClr val="0000FF"/>
              </a:solidFill>
            </a:endParaRPr>
          </a:p>
          <a:p>
            <a:pPr marL="180975" indent="-180975">
              <a:buFont typeface="Arial" panose="020B0604020202020204" pitchFamily="34" charset="0"/>
              <a:buChar char="•"/>
            </a:pPr>
            <a:r>
              <a:rPr lang="ja-JP" altLang="en-US" sz="2000" b="1" i="1" dirty="0">
                <a:solidFill>
                  <a:srgbClr val="0000FF"/>
                </a:solidFill>
              </a:rPr>
              <a:t>提案する研究開発内容の内、どの項目をどの事業者が実施するかを明記してください。</a:t>
            </a:r>
            <a:endParaRPr lang="en-US" altLang="ja-JP" sz="2000" b="1" i="1" dirty="0">
              <a:solidFill>
                <a:srgbClr val="0000FF"/>
              </a:solidFill>
            </a:endParaRPr>
          </a:p>
          <a:p>
            <a:pPr marL="180975" indent="-180975">
              <a:buFont typeface="Arial" panose="020B0604020202020204" pitchFamily="34" charset="0"/>
              <a:buChar char="•"/>
            </a:pPr>
            <a:r>
              <a:rPr lang="ja-JP" altLang="en-US" sz="2000" b="1" i="1" dirty="0">
                <a:solidFill>
                  <a:srgbClr val="0000FF"/>
                </a:solidFill>
              </a:rPr>
              <a:t>委託先および共同研究先がある場合には、助成先との役割（担当研究開発項目・内容）分担を明確化し、各々の研究開発内容が分かるよう記載してください。</a:t>
            </a:r>
            <a:endParaRPr lang="en-US" altLang="ja-JP" sz="2000" b="1" i="1" dirty="0">
              <a:solidFill>
                <a:srgbClr val="0000FF"/>
              </a:solidFill>
            </a:endParaRPr>
          </a:p>
          <a:p>
            <a:pPr marL="87313" indent="-87313"/>
            <a:endParaRPr lang="en-US" altLang="ja-JP" sz="2000" b="1" i="1" dirty="0">
              <a:solidFill>
                <a:srgbClr val="0000FF"/>
              </a:solidFill>
            </a:endParaRPr>
          </a:p>
        </p:txBody>
      </p:sp>
      <p:sp>
        <p:nvSpPr>
          <p:cNvPr id="2" name="テキスト ボックス 1">
            <a:extLst>
              <a:ext uri="{FF2B5EF4-FFF2-40B4-BE49-F238E27FC236}">
                <a16:creationId xmlns:a16="http://schemas.microsoft.com/office/drawing/2014/main" id="{FB4201FD-C8C1-0C85-DA3A-1399BD14B086}"/>
              </a:ext>
            </a:extLst>
          </p:cNvPr>
          <p:cNvSpPr txBox="1"/>
          <p:nvPr/>
        </p:nvSpPr>
        <p:spPr>
          <a:xfrm>
            <a:off x="7608168" y="116632"/>
            <a:ext cx="3905642"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b.ⅱ</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14148D1F-B2E5-1F70-A9FD-56591699ADCC}"/>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8</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380" y="560461"/>
            <a:ext cx="10768976" cy="646331"/>
          </a:xfrm>
          <a:prstGeom prst="rect">
            <a:avLst/>
          </a:prstGeom>
        </p:spPr>
        <p:txBody>
          <a:bodyPr wrap="square">
            <a:spAutoFit/>
          </a:bodyPr>
          <a:lstStyle/>
          <a:p>
            <a:pPr marL="87313" indent="-87313"/>
            <a:r>
              <a:rPr lang="ja-JP" altLang="en-US" b="1" i="1" dirty="0">
                <a:solidFill>
                  <a:srgbClr val="0000FF"/>
                </a:solidFill>
              </a:rPr>
              <a:t>・実施項目と担当する研究開発について、スケジュールを下表のように記載ください。</a:t>
            </a:r>
            <a:endParaRPr lang="en-US" altLang="ja-JP" b="1" i="1" dirty="0">
              <a:solidFill>
                <a:srgbClr val="0000FF"/>
              </a:solidFill>
            </a:endParaRPr>
          </a:p>
          <a:p>
            <a:pPr marL="87313" indent="-87313"/>
            <a:r>
              <a:rPr lang="ja-JP" altLang="en-US" b="1" i="1" dirty="0">
                <a:solidFill>
                  <a:srgbClr val="0000FF"/>
                </a:solidFill>
              </a:rPr>
              <a:t>・予算は</a:t>
            </a:r>
            <a:r>
              <a:rPr lang="en-US" altLang="ja-JP" b="1" u="sng" dirty="0">
                <a:solidFill>
                  <a:srgbClr val="0000FF"/>
                </a:solidFill>
              </a:rPr>
              <a:t>NEDO</a:t>
            </a:r>
            <a:r>
              <a:rPr lang="ja-JP" altLang="en-US" b="1" i="1" u="sng" dirty="0">
                <a:solidFill>
                  <a:srgbClr val="0000FF"/>
                </a:solidFill>
              </a:rPr>
              <a:t>負担額</a:t>
            </a:r>
            <a:r>
              <a:rPr lang="ja-JP" altLang="en-US" b="1" i="1" dirty="0">
                <a:solidFill>
                  <a:srgbClr val="0000FF"/>
                </a:solidFill>
              </a:rPr>
              <a:t>を記載ください。</a:t>
            </a:r>
            <a:endParaRPr lang="en-US" altLang="ja-JP" b="1" i="1" dirty="0">
              <a:solidFill>
                <a:srgbClr val="0000FF"/>
              </a:solidFill>
            </a:endParaRPr>
          </a:p>
        </p:txBody>
      </p:sp>
      <p:graphicFrame>
        <p:nvGraphicFramePr>
          <p:cNvPr id="11" name="表 10">
            <a:extLst>
              <a:ext uri="{FF2B5EF4-FFF2-40B4-BE49-F238E27FC236}">
                <a16:creationId xmlns:a16="http://schemas.microsoft.com/office/drawing/2014/main" id="{527B9EEC-FC2D-4EE2-97D5-FE80950EE73A}"/>
              </a:ext>
            </a:extLst>
          </p:cNvPr>
          <p:cNvGraphicFramePr>
            <a:graphicFrameLocks noGrp="1"/>
          </p:cNvGraphicFramePr>
          <p:nvPr>
            <p:extLst>
              <p:ext uri="{D42A27DB-BD31-4B8C-83A1-F6EECF244321}">
                <p14:modId xmlns:p14="http://schemas.microsoft.com/office/powerpoint/2010/main" val="1493507530"/>
              </p:ext>
            </p:extLst>
          </p:nvPr>
        </p:nvGraphicFramePr>
        <p:xfrm>
          <a:off x="119336" y="1527155"/>
          <a:ext cx="11521280" cy="4829196"/>
        </p:xfrm>
        <a:graphic>
          <a:graphicData uri="http://schemas.openxmlformats.org/drawingml/2006/table">
            <a:tbl>
              <a:tblPr>
                <a:tableStyleId>{5940675A-B579-460E-94D1-54222C63F5DA}</a:tableStyleId>
              </a:tblPr>
              <a:tblGrid>
                <a:gridCol w="5790327">
                  <a:extLst>
                    <a:ext uri="{9D8B030D-6E8A-4147-A177-3AD203B41FA5}">
                      <a16:colId xmlns:a16="http://schemas.microsoft.com/office/drawing/2014/main" val="20000"/>
                    </a:ext>
                  </a:extLst>
                </a:gridCol>
                <a:gridCol w="2987791">
                  <a:extLst>
                    <a:ext uri="{9D8B030D-6E8A-4147-A177-3AD203B41FA5}">
                      <a16:colId xmlns:a16="http://schemas.microsoft.com/office/drawing/2014/main" val="20001"/>
                    </a:ext>
                  </a:extLst>
                </a:gridCol>
                <a:gridCol w="2743162">
                  <a:extLst>
                    <a:ext uri="{9D8B030D-6E8A-4147-A177-3AD203B41FA5}">
                      <a16:colId xmlns:a16="http://schemas.microsoft.com/office/drawing/2014/main" val="20002"/>
                    </a:ext>
                  </a:extLst>
                </a:gridCol>
              </a:tblGrid>
              <a:tr h="806764">
                <a:tc>
                  <a:txBody>
                    <a:bodyPr/>
                    <a:lstStyle/>
                    <a:p>
                      <a:pPr algn="ctr" fontAlgn="ctr"/>
                      <a:r>
                        <a:rPr lang="ja-JP" altLang="en-US" sz="2000" b="1" i="0" u="none" strike="noStrike" dirty="0">
                          <a:solidFill>
                            <a:srgbClr val="000000"/>
                          </a:solidFill>
                          <a:latin typeface="+mn-lt"/>
                        </a:rPr>
                        <a:t>実施項目</a:t>
                      </a:r>
                      <a:endParaRPr lang="en-US" sz="2000" b="1" i="0" u="none" strike="noStrike" dirty="0">
                        <a:solidFill>
                          <a:srgbClr val="000000"/>
                        </a:solidFill>
                        <a:latin typeface="+mn-lt"/>
                      </a:endParaRPr>
                    </a:p>
                  </a:txBody>
                  <a:tcPr marL="0" marR="0" marT="0" marB="0" anchor="ctr"/>
                </a:tc>
                <a:tc>
                  <a:txBody>
                    <a:bodyPr/>
                    <a:lstStyle/>
                    <a:p>
                      <a:pPr algn="ctr" fontAlgn="ctr"/>
                      <a:r>
                        <a:rPr lang="en-US" altLang="ja-JP" sz="2000" b="1" u="none" strike="noStrike" dirty="0">
                          <a:latin typeface="+mn-lt"/>
                        </a:rPr>
                        <a:t>FY2024</a:t>
                      </a:r>
                    </a:p>
                  </a:txBody>
                  <a:tcPr marL="0" marR="0" marT="0" marB="0" anchor="ctr"/>
                </a:tc>
                <a:tc>
                  <a:txBody>
                    <a:bodyPr/>
                    <a:lstStyle/>
                    <a:p>
                      <a:pPr algn="ctr" fontAlgn="ctr"/>
                      <a:r>
                        <a:rPr lang="en-US" altLang="ja-JP" sz="2000" b="1" u="none" strike="noStrike" dirty="0">
                          <a:latin typeface="+mn-lt"/>
                          <a:cs typeface="AngsanaUPC" panose="020B0502040204020203" pitchFamily="18" charset="-34"/>
                        </a:rPr>
                        <a:t>FY2025</a:t>
                      </a:r>
                    </a:p>
                  </a:txBody>
                  <a:tcPr marL="0" marR="0" marT="0" marB="0" anchor="ctr"/>
                </a:tc>
                <a:extLst>
                  <a:ext uri="{0D108BD9-81ED-4DB2-BD59-A6C34878D82A}">
                    <a16:rowId xmlns:a16="http://schemas.microsoft.com/office/drawing/2014/main" val="10000"/>
                  </a:ext>
                </a:extLst>
              </a:tr>
              <a:tr h="1066146">
                <a:tc>
                  <a:txBody>
                    <a:bodyPr/>
                    <a:lstStyle/>
                    <a:p>
                      <a:pPr algn="ctr" fontAlgn="ctr"/>
                      <a:r>
                        <a:rPr lang="ja-JP" altLang="en-US" sz="2000" b="1" i="0" u="none" strike="noStrike" dirty="0">
                          <a:solidFill>
                            <a:srgbClr val="0000FF"/>
                          </a:solidFill>
                          <a:latin typeface="+mn-lt"/>
                        </a:rPr>
                        <a:t>●●の開発</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endParaRPr lang="en-US" altLang="ja-JP" sz="2000" b="1" i="0" u="none" strike="noStrike" dirty="0">
                        <a:solidFill>
                          <a:srgbClr val="0000FF"/>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1"/>
                  </a:ext>
                </a:extLst>
              </a:tr>
              <a:tr h="1262586">
                <a:tc>
                  <a:txBody>
                    <a:bodyPr/>
                    <a:lstStyle/>
                    <a:p>
                      <a:pPr algn="ctr" fontAlgn="ctr"/>
                      <a:r>
                        <a:rPr lang="ja-JP" altLang="en-US" sz="2000" b="1" i="0" u="none" strike="noStrike" dirty="0">
                          <a:solidFill>
                            <a:srgbClr val="0000FF"/>
                          </a:solidFill>
                          <a:latin typeface="+mn-lt"/>
                        </a:rPr>
                        <a:t>●●の開発</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2"/>
                  </a:ext>
                </a:extLst>
              </a:tr>
              <a:tr h="888852">
                <a:tc>
                  <a:txBody>
                    <a:bodyPr/>
                    <a:lstStyle/>
                    <a:p>
                      <a:pPr algn="ctr" fontAlgn="ctr"/>
                      <a:r>
                        <a:rPr lang="ja-JP" altLang="en-US" sz="2000" b="1" i="0" u="none" strike="noStrike" dirty="0">
                          <a:solidFill>
                            <a:srgbClr val="0000FF"/>
                          </a:solidFill>
                          <a:latin typeface="+mn-lt"/>
                        </a:rPr>
                        <a:t>●●の実証</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3"/>
                  </a:ext>
                </a:extLst>
              </a:tr>
              <a:tr h="804848">
                <a:tc>
                  <a:txBody>
                    <a:bodyPr/>
                    <a:lstStyle/>
                    <a:p>
                      <a:pPr algn="ctr" fontAlgn="ctr"/>
                      <a:r>
                        <a:rPr lang="ja-JP" altLang="en-US" sz="2000" b="1" i="0" u="none" strike="noStrike" dirty="0">
                          <a:solidFill>
                            <a:srgbClr val="000000"/>
                          </a:solidFill>
                          <a:latin typeface="+mn-lt"/>
                        </a:rPr>
                        <a:t>助成事業予算　</a:t>
                      </a:r>
                      <a:r>
                        <a:rPr lang="en-US" altLang="ja-JP" sz="2000" b="1" i="0" u="none" strike="noStrike" dirty="0">
                          <a:solidFill>
                            <a:srgbClr val="000000"/>
                          </a:solidFill>
                          <a:latin typeface="+mn-lt"/>
                        </a:rPr>
                        <a:t>NEDO</a:t>
                      </a:r>
                      <a:r>
                        <a:rPr lang="ja-JP" altLang="en-US" sz="2000" b="1" i="0" u="none" strike="noStrike" dirty="0">
                          <a:solidFill>
                            <a:srgbClr val="000000"/>
                          </a:solidFill>
                          <a:latin typeface="+mn-lt"/>
                        </a:rPr>
                        <a:t>負担額</a:t>
                      </a:r>
                      <a:endParaRPr lang="en-US" altLang="ja-JP" sz="2000" b="1" i="0" u="none" strike="noStrike" dirty="0">
                        <a:solidFill>
                          <a:srgbClr val="000000"/>
                        </a:solidFill>
                        <a:latin typeface="+mn-lt"/>
                      </a:endParaRPr>
                    </a:p>
                    <a:p>
                      <a:pPr algn="ctr" fontAlgn="ctr"/>
                      <a:r>
                        <a:rPr lang="ja-JP" altLang="en-US" sz="2000" b="1" i="0" u="none" strike="noStrike" dirty="0">
                          <a:solidFill>
                            <a:srgbClr val="000000"/>
                          </a:solidFill>
                          <a:latin typeface="+mn-lt"/>
                        </a:rPr>
                        <a:t>（百万円）</a:t>
                      </a:r>
                      <a:endParaRPr lang="en-US" altLang="ja-JP" sz="2000" b="1" i="0" u="none" strike="noStrike" dirty="0">
                        <a:solidFill>
                          <a:srgbClr val="000000"/>
                        </a:solidFill>
                        <a:latin typeface="+mn-lt"/>
                      </a:endParaRPr>
                    </a:p>
                  </a:txBody>
                  <a:tcPr marL="0" marR="0" marT="0" marB="0" anchor="ctr"/>
                </a:tc>
                <a:tc gridSpan="2">
                  <a:txBody>
                    <a:bodyPr/>
                    <a:lstStyle/>
                    <a:p>
                      <a:pPr algn="ctr" fontAlgn="ctr"/>
                      <a:r>
                        <a:rPr lang="ja-JP" altLang="en-US" sz="2000" b="1" i="0" u="none" strike="noStrike" dirty="0">
                          <a:solidFill>
                            <a:srgbClr val="000000"/>
                          </a:solidFill>
                          <a:latin typeface="+mn-lt"/>
                        </a:rPr>
                        <a:t>〇〇</a:t>
                      </a:r>
                      <a:endParaRPr lang="zh-TW" altLang="en-US" sz="2000" b="1" i="0" u="none" strike="noStrike" dirty="0">
                        <a:solidFill>
                          <a:srgbClr val="000000"/>
                        </a:solidFill>
                        <a:latin typeface="+mn-lt"/>
                      </a:endParaRPr>
                    </a:p>
                  </a:txBody>
                  <a:tcPr marL="0" marR="0" marT="0" marB="0" anchor="ctr"/>
                </a:tc>
                <a:tc hMerge="1">
                  <a:txBody>
                    <a:bodyPr/>
                    <a:lstStyle/>
                    <a:p>
                      <a:pPr algn="ctr" fontAlgn="ctr"/>
                      <a:endParaRPr lang="en-US" altLang="ja-JP"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19" name="タイトル 1">
            <a:extLst>
              <a:ext uri="{FF2B5EF4-FFF2-40B4-BE49-F238E27FC236}">
                <a16:creationId xmlns:a16="http://schemas.microsoft.com/office/drawing/2014/main" id="{32563EE6-4149-4630-8FEF-E125913A0A53}"/>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６．本事業の計画</a:t>
            </a:r>
          </a:p>
        </p:txBody>
      </p:sp>
      <p:sp>
        <p:nvSpPr>
          <p:cNvPr id="25" name="テキスト ボックス 24">
            <a:extLst>
              <a:ext uri="{FF2B5EF4-FFF2-40B4-BE49-F238E27FC236}">
                <a16:creationId xmlns:a16="http://schemas.microsoft.com/office/drawing/2014/main" id="{9C3212EC-F496-4419-AAAD-0671BF6D1509}"/>
              </a:ext>
            </a:extLst>
          </p:cNvPr>
          <p:cNvSpPr txBox="1"/>
          <p:nvPr/>
        </p:nvSpPr>
        <p:spPr>
          <a:xfrm>
            <a:off x="1122396" y="3733410"/>
            <a:ext cx="9947208" cy="400110"/>
          </a:xfrm>
          <a:prstGeom prst="rect">
            <a:avLst/>
          </a:prstGeom>
          <a:solidFill>
            <a:schemeClr val="tx2">
              <a:lumMod val="20000"/>
              <a:lumOff val="80000"/>
              <a:alpha val="92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同様の内容であれば図表のフォーマットに限定しません。適宜、追記・修正ください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580E892-F9FD-4A59-A18F-D3390E534C04}"/>
              </a:ext>
            </a:extLst>
          </p:cNvPr>
          <p:cNvSpPr txBox="1"/>
          <p:nvPr/>
        </p:nvSpPr>
        <p:spPr>
          <a:xfrm>
            <a:off x="8465821" y="1183983"/>
            <a:ext cx="360040" cy="369332"/>
          </a:xfrm>
          <a:prstGeom prst="rect">
            <a:avLst/>
          </a:prstGeom>
          <a:noFill/>
        </p:spPr>
        <p:txBody>
          <a:bodyPr wrap="square" rtlCol="0">
            <a:spAutoFit/>
          </a:bodyPr>
          <a:lstStyle/>
          <a:p>
            <a:r>
              <a:rPr kumimoji="1" lang="ja-JP" altLang="en-US" dirty="0"/>
              <a:t>▼</a:t>
            </a:r>
          </a:p>
        </p:txBody>
      </p:sp>
      <p:sp>
        <p:nvSpPr>
          <p:cNvPr id="34" name="テキスト ボックス 33">
            <a:extLst>
              <a:ext uri="{FF2B5EF4-FFF2-40B4-BE49-F238E27FC236}">
                <a16:creationId xmlns:a16="http://schemas.microsoft.com/office/drawing/2014/main" id="{0B85DC78-51DA-42C5-8FAA-F739FC8CADB9}"/>
              </a:ext>
            </a:extLst>
          </p:cNvPr>
          <p:cNvSpPr txBox="1"/>
          <p:nvPr/>
        </p:nvSpPr>
        <p:spPr>
          <a:xfrm>
            <a:off x="11208568" y="1187460"/>
            <a:ext cx="360040" cy="369332"/>
          </a:xfrm>
          <a:prstGeom prst="rect">
            <a:avLst/>
          </a:prstGeom>
          <a:noFill/>
        </p:spPr>
        <p:txBody>
          <a:bodyPr wrap="square" rtlCol="0">
            <a:spAutoFit/>
          </a:bodyPr>
          <a:lstStyle/>
          <a:p>
            <a:r>
              <a:rPr kumimoji="1" lang="ja-JP" altLang="en-US" dirty="0"/>
              <a:t>▼</a:t>
            </a:r>
          </a:p>
        </p:txBody>
      </p:sp>
      <p:sp>
        <p:nvSpPr>
          <p:cNvPr id="5" name="テキスト ボックス 4">
            <a:extLst>
              <a:ext uri="{FF2B5EF4-FFF2-40B4-BE49-F238E27FC236}">
                <a16:creationId xmlns:a16="http://schemas.microsoft.com/office/drawing/2014/main" id="{7D363FF6-2559-418F-9E11-94C24F28285C}"/>
              </a:ext>
            </a:extLst>
          </p:cNvPr>
          <p:cNvSpPr txBox="1"/>
          <p:nvPr/>
        </p:nvSpPr>
        <p:spPr>
          <a:xfrm>
            <a:off x="7756665" y="886301"/>
            <a:ext cx="1898269" cy="369332"/>
          </a:xfrm>
          <a:prstGeom prst="rect">
            <a:avLst/>
          </a:prstGeom>
          <a:noFill/>
        </p:spPr>
        <p:txBody>
          <a:bodyPr wrap="square" rtlCol="0">
            <a:spAutoFit/>
          </a:bodyPr>
          <a:lstStyle/>
          <a:p>
            <a:pPr algn="ctr"/>
            <a:r>
              <a:rPr kumimoji="1" lang="ja-JP" altLang="en-US" dirty="0"/>
              <a:t>技術推進委員会</a:t>
            </a:r>
          </a:p>
        </p:txBody>
      </p:sp>
      <p:sp>
        <p:nvSpPr>
          <p:cNvPr id="2" name="テキスト ボックス 1">
            <a:extLst>
              <a:ext uri="{FF2B5EF4-FFF2-40B4-BE49-F238E27FC236}">
                <a16:creationId xmlns:a16="http://schemas.microsoft.com/office/drawing/2014/main" id="{73237E0F-A63A-F565-C6CF-744776C99E84}"/>
              </a:ext>
            </a:extLst>
          </p:cNvPr>
          <p:cNvSpPr txBox="1"/>
          <p:nvPr/>
        </p:nvSpPr>
        <p:spPr>
          <a:xfrm>
            <a:off x="7608168" y="116632"/>
            <a:ext cx="3905642"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2000" b="1" dirty="0">
                <a:solidFill>
                  <a:srgbClr val="0000FF"/>
                </a:solidFill>
                <a:latin typeface="Meiryo UI" panose="020B0604030504040204" pitchFamily="50" charset="-128"/>
                <a:ea typeface="Meiryo UI" panose="020B0604030504040204" pitchFamily="50" charset="-128"/>
              </a:rPr>
              <a:t>審査基準：</a:t>
            </a:r>
            <a:r>
              <a:rPr lang="en-US" altLang="ja-JP" sz="2000" b="1" dirty="0" err="1">
                <a:solidFill>
                  <a:srgbClr val="0000FF"/>
                </a:solidFill>
                <a:latin typeface="Meiryo UI" panose="020B0604030504040204" pitchFamily="50" charset="-128"/>
                <a:ea typeface="Meiryo UI" panose="020B0604030504040204" pitchFamily="50" charset="-128"/>
              </a:rPr>
              <a:t>a.ⅰ</a:t>
            </a:r>
            <a:r>
              <a:rPr lang="ja-JP" altLang="en-US" sz="2000" b="1" dirty="0">
                <a:solidFill>
                  <a:srgbClr val="0000FF"/>
                </a:solidFill>
                <a:latin typeface="Meiryo UI" panose="020B0604030504040204" pitchFamily="50" charset="-128"/>
                <a:ea typeface="Meiryo UI" panose="020B0604030504040204" pitchFamily="50" charset="-128"/>
              </a:rPr>
              <a:t>に対応</a:t>
            </a:r>
            <a:endParaRPr lang="en-US" altLang="ja-JP" sz="2000" b="1" dirty="0">
              <a:solidFill>
                <a:srgbClr val="0000FF"/>
              </a:solidFill>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563A4A21-D227-B20E-8B66-6080FD292BC3}"/>
              </a:ext>
            </a:extLst>
          </p:cNvPr>
          <p:cNvSpPr txBox="1">
            <a:spLocks/>
          </p:cNvSpPr>
          <p:nvPr/>
        </p:nvSpPr>
        <p:spPr>
          <a:xfrm>
            <a:off x="11700853" y="25262"/>
            <a:ext cx="445840" cy="365125"/>
          </a:xfrm>
          <a:prstGeom prst="rect">
            <a:avLst/>
          </a:prstGeom>
          <a:ln>
            <a:solidFill>
              <a:schemeClr val="tx1"/>
            </a:solidFill>
          </a:ln>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694CE547-DC31-45C0-A3CB-9746090ED550}" type="slidenum">
              <a:rPr lang="ja-JP" altLang="en-US" sz="1600" b="1" smtClean="0">
                <a:solidFill>
                  <a:srgbClr val="000000">
                    <a:tint val="75000"/>
                  </a:srgbClr>
                </a:solidFill>
                <a:latin typeface="Meiryo UI" panose="020B0604030504040204" pitchFamily="50" charset="-128"/>
                <a:ea typeface="Meiryo UI" panose="020B0604030504040204" pitchFamily="50" charset="-128"/>
              </a:rPr>
              <a:pPr algn="ctr"/>
              <a:t>9</a:t>
            </a:fld>
            <a:endParaRPr lang="ja-JP" altLang="en-US" sz="1600" b="1" dirty="0">
              <a:solidFill>
                <a:srgbClr val="000000">
                  <a:tint val="75000"/>
                </a:srgbClr>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4CAC767-F4CC-31F8-98B5-EA0F30A60381}"/>
              </a:ext>
            </a:extLst>
          </p:cNvPr>
          <p:cNvSpPr txBox="1"/>
          <p:nvPr/>
        </p:nvSpPr>
        <p:spPr>
          <a:xfrm>
            <a:off x="10246403" y="876439"/>
            <a:ext cx="1898269" cy="369332"/>
          </a:xfrm>
          <a:prstGeom prst="rect">
            <a:avLst/>
          </a:prstGeom>
          <a:noFill/>
        </p:spPr>
        <p:txBody>
          <a:bodyPr wrap="square" rtlCol="0">
            <a:spAutoFit/>
          </a:bodyPr>
          <a:lstStyle/>
          <a:p>
            <a:pPr algn="ctr"/>
            <a:r>
              <a:rPr kumimoji="1" lang="ja-JP" altLang="en-US" dirty="0"/>
              <a:t>技術推進委員会</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2845</Words>
  <PresentationFormat>ワイド画面</PresentationFormat>
  <Paragraphs>274</Paragraphs>
  <Slides>14</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14</vt:i4>
      </vt:variant>
    </vt:vector>
  </HeadingPairs>
  <TitlesOfParts>
    <vt:vector size="20" baseType="lpstr">
      <vt:lpstr>Meiryo UI</vt:lpstr>
      <vt:lpstr>ＭＳ Ｐゴシック</vt:lpstr>
      <vt:lpstr>Arial</vt:lpstr>
      <vt:lpstr>Calibri</vt:lpstr>
      <vt:lpstr>Office ​​テーマ</vt:lpstr>
      <vt:lpstr>Office テーマ</vt:lpstr>
      <vt:lpstr>PowerPoint プレゼンテーション</vt:lpstr>
      <vt:lpstr>PowerPoint プレゼンテーション</vt:lpstr>
      <vt:lpstr>１．はじめに</vt:lpstr>
      <vt:lpstr>PowerPoint プレゼンテーション</vt:lpstr>
      <vt:lpstr>PowerPoint プレゼンテーション</vt:lpstr>
      <vt:lpstr>３．研究開発の内容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