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0"/>
  </p:notesMasterIdLst>
  <p:handoutMasterIdLst>
    <p:handoutMasterId r:id="rId21"/>
  </p:handoutMasterIdLst>
  <p:sldIdLst>
    <p:sldId id="639" r:id="rId2"/>
    <p:sldId id="657" r:id="rId3"/>
    <p:sldId id="641" r:id="rId4"/>
    <p:sldId id="642" r:id="rId5"/>
    <p:sldId id="643" r:id="rId6"/>
    <p:sldId id="646" r:id="rId7"/>
    <p:sldId id="572" r:id="rId8"/>
    <p:sldId id="644" r:id="rId9"/>
    <p:sldId id="645" r:id="rId10"/>
    <p:sldId id="653" r:id="rId11"/>
    <p:sldId id="654" r:id="rId12"/>
    <p:sldId id="647" r:id="rId13"/>
    <p:sldId id="648" r:id="rId14"/>
    <p:sldId id="649" r:id="rId15"/>
    <p:sldId id="651" r:id="rId16"/>
    <p:sldId id="652" r:id="rId17"/>
    <p:sldId id="650" r:id="rId18"/>
    <p:sldId id="673" r:id="rId19"/>
  </p:sldIdLst>
  <p:sldSz cx="9144000" cy="6858000" type="screen4x3"/>
  <p:notesSz cx="6807200" cy="9939338"/>
  <p:defaultTextStyle>
    <a:defPPr>
      <a:defRPr lang="ja-JP"/>
    </a:defPPr>
    <a:lvl1pPr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1pPr>
    <a:lvl2pPr marL="4572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2pPr>
    <a:lvl3pPr marL="9144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3pPr>
    <a:lvl4pPr marL="13716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4pPr>
    <a:lvl5pPr marL="1828800" algn="ctr" rtl="0" fontAlgn="base">
      <a:spcBef>
        <a:spcPct val="0"/>
      </a:spcBef>
      <a:spcAft>
        <a:spcPct val="0"/>
      </a:spcAft>
      <a:defRPr kumimoji="1" sz="16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6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FFFF"/>
    <a:srgbClr val="FF6699"/>
    <a:srgbClr val="FF66FF"/>
    <a:srgbClr val="00CCFF"/>
    <a:srgbClr val="B2B2B2"/>
    <a:srgbClr val="00FF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87" autoAdjust="0"/>
  </p:normalViewPr>
  <p:slideViewPr>
    <p:cSldViewPr snapToGrid="0">
      <p:cViewPr varScale="1">
        <p:scale>
          <a:sx n="122" d="100"/>
          <a:sy n="122" d="100"/>
        </p:scale>
        <p:origin x="120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0"/>
    </p:cViewPr>
  </p:sorterViewPr>
  <p:notesViewPr>
    <p:cSldViewPr snapToGrid="0">
      <p:cViewPr varScale="1">
        <p:scale>
          <a:sx n="74" d="100"/>
          <a:sy n="74" d="100"/>
        </p:scale>
        <p:origin x="-2130" y="-102"/>
      </p:cViewPr>
      <p:guideLst>
        <p:guide orient="horz" pos="3131"/>
        <p:guide pos="2145"/>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notesMasters/notesMaster1.xml" Type="http://schemas.openxmlformats.org/officeDocument/2006/relationships/notesMaster"/><Relationship Id="rId21" Target="handoutMasters/handoutMaster1.xml" Type="http://schemas.openxmlformats.org/officeDocument/2006/relationships/handoutMaster"/><Relationship Id="rId22" Target="presProps.xml" Type="http://schemas.openxmlformats.org/officeDocument/2006/relationships/presProps"/><Relationship Id="rId23" Target="viewProps.xml" Type="http://schemas.openxmlformats.org/officeDocument/2006/relationships/viewProps"/><Relationship Id="rId24" Target="theme/theme1.xml" Type="http://schemas.openxmlformats.org/officeDocument/2006/relationships/theme"/><Relationship Id="rId25"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39" name="Rectangle 3"/>
          <p:cNvSpPr>
            <a:spLocks noGrp="1" noChangeArrowheads="1"/>
          </p:cNvSpPr>
          <p:nvPr>
            <p:ph type="dt" sz="quarter"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4340" name="Rectangle 4"/>
          <p:cNvSpPr>
            <a:spLocks noGrp="1" noChangeArrowheads="1"/>
          </p:cNvSpPr>
          <p:nvPr>
            <p:ph type="ftr" sz="quarter" idx="2"/>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14341" name="Rectangle 5"/>
          <p:cNvSpPr>
            <a:spLocks noGrp="1" noChangeArrowheads="1"/>
          </p:cNvSpPr>
          <p:nvPr>
            <p:ph type="sldNum" sz="quarter" idx="3"/>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F223C221-9BA0-4BFD-9122-15CB56235A67}" type="slidenum">
              <a:rPr lang="en-US" altLang="ja-JP"/>
              <a:pPr>
                <a:defRPr/>
              </a:pPr>
              <a:t>‹#›</a:t>
            </a:fld>
            <a:endParaRPr lang="en-US" altLang="ja-JP"/>
          </a:p>
        </p:txBody>
      </p:sp>
    </p:spTree>
    <p:extLst>
      <p:ext uri="{BB962C8B-B14F-4D97-AF65-F5344CB8AC3E}">
        <p14:creationId xmlns:p14="http://schemas.microsoft.com/office/powerpoint/2010/main" val="3202008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1" y="1"/>
            <a:ext cx="2925763"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5" name="Rectangle 3"/>
          <p:cNvSpPr>
            <a:spLocks noGrp="1" noChangeArrowheads="1"/>
          </p:cNvSpPr>
          <p:nvPr>
            <p:ph type="dt" idx="1"/>
          </p:nvPr>
        </p:nvSpPr>
        <p:spPr bwMode="auto">
          <a:xfrm>
            <a:off x="3849689" y="1"/>
            <a:ext cx="2927350" cy="460375"/>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defTabSz="920600">
              <a:defRPr sz="1200">
                <a:ea typeface="ＭＳ Ｐゴシック" pitchFamily="50" charset="-128"/>
              </a:defRPr>
            </a:lvl1pPr>
          </a:lstStyle>
          <a:p>
            <a:pPr>
              <a:defRPr/>
            </a:pPr>
            <a:endParaRPr lang="en-US" altLang="ja-JP"/>
          </a:p>
        </p:txBody>
      </p:sp>
      <p:sp>
        <p:nvSpPr>
          <p:cNvPr id="15364" name="Rectangle 4"/>
          <p:cNvSpPr>
            <a:spLocks noGrp="1" noRot="1" noChangeAspect="1" noChangeArrowheads="1" noTextEdit="1"/>
          </p:cNvSpPr>
          <p:nvPr>
            <p:ph type="sldImg" idx="2"/>
          </p:nvPr>
        </p:nvSpPr>
        <p:spPr bwMode="auto">
          <a:xfrm>
            <a:off x="973138" y="768350"/>
            <a:ext cx="4910137" cy="3681413"/>
          </a:xfrm>
          <a:prstGeom prst="rect">
            <a:avLst/>
          </a:prstGeom>
          <a:noFill/>
          <a:ln w="9525">
            <a:solidFill>
              <a:srgbClr val="000000"/>
            </a:solidFill>
            <a:miter lim="800000"/>
            <a:headEnd/>
            <a:tailEnd/>
          </a:ln>
        </p:spPr>
      </p:sp>
      <p:sp>
        <p:nvSpPr>
          <p:cNvPr id="64517" name="Rectangle 5"/>
          <p:cNvSpPr>
            <a:spLocks noGrp="1" noChangeArrowheads="1"/>
          </p:cNvSpPr>
          <p:nvPr>
            <p:ph type="body" sz="quarter" idx="3"/>
          </p:nvPr>
        </p:nvSpPr>
        <p:spPr bwMode="auto">
          <a:xfrm>
            <a:off x="923926" y="4757738"/>
            <a:ext cx="5006975" cy="4449762"/>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4518" name="Rectangle 6"/>
          <p:cNvSpPr>
            <a:spLocks noGrp="1" noChangeArrowheads="1"/>
          </p:cNvSpPr>
          <p:nvPr>
            <p:ph type="ftr" sz="quarter" idx="4"/>
          </p:nvPr>
        </p:nvSpPr>
        <p:spPr bwMode="auto">
          <a:xfrm>
            <a:off x="1" y="9437688"/>
            <a:ext cx="2925763"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l" defTabSz="920600">
              <a:defRPr sz="1200">
                <a:ea typeface="ＭＳ Ｐゴシック" pitchFamily="50" charset="-128"/>
              </a:defRPr>
            </a:lvl1pPr>
          </a:lstStyle>
          <a:p>
            <a:pPr>
              <a:defRPr/>
            </a:pPr>
            <a:endParaRPr lang="en-US" altLang="ja-JP"/>
          </a:p>
        </p:txBody>
      </p:sp>
      <p:sp>
        <p:nvSpPr>
          <p:cNvPr id="64519" name="Rectangle 7"/>
          <p:cNvSpPr>
            <a:spLocks noGrp="1" noChangeArrowheads="1"/>
          </p:cNvSpPr>
          <p:nvPr>
            <p:ph type="sldNum" sz="quarter" idx="5"/>
          </p:nvPr>
        </p:nvSpPr>
        <p:spPr bwMode="auto">
          <a:xfrm>
            <a:off x="3849689" y="9437688"/>
            <a:ext cx="2927350" cy="538162"/>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defTabSz="920600">
              <a:defRPr sz="1200">
                <a:ea typeface="ＭＳ Ｐゴシック" pitchFamily="50" charset="-128"/>
              </a:defRPr>
            </a:lvl1pPr>
          </a:lstStyle>
          <a:p>
            <a:pPr>
              <a:defRPr/>
            </a:pPr>
            <a:fld id="{765117DD-1C2A-4CCC-BAF1-4505EAE168DC}" type="slidenum">
              <a:rPr lang="en-US" altLang="ja-JP"/>
              <a:pPr>
                <a:defRPr/>
              </a:pPr>
              <a:t>‹#›</a:t>
            </a:fld>
            <a:endParaRPr lang="en-US" altLang="ja-JP"/>
          </a:p>
        </p:txBody>
      </p:sp>
    </p:spTree>
    <p:extLst>
      <p:ext uri="{BB962C8B-B14F-4D97-AF65-F5344CB8AC3E}">
        <p14:creationId xmlns:p14="http://schemas.microsoft.com/office/powerpoint/2010/main" val="30770485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1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1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8.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a:ln/>
        </p:spPr>
      </p:sp>
      <p:sp>
        <p:nvSpPr>
          <p:cNvPr id="16387" name="ノート プレースホルダ 2"/>
          <p:cNvSpPr>
            <a:spLocks noGrp="1"/>
          </p:cNvSpPr>
          <p:nvPr>
            <p:ph type="body" idx="1"/>
          </p:nvPr>
        </p:nvSpPr>
        <p:spPr>
          <a:noFill/>
          <a:ln/>
        </p:spPr>
        <p:txBody>
          <a:bodyPr/>
          <a:lstStyle/>
          <a:p>
            <a:endParaRPr lang="ja-JP" altLang="en-US" dirty="0">
              <a:ea typeface="ＭＳ Ｐ明朝" charset="-128"/>
            </a:endParaRPr>
          </a:p>
        </p:txBody>
      </p:sp>
      <p:sp>
        <p:nvSpPr>
          <p:cNvPr id="16388" name="スライド番号プレースホルダ 3"/>
          <p:cNvSpPr>
            <a:spLocks noGrp="1"/>
          </p:cNvSpPr>
          <p:nvPr>
            <p:ph type="sldNum" sz="quarter" idx="5"/>
          </p:nvPr>
        </p:nvSpPr>
        <p:spPr>
          <a:noFill/>
        </p:spPr>
        <p:txBody>
          <a:bodyPr/>
          <a:lstStyle/>
          <a:p>
            <a:pPr defTabSz="919070"/>
            <a:fld id="{8D3F28FC-D0E7-47BE-BA27-AF4CA6AF9910}" type="slidenum">
              <a:rPr lang="en-US" altLang="ja-JP" smtClean="0"/>
              <a:pPr defTabSz="919070"/>
              <a:t>1</a:t>
            </a:fld>
            <a:endParaRPr lang="en-US" altLang="ja-JP" dirty="0"/>
          </a:p>
        </p:txBody>
      </p:sp>
    </p:spTree>
    <p:extLst>
      <p:ext uri="{BB962C8B-B14F-4D97-AF65-F5344CB8AC3E}">
        <p14:creationId xmlns:p14="http://schemas.microsoft.com/office/powerpoint/2010/main" val="13185756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10</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21630266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19070"/>
            <a:fld id="{4AA7D37E-4722-491A-B73F-C64B49161734}" type="slidenum">
              <a:rPr lang="en-US" altLang="ja-JP" smtClean="0"/>
              <a:pPr defTabSz="919070"/>
              <a:t>11</a:t>
            </a:fld>
            <a:endParaRPr lang="en-US" altLang="ja-JP" dirty="0"/>
          </a:p>
        </p:txBody>
      </p:sp>
      <p:sp>
        <p:nvSpPr>
          <p:cNvPr id="27651"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dirty="0"/>
          </a:p>
        </p:txBody>
      </p:sp>
    </p:spTree>
    <p:extLst>
      <p:ext uri="{BB962C8B-B14F-4D97-AF65-F5344CB8AC3E}">
        <p14:creationId xmlns:p14="http://schemas.microsoft.com/office/powerpoint/2010/main" val="11523298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a:ln/>
        </p:spPr>
      </p:sp>
      <p:sp>
        <p:nvSpPr>
          <p:cNvPr id="22532" name="スライド番号プレースホルダ 3"/>
          <p:cNvSpPr>
            <a:spLocks noGrp="1"/>
          </p:cNvSpPr>
          <p:nvPr>
            <p:ph type="sldNum" sz="quarter" idx="5"/>
          </p:nvPr>
        </p:nvSpPr>
        <p:spPr>
          <a:noFill/>
        </p:spPr>
        <p:txBody>
          <a:bodyPr/>
          <a:lstStyle/>
          <a:p>
            <a:pPr defTabSz="919070"/>
            <a:fld id="{61BFF29B-EFE7-4069-A68E-CF80DD140FC0}" type="slidenum">
              <a:rPr lang="en-US" altLang="ja-JP" smtClean="0"/>
              <a:pPr defTabSz="919070"/>
              <a:t>12</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42176113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 1"/>
          <p:cNvSpPr>
            <a:spLocks noGrp="1" noRot="1" noChangeAspect="1" noTextEdit="1"/>
          </p:cNvSpPr>
          <p:nvPr>
            <p:ph type="sldImg"/>
          </p:nvPr>
        </p:nvSpPr>
        <p:spPr>
          <a:ln/>
        </p:spPr>
      </p:sp>
      <p:sp>
        <p:nvSpPr>
          <p:cNvPr id="23556" name="スライド番号プレースホルダ 3"/>
          <p:cNvSpPr>
            <a:spLocks noGrp="1"/>
          </p:cNvSpPr>
          <p:nvPr>
            <p:ph type="sldNum" sz="quarter" idx="5"/>
          </p:nvPr>
        </p:nvSpPr>
        <p:spPr>
          <a:noFill/>
        </p:spPr>
        <p:txBody>
          <a:bodyPr/>
          <a:lstStyle/>
          <a:p>
            <a:pPr defTabSz="919070"/>
            <a:fld id="{585D863A-F05A-41AD-B52B-8E9532046BF5}" type="slidenum">
              <a:rPr lang="en-US" altLang="ja-JP" smtClean="0"/>
              <a:pPr defTabSz="919070"/>
              <a:t>13</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52859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80" name="スライド番号プレースホルダ 3"/>
          <p:cNvSpPr>
            <a:spLocks noGrp="1"/>
          </p:cNvSpPr>
          <p:nvPr>
            <p:ph type="sldNum" sz="quarter" idx="5"/>
          </p:nvPr>
        </p:nvSpPr>
        <p:spPr>
          <a:noFill/>
        </p:spPr>
        <p:txBody>
          <a:bodyPr/>
          <a:lstStyle/>
          <a:p>
            <a:pPr defTabSz="919070"/>
            <a:fld id="{03B9EFAE-D393-48C5-8725-77E62F694202}" type="slidenum">
              <a:rPr lang="en-US" altLang="ja-JP" smtClean="0"/>
              <a:pPr defTabSz="919070"/>
              <a:t>14</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1858449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15</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7028406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 1"/>
          <p:cNvSpPr>
            <a:spLocks noGrp="1" noRot="1" noChangeAspect="1" noTextEdit="1"/>
          </p:cNvSpPr>
          <p:nvPr>
            <p:ph type="sldImg"/>
          </p:nvPr>
        </p:nvSpPr>
        <p:spPr>
          <a:ln/>
        </p:spPr>
      </p:sp>
      <p:sp>
        <p:nvSpPr>
          <p:cNvPr id="26628" name="スライド番号プレースホルダ 3"/>
          <p:cNvSpPr>
            <a:spLocks noGrp="1"/>
          </p:cNvSpPr>
          <p:nvPr>
            <p:ph type="sldNum" sz="quarter" idx="5"/>
          </p:nvPr>
        </p:nvSpPr>
        <p:spPr>
          <a:noFill/>
        </p:spPr>
        <p:txBody>
          <a:bodyPr/>
          <a:lstStyle/>
          <a:p>
            <a:pPr defTabSz="919070"/>
            <a:fld id="{6329A103-EC55-4868-9328-2C55CBF79134}" type="slidenum">
              <a:rPr lang="en-US" altLang="ja-JP" smtClean="0"/>
              <a:pPr defTabSz="919070"/>
              <a:t>16</a:t>
            </a:fld>
            <a:endParaRPr lang="en-US" altLang="ja-JP" dirty="0"/>
          </a:p>
        </p:txBody>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0648291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17</a:t>
            </a:fld>
            <a:endParaRPr lang="en-US" altLang="ja-JP" dirty="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2772718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19070"/>
            <a:fld id="{7EA3F7AB-B651-4B7A-AFBA-7176F0E65988}" type="slidenum">
              <a:rPr lang="en-US" altLang="ja-JP" smtClean="0"/>
              <a:pPr defTabSz="919070"/>
              <a:t>18</a:t>
            </a:fld>
            <a:endParaRPr lang="en-US" altLang="ja-JP" dirty="0"/>
          </a:p>
        </p:txBody>
      </p:sp>
      <p:sp>
        <p:nvSpPr>
          <p:cNvPr id="25603" name="Rectangle 2"/>
          <p:cNvSpPr>
            <a:spLocks noGrp="1" noRot="1" noChangeAspect="1" noChangeArrowheads="1" noTextEdit="1"/>
          </p:cNvSpPr>
          <p:nvPr>
            <p:ph type="sldImg"/>
          </p:nvPr>
        </p:nvSpPr>
        <p:spPr>
          <a:solidFill>
            <a:srgbClr val="FFFFFF"/>
          </a:solidFill>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247937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pPr defTabSz="919070"/>
            <a:fld id="{2A25904A-62A6-4A83-9AD1-B70E146E1B82}" type="slidenum">
              <a:rPr lang="en-US" altLang="ja-JP" smtClean="0"/>
              <a:pPr defTabSz="919070"/>
              <a:t>2</a:t>
            </a:fld>
            <a:endParaRPr lang="en-US" altLang="ja-JP"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ja-JP" altLang="en-US">
              <a:ea typeface="ＭＳ Ｐ明朝" charset="-128"/>
            </a:endParaRPr>
          </a:p>
        </p:txBody>
      </p:sp>
    </p:spTree>
    <p:extLst>
      <p:ext uri="{BB962C8B-B14F-4D97-AF65-F5344CB8AC3E}">
        <p14:creationId xmlns:p14="http://schemas.microsoft.com/office/powerpoint/2010/main" val="17714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pPr defTabSz="919070"/>
            <a:fld id="{89D870E1-1315-43C3-AFCE-9405F995E650}" type="slidenum">
              <a:rPr lang="en-US" altLang="ja-JP" smtClean="0"/>
              <a:pPr defTabSz="919070"/>
              <a:t>3</a:t>
            </a:fld>
            <a:endParaRPr lang="en-US" altLang="ja-JP" dirty="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ja-JP" altLang="ja-JP">
              <a:ea typeface="ＭＳ Ｐ明朝" charset="-128"/>
            </a:endParaRPr>
          </a:p>
        </p:txBody>
      </p:sp>
    </p:spTree>
    <p:extLst>
      <p:ext uri="{BB962C8B-B14F-4D97-AF65-F5344CB8AC3E}">
        <p14:creationId xmlns:p14="http://schemas.microsoft.com/office/powerpoint/2010/main" val="1318358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pPr defTabSz="919070"/>
            <a:fld id="{411D0976-4AD9-40CB-A0B2-FE0E28D010E8}" type="slidenum">
              <a:rPr lang="en-US" altLang="ja-JP" smtClean="0"/>
              <a:pPr defTabSz="919070"/>
              <a:t>4</a:t>
            </a:fld>
            <a:endParaRPr lang="en-US" altLang="ja-JP" dirty="0"/>
          </a:p>
        </p:txBody>
      </p:sp>
      <p:sp>
        <p:nvSpPr>
          <p:cNvPr id="19459"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440550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5</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375408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6</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1757547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pPr defTabSz="919070"/>
            <a:fld id="{3DBA6CCE-06B9-4DCD-BAF7-EB8BE2316381}" type="slidenum">
              <a:rPr lang="en-US" altLang="ja-JP" smtClean="0"/>
              <a:pPr defTabSz="919070"/>
              <a:t>7</a:t>
            </a:fld>
            <a:endParaRPr lang="en-US" altLang="ja-JP" dirty="0"/>
          </a:p>
        </p:txBody>
      </p:sp>
      <p:sp>
        <p:nvSpPr>
          <p:cNvPr id="21507"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805282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8</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2704476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defTabSz="919070"/>
            <a:fld id="{073332B7-C16E-459D-80A4-C5FCFFA12625}" type="slidenum">
              <a:rPr lang="en-US" altLang="ja-JP" smtClean="0"/>
              <a:pPr defTabSz="919070"/>
              <a:t>9</a:t>
            </a:fld>
            <a:endParaRPr lang="en-US" altLang="ja-JP" dirty="0"/>
          </a:p>
        </p:txBody>
      </p:sp>
      <p:sp>
        <p:nvSpPr>
          <p:cNvPr id="20483" name="Rectangle 2"/>
          <p:cNvSpPr>
            <a:spLocks noGrp="1" noRot="1" noChangeAspect="1" noChangeArrowheads="1" noTextEdit="1"/>
          </p:cNvSpPr>
          <p:nvPr>
            <p:ph type="sldImg"/>
          </p:nvPr>
        </p:nvSpPr>
        <p:spPr>
          <a:ln/>
        </p:spPr>
      </p:sp>
      <p:sp>
        <p:nvSpPr>
          <p:cNvPr id="5" name="ノート プレースホルダ 4"/>
          <p:cNvSpPr>
            <a:spLocks noGrp="1"/>
          </p:cNvSpPr>
          <p:nvPr>
            <p:ph type="body" sz="quarter" idx="10"/>
          </p:nvPr>
        </p:nvSpPr>
        <p:spPr/>
        <p:txBody>
          <a:bodyPr>
            <a:normAutofit/>
          </a:bodyPr>
          <a:lstStyle/>
          <a:p>
            <a:endParaRPr kumimoji="1" lang="ja-JP" altLang="en-US"/>
          </a:p>
        </p:txBody>
      </p:sp>
    </p:spTree>
    <p:extLst>
      <p:ext uri="{BB962C8B-B14F-4D97-AF65-F5344CB8AC3E}">
        <p14:creationId xmlns:p14="http://schemas.microsoft.com/office/powerpoint/2010/main" val="3906929417"/>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1600200"/>
            <a:ext cx="8229600"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idx="1"/>
          </p:nvPr>
        </p:nvSpPr>
        <p:spPr>
          <a:xfrm>
            <a:off x="457200" y="1600200"/>
            <a:ext cx="8229600" cy="4525963"/>
          </a:xfrm>
          <a:prstGeom prst="rect">
            <a:avLst/>
          </a:prstGeo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dirty="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コンテンツ プレースホル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テキスト プレースホル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13" Target="../media/image1.png" Type="http://schemas.openxmlformats.org/officeDocument/2006/relationships/image"/><Relationship Id="rId14" Target="../media/image2.svg" Type="http://schemas.openxmlformats.org/officeDocument/2006/relationships/image"/><Relationship Id="rId15" Target="../media/image3.pn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1" name="Text Box 27"/>
          <p:cNvSpPr txBox="1">
            <a:spLocks noChangeArrowheads="1"/>
          </p:cNvSpPr>
          <p:nvPr userDrawn="1"/>
        </p:nvSpPr>
        <p:spPr bwMode="auto">
          <a:xfrm>
            <a:off x="8359775" y="160338"/>
            <a:ext cx="596900" cy="396875"/>
          </a:xfrm>
          <a:prstGeom prst="rect">
            <a:avLst/>
          </a:prstGeom>
          <a:noFill/>
          <a:ln w="9525">
            <a:noFill/>
            <a:miter lim="800000"/>
            <a:headEnd/>
            <a:tailEnd/>
          </a:ln>
          <a:effectLst/>
        </p:spPr>
        <p:txBody>
          <a:bodyPr wrap="none">
            <a:spAutoFit/>
          </a:bodyPr>
          <a:lstStyle/>
          <a:p>
            <a:pPr>
              <a:defRPr/>
            </a:pPr>
            <a:fld id="{D5FD0C7D-D17A-49D9-AA87-455B2A63F091}" type="slidenum">
              <a:rPr lang="en-US" altLang="ja-JP" sz="2000"/>
              <a:pPr>
                <a:defRPr/>
              </a:pPr>
              <a:t>‹#›</a:t>
            </a:fld>
            <a:endParaRPr lang="en-US" altLang="ja-JP" sz="2000" dirty="0"/>
          </a:p>
        </p:txBody>
      </p:sp>
      <p:sp>
        <p:nvSpPr>
          <p:cNvPr id="1053" name="Text Box 29"/>
          <p:cNvSpPr txBox="1">
            <a:spLocks noChangeArrowheads="1"/>
          </p:cNvSpPr>
          <p:nvPr userDrawn="1"/>
        </p:nvSpPr>
        <p:spPr bwMode="auto">
          <a:xfrm>
            <a:off x="7329488" y="6327775"/>
            <a:ext cx="1422400" cy="336550"/>
          </a:xfrm>
          <a:prstGeom prst="rect">
            <a:avLst/>
          </a:prstGeom>
          <a:noFill/>
          <a:ln w="9525">
            <a:noFill/>
            <a:miter lim="800000"/>
            <a:headEnd/>
            <a:tailEnd/>
          </a:ln>
          <a:effectLst/>
        </p:spPr>
        <p:txBody>
          <a:bodyPr>
            <a:spAutoFit/>
          </a:bodyPr>
          <a:lstStyle/>
          <a:p>
            <a:pPr>
              <a:spcBef>
                <a:spcPct val="50000"/>
              </a:spcBef>
              <a:defRPr/>
            </a:pPr>
            <a:endParaRPr lang="ja-JP" altLang="ja-JP"/>
          </a:p>
        </p:txBody>
      </p:sp>
      <p:pic>
        <p:nvPicPr>
          <p:cNvPr id="4" name="グラフィックス 6">
            <a:extLst>
              <a:ext uri="{FF2B5EF4-FFF2-40B4-BE49-F238E27FC236}">
                <a16:creationId xmlns:a16="http://schemas.microsoft.com/office/drawing/2014/main" id="{9ED6F1C8-9F11-417E-BE3F-69AD032E73D2}"/>
              </a:ext>
            </a:extLst>
          </p:cNvPr>
          <p:cNvPicPr>
            <a:picLocks noChangeAspect="1"/>
          </p:cNvPicPr>
          <p:nvPr userDrawn="1"/>
        </p:nvPicPr>
        <p:blipFill>
          <a:blip r:embed="rId13" cstate="print">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107667" y="6586140"/>
            <a:ext cx="437765" cy="215214"/>
          </a:xfrm>
          <a:prstGeom prst="rect">
            <a:avLst/>
          </a:prstGeom>
        </p:spPr>
      </p:pic>
      <p:pic>
        <p:nvPicPr>
          <p:cNvPr id="5" name="図 4">
            <a:extLst>
              <a:ext uri="{FF2B5EF4-FFF2-40B4-BE49-F238E27FC236}">
                <a16:creationId xmlns:a16="http://schemas.microsoft.com/office/drawing/2014/main" id="{C12E524B-6E18-4224-93F2-09CC428C1791}"/>
              </a:ext>
            </a:extLst>
          </p:cNvPr>
          <p:cNvPicPr>
            <a:picLocks noChangeAspect="1"/>
          </p:cNvPicPr>
          <p:nvPr userDrawn="1"/>
        </p:nvPicPr>
        <p:blipFill>
          <a:blip r:embed="rId15" cstate="print">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661689" y="6628137"/>
            <a:ext cx="3356859" cy="131220"/>
          </a:xfrm>
          <a:prstGeom prst="rect">
            <a:avLst/>
          </a:prstGeom>
        </p:spPr>
      </p:pic>
      <p:sp>
        <p:nvSpPr>
          <p:cNvPr id="8" name="テキスト ボックス 6"/>
          <p:cNvSpPr txBox="1">
            <a:spLocks noChangeArrowheads="1"/>
          </p:cNvSpPr>
          <p:nvPr userDrawn="1"/>
        </p:nvSpPr>
        <p:spPr bwMode="auto">
          <a:xfrm>
            <a:off x="0" y="-8939"/>
            <a:ext cx="7683500" cy="338554"/>
          </a:xfrm>
          <a:prstGeom prst="rect">
            <a:avLst/>
          </a:prstGeom>
          <a:noFill/>
          <a:ln w="9525">
            <a:noFill/>
            <a:miter lim="800000"/>
            <a:headEnd/>
            <a:tailEnd/>
          </a:ln>
        </p:spPr>
        <p:txBody>
          <a:bodyPr wrap="square">
            <a:spAutoFit/>
          </a:bodyPr>
          <a:lstStyle/>
          <a:p>
            <a:pPr algn="l"/>
            <a:r>
              <a:rPr lang="ja-JP" altLang="en-US" dirty="0">
                <a:solidFill>
                  <a:schemeClr val="tx1"/>
                </a:solidFill>
                <a:latin typeface="ＭＳ Ｐゴシック" pitchFamily="50" charset="-128"/>
              </a:rPr>
              <a:t>タイプ</a:t>
            </a:r>
            <a:r>
              <a:rPr lang="en-US" altLang="ja-JP" dirty="0">
                <a:solidFill>
                  <a:schemeClr val="tx1"/>
                </a:solidFill>
                <a:latin typeface="ＭＳ Ｐゴシック" pitchFamily="50" charset="-128"/>
              </a:rPr>
              <a:t>T</a:t>
            </a:r>
            <a:r>
              <a:rPr lang="ja-JP" altLang="en-US" dirty="0">
                <a:solidFill>
                  <a:schemeClr val="tx1"/>
                </a:solidFill>
                <a:latin typeface="ＭＳ Ｐゴシック" pitchFamily="50" charset="-128"/>
              </a:rPr>
              <a:t>／</a:t>
            </a:r>
            <a:r>
              <a:rPr lang="en-US" altLang="ja-JP" dirty="0">
                <a:solidFill>
                  <a:schemeClr val="tx1"/>
                </a:solidFill>
                <a:latin typeface="ＭＳ Ｐゴシック" pitchFamily="50" charset="-128"/>
              </a:rPr>
              <a:t>(</a:t>
            </a:r>
            <a:r>
              <a:rPr lang="ja-JP" altLang="en-US" dirty="0">
                <a:solidFill>
                  <a:schemeClr val="tx1"/>
                </a:solidFill>
                <a:latin typeface="ＭＳ Ｐゴシック" pitchFamily="50" charset="-128"/>
              </a:rPr>
              <a:t>技術開発テーマ名を記載してください</a:t>
            </a:r>
            <a:r>
              <a:rPr lang="en-US" altLang="ja-JP" dirty="0">
                <a:solidFill>
                  <a:schemeClr val="tx1"/>
                </a:solidFill>
                <a:latin typeface="ＭＳ Ｐゴシック" pitchFamily="50" charset="-128"/>
              </a:rPr>
              <a:t>)</a:t>
            </a:r>
            <a:endParaRPr lang="ja-JP" altLang="en-US" dirty="0">
              <a:solidFill>
                <a:schemeClr val="tx1"/>
              </a:solidFill>
              <a:latin typeface="ＭＳ Ｐゴシック" pitchFamily="50" charset="-128"/>
            </a:endParaRPr>
          </a:p>
        </p:txBody>
      </p:sp>
      <p:sp>
        <p:nvSpPr>
          <p:cNvPr id="3" name="テキスト ボックス 2">
            <a:extLst>
              <a:ext uri="{FF2B5EF4-FFF2-40B4-BE49-F238E27FC236}">
                <a16:creationId xmlns:a16="http://schemas.microsoft.com/office/drawing/2014/main" id="{7545D7EB-EE14-F451-FD0B-0F74BD640AE6}"/>
              </a:ext>
            </a:extLst>
          </p:cNvPr>
          <p:cNvSpPr txBox="1"/>
          <p:nvPr userDrawn="1"/>
        </p:nvSpPr>
        <p:spPr>
          <a:xfrm>
            <a:off x="5328139" y="6427954"/>
            <a:ext cx="3812862" cy="430887"/>
          </a:xfrm>
          <a:prstGeom prst="rect">
            <a:avLst/>
          </a:prstGeom>
          <a:noFill/>
        </p:spPr>
        <p:txBody>
          <a:bodyPr wrap="square" rtlCol="0">
            <a:spAutoFit/>
          </a:bodyPr>
          <a:lstStyle/>
          <a:p>
            <a:pPr algn="l"/>
            <a:r>
              <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2024</a:t>
            </a:r>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年度　脱炭素社会実現に向けた省エネルギー技術の</a:t>
            </a:r>
            <a:endParaRPr kumimoji="1" lang="en-US" altLang="ja-JP"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endParaRPr>
          </a:p>
          <a:p>
            <a:pPr algn="l"/>
            <a:r>
              <a:rPr kumimoji="1" lang="ja-JP" altLang="en-US" sz="1100" b="1" dirty="0">
                <a:solidFill>
                  <a:schemeClr val="bg1">
                    <a:lumMod val="50000"/>
                  </a:schemeClr>
                </a:solidFill>
                <a:latin typeface="游ゴシック" panose="020B0400000000000000" pitchFamily="50" charset="-128"/>
                <a:ea typeface="游ゴシック" panose="020B0400000000000000" pitchFamily="50" charset="-128"/>
                <a:cs typeface="Meiryo UI" panose="020B0604030504040204" pitchFamily="50" charset="-128"/>
              </a:rPr>
              <a:t>　　　　　 研究開発・社会実装促進プログラム 公募</a:t>
            </a:r>
          </a:p>
        </p:txBody>
      </p:sp>
    </p:spTree>
  </p:cSld>
  <p:clrMap bg1="lt1" tx1="dk1" bg2="lt2" tx2="dk2" accent1="accent1" accent2="accent2" accent3="accent3" accent4="accent4" accent5="accent5" accent6="accent6" hlink="hlink" folHlink="folHlink"/>
  <p:sldLayoutIdLst>
    <p:sldLayoutId id="2147484281" r:id="rId1"/>
    <p:sldLayoutId id="2147484272" r:id="rId2"/>
    <p:sldLayoutId id="2147484273" r:id="rId3"/>
    <p:sldLayoutId id="2147484274" r:id="rId4"/>
    <p:sldLayoutId id="2147484275" r:id="rId5"/>
    <p:sldLayoutId id="2147484276" r:id="rId6"/>
    <p:sldLayoutId id="2147484282" r:id="rId7"/>
    <p:sldLayoutId id="2147484277" r:id="rId8"/>
    <p:sldLayoutId id="2147484278" r:id="rId9"/>
    <p:sldLayoutId id="2147484279" r:id="rId10"/>
    <p:sldLayoutId id="2147484280" r:id="rId11"/>
  </p:sldLayoutIdLst>
  <p:hf sldNum="0"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8.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テキスト ボックス 2"/>
          <p:cNvSpPr txBox="1">
            <a:spLocks noChangeArrowheads="1"/>
          </p:cNvSpPr>
          <p:nvPr/>
        </p:nvSpPr>
        <p:spPr bwMode="auto">
          <a:xfrm>
            <a:off x="278198" y="474136"/>
            <a:ext cx="8587607" cy="461665"/>
          </a:xfrm>
          <a:prstGeom prst="rect">
            <a:avLst/>
          </a:prstGeom>
          <a:noFill/>
          <a:ln w="9525">
            <a:noFill/>
            <a:miter lim="800000"/>
            <a:headEnd/>
            <a:tailEnd/>
          </a:ln>
        </p:spPr>
        <p:txBody>
          <a:bodyPr wrap="none">
            <a:spAutoFit/>
          </a:bodyPr>
          <a:lstStyle/>
          <a:p>
            <a:r>
              <a:rPr lang="ja-JP" altLang="en-US" sz="2400" b="1" dirty="0">
                <a:latin typeface="ＭＳ Ｐゴシック" pitchFamily="50" charset="-128"/>
              </a:rPr>
              <a:t>プレゼンテーション資料およびプレゼンテーション関する注意点</a:t>
            </a:r>
          </a:p>
        </p:txBody>
      </p:sp>
      <p:sp>
        <p:nvSpPr>
          <p:cNvPr id="3" name="正方形/長方形 2">
            <a:extLst>
              <a:ext uri="{FF2B5EF4-FFF2-40B4-BE49-F238E27FC236}">
                <a16:creationId xmlns:a16="http://schemas.microsoft.com/office/drawing/2014/main" id="{E62429FF-DC74-1A89-5145-CFBC848AFDEE}"/>
              </a:ext>
            </a:extLst>
          </p:cNvPr>
          <p:cNvSpPr/>
          <p:nvPr/>
        </p:nvSpPr>
        <p:spPr bwMode="auto">
          <a:xfrm>
            <a:off x="0" y="0"/>
            <a:ext cx="9143999" cy="6858000"/>
          </a:xfrm>
          <a:prstGeom prst="rect">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a:ln>
                <a:noFill/>
              </a:ln>
              <a:solidFill>
                <a:srgbClr val="C00000"/>
              </a:solidFill>
              <a:effectLst/>
              <a:latin typeface="Times New Roman" pitchFamily="18" charset="0"/>
              <a:ea typeface="ＭＳ Ｐゴシック" pitchFamily="50" charset="-128"/>
            </a:endParaRPr>
          </a:p>
        </p:txBody>
      </p:sp>
      <p:sp>
        <p:nvSpPr>
          <p:cNvPr id="4" name="テキスト ボックス 3">
            <a:extLst>
              <a:ext uri="{FF2B5EF4-FFF2-40B4-BE49-F238E27FC236}">
                <a16:creationId xmlns:a16="http://schemas.microsoft.com/office/drawing/2014/main" id="{B7BF732A-79F1-BAA3-51BD-C9D467DA35AA}"/>
              </a:ext>
            </a:extLst>
          </p:cNvPr>
          <p:cNvSpPr txBox="1">
            <a:spLocks noChangeArrowheads="1"/>
          </p:cNvSpPr>
          <p:nvPr/>
        </p:nvSpPr>
        <p:spPr bwMode="auto">
          <a:xfrm>
            <a:off x="1" y="0"/>
            <a:ext cx="2752078" cy="400110"/>
          </a:xfrm>
          <a:prstGeom prst="rect">
            <a:avLst/>
          </a:prstGeom>
          <a:noFill/>
          <a:ln w="9525">
            <a:solidFill>
              <a:schemeClr val="tx1"/>
            </a:solidFill>
            <a:miter lim="800000"/>
            <a:headEnd/>
            <a:tailEnd/>
          </a:ln>
        </p:spPr>
        <p:txBody>
          <a:bodyPr wrap="square">
            <a:spAutoFit/>
          </a:bodyPr>
          <a:lstStyle/>
          <a:p>
            <a:r>
              <a:rPr lang="ja-JP" altLang="en-US" sz="2000" b="1" dirty="0">
                <a:latin typeface="ＭＳ Ｐゴシック" pitchFamily="50" charset="-128"/>
              </a:rPr>
              <a:t>重点課題推進スキーム</a:t>
            </a:r>
          </a:p>
        </p:txBody>
      </p:sp>
      <p:sp>
        <p:nvSpPr>
          <p:cNvPr id="2" name="Text Box 8">
            <a:extLst>
              <a:ext uri="{FF2B5EF4-FFF2-40B4-BE49-F238E27FC236}">
                <a16:creationId xmlns:a16="http://schemas.microsoft.com/office/drawing/2014/main" id="{ECE3EC00-6B35-1890-749D-6519ADCC6D36}"/>
              </a:ext>
            </a:extLst>
          </p:cNvPr>
          <p:cNvSpPr txBox="1">
            <a:spLocks noChangeArrowheads="1"/>
          </p:cNvSpPr>
          <p:nvPr/>
        </p:nvSpPr>
        <p:spPr bwMode="auto">
          <a:xfrm>
            <a:off x="448285" y="894378"/>
            <a:ext cx="8469312" cy="5909310"/>
          </a:xfrm>
          <a:prstGeom prst="rect">
            <a:avLst/>
          </a:prstGeom>
          <a:noFill/>
          <a:ln w="19050">
            <a:noFill/>
            <a:miter lim="800000"/>
            <a:headEnd/>
            <a:tailEnd/>
          </a:ln>
        </p:spPr>
        <p:txBody>
          <a:bodyPr>
            <a:spAutoFit/>
          </a:bodyPr>
          <a:lstStyle/>
          <a:p>
            <a:pPr algn="l">
              <a:defRPr/>
            </a:pPr>
            <a:r>
              <a:rPr lang="en-US" altLang="ja-JP" sz="1800" b="1" dirty="0">
                <a:latin typeface="ＭＳ Ｐゴシック" pitchFamily="50" charset="-128"/>
              </a:rPr>
              <a:t>【</a:t>
            </a:r>
            <a:r>
              <a:rPr lang="ja-JP" altLang="en-US" sz="1800" b="1" dirty="0">
                <a:latin typeface="ＭＳ Ｐゴシック" pitchFamily="50" charset="-128"/>
              </a:rPr>
              <a:t>プレゼンテーション資料の作成について</a:t>
            </a:r>
            <a:r>
              <a:rPr lang="en-US" altLang="ja-JP" sz="1800" b="1" dirty="0">
                <a:latin typeface="ＭＳ Ｐゴシック" pitchFamily="50" charset="-128"/>
              </a:rPr>
              <a:t>】</a:t>
            </a:r>
          </a:p>
          <a:p>
            <a:pPr marL="355600" indent="-355600" algn="l">
              <a:defRPr/>
            </a:pPr>
            <a:r>
              <a:rPr lang="ja-JP" altLang="en-US" sz="1800" dirty="0">
                <a:latin typeface="ＭＳ Ｐゴシック" pitchFamily="50" charset="-128"/>
              </a:rPr>
              <a:t>１．補足資料を除く</a:t>
            </a:r>
            <a:r>
              <a:rPr lang="ja-JP" altLang="en-US" sz="1800" dirty="0">
                <a:solidFill>
                  <a:srgbClr val="C00000"/>
                </a:solidFill>
                <a:latin typeface="ＭＳ Ｐゴシック" pitchFamily="50" charset="-128"/>
              </a:rPr>
              <a:t>発表資料</a:t>
            </a:r>
            <a:r>
              <a:rPr lang="ja-JP" altLang="en-US" sz="1800" dirty="0">
                <a:latin typeface="ＭＳ Ｐゴシック" pitchFamily="50" charset="-128"/>
              </a:rPr>
              <a:t>（</a:t>
            </a:r>
            <a:r>
              <a:rPr lang="en-US" altLang="ja-JP" sz="1800" dirty="0">
                <a:latin typeface="ＭＳ Ｐゴシック" pitchFamily="50" charset="-128"/>
              </a:rPr>
              <a:t>『</a:t>
            </a:r>
            <a:r>
              <a:rPr lang="ja-JP" altLang="en-US" sz="1800" dirty="0">
                <a:latin typeface="ＭＳ Ｐゴシック" pitchFamily="50" charset="-128"/>
              </a:rPr>
              <a:t>１．事業化の背景</a:t>
            </a:r>
            <a:r>
              <a:rPr lang="en-US" altLang="ja-JP" sz="1800" dirty="0">
                <a:latin typeface="ＭＳ Ｐゴシック" pitchFamily="50" charset="-128"/>
              </a:rPr>
              <a:t>(</a:t>
            </a:r>
            <a:r>
              <a:rPr lang="ja-JP" altLang="en-US" sz="1800" dirty="0">
                <a:latin typeface="ＭＳ Ｐゴシック" pitchFamily="50" charset="-128"/>
              </a:rPr>
              <a:t>提案の経緯・背景</a:t>
            </a:r>
            <a:r>
              <a:rPr lang="en-US" altLang="ja-JP" sz="1800" dirty="0">
                <a:latin typeface="ＭＳ Ｐゴシック" pitchFamily="50" charset="-128"/>
              </a:rPr>
              <a:t>) 』</a:t>
            </a:r>
            <a:r>
              <a:rPr lang="ja-JP" altLang="en-US" sz="1800" dirty="0">
                <a:latin typeface="ＭＳ Ｐゴシック" pitchFamily="50" charset="-128"/>
              </a:rPr>
              <a:t>～</a:t>
            </a:r>
            <a:r>
              <a:rPr lang="en-US" altLang="ja-JP" sz="1800" dirty="0">
                <a:latin typeface="ＭＳ Ｐゴシック" pitchFamily="50" charset="-128"/>
              </a:rPr>
              <a:t>『</a:t>
            </a:r>
            <a:r>
              <a:rPr lang="ja-JP" altLang="en-US" sz="1800" dirty="0">
                <a:latin typeface="ＭＳ Ｐゴシック" pitchFamily="50" charset="-128"/>
              </a:rPr>
              <a:t>８．実施体制</a:t>
            </a:r>
            <a:r>
              <a:rPr lang="en-US" altLang="ja-JP" sz="1800" dirty="0">
                <a:latin typeface="ＭＳ Ｐゴシック" pitchFamily="50" charset="-128"/>
              </a:rPr>
              <a:t>』</a:t>
            </a:r>
            <a:r>
              <a:rPr lang="ja-JP" altLang="en-US" sz="1800" dirty="0">
                <a:latin typeface="ＭＳ Ｐゴシック" pitchFamily="50" charset="-128"/>
              </a:rPr>
              <a:t> ）</a:t>
            </a:r>
            <a:r>
              <a:rPr lang="ja-JP" altLang="en-US" sz="1800" dirty="0">
                <a:solidFill>
                  <a:srgbClr val="C00000"/>
                </a:solidFill>
                <a:latin typeface="ＭＳ Ｐゴシック" pitchFamily="50" charset="-128"/>
              </a:rPr>
              <a:t>は</a:t>
            </a:r>
            <a:r>
              <a:rPr lang="ja-JP" altLang="en-US" sz="1800" b="1" u="sng" dirty="0">
                <a:solidFill>
                  <a:srgbClr val="C00000"/>
                </a:solidFill>
                <a:latin typeface="ＭＳ Ｐゴシック" pitchFamily="50" charset="-128"/>
              </a:rPr>
              <a:t>２０枚以内</a:t>
            </a:r>
            <a:r>
              <a:rPr lang="en-US" altLang="ja-JP" sz="1800" b="1" u="sng" dirty="0">
                <a:solidFill>
                  <a:srgbClr val="C00000"/>
                </a:solidFill>
                <a:latin typeface="ＭＳ Ｐゴシック" pitchFamily="50" charset="-128"/>
              </a:rPr>
              <a:t>(※)</a:t>
            </a:r>
            <a:r>
              <a:rPr lang="ja-JP" altLang="en-US" sz="1800" dirty="0">
                <a:latin typeface="ＭＳ Ｐゴシック" pitchFamily="50" charset="-128"/>
              </a:rPr>
              <a:t> 、</a:t>
            </a:r>
            <a:r>
              <a:rPr lang="ja-JP" altLang="en-US" sz="1800" dirty="0">
                <a:solidFill>
                  <a:srgbClr val="C00000"/>
                </a:solidFill>
                <a:latin typeface="ＭＳ Ｐゴシック" pitchFamily="50" charset="-128"/>
              </a:rPr>
              <a:t>補足資料は</a:t>
            </a:r>
            <a:r>
              <a:rPr lang="ja-JP" altLang="en-US" sz="1800" b="1" u="sng" dirty="0">
                <a:solidFill>
                  <a:srgbClr val="C00000"/>
                </a:solidFill>
                <a:latin typeface="ＭＳ Ｐゴシック" pitchFamily="50" charset="-128"/>
              </a:rPr>
              <a:t>１０枚以内（</a:t>
            </a:r>
            <a:r>
              <a:rPr lang="en-US" altLang="ja-JP" sz="1800" b="1" u="sng" dirty="0">
                <a:solidFill>
                  <a:srgbClr val="C00000"/>
                </a:solidFill>
                <a:latin typeface="ＭＳ Ｐゴシック" pitchFamily="50" charset="-128"/>
              </a:rPr>
              <a:t>※</a:t>
            </a:r>
            <a:r>
              <a:rPr lang="ja-JP" altLang="en-US" sz="1800" b="1" u="sng" dirty="0">
                <a:solidFill>
                  <a:srgbClr val="C00000"/>
                </a:solidFill>
                <a:latin typeface="ＭＳ Ｐゴシック" pitchFamily="50" charset="-128"/>
              </a:rPr>
              <a:t>）</a:t>
            </a:r>
            <a:r>
              <a:rPr lang="ja-JP" altLang="en-US" sz="1800" dirty="0">
                <a:latin typeface="ＭＳ Ｐゴシック" pitchFamily="50" charset="-128"/>
              </a:rPr>
              <a:t>とします。なお、補足資料は質疑応答時にのみ使用可です。</a:t>
            </a:r>
            <a:endParaRPr lang="en-US" altLang="ja-JP" sz="1800" dirty="0">
              <a:latin typeface="ＭＳ Ｐゴシック" pitchFamily="50" charset="-128"/>
            </a:endParaRPr>
          </a:p>
          <a:p>
            <a:pPr marL="355600" indent="-355600" algn="l">
              <a:defRPr/>
            </a:pPr>
            <a:r>
              <a:rPr lang="ja-JP" altLang="en-US" sz="1800" dirty="0">
                <a:latin typeface="ＭＳ Ｐゴシック" pitchFamily="50" charset="-128"/>
              </a:rPr>
              <a:t>２．必ず最新のフォーマットで作成してください。旧フォーマットでの提出は無効とします。</a:t>
            </a:r>
            <a:endParaRPr lang="en-US" altLang="ja-JP" sz="1800" dirty="0">
              <a:latin typeface="ＭＳ Ｐゴシック" pitchFamily="50" charset="-128"/>
            </a:endParaRPr>
          </a:p>
          <a:p>
            <a:pPr algn="l">
              <a:defRPr/>
            </a:pPr>
            <a:r>
              <a:rPr lang="ja-JP" altLang="en-US" sz="1800" dirty="0">
                <a:latin typeface="ＭＳ Ｐゴシック" pitchFamily="50" charset="-128"/>
              </a:rPr>
              <a:t>３．プレゼンテーション資料は、適宜ページを増やして作成してください。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４．プレゼンテーション資料の内容は、</a:t>
            </a:r>
            <a:r>
              <a:rPr lang="ja-JP" altLang="en-US" sz="1800" dirty="0">
                <a:latin typeface="+mn-ea"/>
                <a:ea typeface="ＭＳ Ｐゴシック" charset="-128"/>
              </a:rPr>
              <a:t>提案書の内容を逸脱しないよう記述してください。提案書の内容を逸脱しなければ、図表を加えて構いません。</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５．プレゼンテーション資料提出後は、資料の修正、差し替えには応じられませんのでご注意ください。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６．フォントは</a:t>
            </a:r>
            <a:r>
              <a:rPr lang="en-US" altLang="ja-JP" sz="1800" dirty="0">
                <a:latin typeface="ＭＳ Ｐゴシック" pitchFamily="50" charset="-128"/>
              </a:rPr>
              <a:t>MS P</a:t>
            </a:r>
            <a:r>
              <a:rPr lang="ja-JP" altLang="en-US" sz="1800" dirty="0">
                <a:latin typeface="ＭＳ Ｐゴシック" pitchFamily="50" charset="-128"/>
              </a:rPr>
              <a:t>ゴシック、サイズ</a:t>
            </a:r>
            <a:r>
              <a:rPr lang="en-US" altLang="ja-JP" sz="1800" dirty="0">
                <a:latin typeface="ＭＳ Ｐゴシック" pitchFamily="50" charset="-128"/>
              </a:rPr>
              <a:t>18pt</a:t>
            </a:r>
            <a:r>
              <a:rPr lang="ja-JP" altLang="en-US" sz="1800" dirty="0">
                <a:latin typeface="ＭＳ Ｐゴシック" pitchFamily="50" charset="-128"/>
              </a:rPr>
              <a:t>以上を基本としますが、適宜調整してください。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７．プレゼンテーション資料は、</a:t>
            </a:r>
            <a:r>
              <a:rPr lang="en-US" altLang="ja-JP" sz="1800" dirty="0">
                <a:latin typeface="ＭＳ Ｐゴシック" pitchFamily="50" charset="-128"/>
              </a:rPr>
              <a:t>PowerPoint, Keynote</a:t>
            </a:r>
            <a:r>
              <a:rPr lang="ja-JP" altLang="en-US" sz="1800" dirty="0">
                <a:latin typeface="ＭＳ Ｐゴシック" pitchFamily="50" charset="-128"/>
              </a:rPr>
              <a:t>等で作成のうえ、別途連絡する形式で提出してください。</a:t>
            </a:r>
            <a:endParaRPr lang="en-US" altLang="ja-JP" sz="1800" dirty="0">
              <a:latin typeface="ＭＳ Ｐゴシック" pitchFamily="50" charset="-128"/>
            </a:endParaRPr>
          </a:p>
          <a:p>
            <a:pPr marL="361950" indent="-361950" algn="l">
              <a:defRPr/>
            </a:pPr>
            <a:r>
              <a:rPr lang="ja-JP" altLang="en-US" sz="1800" dirty="0">
                <a:latin typeface="ＭＳ Ｐゴシック" pitchFamily="50" charset="-128"/>
              </a:rPr>
              <a:t>８．質疑応答含め、実施体制外の協力会社等はプレゼンテーションに参加できません。</a:t>
            </a:r>
            <a:endParaRPr lang="en-US" altLang="ja-JP" sz="1800" dirty="0">
              <a:latin typeface="ＭＳ Ｐゴシック" pitchFamily="50" charset="-128"/>
            </a:endParaRPr>
          </a:p>
          <a:p>
            <a:pPr marL="361950" indent="-361950" algn="l">
              <a:defRPr/>
            </a:pPr>
            <a:r>
              <a:rPr lang="ja-JP" altLang="en-US" sz="1800" b="1" u="sng" dirty="0">
                <a:solidFill>
                  <a:srgbClr val="C00000"/>
                </a:solidFill>
                <a:latin typeface="ＭＳ Ｐゴシック" pitchFamily="50" charset="-128"/>
              </a:rPr>
              <a:t>９．資料提出の際には本ページ、資料中赤枠の注釈を削除してください。</a:t>
            </a:r>
            <a:endParaRPr lang="en-US" altLang="ja-JP" sz="1800" b="1" u="sng" dirty="0">
              <a:solidFill>
                <a:srgbClr val="C00000"/>
              </a:solidFill>
              <a:latin typeface="ＭＳ Ｐゴシック" pitchFamily="50" charset="-128"/>
            </a:endParaRPr>
          </a:p>
          <a:p>
            <a:pPr marL="361950" indent="-361950" algn="l">
              <a:defRPr/>
            </a:pPr>
            <a:endParaRPr lang="en-US" altLang="ja-JP" sz="1800" b="1" u="sng" dirty="0">
              <a:solidFill>
                <a:srgbClr val="C00000"/>
              </a:solidFill>
              <a:latin typeface="ＭＳ Ｐゴシック" pitchFamily="50" charset="-128"/>
            </a:endParaRPr>
          </a:p>
          <a:p>
            <a:pPr algn="l">
              <a:defRPr/>
            </a:pPr>
            <a:r>
              <a:rPr lang="en-US" altLang="ja-JP" sz="1800" b="1" dirty="0">
                <a:latin typeface="ＭＳ Ｐゴシック" pitchFamily="50" charset="-128"/>
              </a:rPr>
              <a:t>【</a:t>
            </a:r>
            <a:r>
              <a:rPr lang="ja-JP" altLang="en-US" sz="1800" b="1" dirty="0">
                <a:latin typeface="ＭＳ Ｐゴシック" pitchFamily="50" charset="-128"/>
              </a:rPr>
              <a:t>プレゼンテーションについて</a:t>
            </a:r>
            <a:r>
              <a:rPr lang="en-US" altLang="ja-JP" sz="1800" b="1" dirty="0">
                <a:latin typeface="ＭＳ Ｐゴシック" pitchFamily="50" charset="-128"/>
              </a:rPr>
              <a:t>】</a:t>
            </a:r>
          </a:p>
          <a:p>
            <a:pPr algn="l">
              <a:defRPr/>
            </a:pPr>
            <a:r>
              <a:rPr lang="ja-JP" altLang="en-US" sz="1800" dirty="0">
                <a:latin typeface="ＭＳ Ｐゴシック" pitchFamily="50" charset="-128"/>
              </a:rPr>
              <a:t>１．発表時間は</a:t>
            </a:r>
            <a:r>
              <a:rPr lang="ja-JP" altLang="en-US" sz="1800" b="1" u="sng" dirty="0">
                <a:solidFill>
                  <a:srgbClr val="C00000"/>
                </a:solidFill>
                <a:latin typeface="ＭＳ Ｐゴシック" pitchFamily="50" charset="-128"/>
              </a:rPr>
              <a:t>１７分間</a:t>
            </a:r>
            <a:r>
              <a:rPr lang="en-US" altLang="ja-JP" sz="1800" b="1" u="sng" dirty="0">
                <a:solidFill>
                  <a:srgbClr val="C00000"/>
                </a:solidFill>
                <a:latin typeface="ＭＳ Ｐゴシック" pitchFamily="50" charset="-128"/>
              </a:rPr>
              <a:t>(※)</a:t>
            </a:r>
            <a:r>
              <a:rPr lang="ja-JP" altLang="en-US" sz="1800" b="1" u="sng" dirty="0">
                <a:solidFill>
                  <a:srgbClr val="C00000"/>
                </a:solidFill>
                <a:latin typeface="ＭＳ Ｐゴシック" pitchFamily="50" charset="-128"/>
              </a:rPr>
              <a:t>です</a:t>
            </a:r>
            <a:r>
              <a:rPr lang="ja-JP" altLang="en-US" sz="1800" dirty="0">
                <a:latin typeface="ＭＳ Ｐゴシック" pitchFamily="50" charset="-128"/>
              </a:rPr>
              <a:t>。時間内に終了するように、資料を作成してください。</a:t>
            </a:r>
            <a:endParaRPr lang="en-US" altLang="ja-JP" sz="1800" dirty="0">
              <a:latin typeface="ＭＳ Ｐゴシック" pitchFamily="50" charset="-128"/>
            </a:endParaRPr>
          </a:p>
          <a:p>
            <a:pPr marL="355600" indent="-355600" algn="l">
              <a:defRPr/>
            </a:pPr>
            <a:r>
              <a:rPr lang="ja-JP" altLang="en-US" sz="1800" dirty="0">
                <a:latin typeface="ＭＳ Ｐゴシック" pitchFamily="50" charset="-128"/>
              </a:rPr>
              <a:t>２．</a:t>
            </a:r>
            <a:r>
              <a:rPr lang="en-US" altLang="ja-JP" sz="1800" dirty="0">
                <a:latin typeface="ＭＳ Ｐゴシック" pitchFamily="50" charset="-128"/>
              </a:rPr>
              <a:t>『</a:t>
            </a:r>
            <a:r>
              <a:rPr lang="ja-JP" altLang="en-US" sz="1800" dirty="0">
                <a:latin typeface="ＭＳ Ｐゴシック" pitchFamily="50" charset="-128"/>
              </a:rPr>
              <a:t>５．省エネルギー効果量</a:t>
            </a:r>
            <a:r>
              <a:rPr lang="en-US" altLang="ja-JP" sz="1800" dirty="0">
                <a:latin typeface="ＭＳ Ｐゴシック" pitchFamily="50" charset="-128"/>
              </a:rPr>
              <a:t>』</a:t>
            </a:r>
            <a:r>
              <a:rPr lang="ja-JP" altLang="en-US" sz="1800" dirty="0">
                <a:latin typeface="ＭＳ Ｐゴシック" pitchFamily="50" charset="-128"/>
              </a:rPr>
              <a:t>の説明は</a:t>
            </a:r>
            <a:r>
              <a:rPr lang="ja-JP" altLang="en-US" sz="1800" b="1" u="sng" dirty="0">
                <a:solidFill>
                  <a:srgbClr val="C00000"/>
                </a:solidFill>
                <a:latin typeface="ＭＳ Ｐゴシック" pitchFamily="50" charset="-128"/>
              </a:rPr>
              <a:t>丁寧に</a:t>
            </a:r>
            <a:r>
              <a:rPr lang="ja-JP" altLang="en-US" sz="1800" dirty="0">
                <a:latin typeface="ＭＳ Ｐゴシック" pitchFamily="50" charset="-128"/>
              </a:rPr>
              <a:t>お願いします。</a:t>
            </a:r>
            <a:endParaRPr lang="en-US" altLang="ja-JP" sz="1800" dirty="0">
              <a:latin typeface="ＭＳ Ｐゴシック" pitchFamily="50" charset="-128"/>
            </a:endParaRPr>
          </a:p>
          <a:p>
            <a:pPr marL="355600" indent="-355600" algn="l">
              <a:defRPr/>
            </a:pPr>
            <a:endParaRPr lang="en-US" altLang="ja-JP" sz="1800" b="1" dirty="0">
              <a:solidFill>
                <a:srgbClr val="C00000"/>
              </a:solidFill>
              <a:latin typeface="ＭＳ Ｐゴシック" pitchFamily="50" charset="-128"/>
            </a:endParaRPr>
          </a:p>
          <a:p>
            <a:pPr marL="361950" indent="-361950" algn="l">
              <a:defRPr/>
            </a:pPr>
            <a:r>
              <a:rPr lang="en-US" altLang="ja-JP" sz="1800" dirty="0">
                <a:latin typeface="ＭＳ Ｐゴシック" pitchFamily="50" charset="-128"/>
              </a:rPr>
              <a:t>※</a:t>
            </a:r>
            <a:r>
              <a:rPr lang="ja-JP" altLang="en-US" sz="1800" dirty="0">
                <a:latin typeface="ＭＳ Ｐゴシック" pitchFamily="50" charset="-128"/>
              </a:rPr>
              <a:t>応募件数によって変更の可能性あり（その場合は事務局より別途連絡します）</a:t>
            </a:r>
          </a:p>
        </p:txBody>
      </p:sp>
    </p:spTree>
    <p:extLst>
      <p:ext uri="{BB962C8B-B14F-4D97-AF65-F5344CB8AC3E}">
        <p14:creationId xmlns:p14="http://schemas.microsoft.com/office/powerpoint/2010/main" val="1367901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５．省エネルギー効果量</a:t>
            </a:r>
          </a:p>
        </p:txBody>
      </p:sp>
      <p:sp>
        <p:nvSpPr>
          <p:cNvPr id="14377" name="テキスト ボックス 5"/>
          <p:cNvSpPr txBox="1">
            <a:spLocks noChangeArrowheads="1"/>
          </p:cNvSpPr>
          <p:nvPr/>
        </p:nvSpPr>
        <p:spPr bwMode="auto">
          <a:xfrm>
            <a:off x="213978" y="863107"/>
            <a:ext cx="8241032"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５．１　指標</a:t>
            </a:r>
            <a:r>
              <a:rPr lang="en-US" altLang="ja-JP" sz="2400" dirty="0">
                <a:latin typeface="ＭＳ Ｐゴシック" pitchFamily="50" charset="-128"/>
              </a:rPr>
              <a:t>A</a:t>
            </a:r>
            <a:r>
              <a:rPr lang="ja-JP" altLang="en-US" sz="2400" dirty="0">
                <a:latin typeface="ＭＳ Ｐゴシック" pitchFamily="50" charset="-128"/>
              </a:rPr>
              <a:t>：単位当たりの省エネルギー効果量</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ja-JP" altLang="en-US" sz="1800" dirty="0">
              <a:latin typeface="ＭＳ Ｐゴシック" pitchFamily="50" charset="-128"/>
            </a:endParaRPr>
          </a:p>
        </p:txBody>
      </p:sp>
      <p:sp>
        <p:nvSpPr>
          <p:cNvPr id="14379" name="テキスト ボックス 5"/>
          <p:cNvSpPr txBox="1">
            <a:spLocks noChangeArrowheads="1"/>
          </p:cNvSpPr>
          <p:nvPr/>
        </p:nvSpPr>
        <p:spPr bwMode="auto">
          <a:xfrm>
            <a:off x="213978" y="3056087"/>
            <a:ext cx="8241032"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５．２　指標</a:t>
            </a:r>
            <a:r>
              <a:rPr lang="en-US" altLang="ja-JP" sz="2400" dirty="0">
                <a:latin typeface="ＭＳ Ｐゴシック" pitchFamily="50" charset="-128"/>
              </a:rPr>
              <a:t>B</a:t>
            </a:r>
            <a:r>
              <a:rPr lang="ja-JP" altLang="en-US" sz="2400" dirty="0">
                <a:latin typeface="ＭＳ Ｐゴシック" pitchFamily="50" charset="-128"/>
              </a:rPr>
              <a:t>：２０４０年度時点の市場導入（普及）量</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ja-JP" altLang="en-US" sz="1800" dirty="0">
              <a:latin typeface="ＭＳ Ｐゴシック" pitchFamily="50" charset="-128"/>
            </a:endParaRPr>
          </a:p>
        </p:txBody>
      </p:sp>
      <p:sp>
        <p:nvSpPr>
          <p:cNvPr id="2" name="Text Box 8">
            <a:extLst>
              <a:ext uri="{FF2B5EF4-FFF2-40B4-BE49-F238E27FC236}">
                <a16:creationId xmlns:a16="http://schemas.microsoft.com/office/drawing/2014/main" id="{4C3CC58F-18E8-996A-6237-2CE158FF22BD}"/>
              </a:ext>
            </a:extLst>
          </p:cNvPr>
          <p:cNvSpPr txBox="1">
            <a:spLocks noChangeArrowheads="1"/>
          </p:cNvSpPr>
          <p:nvPr/>
        </p:nvSpPr>
        <p:spPr bwMode="auto">
          <a:xfrm>
            <a:off x="252000" y="3922811"/>
            <a:ext cx="8640000" cy="2339102"/>
          </a:xfrm>
          <a:prstGeom prst="rect">
            <a:avLst/>
          </a:prstGeom>
          <a:solidFill>
            <a:schemeClr val="bg1"/>
          </a:solidFill>
          <a:ln w="19050">
            <a:solidFill>
              <a:srgbClr val="C00000"/>
            </a:solidFill>
            <a:miter lim="800000"/>
            <a:headEnd/>
            <a:tailEnd/>
          </a:ln>
        </p:spPr>
        <p:txBody>
          <a:bodyPr wrap="square">
            <a:spAutoFit/>
          </a:bodyPr>
          <a:lstStyle/>
          <a:p>
            <a:pPr algn="l"/>
            <a:r>
              <a:rPr lang="ja-JP" altLang="en-US" sz="1400" dirty="0">
                <a:solidFill>
                  <a:srgbClr val="C00000"/>
                </a:solidFill>
                <a:latin typeface="ＭＳ Ｐゴシック" pitchFamily="50" charset="-128"/>
              </a:rPr>
              <a:t>５．１　指標</a:t>
            </a:r>
            <a:r>
              <a:rPr lang="en-US" altLang="ja-JP" sz="1400" dirty="0">
                <a:solidFill>
                  <a:srgbClr val="C00000"/>
                </a:solidFill>
                <a:latin typeface="ＭＳ Ｐゴシック" pitchFamily="50" charset="-128"/>
              </a:rPr>
              <a:t>A</a:t>
            </a:r>
            <a:r>
              <a:rPr lang="ja-JP" altLang="en-US" sz="1400" dirty="0">
                <a:solidFill>
                  <a:srgbClr val="C00000"/>
                </a:solidFill>
                <a:latin typeface="ＭＳ Ｐゴシック" pitchFamily="50" charset="-128"/>
              </a:rPr>
              <a:t>：単位当たりの省エネルギー効果量</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・今回提案の技術開発成果による、成果品（技術）１つあたりのエネルギー削減量です。</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・算出根拠を算定式などを用いて記述してください。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　基本情報</a:t>
            </a:r>
            <a:r>
              <a:rPr lang="en-US" altLang="zh-TW" sz="1400" dirty="0">
                <a:solidFill>
                  <a:srgbClr val="C00000"/>
                </a:solidFill>
                <a:latin typeface="ＭＳ Ｐゴシック" pitchFamily="50" charset="-128"/>
              </a:rPr>
              <a:t>3(</a:t>
            </a:r>
            <a:r>
              <a:rPr lang="zh-TW" altLang="en-US" sz="1400" dirty="0">
                <a:solidFill>
                  <a:srgbClr val="C00000"/>
                </a:solidFill>
                <a:latin typeface="ＭＳ Ｐゴシック" pitchFamily="50" charset="-128"/>
              </a:rPr>
              <a:t>様式</a:t>
            </a:r>
            <a:r>
              <a:rPr lang="en-US" altLang="zh-TW" sz="1400" dirty="0">
                <a:solidFill>
                  <a:srgbClr val="C00000"/>
                </a:solidFill>
                <a:latin typeface="ＭＳ Ｐゴシック" pitchFamily="50" charset="-128"/>
              </a:rPr>
              <a:t>4</a:t>
            </a:r>
            <a:r>
              <a:rPr lang="zh-TW" altLang="en-US" sz="1400" dirty="0">
                <a:solidFill>
                  <a:srgbClr val="C00000"/>
                </a:solidFill>
                <a:latin typeface="ＭＳ Ｐゴシック" pitchFamily="50" charset="-128"/>
              </a:rPr>
              <a:t>別紙</a:t>
            </a:r>
            <a:r>
              <a:rPr lang="en-US" altLang="zh-TW" sz="1400" dirty="0">
                <a:solidFill>
                  <a:srgbClr val="C00000"/>
                </a:solidFill>
                <a:latin typeface="ＭＳ Ｐゴシック" pitchFamily="50" charset="-128"/>
              </a:rPr>
              <a:t>2)</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５．２　指標</a:t>
            </a:r>
            <a:r>
              <a:rPr lang="en-US" altLang="ja-JP" sz="1400" dirty="0">
                <a:solidFill>
                  <a:srgbClr val="C00000"/>
                </a:solidFill>
                <a:latin typeface="ＭＳ Ｐゴシック" pitchFamily="50" charset="-128"/>
              </a:rPr>
              <a:t>B</a:t>
            </a:r>
            <a:r>
              <a:rPr lang="ja-JP" altLang="en-US" sz="1400" dirty="0">
                <a:solidFill>
                  <a:srgbClr val="C00000"/>
                </a:solidFill>
                <a:latin typeface="ＭＳ Ｐゴシック" pitchFamily="50" charset="-128"/>
              </a:rPr>
              <a:t>：２０４０年度時点の市場導入（普及）量</a:t>
            </a:r>
          </a:p>
          <a:p>
            <a:pPr algn="l">
              <a:spcBef>
                <a:spcPts val="600"/>
              </a:spcBef>
            </a:pPr>
            <a:r>
              <a:rPr lang="ja-JP" altLang="en-US" sz="1400" dirty="0">
                <a:solidFill>
                  <a:srgbClr val="C00000"/>
                </a:solidFill>
                <a:latin typeface="ＭＳ Ｐゴシック" pitchFamily="50" charset="-128"/>
              </a:rPr>
              <a:t>・適用可能な対象市場自体の大きさに対する市場占有率から算出してください。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・算出根拠を算定式などを用いて記述してください。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　基本情報</a:t>
            </a:r>
            <a:r>
              <a:rPr lang="en-US" altLang="zh-TW" sz="1400" dirty="0">
                <a:solidFill>
                  <a:srgbClr val="C00000"/>
                </a:solidFill>
                <a:latin typeface="ＭＳ Ｐゴシック" pitchFamily="50" charset="-128"/>
              </a:rPr>
              <a:t>3</a:t>
            </a:r>
            <a:r>
              <a:rPr lang="zh-TW" altLang="en-US" sz="1400" dirty="0">
                <a:solidFill>
                  <a:srgbClr val="C00000"/>
                </a:solidFill>
                <a:latin typeface="ＭＳ Ｐゴシック" pitchFamily="50" charset="-128"/>
              </a:rPr>
              <a:t>（様式</a:t>
            </a:r>
            <a:r>
              <a:rPr lang="en-US" altLang="zh-TW" sz="1400" dirty="0">
                <a:solidFill>
                  <a:srgbClr val="C00000"/>
                </a:solidFill>
                <a:latin typeface="ＭＳ Ｐゴシック" pitchFamily="50" charset="-128"/>
              </a:rPr>
              <a:t>4</a:t>
            </a:r>
            <a:r>
              <a:rPr lang="zh-TW" altLang="en-US" sz="1400" dirty="0">
                <a:solidFill>
                  <a:srgbClr val="C00000"/>
                </a:solidFill>
                <a:latin typeface="ＭＳ Ｐゴシック" pitchFamily="50" charset="-128"/>
              </a:rPr>
              <a:t>別紙</a:t>
            </a:r>
            <a:r>
              <a:rPr lang="en-US" altLang="zh-TW" sz="1400" dirty="0">
                <a:solidFill>
                  <a:srgbClr val="C00000"/>
                </a:solidFill>
                <a:latin typeface="ＭＳ Ｐゴシック" pitchFamily="50" charset="-128"/>
              </a:rPr>
              <a:t>2</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５．省エネルギー効果量（まとめ）</a:t>
            </a:r>
          </a:p>
        </p:txBody>
      </p:sp>
      <p:graphicFrame>
        <p:nvGraphicFramePr>
          <p:cNvPr id="12" name="表 11"/>
          <p:cNvGraphicFramePr>
            <a:graphicFrameLocks noGrp="1"/>
          </p:cNvGraphicFramePr>
          <p:nvPr/>
        </p:nvGraphicFramePr>
        <p:xfrm>
          <a:off x="1173842" y="960438"/>
          <a:ext cx="7051639" cy="3276000"/>
        </p:xfrm>
        <a:graphic>
          <a:graphicData uri="http://schemas.openxmlformats.org/drawingml/2006/table">
            <a:tbl>
              <a:tblPr firstRow="1" bandRow="1">
                <a:tableStyleId>{F5AB1C69-6EDB-4FF4-983F-18BD219EF322}</a:tableStyleId>
              </a:tblPr>
              <a:tblGrid>
                <a:gridCol w="2821775">
                  <a:extLst>
                    <a:ext uri="{9D8B030D-6E8A-4147-A177-3AD203B41FA5}">
                      <a16:colId xmlns:a16="http://schemas.microsoft.com/office/drawing/2014/main" val="20000"/>
                    </a:ext>
                  </a:extLst>
                </a:gridCol>
                <a:gridCol w="2114932">
                  <a:extLst>
                    <a:ext uri="{9D8B030D-6E8A-4147-A177-3AD203B41FA5}">
                      <a16:colId xmlns:a16="http://schemas.microsoft.com/office/drawing/2014/main" val="20003"/>
                    </a:ext>
                  </a:extLst>
                </a:gridCol>
                <a:gridCol w="2114932">
                  <a:extLst>
                    <a:ext uri="{9D8B030D-6E8A-4147-A177-3AD203B41FA5}">
                      <a16:colId xmlns:a16="http://schemas.microsoft.com/office/drawing/2014/main" val="20004"/>
                    </a:ext>
                  </a:extLst>
                </a:gridCol>
              </a:tblGrid>
              <a:tr h="411810">
                <a:tc rowSpan="2">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tcPr>
                </a:tc>
                <a:tc gridSpan="2">
                  <a:txBody>
                    <a:bodyPr/>
                    <a:lstStyle/>
                    <a:p>
                      <a:pPr algn="ctr"/>
                      <a:r>
                        <a:rPr kumimoji="1" lang="en-US" altLang="ja-JP" sz="1800" b="0" dirty="0">
                          <a:solidFill>
                            <a:schemeClr val="tx1"/>
                          </a:solidFill>
                          <a:latin typeface="ＭＳ Ｐゴシック" pitchFamily="50" charset="-128"/>
                          <a:ea typeface="ＭＳ Ｐゴシック" pitchFamily="50" charset="-128"/>
                        </a:rPr>
                        <a:t>2040</a:t>
                      </a:r>
                      <a:r>
                        <a:rPr kumimoji="1" lang="ja-JP" altLang="en-US" sz="1800" b="0" dirty="0">
                          <a:solidFill>
                            <a:schemeClr val="tx1"/>
                          </a:solidFill>
                          <a:latin typeface="ＭＳ Ｐゴシック" pitchFamily="50" charset="-128"/>
                          <a:ea typeface="ＭＳ Ｐゴシック"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11810">
                <a:tc vMerge="1">
                  <a:txBody>
                    <a:bodyPr/>
                    <a:lstStyle/>
                    <a:p>
                      <a:pPr algn="ctr"/>
                      <a:endParaRPr kumimoji="1" lang="ja-JP" altLang="en-US" sz="1600" b="0" dirty="0">
                        <a:solidFill>
                          <a:schemeClr val="tx1"/>
                        </a:solidFill>
                        <a:latin typeface="ＭＳ Ｐゴシック" pitchFamily="50" charset="-128"/>
                        <a:ea typeface="ＭＳ Ｐゴシック"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b="0" dirty="0">
                          <a:solidFill>
                            <a:schemeClr val="tx1"/>
                          </a:solidFill>
                          <a:latin typeface="ＭＳ Ｐゴシック" pitchFamily="50" charset="-128"/>
                          <a:ea typeface="ＭＳ Ｐゴシック" pitchFamily="50" charset="-128"/>
                        </a:rPr>
                        <a:t>国外（参考値）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53825">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A</a:t>
                      </a:r>
                      <a:r>
                        <a:rPr kumimoji="1" lang="ja-JP" altLang="en-US" sz="1800" b="0" dirty="0">
                          <a:solidFill>
                            <a:schemeClr val="tx1"/>
                          </a:solidFill>
                          <a:latin typeface="ＭＳ Ｐゴシック" pitchFamily="50" charset="-128"/>
                          <a:ea typeface="ＭＳ Ｐゴシック" pitchFamily="50" charset="-128"/>
                        </a:rPr>
                        <a:t>（効果量）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72569">
                <a:tc>
                  <a:txBody>
                    <a:bodyPr/>
                    <a:lstStyle/>
                    <a:p>
                      <a:pPr algn="ctr"/>
                      <a:r>
                        <a:rPr kumimoji="1" lang="ja-JP" altLang="en-US" sz="1800" b="0" dirty="0">
                          <a:solidFill>
                            <a:schemeClr val="tx1"/>
                          </a:solidFill>
                          <a:latin typeface="ＭＳ Ｐゴシック" pitchFamily="50" charset="-128"/>
                          <a:ea typeface="ＭＳ Ｐゴシック" pitchFamily="50" charset="-128"/>
                        </a:rPr>
                        <a:t>指標</a:t>
                      </a:r>
                      <a:r>
                        <a:rPr kumimoji="1" lang="en-US" altLang="ja-JP" sz="1800" b="0" dirty="0">
                          <a:solidFill>
                            <a:schemeClr val="tx1"/>
                          </a:solidFill>
                          <a:latin typeface="ＭＳ Ｐゴシック" pitchFamily="50" charset="-128"/>
                          <a:ea typeface="ＭＳ Ｐゴシック" pitchFamily="50" charset="-128"/>
                        </a:rPr>
                        <a:t>B</a:t>
                      </a:r>
                      <a:r>
                        <a:rPr kumimoji="1" lang="ja-JP" altLang="en-US" sz="1800" b="0" dirty="0">
                          <a:solidFill>
                            <a:schemeClr val="tx1"/>
                          </a:solidFill>
                          <a:latin typeface="ＭＳ Ｐゴシック" pitchFamily="50" charset="-128"/>
                          <a:ea typeface="ＭＳ Ｐゴシック" pitchFamily="50" charset="-128"/>
                        </a:rPr>
                        <a:t>（導入量）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800" b="0" dirty="0">
                        <a:solidFill>
                          <a:schemeClr val="tx1"/>
                        </a:solidFill>
                        <a:latin typeface="ＭＳ Ｐゴシック" pitchFamily="50" charset="-128"/>
                        <a:ea typeface="ＭＳ Ｐゴシック"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125986">
                <a:tc>
                  <a:txBody>
                    <a:bodyPr/>
                    <a:lstStyle/>
                    <a:p>
                      <a:pPr algn="ctr"/>
                      <a:r>
                        <a:rPr kumimoji="1" lang="ja-JP" altLang="en-US" sz="1800" b="0" dirty="0">
                          <a:solidFill>
                            <a:schemeClr val="tx1"/>
                          </a:solidFill>
                          <a:latin typeface="+mj-ea"/>
                          <a:ea typeface="+mj-ea"/>
                        </a:rPr>
                        <a:t>省エネルギー効果量</a:t>
                      </a:r>
                      <a:endParaRPr kumimoji="1" lang="en-US" altLang="ja-JP" sz="1800" b="0" dirty="0">
                        <a:solidFill>
                          <a:schemeClr val="tx1"/>
                        </a:solidFill>
                        <a:latin typeface="+mj-ea"/>
                        <a:ea typeface="+mj-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800" kern="1200" dirty="0">
                          <a:solidFill>
                            <a:schemeClr val="tx1"/>
                          </a:solidFill>
                          <a:latin typeface="+mj-ea"/>
                          <a:ea typeface="+mj-ea"/>
                          <a:cs typeface="+mn-cs"/>
                        </a:rPr>
                        <a:t>万ｋ</a:t>
                      </a:r>
                      <a:r>
                        <a:rPr kumimoji="1" lang="en-US" altLang="ja-JP" sz="1800" kern="1200" dirty="0">
                          <a:solidFill>
                            <a:schemeClr val="tx1"/>
                          </a:solidFill>
                          <a:latin typeface="+mj-ea"/>
                          <a:ea typeface="+mj-ea"/>
                          <a:cs typeface="+mn-cs"/>
                        </a:rPr>
                        <a:t>L</a:t>
                      </a:r>
                      <a:r>
                        <a:rPr kumimoji="1" lang="en-US" altLang="ja-JP" sz="1800" kern="1200" dirty="0">
                          <a:solidFill>
                            <a:schemeClr val="tx1"/>
                          </a:solidFill>
                          <a:latin typeface="+mj-ea"/>
                          <a:ea typeface="+mn-ea"/>
                          <a:cs typeface="+mn-cs"/>
                        </a:rPr>
                        <a:t>/</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j-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kern="1200" dirty="0">
                          <a:solidFill>
                            <a:schemeClr val="tx1"/>
                          </a:solidFill>
                          <a:latin typeface="+mj-ea"/>
                          <a:ea typeface="+mn-ea"/>
                          <a:cs typeface="+mn-cs"/>
                        </a:rPr>
                        <a:t>万</a:t>
                      </a:r>
                      <a:r>
                        <a:rPr kumimoji="1" lang="ja-JP" altLang="en-US" sz="1800" kern="1200" dirty="0" err="1">
                          <a:solidFill>
                            <a:schemeClr val="tx1"/>
                          </a:solidFill>
                          <a:latin typeface="+mj-ea"/>
                          <a:ea typeface="+mn-ea"/>
                          <a:cs typeface="+mn-cs"/>
                        </a:rPr>
                        <a:t>ｋ</a:t>
                      </a:r>
                      <a:r>
                        <a:rPr kumimoji="1" lang="en-US" altLang="ja-JP" sz="1800" kern="1200" dirty="0">
                          <a:solidFill>
                            <a:schemeClr val="tx1"/>
                          </a:solidFill>
                          <a:latin typeface="+mj-ea"/>
                          <a:ea typeface="+mn-ea"/>
                          <a:cs typeface="+mn-cs"/>
                        </a:rPr>
                        <a:t>L/</a:t>
                      </a:r>
                      <a:r>
                        <a:rPr kumimoji="1" lang="ja-JP" altLang="en-US" sz="1800" kern="1200" dirty="0">
                          <a:solidFill>
                            <a:schemeClr val="tx1"/>
                          </a:solidFill>
                          <a:latin typeface="+mj-ea"/>
                          <a:ea typeface="+mn-ea"/>
                          <a:cs typeface="+mn-cs"/>
                        </a:rPr>
                        <a:t>年</a:t>
                      </a:r>
                      <a:endParaRPr kumimoji="1" lang="en-US" altLang="ja-JP" sz="1800" kern="1200" dirty="0">
                        <a:solidFill>
                          <a:schemeClr val="tx1"/>
                        </a:solidFill>
                        <a:latin typeface="+mj-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380" name="テキスト ボックス 5"/>
          <p:cNvSpPr txBox="1">
            <a:spLocks noChangeArrowheads="1"/>
          </p:cNvSpPr>
          <p:nvPr/>
        </p:nvSpPr>
        <p:spPr bwMode="auto">
          <a:xfrm>
            <a:off x="252000" y="5261907"/>
            <a:ext cx="8640000" cy="523220"/>
          </a:xfrm>
          <a:prstGeom prst="rect">
            <a:avLst/>
          </a:prstGeom>
          <a:solidFill>
            <a:schemeClr val="bg1"/>
          </a:solidFill>
          <a:ln w="19050">
            <a:solidFill>
              <a:srgbClr val="C00000"/>
            </a:solidFill>
            <a:prstDash val="solid"/>
            <a:miter lim="800000"/>
            <a:headEnd/>
            <a:tailEnd/>
          </a:ln>
        </p:spPr>
        <p:txBody>
          <a:bodyPr wrap="square" anchor="ctr">
            <a:spAutoFit/>
          </a:bodyPr>
          <a:lstStyle/>
          <a:p>
            <a:pPr algn="l">
              <a:spcBef>
                <a:spcPts val="600"/>
              </a:spcBef>
            </a:pPr>
            <a:r>
              <a:rPr lang="ja-JP" altLang="en-US" sz="1400" dirty="0">
                <a:solidFill>
                  <a:srgbClr val="C00000"/>
                </a:solidFill>
                <a:latin typeface="ＭＳ Ｐゴシック" pitchFamily="50" charset="-128"/>
              </a:rPr>
              <a:t>・</a:t>
            </a:r>
            <a:r>
              <a:rPr lang="ja-JP" altLang="ja-JP" sz="1400" dirty="0">
                <a:solidFill>
                  <a:srgbClr val="C00000"/>
                </a:solidFill>
              </a:rPr>
              <a:t>国外での省エネルギー効果量</a:t>
            </a:r>
            <a:r>
              <a:rPr lang="ja-JP" altLang="en-US" sz="1400" dirty="0">
                <a:solidFill>
                  <a:srgbClr val="C00000"/>
                </a:solidFill>
              </a:rPr>
              <a:t>は</a:t>
            </a:r>
            <a:r>
              <a:rPr lang="ja-JP" altLang="ja-JP" sz="1400" dirty="0">
                <a:solidFill>
                  <a:srgbClr val="C00000"/>
                </a:solidFill>
              </a:rPr>
              <a:t>、国内分に合計せず、国外分として</a:t>
            </a:r>
            <a:r>
              <a:rPr lang="ja-JP" altLang="en-US" sz="1400" dirty="0">
                <a:solidFill>
                  <a:srgbClr val="C00000"/>
                </a:solidFill>
              </a:rPr>
              <a:t>、記載してください。</a:t>
            </a:r>
            <a:endParaRPr lang="en-US" altLang="ja-JP" sz="1400" dirty="0">
              <a:solidFill>
                <a:srgbClr val="C00000"/>
              </a:solidFill>
            </a:endParaRPr>
          </a:p>
          <a:p>
            <a:pPr algn="l">
              <a:spcBef>
                <a:spcPts val="0"/>
              </a:spcBef>
            </a:pPr>
            <a:r>
              <a:rPr lang="ja-JP" altLang="en-US" sz="1400" dirty="0">
                <a:solidFill>
                  <a:srgbClr val="C00000"/>
                </a:solidFill>
              </a:rPr>
              <a:t>　</a:t>
            </a:r>
            <a:r>
              <a:rPr lang="ja-JP" altLang="ja-JP" sz="1400" dirty="0">
                <a:solidFill>
                  <a:srgbClr val="C00000"/>
                </a:solidFill>
              </a:rPr>
              <a:t>国外での省エネルギー効果量が見込めない場合は、「</a:t>
            </a:r>
            <a:r>
              <a:rPr lang="ja-JP" altLang="en-US" sz="1400" dirty="0">
                <a:solidFill>
                  <a:srgbClr val="C00000"/>
                </a:solidFill>
              </a:rPr>
              <a:t>－</a:t>
            </a:r>
            <a:r>
              <a:rPr lang="ja-JP" altLang="ja-JP" sz="1400" dirty="0">
                <a:solidFill>
                  <a:srgbClr val="C00000"/>
                </a:solidFill>
              </a:rPr>
              <a:t>」を</a:t>
            </a:r>
            <a:r>
              <a:rPr lang="ja-JP" altLang="en-US" sz="1400" dirty="0">
                <a:solidFill>
                  <a:srgbClr val="C00000"/>
                </a:solidFill>
              </a:rPr>
              <a:t>記載してください</a:t>
            </a:r>
            <a:r>
              <a:rPr lang="ja-JP" altLang="ja-JP" sz="1400" dirty="0">
                <a:solidFill>
                  <a:srgbClr val="C00000"/>
                </a:solidFill>
              </a:rPr>
              <a:t>。</a:t>
            </a:r>
            <a:endParaRPr lang="ja-JP" altLang="en-US" sz="1400" dirty="0">
              <a:solidFill>
                <a:srgbClr val="C00000"/>
              </a:solidFill>
              <a:latin typeface="ＭＳ Ｐゴシック" pitchFamily="50"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６．技術開発項目</a:t>
            </a:r>
            <a:r>
              <a:rPr lang="ja-JP" altLang="en-US" sz="2400" u="sng" kern="0" dirty="0">
                <a:solidFill>
                  <a:schemeClr val="tx2"/>
                </a:solidFill>
                <a:latin typeface="ＭＳ Ｐゴシック" pitchFamily="50" charset="-128"/>
                <a:cs typeface="+mj-cs"/>
              </a:rPr>
              <a:t>（技術開発項目毎）</a:t>
            </a:r>
          </a:p>
        </p:txBody>
      </p:sp>
      <p:sp>
        <p:nvSpPr>
          <p:cNvPr id="9221" name="テキスト ボックス 5"/>
          <p:cNvSpPr txBox="1">
            <a:spLocks noChangeArrowheads="1"/>
          </p:cNvSpPr>
          <p:nvPr/>
        </p:nvSpPr>
        <p:spPr bwMode="auto">
          <a:xfrm>
            <a:off x="213978" y="863107"/>
            <a:ext cx="8380176" cy="461665"/>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６．１　技術開発項目（１）：</a:t>
            </a:r>
            <a:r>
              <a:rPr lang="ja-JP" altLang="en-US" sz="2400" dirty="0">
                <a:solidFill>
                  <a:srgbClr val="FF0000"/>
                </a:solidFill>
                <a:latin typeface="ＭＳ Ｐゴシック" pitchFamily="50" charset="-128"/>
              </a:rPr>
              <a:t> </a:t>
            </a:r>
            <a:r>
              <a:rPr lang="en-US" altLang="ja-JP" sz="2400" dirty="0">
                <a:latin typeface="ＭＳ Ｐゴシック" pitchFamily="50" charset="-128"/>
              </a:rPr>
              <a:t>(</a:t>
            </a:r>
            <a:r>
              <a:rPr lang="ja-JP" altLang="en-US" sz="2400" dirty="0">
                <a:latin typeface="ＭＳ Ｐゴシック" pitchFamily="50" charset="-128"/>
              </a:rPr>
              <a:t>技術開発項目名を記載してください）</a:t>
            </a:r>
            <a:endParaRPr lang="en-US" altLang="ja-JP" sz="2400" dirty="0">
              <a:latin typeface="ＭＳ Ｐゴシック" pitchFamily="50" charset="-128"/>
            </a:endParaRPr>
          </a:p>
        </p:txBody>
      </p:sp>
      <p:sp>
        <p:nvSpPr>
          <p:cNvPr id="9222" name="テキスト ボックス 5"/>
          <p:cNvSpPr txBox="1">
            <a:spLocks noChangeArrowheads="1"/>
          </p:cNvSpPr>
          <p:nvPr/>
        </p:nvSpPr>
        <p:spPr bwMode="auto">
          <a:xfrm>
            <a:off x="213978" y="2150570"/>
            <a:ext cx="8380176"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６．１．２　技術開発の手法</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9224" name="テキスト ボックス 5"/>
          <p:cNvSpPr txBox="1">
            <a:spLocks noChangeArrowheads="1"/>
          </p:cNvSpPr>
          <p:nvPr/>
        </p:nvSpPr>
        <p:spPr bwMode="auto">
          <a:xfrm>
            <a:off x="213978" y="1222524"/>
            <a:ext cx="8380176" cy="1292662"/>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６．１．１　目標</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2" name="Text Box 8">
            <a:extLst>
              <a:ext uri="{FF2B5EF4-FFF2-40B4-BE49-F238E27FC236}">
                <a16:creationId xmlns:a16="http://schemas.microsoft.com/office/drawing/2014/main" id="{76F2E244-CE1B-4333-D829-1C34B26FB717}"/>
              </a:ext>
            </a:extLst>
          </p:cNvPr>
          <p:cNvSpPr txBox="1">
            <a:spLocks noChangeArrowheads="1"/>
          </p:cNvSpPr>
          <p:nvPr/>
        </p:nvSpPr>
        <p:spPr bwMode="auto">
          <a:xfrm>
            <a:off x="252000" y="3791453"/>
            <a:ext cx="8640000" cy="2400657"/>
          </a:xfrm>
          <a:prstGeom prst="rect">
            <a:avLst/>
          </a:prstGeom>
          <a:no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◆技術開発項目１つにつき１ページ使うなどわかりやすく記述してください。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６．１．１　目標</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・定量的かつ具体的に記述してください。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4</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６．１．２　技術開発の手法</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・各技術開発項目について技術開発手法と開発の流れ、目標値達成度合いの確認方法について具体的に記述してください。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4</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６．技術開発項目</a:t>
            </a:r>
            <a:r>
              <a:rPr lang="ja-JP" altLang="en-US" sz="2400" u="sng" kern="0" dirty="0">
                <a:solidFill>
                  <a:schemeClr val="tx2"/>
                </a:solidFill>
                <a:latin typeface="ＭＳ Ｐゴシック" pitchFamily="50" charset="-128"/>
                <a:cs typeface="+mj-cs"/>
              </a:rPr>
              <a:t>（技術開発項目毎）</a:t>
            </a:r>
          </a:p>
        </p:txBody>
      </p:sp>
      <p:sp>
        <p:nvSpPr>
          <p:cNvPr id="10245" name="テキスト ボックス 5"/>
          <p:cNvSpPr txBox="1">
            <a:spLocks noChangeArrowheads="1"/>
          </p:cNvSpPr>
          <p:nvPr/>
        </p:nvSpPr>
        <p:spPr bwMode="auto">
          <a:xfrm>
            <a:off x="213978" y="863107"/>
            <a:ext cx="8803187" cy="461665"/>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６．２　技術開発項目（２）：</a:t>
            </a:r>
            <a:r>
              <a:rPr lang="ja-JP" altLang="en-US" sz="2400" dirty="0">
                <a:solidFill>
                  <a:srgbClr val="FF0000"/>
                </a:solidFill>
                <a:latin typeface="ＭＳ Ｐゴシック" pitchFamily="50" charset="-128"/>
              </a:rPr>
              <a:t> </a:t>
            </a:r>
            <a:r>
              <a:rPr lang="en-US" altLang="ja-JP" sz="2400" dirty="0">
                <a:latin typeface="ＭＳ Ｐゴシック" pitchFamily="50" charset="-128"/>
              </a:rPr>
              <a:t>(</a:t>
            </a:r>
            <a:r>
              <a:rPr lang="ja-JP" altLang="en-US" sz="2400" dirty="0">
                <a:latin typeface="ＭＳ Ｐゴシック" pitchFamily="50" charset="-128"/>
              </a:rPr>
              <a:t>技術開発項目名を記載してください）</a:t>
            </a:r>
            <a:endParaRPr lang="en-US" altLang="ja-JP" sz="2400" dirty="0">
              <a:latin typeface="ＭＳ Ｐゴシック" pitchFamily="50" charset="-128"/>
            </a:endParaRPr>
          </a:p>
        </p:txBody>
      </p:sp>
      <p:sp>
        <p:nvSpPr>
          <p:cNvPr id="10246" name="テキスト ボックス 5"/>
          <p:cNvSpPr txBox="1">
            <a:spLocks noChangeArrowheads="1"/>
          </p:cNvSpPr>
          <p:nvPr/>
        </p:nvSpPr>
        <p:spPr bwMode="auto">
          <a:xfrm>
            <a:off x="213978" y="2150570"/>
            <a:ext cx="8612063"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６．２．２　技術開発の手法</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10248" name="テキスト ボックス 5"/>
          <p:cNvSpPr txBox="1">
            <a:spLocks noChangeArrowheads="1"/>
          </p:cNvSpPr>
          <p:nvPr/>
        </p:nvSpPr>
        <p:spPr bwMode="auto">
          <a:xfrm>
            <a:off x="213978" y="1222524"/>
            <a:ext cx="8612063"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６．２．１　目標</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2" name="Text Box 8">
            <a:extLst>
              <a:ext uri="{FF2B5EF4-FFF2-40B4-BE49-F238E27FC236}">
                <a16:creationId xmlns:a16="http://schemas.microsoft.com/office/drawing/2014/main" id="{FCDC775F-6A0F-EB7A-7CB9-F7D10661F959}"/>
              </a:ext>
            </a:extLst>
          </p:cNvPr>
          <p:cNvSpPr txBox="1">
            <a:spLocks noChangeArrowheads="1"/>
          </p:cNvSpPr>
          <p:nvPr/>
        </p:nvSpPr>
        <p:spPr bwMode="auto">
          <a:xfrm>
            <a:off x="295571" y="3646037"/>
            <a:ext cx="8640000" cy="2831544"/>
          </a:xfrm>
          <a:prstGeom prst="rect">
            <a:avLst/>
          </a:prstGeom>
          <a:no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◆技術開発項目１つにつき１ページ使うなどわかりやすく記述してください。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６．２．１　目標</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・定量的かつ具体的に記述してください。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4</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６．２．２　技術開発の手法</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・各技術開発項目について技術開発手法と開発の流れ、目標値達成度合いの確認方法について具体的に記述してください。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4</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◆他に技術開発項目があれば、以降、技術開発項目（３）、（４）と記述してください。</a:t>
            </a:r>
            <a:endParaRPr lang="en-US" altLang="ja-JP" sz="1400" b="1" dirty="0">
              <a:solidFill>
                <a:srgbClr val="C00000"/>
              </a:solidFill>
              <a:latin typeface="ＭＳ Ｐゴシック" pitchFamily="50"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６．技術開発項目</a:t>
            </a:r>
            <a:r>
              <a:rPr lang="ja-JP" altLang="en-US" sz="2400" u="sng" kern="0" dirty="0">
                <a:solidFill>
                  <a:schemeClr val="tx2"/>
                </a:solidFill>
                <a:latin typeface="ＭＳ Ｐゴシック" pitchFamily="50" charset="-128"/>
                <a:cs typeface="+mj-cs"/>
              </a:rPr>
              <a:t>（まとめ）</a:t>
            </a:r>
          </a:p>
        </p:txBody>
      </p:sp>
      <p:graphicFrame>
        <p:nvGraphicFramePr>
          <p:cNvPr id="11" name="表 10"/>
          <p:cNvGraphicFramePr>
            <a:graphicFrameLocks noGrp="1"/>
          </p:cNvGraphicFramePr>
          <p:nvPr>
            <p:extLst>
              <p:ext uri="{D42A27DB-BD31-4B8C-83A1-F6EECF244321}">
                <p14:modId xmlns:p14="http://schemas.microsoft.com/office/powerpoint/2010/main" val="1615026479"/>
              </p:ext>
            </p:extLst>
          </p:nvPr>
        </p:nvGraphicFramePr>
        <p:xfrm>
          <a:off x="209550" y="990600"/>
          <a:ext cx="8753475" cy="5343526"/>
        </p:xfrm>
        <a:graphic>
          <a:graphicData uri="http://schemas.openxmlformats.org/drawingml/2006/table">
            <a:tbl>
              <a:tblPr firstRow="1" bandRow="1">
                <a:tableStyleId>{5C22544A-7EE6-4342-B048-85BDC9FD1C3A}</a:tableStyleId>
              </a:tblPr>
              <a:tblGrid>
                <a:gridCol w="2757049">
                  <a:extLst>
                    <a:ext uri="{9D8B030D-6E8A-4147-A177-3AD203B41FA5}">
                      <a16:colId xmlns:a16="http://schemas.microsoft.com/office/drawing/2014/main" val="20000"/>
                    </a:ext>
                  </a:extLst>
                </a:gridCol>
                <a:gridCol w="2662951">
                  <a:extLst>
                    <a:ext uri="{9D8B030D-6E8A-4147-A177-3AD203B41FA5}">
                      <a16:colId xmlns:a16="http://schemas.microsoft.com/office/drawing/2014/main" val="20001"/>
                    </a:ext>
                  </a:extLst>
                </a:gridCol>
                <a:gridCol w="3333475">
                  <a:extLst>
                    <a:ext uri="{9D8B030D-6E8A-4147-A177-3AD203B41FA5}">
                      <a16:colId xmlns:a16="http://schemas.microsoft.com/office/drawing/2014/main" val="20002"/>
                    </a:ext>
                  </a:extLst>
                </a:gridCol>
              </a:tblGrid>
              <a:tr h="617953">
                <a:tc>
                  <a:txBody>
                    <a:bodyPr/>
                    <a:lstStyle/>
                    <a:p>
                      <a:pPr algn="ctr"/>
                      <a:r>
                        <a:rPr kumimoji="1" lang="ja-JP" altLang="en-US" sz="1600" dirty="0">
                          <a:solidFill>
                            <a:srgbClr val="FFFFFF"/>
                          </a:solidFill>
                          <a:effectLst/>
                        </a:rPr>
                        <a:t>技術開発項目</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tc>
                  <a:txBody>
                    <a:bodyPr/>
                    <a:lstStyle/>
                    <a:p>
                      <a:pPr algn="ctr"/>
                      <a:r>
                        <a:rPr kumimoji="1" lang="ja-JP" altLang="en-US" sz="1600" b="1" dirty="0">
                          <a:solidFill>
                            <a:schemeClr val="bg1"/>
                          </a:solidFill>
                          <a:effectLst/>
                        </a:rPr>
                        <a:t>目標</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tc>
                  <a:txBody>
                    <a:bodyPr/>
                    <a:lstStyle/>
                    <a:p>
                      <a:pPr algn="ctr"/>
                      <a:r>
                        <a:rPr kumimoji="1" lang="ja-JP" altLang="en-US" sz="1600" b="1" dirty="0">
                          <a:solidFill>
                            <a:schemeClr val="bg1"/>
                          </a:solidFill>
                          <a:effectLst/>
                        </a:rPr>
                        <a:t>達成手法</a:t>
                      </a:r>
                    </a:p>
                  </a:txBody>
                  <a:tcPr anchor="ct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575191">
                <a:tc>
                  <a:txBody>
                    <a:bodyPr/>
                    <a:lstStyle/>
                    <a:p>
                      <a:pPr algn="l"/>
                      <a:r>
                        <a:rPr kumimoji="1" lang="en-US" altLang="ja-JP" sz="1600" dirty="0"/>
                        <a:t>(1)</a:t>
                      </a:r>
                      <a:r>
                        <a:rPr kumimoji="1" lang="ja-JP" altLang="en-US" sz="1600" dirty="0"/>
                        <a:t>　</a:t>
                      </a:r>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tc>
                  <a:txBody>
                    <a:bodyPr/>
                    <a:lstStyle/>
                    <a:p>
                      <a:endParaRPr kumimoji="1" lang="ja-JP" altLang="en-US" sz="1600" dirty="0"/>
                    </a:p>
                  </a:txBody>
                  <a:tcPr>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1575191">
                <a:tc>
                  <a:txBody>
                    <a:bodyPr/>
                    <a:lstStyle/>
                    <a:p>
                      <a:pPr algn="l"/>
                      <a:r>
                        <a:rPr kumimoji="1" lang="en-US" altLang="ja-JP" sz="1600" dirty="0"/>
                        <a:t>(2)</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2"/>
                  </a:ext>
                </a:extLst>
              </a:tr>
              <a:tr h="1575191">
                <a:tc>
                  <a:txBody>
                    <a:bodyPr/>
                    <a:lstStyle/>
                    <a:p>
                      <a:pPr algn="l"/>
                      <a:r>
                        <a:rPr kumimoji="1" lang="en-US" altLang="ja-JP" sz="1600" dirty="0"/>
                        <a:t>(3)</a:t>
                      </a:r>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3"/>
                  </a:ext>
                </a:extLst>
              </a:tr>
            </a:tbl>
          </a:graphicData>
        </a:graphic>
      </p:graphicFrame>
      <p:sp>
        <p:nvSpPr>
          <p:cNvPr id="2" name="Text Box 8">
            <a:extLst>
              <a:ext uri="{FF2B5EF4-FFF2-40B4-BE49-F238E27FC236}">
                <a16:creationId xmlns:a16="http://schemas.microsoft.com/office/drawing/2014/main" id="{CD001F44-AA27-D485-FE92-F72F0A152699}"/>
              </a:ext>
            </a:extLst>
          </p:cNvPr>
          <p:cNvSpPr txBox="1">
            <a:spLocks noChangeArrowheads="1"/>
          </p:cNvSpPr>
          <p:nvPr/>
        </p:nvSpPr>
        <p:spPr bwMode="auto">
          <a:xfrm>
            <a:off x="612000" y="2619375"/>
            <a:ext cx="7920000" cy="2893100"/>
          </a:xfrm>
          <a:prstGeom prst="rect">
            <a:avLst/>
          </a:prstGeom>
          <a:solidFill>
            <a:schemeClr val="bg1"/>
          </a:solidFill>
          <a:ln w="19050">
            <a:solidFill>
              <a:srgbClr val="C00000"/>
            </a:solidFill>
            <a:miter lim="800000"/>
            <a:headEnd/>
            <a:tailEnd/>
          </a:ln>
        </p:spPr>
        <p:txBody>
          <a:bodyPr wrap="square">
            <a:spAutoFit/>
          </a:bodyPr>
          <a:lstStyle/>
          <a:p>
            <a:pPr algn="l">
              <a:spcBef>
                <a:spcPts val="1200"/>
              </a:spcBef>
            </a:pPr>
            <a:r>
              <a:rPr lang="ja-JP" altLang="en-US" sz="1400" b="1" dirty="0">
                <a:solidFill>
                  <a:srgbClr val="C00000"/>
                </a:solidFill>
                <a:latin typeface="ＭＳ Ｐゴシック" pitchFamily="50" charset="-128"/>
              </a:rPr>
              <a:t>◆技術開発の項目、目標、達成手法を本一覧表にわかりやすくまとめてください。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◆目標は具体的かつ定量的な値で示してください。</a:t>
            </a:r>
            <a:endParaRPr lang="en-US" altLang="ja-JP" sz="1400" b="1" dirty="0">
              <a:solidFill>
                <a:srgbClr val="C00000"/>
              </a:solidFill>
              <a:latin typeface="ＭＳ Ｐゴシック" pitchFamily="50" charset="-128"/>
            </a:endParaRPr>
          </a:p>
          <a:p>
            <a:pPr marL="180975" algn="l">
              <a:spcBef>
                <a:spcPts val="1200"/>
              </a:spcBef>
            </a:pPr>
            <a:r>
              <a:rPr lang="ja-JP" altLang="en-US" sz="1400" dirty="0">
                <a:solidFill>
                  <a:srgbClr val="C00000"/>
                </a:solidFill>
                <a:latin typeface="ＭＳ Ｐゴシック" pitchFamily="50" charset="-128"/>
              </a:rPr>
              <a:t>・最初のフェーズの中間目標と最終目標を記載してください。</a:t>
            </a:r>
            <a:endParaRPr lang="en-US" altLang="ja-JP" sz="1400" dirty="0">
              <a:solidFill>
                <a:srgbClr val="C00000"/>
              </a:solidFill>
              <a:latin typeface="ＭＳ Ｐゴシック" pitchFamily="50" charset="-128"/>
            </a:endParaRPr>
          </a:p>
          <a:p>
            <a:pPr algn="l">
              <a:spcBef>
                <a:spcPts val="1200"/>
              </a:spcBef>
            </a:pPr>
            <a:r>
              <a:rPr lang="ja-JP" altLang="en-US" sz="1400" dirty="0">
                <a:solidFill>
                  <a:srgbClr val="C00000"/>
                </a:solidFill>
                <a:latin typeface="ＭＳ Ｐゴシック" pitchFamily="50" charset="-128"/>
              </a:rPr>
              <a:t>　　　＊中間目標：単独フェーズが３年以上の場合のみ</a:t>
            </a:r>
            <a:endParaRPr lang="en-US" altLang="ja-JP" sz="1400" dirty="0">
              <a:solidFill>
                <a:srgbClr val="C00000"/>
              </a:solidFill>
              <a:latin typeface="ＭＳ Ｐゴシック" pitchFamily="50" charset="-128"/>
            </a:endParaRPr>
          </a:p>
          <a:p>
            <a:pPr algn="l">
              <a:spcBef>
                <a:spcPts val="1200"/>
              </a:spcBef>
            </a:pPr>
            <a:r>
              <a:rPr lang="ja-JP" altLang="en-US" sz="1400" dirty="0">
                <a:solidFill>
                  <a:srgbClr val="C00000"/>
                </a:solidFill>
                <a:latin typeface="ＭＳ Ｐゴシック" pitchFamily="50" charset="-128"/>
              </a:rPr>
              <a:t>　　　　・３～４年事業の場合、２年目終了時点が中間目標</a:t>
            </a:r>
            <a:endParaRPr lang="en-US" altLang="ja-JP" sz="1400" dirty="0">
              <a:solidFill>
                <a:srgbClr val="C00000"/>
              </a:solidFill>
              <a:latin typeface="ＭＳ Ｐゴシック" pitchFamily="50" charset="-128"/>
            </a:endParaRPr>
          </a:p>
          <a:p>
            <a:pPr algn="l">
              <a:spcBef>
                <a:spcPts val="1200"/>
              </a:spcBef>
            </a:pPr>
            <a:r>
              <a:rPr lang="ja-JP" altLang="en-US" sz="1400" dirty="0">
                <a:solidFill>
                  <a:srgbClr val="C00000"/>
                </a:solidFill>
                <a:latin typeface="ＭＳ Ｐゴシック" pitchFamily="50" charset="-128"/>
              </a:rPr>
              <a:t>　　　　・５年事業の場合、３年目終了時点が中間目標</a:t>
            </a:r>
            <a:endParaRPr lang="en-US" altLang="ja-JP" sz="1400"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◆技術開発項目の数によって、行を追加、削除してください。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4</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1-7</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７．技術開発スケジュール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6720216"/>
              </p:ext>
            </p:extLst>
          </p:nvPr>
        </p:nvGraphicFramePr>
        <p:xfrm>
          <a:off x="204661" y="990600"/>
          <a:ext cx="8734087" cy="5012994"/>
        </p:xfrm>
        <a:graphic>
          <a:graphicData uri="http://schemas.openxmlformats.org/drawingml/2006/table">
            <a:tbl>
              <a:tblPr firstRow="1" lastRow="1" bandRow="1">
                <a:tableStyleId>{5C22544A-7EE6-4342-B048-85BDC9FD1C3A}</a:tableStyleId>
              </a:tblPr>
              <a:tblGrid>
                <a:gridCol w="2282861">
                  <a:extLst>
                    <a:ext uri="{9D8B030D-6E8A-4147-A177-3AD203B41FA5}">
                      <a16:colId xmlns:a16="http://schemas.microsoft.com/office/drawing/2014/main" val="20000"/>
                    </a:ext>
                  </a:extLst>
                </a:gridCol>
                <a:gridCol w="1310481">
                  <a:extLst>
                    <a:ext uri="{9D8B030D-6E8A-4147-A177-3AD203B41FA5}">
                      <a16:colId xmlns:a16="http://schemas.microsoft.com/office/drawing/2014/main" val="20001"/>
                    </a:ext>
                  </a:extLst>
                </a:gridCol>
                <a:gridCol w="329755">
                  <a:extLst>
                    <a:ext uri="{9D8B030D-6E8A-4147-A177-3AD203B41FA5}">
                      <a16:colId xmlns:a16="http://schemas.microsoft.com/office/drawing/2014/main" val="20002"/>
                    </a:ext>
                  </a:extLst>
                </a:gridCol>
                <a:gridCol w="329755">
                  <a:extLst>
                    <a:ext uri="{9D8B030D-6E8A-4147-A177-3AD203B41FA5}">
                      <a16:colId xmlns:a16="http://schemas.microsoft.com/office/drawing/2014/main" val="20003"/>
                    </a:ext>
                  </a:extLst>
                </a:gridCol>
                <a:gridCol w="329755">
                  <a:extLst>
                    <a:ext uri="{9D8B030D-6E8A-4147-A177-3AD203B41FA5}">
                      <a16:colId xmlns:a16="http://schemas.microsoft.com/office/drawing/2014/main" val="20004"/>
                    </a:ext>
                  </a:extLst>
                </a:gridCol>
                <a:gridCol w="329755">
                  <a:extLst>
                    <a:ext uri="{9D8B030D-6E8A-4147-A177-3AD203B41FA5}">
                      <a16:colId xmlns:a16="http://schemas.microsoft.com/office/drawing/2014/main" val="20005"/>
                    </a:ext>
                  </a:extLst>
                </a:gridCol>
                <a:gridCol w="329755">
                  <a:extLst>
                    <a:ext uri="{9D8B030D-6E8A-4147-A177-3AD203B41FA5}">
                      <a16:colId xmlns:a16="http://schemas.microsoft.com/office/drawing/2014/main" val="20006"/>
                    </a:ext>
                  </a:extLst>
                </a:gridCol>
                <a:gridCol w="329755">
                  <a:extLst>
                    <a:ext uri="{9D8B030D-6E8A-4147-A177-3AD203B41FA5}">
                      <a16:colId xmlns:a16="http://schemas.microsoft.com/office/drawing/2014/main" val="20007"/>
                    </a:ext>
                  </a:extLst>
                </a:gridCol>
                <a:gridCol w="329755">
                  <a:extLst>
                    <a:ext uri="{9D8B030D-6E8A-4147-A177-3AD203B41FA5}">
                      <a16:colId xmlns:a16="http://schemas.microsoft.com/office/drawing/2014/main" val="20008"/>
                    </a:ext>
                  </a:extLst>
                </a:gridCol>
                <a:gridCol w="329755">
                  <a:extLst>
                    <a:ext uri="{9D8B030D-6E8A-4147-A177-3AD203B41FA5}">
                      <a16:colId xmlns:a16="http://schemas.microsoft.com/office/drawing/2014/main" val="20009"/>
                    </a:ext>
                  </a:extLst>
                </a:gridCol>
                <a:gridCol w="834235">
                  <a:extLst>
                    <a:ext uri="{9D8B030D-6E8A-4147-A177-3AD203B41FA5}">
                      <a16:colId xmlns:a16="http://schemas.microsoft.com/office/drawing/2014/main" val="20010"/>
                    </a:ext>
                  </a:extLst>
                </a:gridCol>
                <a:gridCol w="834235">
                  <a:extLst>
                    <a:ext uri="{9D8B030D-6E8A-4147-A177-3AD203B41FA5}">
                      <a16:colId xmlns:a16="http://schemas.microsoft.com/office/drawing/2014/main" val="20011"/>
                    </a:ext>
                  </a:extLst>
                </a:gridCol>
                <a:gridCol w="834235">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ffectLst/>
                      </a:endParaRPr>
                    </a:p>
                    <a:p>
                      <a:endParaRPr kumimoji="1" lang="en-US" altLang="ja-JP" sz="1600" dirty="0">
                        <a:solidFill>
                          <a:srgbClr val="FFFFFF"/>
                        </a:solidFill>
                        <a:effectLst/>
                      </a:endParaRPr>
                    </a:p>
                    <a:p>
                      <a:pPr algn="ctr"/>
                      <a:r>
                        <a:rPr kumimoji="1" lang="ja-JP" altLang="en-US" sz="1600" dirty="0">
                          <a:solidFill>
                            <a:srgbClr val="FFFFFF"/>
                          </a:solidFill>
                          <a:effectLst/>
                        </a:rPr>
                        <a:t>技術開発項目</a:t>
                      </a:r>
                    </a:p>
                  </a:txBody>
                  <a:tcPr>
                    <a:lnR w="38100" cap="flat" cmpd="sng" algn="ctr">
                      <a:solidFill>
                        <a:schemeClr val="bg1"/>
                      </a:solidFill>
                      <a:prstDash val="solid"/>
                      <a:round/>
                      <a:headEnd type="none" w="med" len="med"/>
                      <a:tailEnd type="none" w="med" len="med"/>
                    </a:lnR>
                    <a:solidFill>
                      <a:srgbClr val="00B050"/>
                    </a:solidFill>
                  </a:tcPr>
                </a:tc>
                <a:tc rowSpan="2">
                  <a:txBody>
                    <a:bodyPr/>
                    <a:lstStyle/>
                    <a:p>
                      <a:pPr algn="ctr"/>
                      <a:endParaRPr kumimoji="1" lang="en-US" altLang="ja-JP" sz="1600" dirty="0">
                        <a:solidFill>
                          <a:srgbClr val="FFFFFF"/>
                        </a:solidFill>
                        <a:effectLst/>
                      </a:endParaRPr>
                    </a:p>
                    <a:p>
                      <a:pPr algn="ctr"/>
                      <a:endParaRPr kumimoji="1" lang="en-US" altLang="ja-JP" sz="1600" dirty="0">
                        <a:solidFill>
                          <a:srgbClr val="FFFFFF"/>
                        </a:solidFill>
                        <a:effectLst/>
                      </a:endParaRPr>
                    </a:p>
                    <a:p>
                      <a:pPr algn="ctr"/>
                      <a:r>
                        <a:rPr kumimoji="1" lang="ja-JP" altLang="en-US" sz="1600" dirty="0">
                          <a:solidFill>
                            <a:srgbClr val="FFFFFF"/>
                          </a:solidFill>
                          <a:effectLst/>
                        </a:rPr>
                        <a:t>担当</a:t>
                      </a:r>
                      <a:endParaRPr kumimoji="1" lang="en-US" altLang="ja-JP" sz="1600" dirty="0">
                        <a:solidFill>
                          <a:srgbClr val="FFFFFF"/>
                        </a:solidFill>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00B050"/>
                    </a:solidFill>
                  </a:tcPr>
                </a:tc>
                <a:tc gridSpan="4">
                  <a:txBody>
                    <a:bodyPr/>
                    <a:lstStyle/>
                    <a:p>
                      <a:pPr algn="ctr"/>
                      <a:r>
                        <a:rPr kumimoji="1" lang="en-US" altLang="ja-JP" sz="1600" dirty="0">
                          <a:solidFill>
                            <a:srgbClr val="FFFFFF"/>
                          </a:solidFill>
                          <a:effectLst/>
                        </a:rPr>
                        <a:t>2024FY</a:t>
                      </a:r>
                    </a:p>
                  </a:txBody>
                  <a:tcPr anchor="ct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rPr>
                        <a:t>2025FY</a:t>
                      </a:r>
                    </a:p>
                  </a:txBody>
                  <a:tcPr anchor="ctr">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rPr>
                        <a:t>2026</a:t>
                      </a:r>
                    </a:p>
                    <a:p>
                      <a:pPr algn="ctr"/>
                      <a:r>
                        <a:rPr kumimoji="1" lang="en-US" altLang="ja-JP" sz="1600" dirty="0">
                          <a:solidFill>
                            <a:srgbClr val="FFFFFF"/>
                          </a:solidFill>
                          <a:effectLst/>
                        </a:rPr>
                        <a:t>FY</a:t>
                      </a:r>
                    </a:p>
                  </a:txBody>
                  <a:tcPr anchor="ct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2027</a:t>
                      </a:r>
                    </a:p>
                    <a:p>
                      <a:pPr algn="ctr"/>
                      <a:r>
                        <a:rPr kumimoji="1" lang="en-US" altLang="ja-JP" sz="1600" dirty="0">
                          <a:solidFill>
                            <a:srgbClr val="FFFFFF"/>
                          </a:solidFill>
                          <a:effectLst/>
                        </a:rPr>
                        <a:t>FY</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ja-JP" altLang="en-US" sz="1600" dirty="0">
                          <a:solidFill>
                            <a:srgbClr val="FFFFFF"/>
                          </a:solidFill>
                          <a:effectLst/>
                        </a:rPr>
                        <a:t>総額</a:t>
                      </a:r>
                      <a:endParaRPr kumimoji="1" lang="en-US" altLang="ja-JP" sz="1600" dirty="0">
                        <a:solidFill>
                          <a:srgbClr val="FFFFFF"/>
                        </a:solidFill>
                        <a:effectLst/>
                      </a:endParaRPr>
                    </a:p>
                  </a:txBody>
                  <a:tcPr anchor="ctr">
                    <a:lnB w="381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a:txBody>
                    <a:bodyPr/>
                    <a:lstStyle/>
                    <a:p>
                      <a:pPr algn="ctr"/>
                      <a:r>
                        <a:rPr kumimoji="1" lang="en-US" altLang="ja-JP" sz="1100" dirty="0">
                          <a:solidFill>
                            <a:srgbClr val="FFFFFF"/>
                          </a:solidFill>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vMerge="1">
                  <a:txBody>
                    <a:bodyPr/>
                    <a:lstStyle/>
                    <a:p>
                      <a:pPr algn="ctr"/>
                      <a:endParaRPr kumimoji="1" lang="en-US" altLang="ja-JP" sz="1100" dirty="0">
                        <a:solidFill>
                          <a:srgbClr val="FFFFFF"/>
                        </a:solidFill>
                        <a:effectLst>
                          <a:outerShdw blurRad="38100" dist="38100" dir="2700000" algn="tl">
                            <a:srgbClr val="000000">
                              <a:alpha val="43137"/>
                            </a:srgbClr>
                          </a:outerShdw>
                        </a:effectLst>
                      </a:endParaRPr>
                    </a:p>
                  </a:txBody>
                  <a:tcPr anchor="ctr">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effectLst/>
                        </a:rPr>
                        <a:t>(1)</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effectLst/>
                        </a:rPr>
                        <a:t>(2)</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effectLst/>
                        </a:rPr>
                        <a:t>(3)</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rPr>
                        <a:t>技術開発費（単位：百万円）</a:t>
                      </a:r>
                      <a:endParaRPr kumimoji="1" lang="en-US" altLang="ja-JP" sz="1600" dirty="0">
                        <a:solidFill>
                          <a:srgbClr val="FFFFFF"/>
                        </a:solidFill>
                        <a:effectLst/>
                      </a:endParaRPr>
                    </a:p>
                  </a:txBody>
                  <a:tcPr anchor="ctr">
                    <a:lnR w="38100" cap="flat" cmpd="sng" algn="ctr">
                      <a:solidFill>
                        <a:schemeClr val="bg1"/>
                      </a:solidFill>
                      <a:prstDash val="solid"/>
                      <a:round/>
                      <a:headEnd type="none" w="med" len="med"/>
                      <a:tailEnd type="none" w="med" len="med"/>
                    </a:lnR>
                    <a:solidFill>
                      <a:srgbClr val="00B050"/>
                    </a:solidFill>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ffectLst/>
                      </a:endParaRPr>
                    </a:p>
                  </a:txBody>
                  <a:tcP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endParaRPr>
                    </a:p>
                  </a:txBody>
                  <a:tcPr>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a:txBody>
                    <a:bodyPr/>
                    <a:lstStyle/>
                    <a:p>
                      <a:endParaRPr kumimoji="1" lang="ja-JP" altLang="en-US" sz="1600"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en-US" altLang="ja-JP" sz="1600"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solidFill>
                      <a:srgbClr val="00B050"/>
                    </a:solidFill>
                  </a:tcPr>
                </a:tc>
                <a:extLst>
                  <a:ext uri="{0D108BD9-81ED-4DB2-BD59-A6C34878D82A}">
                    <a16:rowId xmlns:a16="http://schemas.microsoft.com/office/drawing/2014/main" val="10005"/>
                  </a:ext>
                </a:extLst>
              </a:tr>
            </a:tbl>
          </a:graphicData>
        </a:graphic>
      </p:graphicFrame>
      <p:sp>
        <p:nvSpPr>
          <p:cNvPr id="2" name="Text Box 8">
            <a:extLst>
              <a:ext uri="{FF2B5EF4-FFF2-40B4-BE49-F238E27FC236}">
                <a16:creationId xmlns:a16="http://schemas.microsoft.com/office/drawing/2014/main" id="{238A526B-5A3E-CDC0-57D7-18C4F658741C}"/>
              </a:ext>
            </a:extLst>
          </p:cNvPr>
          <p:cNvSpPr txBox="1">
            <a:spLocks noChangeArrowheads="1"/>
          </p:cNvSpPr>
          <p:nvPr/>
        </p:nvSpPr>
        <p:spPr bwMode="auto">
          <a:xfrm>
            <a:off x="612000" y="3357820"/>
            <a:ext cx="7920000" cy="2000548"/>
          </a:xfrm>
          <a:prstGeom prst="rect">
            <a:avLst/>
          </a:prstGeom>
          <a:solidFill>
            <a:schemeClr val="bg1"/>
          </a:solidFill>
          <a:ln w="19050">
            <a:solidFill>
              <a:srgbClr val="C00000"/>
            </a:solidFill>
            <a:miter lim="800000"/>
            <a:headEnd/>
            <a:tailEnd/>
          </a:ln>
        </p:spPr>
        <p:txBody>
          <a:bodyPr wrap="square">
            <a:spAutoFit/>
          </a:bodyPr>
          <a:lstStyle/>
          <a:p>
            <a:pPr algn="l"/>
            <a:r>
              <a:rPr lang="en-US" altLang="ja-JP" sz="1400" b="1" dirty="0">
                <a:latin typeface="ＭＳ Ｐゴシック" pitchFamily="50" charset="-128"/>
              </a:rPr>
              <a:t>※</a:t>
            </a:r>
            <a:r>
              <a:rPr lang="ja-JP" altLang="en-US" sz="1400" b="1" dirty="0">
                <a:latin typeface="ＭＳ Ｐゴシック" pitchFamily="50" charset="-128"/>
              </a:rPr>
              <a:t>本ページは４年事業（当初交付期間２年）のフォーマット例です。適宜他ページ削除の上、必要に応じ加工してお使いください。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◆各技術開発項目について一覧表にまとめてください。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◆全期間について記載してください。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◆各技術開発項目について、年度毎の開発費を記載してください。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　</a:t>
            </a:r>
            <a:r>
              <a:rPr lang="zh-TW" altLang="en-US" sz="1400" dirty="0">
                <a:solidFill>
                  <a:srgbClr val="C00000"/>
                </a:solidFill>
                <a:latin typeface="ＭＳ Ｐゴシック" pitchFamily="50" charset="-128"/>
              </a:rPr>
              <a:t>基本情報２（様式４別紙５）</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9380058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77863"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rPr>
              <a:t>７．技術開発スケジュール</a:t>
            </a:r>
            <a:endParaRPr lang="ja-JP" altLang="en-US" sz="2400" u="sng" kern="0" dirty="0">
              <a:solidFill>
                <a:schemeClr val="tx2"/>
              </a:solidFill>
              <a:latin typeface="ＭＳ Ｐゴシック"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242604822"/>
              </p:ext>
            </p:extLst>
          </p:nvPr>
        </p:nvGraphicFramePr>
        <p:xfrm>
          <a:off x="205251" y="990600"/>
          <a:ext cx="8734088" cy="5012994"/>
        </p:xfrm>
        <a:graphic>
          <a:graphicData uri="http://schemas.openxmlformats.org/drawingml/2006/table">
            <a:tbl>
              <a:tblPr firstRow="1" lastRow="1" bandRow="1">
                <a:tableStyleId>{5C22544A-7EE6-4342-B048-85BDC9FD1C3A}</a:tableStyleId>
              </a:tblPr>
              <a:tblGrid>
                <a:gridCol w="2061955">
                  <a:extLst>
                    <a:ext uri="{9D8B030D-6E8A-4147-A177-3AD203B41FA5}">
                      <a16:colId xmlns:a16="http://schemas.microsoft.com/office/drawing/2014/main" val="20000"/>
                    </a:ext>
                  </a:extLst>
                </a:gridCol>
                <a:gridCol w="1183669">
                  <a:extLst>
                    <a:ext uri="{9D8B030D-6E8A-4147-A177-3AD203B41FA5}">
                      <a16:colId xmlns:a16="http://schemas.microsoft.com/office/drawing/2014/main" val="20001"/>
                    </a:ext>
                  </a:extLst>
                </a:gridCol>
                <a:gridCol w="268995">
                  <a:extLst>
                    <a:ext uri="{9D8B030D-6E8A-4147-A177-3AD203B41FA5}">
                      <a16:colId xmlns:a16="http://schemas.microsoft.com/office/drawing/2014/main" val="20002"/>
                    </a:ext>
                  </a:extLst>
                </a:gridCol>
                <a:gridCol w="268995">
                  <a:extLst>
                    <a:ext uri="{9D8B030D-6E8A-4147-A177-3AD203B41FA5}">
                      <a16:colId xmlns:a16="http://schemas.microsoft.com/office/drawing/2014/main" val="20003"/>
                    </a:ext>
                  </a:extLst>
                </a:gridCol>
                <a:gridCol w="268995">
                  <a:extLst>
                    <a:ext uri="{9D8B030D-6E8A-4147-A177-3AD203B41FA5}">
                      <a16:colId xmlns:a16="http://schemas.microsoft.com/office/drawing/2014/main" val="20004"/>
                    </a:ext>
                  </a:extLst>
                </a:gridCol>
                <a:gridCol w="268995">
                  <a:extLst>
                    <a:ext uri="{9D8B030D-6E8A-4147-A177-3AD203B41FA5}">
                      <a16:colId xmlns:a16="http://schemas.microsoft.com/office/drawing/2014/main" val="20005"/>
                    </a:ext>
                  </a:extLst>
                </a:gridCol>
                <a:gridCol w="268995">
                  <a:extLst>
                    <a:ext uri="{9D8B030D-6E8A-4147-A177-3AD203B41FA5}">
                      <a16:colId xmlns:a16="http://schemas.microsoft.com/office/drawing/2014/main" val="20006"/>
                    </a:ext>
                  </a:extLst>
                </a:gridCol>
                <a:gridCol w="268995">
                  <a:extLst>
                    <a:ext uri="{9D8B030D-6E8A-4147-A177-3AD203B41FA5}">
                      <a16:colId xmlns:a16="http://schemas.microsoft.com/office/drawing/2014/main" val="20007"/>
                    </a:ext>
                  </a:extLst>
                </a:gridCol>
                <a:gridCol w="268995">
                  <a:extLst>
                    <a:ext uri="{9D8B030D-6E8A-4147-A177-3AD203B41FA5}">
                      <a16:colId xmlns:a16="http://schemas.microsoft.com/office/drawing/2014/main" val="20008"/>
                    </a:ext>
                  </a:extLst>
                </a:gridCol>
                <a:gridCol w="268995">
                  <a:extLst>
                    <a:ext uri="{9D8B030D-6E8A-4147-A177-3AD203B41FA5}">
                      <a16:colId xmlns:a16="http://schemas.microsoft.com/office/drawing/2014/main" val="20009"/>
                    </a:ext>
                  </a:extLst>
                </a:gridCol>
                <a:gridCol w="268995">
                  <a:extLst>
                    <a:ext uri="{9D8B030D-6E8A-4147-A177-3AD203B41FA5}">
                      <a16:colId xmlns:a16="http://schemas.microsoft.com/office/drawing/2014/main" val="20010"/>
                    </a:ext>
                  </a:extLst>
                </a:gridCol>
                <a:gridCol w="268995">
                  <a:extLst>
                    <a:ext uri="{9D8B030D-6E8A-4147-A177-3AD203B41FA5}">
                      <a16:colId xmlns:a16="http://schemas.microsoft.com/office/drawing/2014/main" val="1727794004"/>
                    </a:ext>
                  </a:extLst>
                </a:gridCol>
                <a:gridCol w="268995">
                  <a:extLst>
                    <a:ext uri="{9D8B030D-6E8A-4147-A177-3AD203B41FA5}">
                      <a16:colId xmlns:a16="http://schemas.microsoft.com/office/drawing/2014/main" val="427030085"/>
                    </a:ext>
                  </a:extLst>
                </a:gridCol>
                <a:gridCol w="268995">
                  <a:extLst>
                    <a:ext uri="{9D8B030D-6E8A-4147-A177-3AD203B41FA5}">
                      <a16:colId xmlns:a16="http://schemas.microsoft.com/office/drawing/2014/main" val="1508697908"/>
                    </a:ext>
                  </a:extLst>
                </a:gridCol>
                <a:gridCol w="753508">
                  <a:extLst>
                    <a:ext uri="{9D8B030D-6E8A-4147-A177-3AD203B41FA5}">
                      <a16:colId xmlns:a16="http://schemas.microsoft.com/office/drawing/2014/main" val="20011"/>
                    </a:ext>
                  </a:extLst>
                </a:gridCol>
                <a:gridCol w="753508">
                  <a:extLst>
                    <a:ext uri="{9D8B030D-6E8A-4147-A177-3AD203B41FA5}">
                      <a16:colId xmlns:a16="http://schemas.microsoft.com/office/drawing/2014/main" val="20012"/>
                    </a:ext>
                  </a:extLst>
                </a:gridCol>
                <a:gridCol w="753508">
                  <a:extLst>
                    <a:ext uri="{9D8B030D-6E8A-4147-A177-3AD203B41FA5}">
                      <a16:colId xmlns:a16="http://schemas.microsoft.com/office/drawing/2014/main" val="20013"/>
                    </a:ext>
                  </a:extLst>
                </a:gridCol>
              </a:tblGrid>
              <a:tr h="605631">
                <a:tc rowSpan="2">
                  <a:txBody>
                    <a:bodyPr/>
                    <a:lstStyle/>
                    <a:p>
                      <a:endParaRPr kumimoji="1" lang="en-US" altLang="ja-JP" sz="1600" dirty="0">
                        <a:solidFill>
                          <a:srgbClr val="FFFFFF"/>
                        </a:solidFill>
                        <a:effectLst/>
                      </a:endParaRPr>
                    </a:p>
                    <a:p>
                      <a:endParaRPr kumimoji="1" lang="en-US" altLang="ja-JP" sz="1600" dirty="0">
                        <a:solidFill>
                          <a:srgbClr val="FFFFFF"/>
                        </a:solidFill>
                        <a:effectLst/>
                      </a:endParaRPr>
                    </a:p>
                    <a:p>
                      <a:pPr algn="ctr"/>
                      <a:r>
                        <a:rPr kumimoji="1" lang="ja-JP" altLang="en-US" sz="1600" dirty="0">
                          <a:solidFill>
                            <a:srgbClr val="FFFFFF"/>
                          </a:solidFill>
                          <a:effectLst/>
                        </a:rPr>
                        <a:t>技術開発項目</a:t>
                      </a:r>
                    </a:p>
                  </a:txBody>
                  <a:tcPr>
                    <a:lnR w="38100" cap="flat" cmpd="sng" algn="ctr">
                      <a:solidFill>
                        <a:schemeClr val="bg1"/>
                      </a:solidFill>
                      <a:prstDash val="solid"/>
                      <a:round/>
                      <a:headEnd type="none" w="med" len="med"/>
                      <a:tailEnd type="none" w="med" len="med"/>
                    </a:lnR>
                    <a:solidFill>
                      <a:srgbClr val="00B050"/>
                    </a:solidFill>
                  </a:tcPr>
                </a:tc>
                <a:tc rowSpan="2">
                  <a:txBody>
                    <a:bodyPr/>
                    <a:lstStyle/>
                    <a:p>
                      <a:pPr algn="ctr"/>
                      <a:endParaRPr kumimoji="1" lang="en-US" altLang="ja-JP" sz="1600" dirty="0">
                        <a:solidFill>
                          <a:srgbClr val="FFFFFF"/>
                        </a:solidFill>
                        <a:effectLst/>
                      </a:endParaRPr>
                    </a:p>
                    <a:p>
                      <a:pPr algn="ctr"/>
                      <a:endParaRPr kumimoji="1" lang="en-US" altLang="ja-JP" sz="1600" dirty="0">
                        <a:solidFill>
                          <a:srgbClr val="FFFFFF"/>
                        </a:solidFill>
                        <a:effectLst/>
                      </a:endParaRPr>
                    </a:p>
                    <a:p>
                      <a:pPr algn="ctr"/>
                      <a:r>
                        <a:rPr kumimoji="1" lang="ja-JP" altLang="en-US" sz="1600" dirty="0">
                          <a:solidFill>
                            <a:srgbClr val="FFFFFF"/>
                          </a:solidFill>
                          <a:effectLst/>
                        </a:rPr>
                        <a:t>担当</a:t>
                      </a:r>
                      <a:endParaRPr kumimoji="1" lang="en-US" altLang="ja-JP" sz="1600" dirty="0">
                        <a:solidFill>
                          <a:srgbClr val="FFFFFF"/>
                        </a:solidFill>
                        <a:effectLst/>
                      </a:endParaRPr>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00B050"/>
                    </a:solidFill>
                  </a:tcPr>
                </a:tc>
                <a:tc gridSpan="4">
                  <a:txBody>
                    <a:bodyPr/>
                    <a:lstStyle/>
                    <a:p>
                      <a:pPr algn="ctr"/>
                      <a:r>
                        <a:rPr kumimoji="1" lang="en-US" altLang="ja-JP" sz="1600" dirty="0">
                          <a:solidFill>
                            <a:srgbClr val="FFFFFF"/>
                          </a:solidFill>
                          <a:effectLst/>
                        </a:rPr>
                        <a:t>2024FY</a:t>
                      </a:r>
                    </a:p>
                  </a:txBody>
                  <a:tcPr anchor="ct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rPr>
                        <a:t>2025FY</a:t>
                      </a:r>
                    </a:p>
                  </a:txBody>
                  <a:tcPr anchor="ctr">
                    <a:lnR w="12700" cap="flat" cmpd="sng" algn="ctr">
                      <a:solidFill>
                        <a:schemeClr val="bg1"/>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600" dirty="0">
                          <a:solidFill>
                            <a:srgbClr val="FFFFFF"/>
                          </a:solidFill>
                          <a:effectLst/>
                        </a:rPr>
                        <a:t>2026FY</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en-US" altLang="ja-JP" sz="1600" dirty="0">
                          <a:solidFill>
                            <a:srgbClr val="FFFFFF"/>
                          </a:solidFill>
                          <a:effectLst/>
                        </a:rPr>
                        <a:t>2027</a:t>
                      </a:r>
                    </a:p>
                    <a:p>
                      <a:pPr algn="ctr"/>
                      <a:r>
                        <a:rPr kumimoji="1" lang="en-US" altLang="ja-JP" sz="1600" dirty="0">
                          <a:solidFill>
                            <a:srgbClr val="FFFFFF"/>
                          </a:solidFill>
                          <a:effectLst/>
                        </a:rPr>
                        <a:t>FY</a:t>
                      </a:r>
                    </a:p>
                  </a:txBody>
                  <a:tcPr anchor="ctr">
                    <a:lnL w="38100" cap="flat" cmpd="sng" algn="ctr">
                      <a:solidFill>
                        <a:srgbClr val="C00000"/>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en-US" altLang="ja-JP" sz="1600" dirty="0">
                          <a:solidFill>
                            <a:srgbClr val="FFFFFF"/>
                          </a:solidFill>
                          <a:effectLst/>
                        </a:rPr>
                        <a:t>2028</a:t>
                      </a:r>
                    </a:p>
                    <a:p>
                      <a:pPr algn="ctr"/>
                      <a:r>
                        <a:rPr kumimoji="1" lang="en-US" altLang="ja-JP" sz="1600" dirty="0">
                          <a:solidFill>
                            <a:srgbClr val="FFFFFF"/>
                          </a:solidFill>
                          <a:effectLst/>
                        </a:rPr>
                        <a:t>FY</a:t>
                      </a:r>
                    </a:p>
                  </a:txBody>
                  <a:tcPr anchor="ctr">
                    <a:lnB w="38100" cap="flat" cmpd="sng" algn="ctr">
                      <a:solidFill>
                        <a:schemeClr val="bg1"/>
                      </a:solidFill>
                      <a:prstDash val="solid"/>
                      <a:round/>
                      <a:headEnd type="none" w="med" len="med"/>
                      <a:tailEnd type="none" w="med" len="med"/>
                    </a:lnB>
                    <a:solidFill>
                      <a:srgbClr val="00B050"/>
                    </a:solidFill>
                  </a:tcPr>
                </a:tc>
                <a:tc rowSpan="2">
                  <a:txBody>
                    <a:bodyPr/>
                    <a:lstStyle/>
                    <a:p>
                      <a:pPr algn="ctr"/>
                      <a:r>
                        <a:rPr kumimoji="1" lang="ja-JP" altLang="en-US" sz="1600" dirty="0">
                          <a:solidFill>
                            <a:srgbClr val="FFFFFF"/>
                          </a:solidFill>
                          <a:effectLst/>
                        </a:rPr>
                        <a:t>総額</a:t>
                      </a:r>
                      <a:endParaRPr kumimoji="1" lang="en-US" altLang="ja-JP" sz="1600" dirty="0">
                        <a:solidFill>
                          <a:srgbClr val="FFFFFF"/>
                        </a:solidFill>
                        <a:effectLst/>
                      </a:endParaRPr>
                    </a:p>
                  </a:txBody>
                  <a:tcPr anchor="ctr">
                    <a:lnB w="381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605631">
                <a:tc vMerge="1">
                  <a:txBody>
                    <a:bodyPr/>
                    <a:lstStyle/>
                    <a:p>
                      <a:endParaRPr kumimoji="1" lang="ja-JP" altLang="en-US" sz="1600" dirty="0"/>
                    </a:p>
                  </a:txBody>
                  <a:tcPr>
                    <a:solidFill>
                      <a:schemeClr val="accent1"/>
                    </a:solidFill>
                  </a:tcPr>
                </a:tc>
                <a:tc vMerge="1">
                  <a:txBody>
                    <a:bodyPr/>
                    <a:lstStyle/>
                    <a:p>
                      <a:endParaRPr kumimoji="1" lang="ja-JP" altLang="en-US"/>
                    </a:p>
                  </a:txBody>
                  <a:tcPr/>
                </a:tc>
                <a:tc>
                  <a:txBody>
                    <a:bodyPr/>
                    <a:lstStyle/>
                    <a:p>
                      <a:pPr algn="ctr"/>
                      <a:r>
                        <a:rPr kumimoji="1" lang="en-US" altLang="ja-JP" sz="1100" dirty="0">
                          <a:solidFill>
                            <a:srgbClr val="FFFFFF"/>
                          </a:solidFill>
                          <a:effectLst/>
                        </a:rPr>
                        <a:t>1Q</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00B050"/>
                    </a:solidFill>
                  </a:tcPr>
                </a:tc>
                <a:tc>
                  <a:txBody>
                    <a:bodyPr/>
                    <a:lstStyle/>
                    <a:p>
                      <a:pPr algn="ctr"/>
                      <a:r>
                        <a:rPr kumimoji="1" lang="en-US" altLang="ja-JP" sz="1100" dirty="0">
                          <a:solidFill>
                            <a:srgbClr val="FFFFFF"/>
                          </a:solidFill>
                          <a:effectLst/>
                        </a:rPr>
                        <a:t>1Q</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algn="ctr"/>
                      <a:r>
                        <a:rPr kumimoji="1" lang="en-US" altLang="ja-JP" sz="1100" dirty="0">
                          <a:solidFill>
                            <a:srgbClr val="FFFFFF"/>
                          </a:solidFill>
                          <a:effectLst/>
                        </a:rPr>
                        <a:t>1Q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2Q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3Q</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rgbClr val="FFFFFF"/>
                          </a:solidFill>
                          <a:effectLst/>
                        </a:rPr>
                        <a:t>4Q</a:t>
                      </a:r>
                    </a:p>
                  </a:txBody>
                  <a:tcPr anchor="ct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B050"/>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FFFF"/>
                        </a:solidFill>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10001"/>
                  </a:ext>
                </a:extLst>
              </a:tr>
              <a:tr h="990600">
                <a:tc>
                  <a:txBody>
                    <a:bodyPr/>
                    <a:lstStyle/>
                    <a:p>
                      <a:pPr algn="l"/>
                      <a:r>
                        <a:rPr kumimoji="1" lang="en-US" altLang="ja-JP" sz="1600" dirty="0">
                          <a:effectLst/>
                        </a:rPr>
                        <a:t>(1)</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1028700">
                <a:tc>
                  <a:txBody>
                    <a:bodyPr/>
                    <a:lstStyle/>
                    <a:p>
                      <a:pPr algn="l"/>
                      <a:r>
                        <a:rPr kumimoji="1" lang="en-US" altLang="ja-JP" sz="1600" dirty="0">
                          <a:effectLst/>
                        </a:rPr>
                        <a:t>(2)</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3"/>
                  </a:ext>
                </a:extLst>
              </a:tr>
              <a:tr h="971550">
                <a:tc>
                  <a:txBody>
                    <a:bodyPr/>
                    <a:lstStyle/>
                    <a:p>
                      <a:pPr algn="l"/>
                      <a:r>
                        <a:rPr kumimoji="1" lang="en-US" altLang="ja-JP" sz="1600" dirty="0">
                          <a:effectLst/>
                        </a:rPr>
                        <a:t>(3)</a:t>
                      </a:r>
                      <a:endParaRPr kumimoji="1" lang="ja-JP" altLang="en-US" sz="1600" dirty="0">
                        <a:effectLst/>
                      </a:endParaRPr>
                    </a:p>
                  </a:txBody>
                  <a:tcPr>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tc>
                  <a:txBody>
                    <a:bodyPr/>
                    <a:lstStyle/>
                    <a:p>
                      <a:endParaRPr kumimoji="1" lang="ja-JP" altLang="en-US" dirty="0">
                        <a:solidFill>
                          <a:srgbClr val="FFFFFF"/>
                        </a:solidFill>
                        <a:effectLst/>
                      </a:endParaRPr>
                    </a:p>
                  </a:txBody>
                  <a:tcPr>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kumimoji="1" lang="ja-JP" altLang="en-US" dirty="0">
                        <a:solidFill>
                          <a:srgbClr val="FFFFFF"/>
                        </a:solidFill>
                        <a:effectLst/>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4"/>
                  </a:ext>
                </a:extLst>
              </a:tr>
              <a:tr h="810882">
                <a:tc gridSpan="2">
                  <a:txBody>
                    <a:bodyPr/>
                    <a:lstStyle/>
                    <a:p>
                      <a:pPr algn="ctr"/>
                      <a:r>
                        <a:rPr kumimoji="1" lang="ja-JP" altLang="en-US" sz="1600" dirty="0">
                          <a:solidFill>
                            <a:srgbClr val="FFFFFF"/>
                          </a:solidFill>
                          <a:effectLst/>
                        </a:rPr>
                        <a:t>技術開発費（単位：百万円）</a:t>
                      </a:r>
                      <a:endParaRPr kumimoji="1" lang="en-US" altLang="ja-JP" sz="1600" dirty="0">
                        <a:solidFill>
                          <a:srgbClr val="FFFFFF"/>
                        </a:solidFill>
                        <a:effectLst/>
                      </a:endParaRPr>
                    </a:p>
                  </a:txBody>
                  <a:tcPr anchor="ctr">
                    <a:lnR w="38100" cap="flat" cmpd="sng" algn="ctr">
                      <a:solidFill>
                        <a:schemeClr val="bg1"/>
                      </a:solidFill>
                      <a:prstDash val="solid"/>
                      <a:round/>
                      <a:headEnd type="none" w="med" len="med"/>
                      <a:tailEnd type="none" w="med" len="med"/>
                    </a:lnR>
                    <a:solidFill>
                      <a:srgbClr val="00B050"/>
                    </a:solidFill>
                  </a:tcPr>
                </a:tc>
                <a:tc hMerge="1">
                  <a:txBody>
                    <a:bodyPr/>
                    <a:lstStyle/>
                    <a:p>
                      <a:pPr algn="ctr"/>
                      <a:endParaRPr kumimoji="1" lang="ja-JP" altLang="en-US" sz="1600" dirty="0">
                        <a:solidFill>
                          <a:srgbClr val="FFFFFF"/>
                        </a:solidFill>
                        <a:effectLst>
                          <a:outerShdw blurRad="38100" dist="38100" dir="2700000" algn="tl">
                            <a:srgbClr val="000000">
                              <a:alpha val="43137"/>
                            </a:srgbClr>
                          </a:outerShdw>
                        </a:effectLst>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gridSpan="4">
                  <a:txBody>
                    <a:bodyPr/>
                    <a:lstStyle/>
                    <a:p>
                      <a:endParaRPr kumimoji="1" lang="ja-JP" altLang="en-US" sz="1600" dirty="0">
                        <a:solidFill>
                          <a:srgbClr val="FFFFFF"/>
                        </a:solidFill>
                        <a:effectLst/>
                      </a:endParaRPr>
                    </a:p>
                  </a:txBody>
                  <a:tcPr>
                    <a:lnL w="38100" cap="flat" cmpd="sng" algn="ctr">
                      <a:solidFill>
                        <a:schemeClr val="bg1"/>
                      </a:solidFill>
                      <a:prstDash val="solid"/>
                      <a:round/>
                      <a:headEnd type="none" w="med" len="med"/>
                      <a:tailEnd type="none" w="med" len="med"/>
                    </a:lnL>
                    <a:solidFill>
                      <a:srgbClr val="00B050"/>
                    </a:solidFill>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dirty="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endParaRPr>
                    </a:p>
                  </a:txBody>
                  <a:tcPr>
                    <a:lnR w="12700" cap="flat" cmpd="sng" algn="ctr">
                      <a:solidFill>
                        <a:schemeClr val="bg1"/>
                      </a:solidFill>
                      <a:prstDash val="solid"/>
                      <a:round/>
                      <a:headEnd type="none" w="med" len="med"/>
                      <a:tailEnd type="none" w="med" len="med"/>
                    </a:lnR>
                    <a:solidFill>
                      <a:srgbClr val="00B050"/>
                    </a:solidFill>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sz="1600">
                        <a:solidFill>
                          <a:srgbClr val="FFFFFF"/>
                        </a:solidFill>
                      </a:endParaRPr>
                    </a:p>
                  </a:txBody>
                  <a:tcPr>
                    <a:lnL w="12700" cap="flat" cmpd="sng" algn="ctr">
                      <a:solidFill>
                        <a:schemeClr val="tx1"/>
                      </a:solidFill>
                      <a:prstDash val="solid"/>
                      <a:round/>
                      <a:headEnd type="none" w="med" len="med"/>
                      <a:tailEnd type="none" w="med" len="med"/>
                    </a:lnL>
                  </a:tcPr>
                </a:tc>
                <a:tc gridSpan="4">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lnR w="38100" cap="flat" cmpd="sng" algn="ctr">
                      <a:solidFill>
                        <a:srgbClr val="C00000"/>
                      </a:solidFill>
                      <a:prstDash val="solid"/>
                      <a:round/>
                      <a:headEnd type="none" w="med" len="med"/>
                      <a:tailEnd type="none" w="med" len="med"/>
                    </a:lnR>
                    <a:solidFill>
                      <a:srgbClr val="00B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endParaRPr kumimoji="1" lang="en-US" altLang="ja-JP" sz="1600" dirty="0">
                        <a:solidFill>
                          <a:srgbClr val="FFFFFF"/>
                        </a:solidFill>
                        <a:effectLst/>
                      </a:endParaRPr>
                    </a:p>
                  </a:txBody>
                  <a:tcPr>
                    <a:lnL w="38100" cap="flat" cmpd="sng" algn="ctr">
                      <a:solidFill>
                        <a:srgbClr val="C00000"/>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B050"/>
                    </a:solidFill>
                  </a:tcPr>
                </a:tc>
                <a:tc>
                  <a:txBody>
                    <a:bodyPr/>
                    <a:lstStyle/>
                    <a:p>
                      <a:endParaRPr kumimoji="1" lang="ja-JP" altLang="en-US" sz="1600" dirty="0">
                        <a:solidFill>
                          <a:srgbClr val="FFFFFF"/>
                        </a:solidFill>
                        <a:effectLst/>
                      </a:endParaRPr>
                    </a:p>
                  </a:txBody>
                  <a:tcPr>
                    <a:lnL w="12700" cap="flat" cmpd="sng" algn="ctr">
                      <a:solidFill>
                        <a:schemeClr val="bg1"/>
                      </a:solidFill>
                      <a:prstDash val="solid"/>
                      <a:round/>
                      <a:headEnd type="none" w="med" len="med"/>
                      <a:tailEnd type="none" w="med" len="med"/>
                    </a:lnL>
                    <a:solidFill>
                      <a:srgbClr val="00B050"/>
                    </a:solidFill>
                  </a:tcPr>
                </a:tc>
                <a:extLst>
                  <a:ext uri="{0D108BD9-81ED-4DB2-BD59-A6C34878D82A}">
                    <a16:rowId xmlns:a16="http://schemas.microsoft.com/office/drawing/2014/main" val="10005"/>
                  </a:ext>
                </a:extLst>
              </a:tr>
            </a:tbl>
          </a:graphicData>
        </a:graphic>
      </p:graphicFrame>
      <p:sp>
        <p:nvSpPr>
          <p:cNvPr id="3" name="Text Box 8">
            <a:extLst>
              <a:ext uri="{FF2B5EF4-FFF2-40B4-BE49-F238E27FC236}">
                <a16:creationId xmlns:a16="http://schemas.microsoft.com/office/drawing/2014/main" id="{93BE380A-ECCE-0B1B-FA90-7A6E89958D5A}"/>
              </a:ext>
            </a:extLst>
          </p:cNvPr>
          <p:cNvSpPr txBox="1">
            <a:spLocks noChangeArrowheads="1"/>
          </p:cNvSpPr>
          <p:nvPr/>
        </p:nvSpPr>
        <p:spPr bwMode="auto">
          <a:xfrm>
            <a:off x="612000" y="3357820"/>
            <a:ext cx="7920000" cy="2000548"/>
          </a:xfrm>
          <a:prstGeom prst="rect">
            <a:avLst/>
          </a:prstGeom>
          <a:solidFill>
            <a:schemeClr val="bg1"/>
          </a:solidFill>
          <a:ln w="19050">
            <a:solidFill>
              <a:srgbClr val="C00000"/>
            </a:solidFill>
            <a:miter lim="800000"/>
            <a:headEnd/>
            <a:tailEnd/>
          </a:ln>
        </p:spPr>
        <p:txBody>
          <a:bodyPr wrap="square">
            <a:spAutoFit/>
          </a:bodyPr>
          <a:lstStyle/>
          <a:p>
            <a:pPr algn="l"/>
            <a:r>
              <a:rPr lang="en-US" altLang="ja-JP" sz="1400" b="1" dirty="0">
                <a:latin typeface="ＭＳ Ｐゴシック" pitchFamily="50" charset="-128"/>
              </a:rPr>
              <a:t>※</a:t>
            </a:r>
            <a:r>
              <a:rPr lang="ja-JP" altLang="en-US" sz="1400" b="1" dirty="0">
                <a:latin typeface="ＭＳ Ｐゴシック" pitchFamily="50" charset="-128"/>
              </a:rPr>
              <a:t>本ページは５年事業（当初交付期間３年）のフォーマット例です。適宜他ページ削除の上、必要に応じ加工してお使いください。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◆各技術開発項目について一覧表にまとめてください。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◆全期間について記載してください。</a:t>
            </a:r>
            <a:endParaRPr lang="en-US" altLang="ja-JP" sz="1400" b="1" dirty="0">
              <a:solidFill>
                <a:srgbClr val="C00000"/>
              </a:solidFill>
              <a:latin typeface="ＭＳ Ｐゴシック" pitchFamily="50" charset="-128"/>
            </a:endParaRPr>
          </a:p>
          <a:p>
            <a:pPr algn="l">
              <a:spcBef>
                <a:spcPts val="1200"/>
              </a:spcBef>
            </a:pPr>
            <a:r>
              <a:rPr lang="ja-JP" altLang="en-US" sz="1400" b="1" dirty="0">
                <a:solidFill>
                  <a:srgbClr val="C00000"/>
                </a:solidFill>
                <a:latin typeface="ＭＳ Ｐゴシック" pitchFamily="50" charset="-128"/>
              </a:rPr>
              <a:t>◆各技術開発項目について、年度毎の開発費を記載してください。</a:t>
            </a:r>
            <a:endParaRPr lang="en-US" altLang="ja-JP" sz="1400" b="1" dirty="0">
              <a:solidFill>
                <a:srgbClr val="C00000"/>
              </a:solidFill>
              <a:latin typeface="ＭＳ Ｐゴシック" pitchFamily="50" charset="-128"/>
            </a:endParaRPr>
          </a:p>
          <a:p>
            <a:pPr algn="l">
              <a:spcBef>
                <a:spcPts val="1200"/>
              </a:spcBef>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　</a:t>
            </a:r>
            <a:r>
              <a:rPr lang="zh-TW" altLang="en-US" sz="1400" dirty="0">
                <a:solidFill>
                  <a:srgbClr val="C00000"/>
                </a:solidFill>
                <a:latin typeface="ＭＳ Ｐゴシック" pitchFamily="50" charset="-128"/>
              </a:rPr>
              <a:t>基本情報２（様式４別紙５）</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68338" y="328613"/>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８．</a:t>
            </a:r>
            <a:r>
              <a:rPr lang="ja-JP" altLang="en-US" sz="3200" u="sng" dirty="0">
                <a:latin typeface="ＭＳ Ｐゴシック" pitchFamily="50" charset="-128"/>
              </a:rPr>
              <a:t>実施体制</a:t>
            </a:r>
            <a:endParaRPr lang="ja-JP" altLang="en-US" sz="3200" u="sng" kern="0" dirty="0">
              <a:solidFill>
                <a:schemeClr val="tx2"/>
              </a:solidFill>
              <a:latin typeface="ＭＳ Ｐゴシック" pitchFamily="50" charset="-128"/>
              <a:cs typeface="+mj-cs"/>
            </a:endParaRPr>
          </a:p>
        </p:txBody>
      </p:sp>
      <p:sp>
        <p:nvSpPr>
          <p:cNvPr id="12292" name="Rectangle 46"/>
          <p:cNvSpPr>
            <a:spLocks noChangeArrowheads="1"/>
          </p:cNvSpPr>
          <p:nvPr/>
        </p:nvSpPr>
        <p:spPr bwMode="auto">
          <a:xfrm>
            <a:off x="698500" y="1304652"/>
            <a:ext cx="7747000" cy="4127428"/>
          </a:xfrm>
          <a:prstGeom prst="rect">
            <a:avLst/>
          </a:prstGeom>
          <a:solidFill>
            <a:srgbClr val="FFFFFF"/>
          </a:solidFill>
          <a:ln w="9525">
            <a:solidFill>
              <a:srgbClr val="000000"/>
            </a:solidFill>
            <a:miter lim="800000"/>
            <a:headEnd/>
            <a:tailEnd/>
          </a:ln>
        </p:spPr>
        <p:txBody>
          <a:bodyPr/>
          <a:lstStyle/>
          <a:p>
            <a:endParaRPr lang="ja-JP" altLang="en-US">
              <a:latin typeface="ＭＳ Ｐゴシック" pitchFamily="50" charset="-128"/>
            </a:endParaRPr>
          </a:p>
        </p:txBody>
      </p:sp>
      <p:sp>
        <p:nvSpPr>
          <p:cNvPr id="10285" name="Text Box 45"/>
          <p:cNvSpPr txBox="1">
            <a:spLocks noChangeArrowheads="1"/>
          </p:cNvSpPr>
          <p:nvPr/>
        </p:nvSpPr>
        <p:spPr bwMode="auto">
          <a:xfrm>
            <a:off x="3424238" y="1077774"/>
            <a:ext cx="2260600" cy="554798"/>
          </a:xfrm>
          <a:prstGeom prst="rect">
            <a:avLst/>
          </a:prstGeom>
          <a:solidFill>
            <a:srgbClr val="FFFFFF"/>
          </a:solidFill>
          <a:ln w="9525">
            <a:solidFill>
              <a:srgbClr val="000000"/>
            </a:solidFill>
            <a:miter lim="800000"/>
            <a:headEnd/>
            <a:tailEnd/>
          </a:ln>
          <a:effectLst>
            <a:outerShdw dist="35921" dir="2700000" algn="ctr" rotWithShape="0">
              <a:srgbClr val="808080"/>
            </a:outerShdw>
          </a:effectLst>
        </p:spPr>
        <p:txBody>
          <a:bodyPr anchor="ctr"/>
          <a:lstStyle/>
          <a:p>
            <a:pPr eaLnBrk="0" hangingPunct="0">
              <a:defRPr/>
            </a:pPr>
            <a:r>
              <a:rPr lang="ja-JP" altLang="en-US" sz="1400" dirty="0">
                <a:latin typeface="ＭＳ Ｐゴシック" pitchFamily="50" charset="-128"/>
                <a:cs typeface="Times New Roman" pitchFamily="18" charset="0"/>
              </a:rPr>
              <a:t>技術</a:t>
            </a:r>
            <a:r>
              <a:rPr lang="ja-JP" sz="1400" dirty="0">
                <a:latin typeface="ＭＳ Ｐゴシック" pitchFamily="50" charset="-128"/>
                <a:cs typeface="Times New Roman" pitchFamily="18" charset="0"/>
              </a:rPr>
              <a:t>開発責任者</a:t>
            </a:r>
            <a:endParaRPr lang="ja-JP" sz="1400" dirty="0">
              <a:latin typeface="ＭＳ Ｐゴシック" pitchFamily="50" charset="-128"/>
            </a:endParaRPr>
          </a:p>
          <a:p>
            <a:pPr eaLnBrk="0" hangingPunct="0">
              <a:defRPr/>
            </a:pPr>
            <a:r>
              <a:rPr lang="en-US" altLang="ja-JP" sz="1400" dirty="0">
                <a:latin typeface="ＭＳ Ｐゴシック" pitchFamily="50" charset="-128"/>
                <a:cs typeface="Times New Roman" pitchFamily="18" charset="0"/>
              </a:rPr>
              <a:t>(</a:t>
            </a:r>
            <a:r>
              <a:rPr lang="ja-JP" sz="1400" dirty="0">
                <a:latin typeface="ＭＳ Ｐゴシック" pitchFamily="50" charset="-128"/>
                <a:cs typeface="Times New Roman" pitchFamily="18" charset="0"/>
              </a:rPr>
              <a:t>氏名</a:t>
            </a:r>
            <a:r>
              <a:rPr lang="en-US" altLang="ja-JP" sz="1400" dirty="0">
                <a:latin typeface="ＭＳ Ｐゴシック" pitchFamily="50" charset="-128"/>
                <a:cs typeface="Times New Roman" pitchFamily="18" charset="0"/>
              </a:rPr>
              <a:t>)</a:t>
            </a:r>
            <a:endParaRPr lang="ja-JP" sz="1400" dirty="0">
              <a:latin typeface="ＭＳ Ｐゴシック" pitchFamily="50" charset="-128"/>
            </a:endParaRPr>
          </a:p>
        </p:txBody>
      </p:sp>
      <p:sp>
        <p:nvSpPr>
          <p:cNvPr id="12294" name="Text Box 44"/>
          <p:cNvSpPr txBox="1">
            <a:spLocks noChangeArrowheads="1"/>
          </p:cNvSpPr>
          <p:nvPr/>
        </p:nvSpPr>
        <p:spPr bwMode="auto">
          <a:xfrm>
            <a:off x="3438666" y="3789565"/>
            <a:ext cx="2232000" cy="1598400"/>
          </a:xfrm>
          <a:prstGeom prst="rect">
            <a:avLst/>
          </a:prstGeom>
          <a:solidFill>
            <a:srgbClr val="FFFFFF"/>
          </a:solidFill>
          <a:ln w="9525">
            <a:solidFill>
              <a:srgbClr val="000000"/>
            </a:solidFill>
            <a:miter lim="800000"/>
            <a:headEnd/>
            <a:tailEnd/>
          </a:ln>
        </p:spPr>
        <p:txBody>
          <a:bodyPr anchor="ctr"/>
          <a:lstStyle/>
          <a:p>
            <a:pPr eaLnBrk="0" hangingPunct="0"/>
            <a:r>
              <a:rPr lang="ja-JP" sz="1400" dirty="0">
                <a:latin typeface="ＭＳ Ｐゴシック" pitchFamily="50" charset="-128"/>
                <a:cs typeface="Times New Roman" pitchFamily="18" charset="0"/>
              </a:rPr>
              <a:t>委託先名</a:t>
            </a:r>
            <a:endParaRPr lang="en-US" altLang="ja-JP" sz="1400" dirty="0">
              <a:latin typeface="ＭＳ Ｐゴシック" pitchFamily="50" charset="-128"/>
              <a:cs typeface="Times New Roman" pitchFamily="18" charset="0"/>
            </a:endParaRPr>
          </a:p>
          <a:p>
            <a:pPr eaLnBrk="0" hangingPunct="0"/>
            <a:endParaRPr lang="en-US" altLang="ja-JP" sz="14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 ◎ ◎ ◎ ◎の開発</a:t>
            </a:r>
            <a:endParaRPr lang="ja-JP" sz="1200" dirty="0">
              <a:latin typeface="ＭＳ Ｐゴシック" pitchFamily="50" charset="-128"/>
            </a:endParaRPr>
          </a:p>
          <a:p>
            <a:pPr eaLnBrk="0" hangingPunct="0"/>
            <a:endParaRPr lang="en-US" altLang="ja-JP" sz="1200" dirty="0">
              <a:latin typeface="ＭＳ Ｐゴシック" pitchFamily="50" charset="-128"/>
              <a:cs typeface="Times New Roman" pitchFamily="18" charset="0"/>
            </a:endParaRPr>
          </a:p>
        </p:txBody>
      </p:sp>
      <p:sp>
        <p:nvSpPr>
          <p:cNvPr id="12295" name="Text Box 42"/>
          <p:cNvSpPr txBox="1">
            <a:spLocks noChangeArrowheads="1"/>
          </p:cNvSpPr>
          <p:nvPr/>
        </p:nvSpPr>
        <p:spPr bwMode="auto">
          <a:xfrm>
            <a:off x="811294" y="3789565"/>
            <a:ext cx="2232000" cy="1598400"/>
          </a:xfrm>
          <a:prstGeom prst="rect">
            <a:avLst/>
          </a:prstGeom>
          <a:solidFill>
            <a:srgbClr val="FFFFFF"/>
          </a:solidFill>
          <a:ln w="9525">
            <a:solidFill>
              <a:srgbClr val="000000"/>
            </a:solidFill>
            <a:miter lim="800000"/>
            <a:headEnd/>
            <a:tailEnd/>
          </a:ln>
        </p:spPr>
        <p:txBody>
          <a:bodyPr anchor="ctr"/>
          <a:lstStyle/>
          <a:p>
            <a:pPr eaLnBrk="0" hangingPunct="0"/>
            <a:r>
              <a:rPr lang="ja-JP" sz="1400" dirty="0">
                <a:latin typeface="ＭＳ Ｐゴシック" pitchFamily="50" charset="-128"/>
                <a:cs typeface="Times New Roman" pitchFamily="18" charset="0"/>
              </a:rPr>
              <a:t>共同</a:t>
            </a:r>
            <a:r>
              <a:rPr lang="ja-JP" altLang="en-US" sz="1400" dirty="0">
                <a:latin typeface="ＭＳ Ｐゴシック" pitchFamily="50" charset="-128"/>
                <a:cs typeface="Times New Roman" pitchFamily="18" charset="0"/>
              </a:rPr>
              <a:t>研究先名</a:t>
            </a:r>
            <a:endParaRPr lang="en-US" altLang="ja-JP" sz="1100" dirty="0">
              <a:latin typeface="ＭＳ Ｐゴシック" pitchFamily="50" charset="-128"/>
              <a:cs typeface="Times New Roman" pitchFamily="18" charset="0"/>
            </a:endParaRPr>
          </a:p>
          <a:p>
            <a:pPr eaLnBrk="0" hangingPunct="0"/>
            <a:endParaRPr lang="en-US" altLang="ja-JP" sz="11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en-US" altLang="ja-JP" sz="1400" dirty="0">
                <a:latin typeface="ＭＳ Ｐゴシック" pitchFamily="50" charset="-128"/>
                <a:cs typeface="Times New Roman" pitchFamily="18" charset="0"/>
              </a:rPr>
              <a:t>    </a:t>
            </a:r>
            <a:r>
              <a:rPr lang="ja-JP" altLang="en-US" sz="1200" dirty="0">
                <a:latin typeface="ＭＳ Ｐゴシック" pitchFamily="50" charset="-128"/>
                <a:cs typeface="Times New Roman" pitchFamily="18" charset="0"/>
              </a:rPr>
              <a:t>・○○○○○の開発</a:t>
            </a:r>
            <a:endParaRPr lang="en-US" altLang="ja-JP" sz="1200" dirty="0">
              <a:latin typeface="ＭＳ Ｐゴシック" pitchFamily="50" charset="-128"/>
              <a:cs typeface="Times New Roman" pitchFamily="18" charset="0"/>
            </a:endParaRPr>
          </a:p>
        </p:txBody>
      </p:sp>
      <p:sp>
        <p:nvSpPr>
          <p:cNvPr id="12296" name="Text Box 37"/>
          <p:cNvSpPr txBox="1">
            <a:spLocks noChangeArrowheads="1"/>
          </p:cNvSpPr>
          <p:nvPr/>
        </p:nvSpPr>
        <p:spPr bwMode="auto">
          <a:xfrm>
            <a:off x="3474538" y="1812562"/>
            <a:ext cx="2232000" cy="15984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latin typeface="ＭＳ Ｐゴシック" pitchFamily="50" charset="-128"/>
                <a:cs typeface="Times New Roman" pitchFamily="18" charset="0"/>
              </a:rPr>
              <a:t>助成事業者</a:t>
            </a:r>
            <a:r>
              <a:rPr lang="ja-JP" altLang="ja-JP" sz="1400" dirty="0">
                <a:latin typeface="ＭＳ Ｐゴシック" pitchFamily="50" charset="-128"/>
                <a:cs typeface="Times New Roman" pitchFamily="18" charset="0"/>
              </a:rPr>
              <a:t>名</a:t>
            </a:r>
            <a:r>
              <a:rPr lang="en-US" altLang="ja-JP" sz="1400" dirty="0">
                <a:latin typeface="ＭＳ Ｐゴシック" pitchFamily="50" charset="-128"/>
                <a:cs typeface="Times New Roman" pitchFamily="18" charset="0"/>
              </a:rPr>
              <a:t>(</a:t>
            </a:r>
            <a:r>
              <a:rPr lang="ja-JP" altLang="en-US" sz="1400" dirty="0">
                <a:latin typeface="ＭＳ Ｐゴシック" pitchFamily="50" charset="-128"/>
                <a:cs typeface="Times New Roman" pitchFamily="18" charset="0"/>
              </a:rPr>
              <a:t>提案者</a:t>
            </a:r>
            <a:r>
              <a:rPr lang="en-US" altLang="ja-JP" sz="1400" dirty="0">
                <a:latin typeface="ＭＳ Ｐゴシック" pitchFamily="50" charset="-128"/>
                <a:cs typeface="Times New Roman" pitchFamily="18" charset="0"/>
              </a:rPr>
              <a:t>)</a:t>
            </a:r>
          </a:p>
          <a:p>
            <a:pPr eaLnBrk="0" hangingPunct="0"/>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・△△△△△の開発</a:t>
            </a:r>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a:t>
            </a:r>
            <a:r>
              <a:rPr lang="en-US" altLang="ja-JP" sz="1200" dirty="0">
                <a:latin typeface="ＭＳ Ｐゴシック" pitchFamily="50" charset="-128"/>
                <a:cs typeface="Times New Roman" pitchFamily="18" charset="0"/>
              </a:rPr>
              <a:t>×××××</a:t>
            </a:r>
            <a:r>
              <a:rPr lang="ja-JP" altLang="en-US" sz="1200" dirty="0">
                <a:latin typeface="ＭＳ Ｐゴシック" pitchFamily="50" charset="-128"/>
                <a:cs typeface="Times New Roman" pitchFamily="18" charset="0"/>
              </a:rPr>
              <a:t>の開発</a:t>
            </a:r>
            <a:endParaRPr lang="ja-JP" altLang="en-US" sz="1200" dirty="0">
              <a:latin typeface="ＭＳ Ｐゴシック" pitchFamily="50" charset="-128"/>
            </a:endParaRPr>
          </a:p>
          <a:p>
            <a:pPr eaLnBrk="0" hangingPunct="0"/>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p:txBody>
      </p:sp>
      <p:sp>
        <p:nvSpPr>
          <p:cNvPr id="12297" name="Text Box 36"/>
          <p:cNvSpPr txBox="1">
            <a:spLocks noChangeArrowheads="1"/>
          </p:cNvSpPr>
          <p:nvPr/>
        </p:nvSpPr>
        <p:spPr bwMode="auto">
          <a:xfrm>
            <a:off x="834740" y="1812562"/>
            <a:ext cx="2232000" cy="1598400"/>
          </a:xfrm>
          <a:prstGeom prst="rect">
            <a:avLst/>
          </a:prstGeom>
          <a:solidFill>
            <a:srgbClr val="FFFFFF"/>
          </a:solidFill>
          <a:ln w="9525">
            <a:solidFill>
              <a:srgbClr val="000000"/>
            </a:solidFill>
            <a:miter lim="800000"/>
            <a:headEnd/>
            <a:tailEnd/>
          </a:ln>
        </p:spPr>
        <p:txBody>
          <a:bodyPr/>
          <a:lstStyle/>
          <a:p>
            <a:pPr eaLnBrk="0" hangingPunct="0"/>
            <a:r>
              <a:rPr lang="ja-JP" altLang="en-US" sz="1400" dirty="0">
                <a:latin typeface="ＭＳ Ｐゴシック" pitchFamily="50" charset="-128"/>
                <a:cs typeface="Times New Roman" pitchFamily="18" charset="0"/>
              </a:rPr>
              <a:t>助成事業者</a:t>
            </a:r>
            <a:r>
              <a:rPr lang="ja-JP" sz="1400" dirty="0">
                <a:latin typeface="ＭＳ Ｐゴシック" pitchFamily="50" charset="-128"/>
                <a:cs typeface="Times New Roman" pitchFamily="18" charset="0"/>
              </a:rPr>
              <a:t>名</a:t>
            </a:r>
            <a:r>
              <a:rPr lang="en-US" altLang="ja-JP" sz="1400" dirty="0">
                <a:latin typeface="ＭＳ Ｐゴシック" pitchFamily="50" charset="-128"/>
                <a:cs typeface="Times New Roman" pitchFamily="18" charset="0"/>
              </a:rPr>
              <a:t>(</a:t>
            </a:r>
            <a:r>
              <a:rPr lang="ja-JP" altLang="en-US" sz="1400" dirty="0">
                <a:latin typeface="ＭＳ Ｐゴシック" pitchFamily="50" charset="-128"/>
                <a:cs typeface="Times New Roman" pitchFamily="18" charset="0"/>
              </a:rPr>
              <a:t>提案者</a:t>
            </a:r>
            <a:r>
              <a:rPr lang="en-US" altLang="ja-JP" sz="1400" dirty="0">
                <a:latin typeface="ＭＳ Ｐゴシック" pitchFamily="50" charset="-128"/>
                <a:cs typeface="Times New Roman" pitchFamily="18" charset="0"/>
              </a:rPr>
              <a:t>)</a:t>
            </a:r>
          </a:p>
          <a:p>
            <a:pPr eaLnBrk="0" hangingPunct="0"/>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r>
              <a:rPr lang="en-US" altLang="ja-JP" sz="1200" dirty="0">
                <a:latin typeface="ＭＳ Ｐゴシック" pitchFamily="50" charset="-128"/>
                <a:cs typeface="Times New Roman" pitchFamily="18" charset="0"/>
              </a:rPr>
              <a:t>20XX</a:t>
            </a:r>
            <a:r>
              <a:rPr lang="ja-JP" altLang="en-US" sz="1200" dirty="0">
                <a:latin typeface="ＭＳ Ｐゴシック" pitchFamily="50" charset="-128"/>
                <a:cs typeface="Times New Roman" pitchFamily="18" charset="0"/>
              </a:rPr>
              <a:t>年度：○○百万円</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・○○○○○の開発</a:t>
            </a:r>
            <a:endParaRPr lang="en-US" altLang="ja-JP" sz="1200" dirty="0">
              <a:latin typeface="ＭＳ Ｐゴシック" pitchFamily="50" charset="-128"/>
              <a:cs typeface="Times New Roman" pitchFamily="18" charset="0"/>
            </a:endParaRPr>
          </a:p>
          <a:p>
            <a:pPr algn="l" eaLnBrk="0" hangingPunct="0"/>
            <a:r>
              <a:rPr lang="ja-JP" altLang="en-US" sz="1200" dirty="0">
                <a:latin typeface="ＭＳ Ｐゴシック" pitchFamily="50" charset="-128"/>
                <a:cs typeface="Times New Roman" pitchFamily="18" charset="0"/>
              </a:rPr>
              <a:t>     ・◇◇◇◇◇の評価</a:t>
            </a:r>
            <a:endParaRPr lang="ja-JP" altLang="en-US" sz="1200" dirty="0">
              <a:latin typeface="ＭＳ Ｐゴシック" pitchFamily="50" charset="-128"/>
            </a:endParaRPr>
          </a:p>
          <a:p>
            <a:pPr algn="l" eaLnBrk="0" hangingPunct="0"/>
            <a:endParaRPr lang="ja-JP" altLang="en-US" sz="1200" dirty="0">
              <a:latin typeface="ＭＳ Ｐゴシック" pitchFamily="50" charset="-128"/>
            </a:endParaRP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cxnSp>
        <p:nvCxnSpPr>
          <p:cNvPr id="12301" name="直線コネクタ 48"/>
          <p:cNvCxnSpPr>
            <a:cxnSpLocks noChangeShapeType="1"/>
          </p:cNvCxnSpPr>
          <p:nvPr/>
        </p:nvCxnSpPr>
        <p:spPr bwMode="auto">
          <a:xfrm>
            <a:off x="4531090" y="3428307"/>
            <a:ext cx="0" cy="360000"/>
          </a:xfrm>
          <a:prstGeom prst="line">
            <a:avLst/>
          </a:prstGeom>
          <a:noFill/>
          <a:ln w="9525" algn="ctr">
            <a:solidFill>
              <a:schemeClr val="tx1"/>
            </a:solidFill>
            <a:round/>
            <a:headEnd/>
            <a:tailEnd/>
          </a:ln>
        </p:spPr>
      </p:cxnSp>
      <p:cxnSp>
        <p:nvCxnSpPr>
          <p:cNvPr id="12302" name="直線コネクタ 49"/>
          <p:cNvCxnSpPr>
            <a:cxnSpLocks noChangeShapeType="1"/>
          </p:cNvCxnSpPr>
          <p:nvPr/>
        </p:nvCxnSpPr>
        <p:spPr bwMode="auto">
          <a:xfrm>
            <a:off x="1887429" y="3428307"/>
            <a:ext cx="0" cy="360000"/>
          </a:xfrm>
          <a:prstGeom prst="line">
            <a:avLst/>
          </a:prstGeom>
          <a:noFill/>
          <a:ln w="9525" algn="ctr">
            <a:solidFill>
              <a:schemeClr val="tx1"/>
            </a:solidFill>
            <a:round/>
            <a:headEnd/>
            <a:tailEnd/>
          </a:ln>
        </p:spPr>
      </p:cxnSp>
      <p:sp>
        <p:nvSpPr>
          <p:cNvPr id="12304" name="テキスト ボックス 6"/>
          <p:cNvSpPr txBox="1">
            <a:spLocks noChangeArrowheads="1"/>
          </p:cNvSpPr>
          <p:nvPr/>
        </p:nvSpPr>
        <p:spPr bwMode="auto">
          <a:xfrm>
            <a:off x="5955564" y="4684873"/>
            <a:ext cx="2103461"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a:t>
            </a:r>
            <a:r>
              <a:rPr lang="en-US" altLang="ja-JP" sz="1400" dirty="0">
                <a:latin typeface="ＭＳ Ｐゴシック" pitchFamily="50" charset="-128"/>
              </a:rPr>
              <a:t>※</a:t>
            </a:r>
            <a:r>
              <a:rPr lang="ja-JP" altLang="en-US" sz="1400" dirty="0">
                <a:latin typeface="ＭＳ Ｐゴシック" pitchFamily="50" charset="-128"/>
              </a:rPr>
              <a:t>１）</a:t>
            </a:r>
            <a:r>
              <a:rPr lang="en-US" altLang="ja-JP" sz="1400" dirty="0">
                <a:latin typeface="ＭＳ Ｐゴシック" pitchFamily="50" charset="-128"/>
              </a:rPr>
              <a:t>20XX</a:t>
            </a:r>
            <a:r>
              <a:rPr lang="ja-JP" altLang="en-US" sz="1400" dirty="0">
                <a:latin typeface="ＭＳ Ｐゴシック" pitchFamily="50" charset="-128"/>
              </a:rPr>
              <a:t>年度から参画</a:t>
            </a:r>
          </a:p>
        </p:txBody>
      </p:sp>
      <p:sp>
        <p:nvSpPr>
          <p:cNvPr id="12305" name="テキスト ボックス 6"/>
          <p:cNvSpPr txBox="1">
            <a:spLocks noChangeArrowheads="1"/>
          </p:cNvSpPr>
          <p:nvPr/>
        </p:nvSpPr>
        <p:spPr bwMode="auto">
          <a:xfrm>
            <a:off x="909129" y="3449471"/>
            <a:ext cx="902811"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共同研究</a:t>
            </a:r>
            <a:endParaRPr lang="en-US" altLang="ja-JP" sz="1400" dirty="0">
              <a:latin typeface="ＭＳ Ｐゴシック" pitchFamily="50" charset="-128"/>
            </a:endParaRPr>
          </a:p>
        </p:txBody>
      </p:sp>
      <p:sp>
        <p:nvSpPr>
          <p:cNvPr id="12306" name="テキスト ボックス 6"/>
          <p:cNvSpPr txBox="1">
            <a:spLocks noChangeArrowheads="1"/>
          </p:cNvSpPr>
          <p:nvPr/>
        </p:nvSpPr>
        <p:spPr bwMode="auto">
          <a:xfrm>
            <a:off x="4608295" y="3449471"/>
            <a:ext cx="1026243" cy="307777"/>
          </a:xfrm>
          <a:prstGeom prst="rect">
            <a:avLst/>
          </a:prstGeom>
          <a:solidFill>
            <a:schemeClr val="bg1"/>
          </a:solidFill>
          <a:ln w="9525">
            <a:noFill/>
            <a:miter lim="800000"/>
            <a:headEnd/>
            <a:tailEnd/>
          </a:ln>
        </p:spPr>
        <p:txBody>
          <a:bodyPr wrap="none">
            <a:spAutoFit/>
          </a:bodyPr>
          <a:lstStyle/>
          <a:p>
            <a:r>
              <a:rPr lang="ja-JP" altLang="en-US" sz="1400" dirty="0">
                <a:latin typeface="ＭＳ Ｐゴシック" pitchFamily="50" charset="-128"/>
              </a:rPr>
              <a:t>委託（</a:t>
            </a:r>
            <a:r>
              <a:rPr lang="en-US" altLang="ja-JP" sz="1400" dirty="0">
                <a:latin typeface="ＭＳ Ｐゴシック" pitchFamily="50" charset="-128"/>
              </a:rPr>
              <a:t>※</a:t>
            </a:r>
            <a:r>
              <a:rPr lang="ja-JP" altLang="en-US" sz="1400" dirty="0">
                <a:latin typeface="ＭＳ Ｐゴシック" pitchFamily="50" charset="-128"/>
              </a:rPr>
              <a:t>１）</a:t>
            </a:r>
          </a:p>
        </p:txBody>
      </p:sp>
      <p:sp>
        <p:nvSpPr>
          <p:cNvPr id="18" name="Text Box 37"/>
          <p:cNvSpPr txBox="1">
            <a:spLocks noChangeArrowheads="1"/>
          </p:cNvSpPr>
          <p:nvPr/>
        </p:nvSpPr>
        <p:spPr bwMode="auto">
          <a:xfrm>
            <a:off x="6114336" y="1812562"/>
            <a:ext cx="2232000" cy="1598400"/>
          </a:xfrm>
          <a:prstGeom prst="rect">
            <a:avLst/>
          </a:prstGeom>
          <a:solidFill>
            <a:srgbClr val="FFFFFF"/>
          </a:solidFill>
          <a:ln w="9525">
            <a:solidFill>
              <a:srgbClr val="000000"/>
            </a:solidFill>
            <a:miter lim="800000"/>
            <a:headEnd/>
            <a:tailEnd/>
          </a:ln>
        </p:spPr>
        <p:txBody>
          <a:bodyPr/>
          <a:lstStyle/>
          <a:p>
            <a:pPr eaLnBrk="0" hangingPunct="0"/>
            <a:r>
              <a:rPr lang="ja-JP" altLang="en-US" sz="1200" dirty="0">
                <a:latin typeface="ＭＳ Ｐゴシック" pitchFamily="50" charset="-128"/>
                <a:cs typeface="Times New Roman" pitchFamily="18" charset="0"/>
              </a:rPr>
              <a:t>組織・団体</a:t>
            </a:r>
            <a:endParaRPr lang="en-US" altLang="ja-JP" sz="1200" dirty="0">
              <a:latin typeface="ＭＳ Ｐゴシック" pitchFamily="50" charset="-128"/>
              <a:cs typeface="Times New Roman" pitchFamily="18" charset="0"/>
            </a:endParaRPr>
          </a:p>
          <a:p>
            <a:pPr eaLnBrk="0" hangingPunct="0"/>
            <a:endParaRPr lang="en-US" altLang="ja-JP" sz="1200" dirty="0">
              <a:latin typeface="ＭＳ Ｐゴシック" pitchFamily="50" charset="-128"/>
              <a:cs typeface="Times New Roman" pitchFamily="18" charset="0"/>
            </a:endParaRPr>
          </a:p>
          <a:p>
            <a:pPr eaLnBrk="0" hangingPunct="0"/>
            <a:r>
              <a:rPr lang="ja-JP" altLang="en-US" sz="1200" dirty="0">
                <a:latin typeface="ＭＳ Ｐゴシック" pitchFamily="50" charset="-128"/>
                <a:cs typeface="Times New Roman" pitchFamily="18" charset="0"/>
              </a:rPr>
              <a:t>・△△△△△の普及</a:t>
            </a:r>
            <a:endParaRPr lang="en-US" altLang="ja-JP" sz="1200" dirty="0">
              <a:latin typeface="ＭＳ Ｐゴシック" pitchFamily="50" charset="-128"/>
              <a:cs typeface="Times New Roman" pitchFamily="18" charset="0"/>
            </a:endParaRPr>
          </a:p>
        </p:txBody>
      </p:sp>
      <p:sp>
        <p:nvSpPr>
          <p:cNvPr id="2" name="Text Box 1068">
            <a:extLst>
              <a:ext uri="{FF2B5EF4-FFF2-40B4-BE49-F238E27FC236}">
                <a16:creationId xmlns:a16="http://schemas.microsoft.com/office/drawing/2014/main" id="{CAA32E65-F400-EFC9-053E-362C7E2E2AAD}"/>
              </a:ext>
            </a:extLst>
          </p:cNvPr>
          <p:cNvSpPr txBox="1">
            <a:spLocks noChangeArrowheads="1"/>
          </p:cNvSpPr>
          <p:nvPr/>
        </p:nvSpPr>
        <p:spPr bwMode="auto">
          <a:xfrm>
            <a:off x="252000" y="5585033"/>
            <a:ext cx="8640000" cy="954107"/>
          </a:xfrm>
          <a:prstGeom prst="rect">
            <a:avLst/>
          </a:prstGeom>
          <a:solidFill>
            <a:schemeClr val="bg1"/>
          </a:solidFill>
          <a:ln w="9525">
            <a:solidFill>
              <a:srgbClr val="C00000"/>
            </a:solidFill>
            <a:miter lim="800000"/>
            <a:headEnd/>
            <a:tailEnd/>
          </a:ln>
        </p:spPr>
        <p:txBody>
          <a:bodyPr wrap="square">
            <a:spAutoFit/>
          </a:bodyPr>
          <a:lstStyle/>
          <a:p>
            <a:pPr algn="l">
              <a:defRPr/>
            </a:pPr>
            <a:r>
              <a:rPr lang="en-US" altLang="ja-JP" sz="1400" b="1" dirty="0">
                <a:solidFill>
                  <a:srgbClr val="C00000"/>
                </a:solidFill>
                <a:latin typeface="ＭＳ Ｐゴシック" pitchFamily="50" charset="-128"/>
              </a:rPr>
              <a:t>※</a:t>
            </a:r>
            <a:r>
              <a:rPr lang="ja-JP" altLang="en-US" sz="1400" b="1" dirty="0">
                <a:solidFill>
                  <a:srgbClr val="C00000"/>
                </a:solidFill>
                <a:latin typeface="ＭＳ Ｐゴシック" pitchFamily="50" charset="-128"/>
              </a:rPr>
              <a:t>今回提案の技術開発に関係する法人を全て記載してください。</a:t>
            </a:r>
            <a:endParaRPr lang="en-US" altLang="ja-JP" sz="1400" b="1" dirty="0">
              <a:solidFill>
                <a:srgbClr val="C00000"/>
              </a:solidFill>
              <a:latin typeface="ＭＳ Ｐゴシック" pitchFamily="50" charset="-128"/>
            </a:endParaRPr>
          </a:p>
          <a:p>
            <a:pPr algn="l">
              <a:defRPr/>
            </a:pPr>
            <a:r>
              <a:rPr lang="ja-JP" altLang="en-US" sz="1400" b="1" dirty="0">
                <a:solidFill>
                  <a:srgbClr val="C00000"/>
                </a:solidFill>
                <a:latin typeface="ＭＳ Ｐゴシック" pitchFamily="50" charset="-128"/>
              </a:rPr>
              <a:t>　 また、それぞれの主な技術開発内容、技術開発費を記載してください。</a:t>
            </a:r>
            <a:endParaRPr lang="en-US" altLang="ja-JP" sz="1400" b="1" dirty="0">
              <a:solidFill>
                <a:srgbClr val="C00000"/>
              </a:solidFill>
              <a:latin typeface="ＭＳ Ｐゴシック" pitchFamily="50" charset="-128"/>
            </a:endParaRPr>
          </a:p>
          <a:p>
            <a:pPr algn="l">
              <a:defRPr/>
            </a:pPr>
            <a:r>
              <a:rPr lang="ja-JP" altLang="en-US" sz="1400" dirty="0">
                <a:solidFill>
                  <a:srgbClr val="C00000"/>
                </a:solidFill>
                <a:latin typeface="ＭＳ Ｐゴシック" pitchFamily="50" charset="-128"/>
              </a:rPr>
              <a:t>・上記は記載例です。適宜、枠や線は追加・削除ください。</a:t>
            </a:r>
            <a:endParaRPr lang="en-US" altLang="ja-JP" sz="1400" dirty="0">
              <a:solidFill>
                <a:srgbClr val="C00000"/>
              </a:solidFill>
              <a:latin typeface="ＭＳ Ｐゴシック" pitchFamily="50" charset="-128"/>
            </a:endParaRPr>
          </a:p>
          <a:p>
            <a:pPr algn="l">
              <a:defRPr/>
            </a:pPr>
            <a:r>
              <a:rPr lang="en-US" altLang="ja-JP"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提案書　様式４別紙３に記載の内容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66"/>
          <p:cNvSpPr txBox="1">
            <a:spLocks noChangeArrowheads="1"/>
          </p:cNvSpPr>
          <p:nvPr/>
        </p:nvSpPr>
        <p:spPr bwMode="auto">
          <a:xfrm>
            <a:off x="685800" y="2849872"/>
            <a:ext cx="7772400" cy="641350"/>
          </a:xfrm>
          <a:prstGeom prst="rect">
            <a:avLst/>
          </a:prstGeom>
          <a:noFill/>
          <a:ln>
            <a:miter lim="800000"/>
            <a:headEnd/>
            <a:tailEnd/>
          </a:ln>
        </p:spPr>
        <p:txBody>
          <a:bodyPr/>
          <a:lstStyle/>
          <a:p>
            <a:pPr>
              <a:defRPr/>
            </a:pPr>
            <a:r>
              <a:rPr lang="ja-JP" altLang="en-US" sz="4400" u="sng" kern="0" dirty="0">
                <a:solidFill>
                  <a:schemeClr val="tx2"/>
                </a:solidFill>
                <a:latin typeface="ＭＳ Ｐゴシック" pitchFamily="50" charset="-128"/>
                <a:cs typeface="+mj-cs"/>
              </a:rPr>
              <a:t>以降　補足資料</a:t>
            </a:r>
          </a:p>
        </p:txBody>
      </p:sp>
      <p:sp>
        <p:nvSpPr>
          <p:cNvPr id="12298" name="Rectangle 4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ja-JP" altLang="en-US"/>
          </a:p>
        </p:txBody>
      </p:sp>
      <p:sp>
        <p:nvSpPr>
          <p:cNvPr id="12299" name="Rectangle 56"/>
          <p:cNvSpPr>
            <a:spLocks noChangeArrowheads="1"/>
          </p:cNvSpPr>
          <p:nvPr/>
        </p:nvSpPr>
        <p:spPr bwMode="auto">
          <a:xfrm>
            <a:off x="4479925" y="287338"/>
            <a:ext cx="184150" cy="339725"/>
          </a:xfrm>
          <a:prstGeom prst="rect">
            <a:avLst/>
          </a:prstGeom>
          <a:noFill/>
          <a:ln w="9525">
            <a:noFill/>
            <a:miter lim="800000"/>
            <a:headEnd/>
            <a:tailEnd/>
          </a:ln>
        </p:spPr>
        <p:txBody>
          <a:bodyPr wrap="none" anchor="ctr">
            <a:spAutoFit/>
          </a:bodyPr>
          <a:lstStyle/>
          <a:p>
            <a:pPr eaLnBrk="0" hangingPunct="0"/>
            <a:endParaRPr lang="ja-JP" altLang="ja-JP">
              <a:latin typeface="ＭＳ Ｐゴシック" pitchFamily="50" charset="-128"/>
            </a:endParaRPr>
          </a:p>
        </p:txBody>
      </p:sp>
      <p:sp>
        <p:nvSpPr>
          <p:cNvPr id="2" name="Text Box 8">
            <a:extLst>
              <a:ext uri="{FF2B5EF4-FFF2-40B4-BE49-F238E27FC236}">
                <a16:creationId xmlns:a16="http://schemas.microsoft.com/office/drawing/2014/main" id="{1A2248AF-D62F-4762-8254-1EAB7F7332D5}"/>
              </a:ext>
            </a:extLst>
          </p:cNvPr>
          <p:cNvSpPr txBox="1">
            <a:spLocks noChangeArrowheads="1"/>
          </p:cNvSpPr>
          <p:nvPr/>
        </p:nvSpPr>
        <p:spPr bwMode="auto">
          <a:xfrm>
            <a:off x="2887291" y="3855740"/>
            <a:ext cx="3553568" cy="954107"/>
          </a:xfrm>
          <a:prstGeom prst="rect">
            <a:avLst/>
          </a:prstGeom>
          <a:noFill/>
          <a:ln w="19050">
            <a:solidFill>
              <a:srgbClr val="C00000"/>
            </a:solidFill>
            <a:miter lim="800000"/>
            <a:headEnd/>
            <a:tailEnd/>
          </a:ln>
        </p:spPr>
        <p:txBody>
          <a:bodyPr wrap="square">
            <a:spAutoFit/>
          </a:bodyPr>
          <a:lstStyle/>
          <a:p>
            <a:pPr algn="l"/>
            <a:r>
              <a:rPr lang="ja-JP" altLang="en-US" sz="1400" b="1" kern="0" dirty="0">
                <a:solidFill>
                  <a:srgbClr val="C00000"/>
                </a:solidFill>
                <a:latin typeface="ＭＳ Ｐゴシック" pitchFamily="50" charset="-128"/>
                <a:cs typeface="+mj-cs"/>
              </a:rPr>
              <a:t>・補足資料がある場合は、このページの後ろに</a:t>
            </a:r>
            <a:r>
              <a:rPr lang="en-US" altLang="ja-JP" sz="1400" b="1" kern="0" dirty="0">
                <a:solidFill>
                  <a:srgbClr val="C00000"/>
                </a:solidFill>
                <a:latin typeface="ＭＳ Ｐゴシック" pitchFamily="50" charset="-128"/>
                <a:cs typeface="+mj-cs"/>
              </a:rPr>
              <a:t>10</a:t>
            </a:r>
            <a:r>
              <a:rPr lang="ja-JP" altLang="en-US" sz="1400" b="1" kern="0" dirty="0">
                <a:solidFill>
                  <a:srgbClr val="C00000"/>
                </a:solidFill>
                <a:latin typeface="ＭＳ Ｐゴシック" pitchFamily="50" charset="-128"/>
                <a:cs typeface="+mj-cs"/>
              </a:rPr>
              <a:t>枚以内で追加してください。</a:t>
            </a:r>
          </a:p>
          <a:p>
            <a:pPr algn="l"/>
            <a:r>
              <a:rPr lang="ja-JP" altLang="en-US" sz="1400" b="1" kern="0" dirty="0">
                <a:solidFill>
                  <a:srgbClr val="C00000"/>
                </a:solidFill>
                <a:latin typeface="ＭＳ Ｐゴシック" pitchFamily="50" charset="-128"/>
                <a:cs typeface="+mj-cs"/>
              </a:rPr>
              <a:t>・補足資料がない場合は、このページを削除してください。</a:t>
            </a:r>
          </a:p>
        </p:txBody>
      </p:sp>
    </p:spTree>
    <p:extLst>
      <p:ext uri="{BB962C8B-B14F-4D97-AF65-F5344CB8AC3E}">
        <p14:creationId xmlns:p14="http://schemas.microsoft.com/office/powerpoint/2010/main" val="465923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1313237" y="911225"/>
            <a:ext cx="6374624" cy="1908215"/>
          </a:xfrm>
          <a:prstGeom prst="rect">
            <a:avLst/>
          </a:prstGeom>
          <a:noFill/>
          <a:ln w="9525">
            <a:noFill/>
            <a:miter lim="800000"/>
            <a:headEnd/>
            <a:tailEnd/>
          </a:ln>
        </p:spPr>
        <p:txBody>
          <a:bodyPr wrap="square">
            <a:spAutoFit/>
          </a:bodyPr>
          <a:lstStyle/>
          <a:p>
            <a:pPr>
              <a:spcBef>
                <a:spcPct val="50000"/>
              </a:spcBef>
            </a:pPr>
            <a:r>
              <a:rPr lang="ja-JP" altLang="en-US" sz="2400" dirty="0">
                <a:latin typeface="ＭＳ Ｐゴシック" pitchFamily="50" charset="-128"/>
              </a:rPr>
              <a:t>脱炭素社会実現に向けた省エネルギー技術の研究開発・社会実装促進プログラム</a:t>
            </a:r>
            <a:endParaRPr lang="en-US" altLang="ja-JP" sz="2400" dirty="0">
              <a:latin typeface="ＭＳ Ｐゴシック" pitchFamily="50" charset="-128"/>
            </a:endParaRPr>
          </a:p>
          <a:p>
            <a:pPr>
              <a:spcBef>
                <a:spcPct val="50000"/>
              </a:spcBef>
            </a:pPr>
            <a:r>
              <a:rPr lang="ja-JP" altLang="en-US" sz="2800" b="1" dirty="0"/>
              <a:t>重点課題推進スキーム</a:t>
            </a:r>
            <a:endParaRPr lang="ja-JP" altLang="en-US" sz="2800" dirty="0">
              <a:latin typeface="ＭＳ Ｐゴシック" pitchFamily="50" charset="-128"/>
            </a:endParaRPr>
          </a:p>
          <a:p>
            <a:r>
              <a:rPr lang="ja-JP" altLang="en-US" sz="2800" dirty="0">
                <a:latin typeface="ＭＳ Ｐゴシック" pitchFamily="50" charset="-128"/>
              </a:rPr>
              <a:t>採択審査委員会プレゼンテーション資料</a:t>
            </a:r>
          </a:p>
        </p:txBody>
      </p:sp>
      <p:sp>
        <p:nvSpPr>
          <p:cNvPr id="4099" name="Text Box 21"/>
          <p:cNvSpPr txBox="1">
            <a:spLocks noChangeArrowheads="1"/>
          </p:cNvSpPr>
          <p:nvPr/>
        </p:nvSpPr>
        <p:spPr bwMode="auto">
          <a:xfrm>
            <a:off x="247650" y="4608513"/>
            <a:ext cx="8620125" cy="1569660"/>
          </a:xfrm>
          <a:prstGeom prst="rect">
            <a:avLst/>
          </a:prstGeom>
          <a:noFill/>
          <a:ln w="9525">
            <a:noFill/>
            <a:miter lim="800000"/>
            <a:headEnd/>
            <a:tailEnd/>
          </a:ln>
        </p:spPr>
        <p:txBody>
          <a:bodyPr>
            <a:spAutoFit/>
          </a:bodyPr>
          <a:lstStyle/>
          <a:p>
            <a:pPr>
              <a:spcBef>
                <a:spcPts val="0"/>
              </a:spcBef>
            </a:pPr>
            <a:r>
              <a:rPr lang="ja-JP" altLang="en-US" sz="2400" b="1" dirty="0">
                <a:latin typeface="ＭＳ Ｐゴシック" pitchFamily="50" charset="-128"/>
              </a:rPr>
              <a:t>提案法人名：</a:t>
            </a:r>
            <a:endParaRPr lang="en-US" altLang="ja-JP" sz="2400" b="1" dirty="0">
              <a:latin typeface="ＭＳ Ｐゴシック" pitchFamily="50" charset="-128"/>
            </a:endParaRPr>
          </a:p>
          <a:p>
            <a:pPr>
              <a:spcBef>
                <a:spcPts val="0"/>
              </a:spcBef>
            </a:pPr>
            <a:r>
              <a:rPr lang="ja-JP" altLang="en-US" sz="2400" b="1" dirty="0">
                <a:latin typeface="ＭＳ Ｐゴシック" pitchFamily="50" charset="-128"/>
              </a:rPr>
              <a:t>委託先：</a:t>
            </a:r>
            <a:endParaRPr lang="en-US" altLang="ja-JP" sz="2400" b="1" dirty="0">
              <a:latin typeface="ＭＳ Ｐゴシック" pitchFamily="50" charset="-128"/>
            </a:endParaRPr>
          </a:p>
          <a:p>
            <a:pPr>
              <a:spcBef>
                <a:spcPts val="0"/>
              </a:spcBef>
            </a:pPr>
            <a:r>
              <a:rPr lang="ja-JP" altLang="en-US" sz="2400" b="1" dirty="0">
                <a:latin typeface="ＭＳ Ｐゴシック" pitchFamily="50" charset="-128"/>
              </a:rPr>
              <a:t>共同研究先：</a:t>
            </a:r>
            <a:endParaRPr lang="en-US" altLang="ja-JP" sz="2400" b="1" dirty="0">
              <a:latin typeface="ＭＳ Ｐゴシック" pitchFamily="50" charset="-128"/>
            </a:endParaRPr>
          </a:p>
          <a:p>
            <a:pPr>
              <a:spcBef>
                <a:spcPts val="0"/>
              </a:spcBef>
            </a:pPr>
            <a:endParaRPr lang="en-US" altLang="ja-JP" sz="2400" b="1" dirty="0">
              <a:solidFill>
                <a:srgbClr val="0070C0"/>
              </a:solidFill>
              <a:latin typeface="ＭＳ Ｐゴシック" pitchFamily="50" charset="-128"/>
            </a:endParaRPr>
          </a:p>
        </p:txBody>
      </p:sp>
      <p:sp>
        <p:nvSpPr>
          <p:cNvPr id="4100" name="Rectangle 22"/>
          <p:cNvSpPr>
            <a:spLocks noGrp="1" noChangeArrowheads="1"/>
          </p:cNvSpPr>
          <p:nvPr>
            <p:ph type="title" idx="4294967295"/>
          </p:nvPr>
        </p:nvSpPr>
        <p:spPr bwMode="auto">
          <a:xfrm>
            <a:off x="400050" y="2830513"/>
            <a:ext cx="8372475" cy="1118635"/>
          </a:xfrm>
          <a:prstGeom prst="rect">
            <a:avLst/>
          </a:prstGeom>
          <a:noFill/>
          <a:ln>
            <a:miter lim="800000"/>
            <a:headEnd/>
            <a:tailEnd/>
          </a:ln>
        </p:spPr>
        <p:txBody>
          <a:bodyPr/>
          <a:lstStyle/>
          <a:p>
            <a:pPr eaLnBrk="1" hangingPunct="1"/>
            <a:r>
              <a:rPr lang="ja-JP" altLang="en-US" sz="3600" b="1" dirty="0">
                <a:solidFill>
                  <a:schemeClr val="tx1"/>
                </a:solidFill>
                <a:latin typeface="ＭＳ Ｐゴシック" pitchFamily="50" charset="-128"/>
              </a:rPr>
              <a:t>＜</a:t>
            </a:r>
            <a:r>
              <a:rPr lang="en-US" altLang="ja-JP" sz="3600" b="1" dirty="0">
                <a:solidFill>
                  <a:schemeClr val="tx1"/>
                </a:solidFill>
                <a:latin typeface="ＭＳ Ｐゴシック" pitchFamily="50" charset="-128"/>
              </a:rPr>
              <a:t>(</a:t>
            </a:r>
            <a:r>
              <a:rPr lang="ja-JP" altLang="en-US" sz="3600" b="1" dirty="0">
                <a:solidFill>
                  <a:schemeClr val="tx1"/>
                </a:solidFill>
                <a:latin typeface="ＭＳ Ｐゴシック" pitchFamily="50" charset="-128"/>
              </a:rPr>
              <a:t>技術開発テーマ名記載</a:t>
            </a:r>
            <a:r>
              <a:rPr lang="en-US" altLang="ja-JP" sz="3600" b="1" dirty="0">
                <a:solidFill>
                  <a:schemeClr val="tx1"/>
                </a:solidFill>
                <a:latin typeface="ＭＳ Ｐゴシック" pitchFamily="50" charset="-128"/>
              </a:rPr>
              <a:t>)</a:t>
            </a:r>
            <a:r>
              <a:rPr lang="ja-JP" altLang="en-US" sz="3600" b="1" dirty="0">
                <a:solidFill>
                  <a:schemeClr val="tx1"/>
                </a:solidFill>
                <a:latin typeface="ＭＳ Ｐゴシック" pitchFamily="50" charset="-128"/>
              </a:rPr>
              <a:t>＞</a:t>
            </a:r>
            <a:br>
              <a:rPr lang="en-US" altLang="ja-JP" sz="3600" b="1" dirty="0">
                <a:solidFill>
                  <a:schemeClr val="tx1"/>
                </a:solidFill>
                <a:latin typeface="ＭＳ Ｐゴシック" pitchFamily="50" charset="-128"/>
              </a:rPr>
            </a:br>
            <a:r>
              <a:rPr lang="ja-JP" altLang="en-US" sz="2800" b="1" dirty="0">
                <a:solidFill>
                  <a:schemeClr val="tx1"/>
                </a:solidFill>
                <a:latin typeface="ＭＳ Ｐゴシック" pitchFamily="50" charset="-128"/>
              </a:rPr>
              <a:t>フェーズ</a:t>
            </a:r>
            <a:r>
              <a:rPr lang="en-US" altLang="ja-JP" sz="2800" b="1" dirty="0">
                <a:solidFill>
                  <a:schemeClr val="tx1"/>
                </a:solidFill>
                <a:latin typeface="ＭＳ Ｐゴシック" pitchFamily="50" charset="-128"/>
              </a:rPr>
              <a:t>Ⅰ</a:t>
            </a:r>
            <a:r>
              <a:rPr lang="ja-JP" altLang="en-US" sz="2800" b="1" dirty="0">
                <a:solidFill>
                  <a:schemeClr val="tx1"/>
                </a:solidFill>
                <a:latin typeface="ＭＳ Ｐゴシック" pitchFamily="50" charset="-128"/>
              </a:rPr>
              <a:t>＋フェーズ</a:t>
            </a:r>
            <a:r>
              <a:rPr lang="en-US" altLang="ja-JP" sz="2800" b="1" dirty="0">
                <a:solidFill>
                  <a:schemeClr val="tx1"/>
                </a:solidFill>
                <a:latin typeface="ＭＳ Ｐゴシック" pitchFamily="50" charset="-128"/>
              </a:rPr>
              <a:t>Ⅱ</a:t>
            </a:r>
            <a:endParaRPr lang="ja-JP" altLang="en-US" sz="2000" dirty="0">
              <a:solidFill>
                <a:schemeClr val="tx1"/>
              </a:solidFill>
              <a:latin typeface="ＭＳ Ｐゴシック" pitchFamily="50" charset="-128"/>
            </a:endParaRPr>
          </a:p>
        </p:txBody>
      </p:sp>
      <p:sp>
        <p:nvSpPr>
          <p:cNvPr id="6" name="Text Box 8"/>
          <p:cNvSpPr txBox="1">
            <a:spLocks noChangeArrowheads="1"/>
          </p:cNvSpPr>
          <p:nvPr/>
        </p:nvSpPr>
        <p:spPr bwMode="auto">
          <a:xfrm>
            <a:off x="5474317" y="4079455"/>
            <a:ext cx="3553568" cy="2246769"/>
          </a:xfrm>
          <a:prstGeom prst="rect">
            <a:avLst/>
          </a:prstGeom>
          <a:noFill/>
          <a:ln w="19050">
            <a:solidFill>
              <a:srgbClr val="C00000"/>
            </a:solidFill>
            <a:miter lim="800000"/>
            <a:headEnd/>
            <a:tailEnd/>
          </a:ln>
        </p:spPr>
        <p:txBody>
          <a:bodyPr wrap="square">
            <a:spAutoFit/>
          </a:bodyPr>
          <a:lstStyle/>
          <a:p>
            <a:pPr algn="l"/>
            <a:r>
              <a:rPr lang="ja-JP" altLang="en-US" sz="1400" kern="0" dirty="0">
                <a:solidFill>
                  <a:srgbClr val="C00000"/>
                </a:solidFill>
                <a:latin typeface="ＭＳ Ｐゴシック" pitchFamily="50" charset="-128"/>
                <a:cs typeface="+mj-cs"/>
              </a:rPr>
              <a:t>・このページに記載する情報は、提案書に記載した情報と一致させてください。</a:t>
            </a:r>
            <a:endParaRPr lang="en-US" altLang="ja-JP" sz="1400" kern="0" dirty="0">
              <a:solidFill>
                <a:srgbClr val="C00000"/>
              </a:solidFill>
              <a:latin typeface="ＭＳ Ｐゴシック" pitchFamily="50" charset="-128"/>
              <a:cs typeface="+mj-cs"/>
            </a:endParaRPr>
          </a:p>
          <a:p>
            <a:pPr algn="l"/>
            <a:r>
              <a:rPr lang="ja-JP" altLang="en-US" sz="1400" dirty="0">
                <a:solidFill>
                  <a:srgbClr val="C00000"/>
                </a:solidFill>
                <a:latin typeface="ＭＳ Ｐゴシック" pitchFamily="50" charset="-128"/>
              </a:rPr>
              <a:t>・画面左上のタイプ名、技術開発テーマ名は「スライドマスター」から編集してください。</a:t>
            </a:r>
            <a:endParaRPr lang="en-US" altLang="ja-JP" sz="1400" dirty="0">
              <a:solidFill>
                <a:srgbClr val="C00000"/>
              </a:solidFill>
              <a:latin typeface="ＭＳ Ｐゴシック" pitchFamily="50" charset="-128"/>
            </a:endParaRPr>
          </a:p>
          <a:p>
            <a:pPr algn="l"/>
            <a:r>
              <a:rPr lang="ja-JP" altLang="en-US" sz="1400" kern="0" dirty="0">
                <a:solidFill>
                  <a:srgbClr val="C00000"/>
                </a:solidFill>
                <a:latin typeface="ＭＳ Ｐゴシック" pitchFamily="50" charset="-128"/>
                <a:cs typeface="+mj-cs"/>
              </a:rPr>
              <a:t>・開発フェーズは、次フェーズ以降含めて全て記載してください。</a:t>
            </a:r>
            <a:r>
              <a:rPr lang="en-US" altLang="ja-JP" sz="1400" kern="0" dirty="0">
                <a:solidFill>
                  <a:srgbClr val="C00000"/>
                </a:solidFill>
                <a:latin typeface="ＭＳ Ｐゴシック" pitchFamily="50" charset="-128"/>
                <a:cs typeface="+mj-cs"/>
              </a:rPr>
              <a:t>(</a:t>
            </a:r>
            <a:r>
              <a:rPr lang="ja-JP" altLang="en-US" sz="1400" kern="0" dirty="0">
                <a:solidFill>
                  <a:srgbClr val="C00000"/>
                </a:solidFill>
                <a:latin typeface="ＭＳ Ｐゴシック" pitchFamily="50" charset="-128"/>
                <a:cs typeface="+mj-cs"/>
              </a:rPr>
              <a:t>不要なフェーズを削除してください</a:t>
            </a:r>
            <a:r>
              <a:rPr lang="en-US" altLang="ja-JP" sz="1400" kern="0" dirty="0">
                <a:solidFill>
                  <a:srgbClr val="C00000"/>
                </a:solidFill>
                <a:latin typeface="ＭＳ Ｐゴシック" pitchFamily="50" charset="-128"/>
                <a:cs typeface="+mj-cs"/>
              </a:rPr>
              <a:t>)</a:t>
            </a:r>
          </a:p>
          <a:p>
            <a:pPr algn="l"/>
            <a:r>
              <a:rPr lang="ja-JP" altLang="en-US" sz="1400" dirty="0">
                <a:solidFill>
                  <a:srgbClr val="C00000"/>
                </a:solidFill>
                <a:latin typeface="ＭＳ Ｐゴシック" pitchFamily="50" charset="-128"/>
              </a:rPr>
              <a:t>・提案法人名、委託先、共同研究先は正式名称にてご記載ください。連名提案であればそれぞれ全社ご記載ください。</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3166174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980323" y="1381392"/>
            <a:ext cx="8163677" cy="4418517"/>
          </a:xfrm>
          <a:prstGeom prst="rect">
            <a:avLst/>
          </a:prstGeom>
          <a:noFill/>
          <a:ln w="9525">
            <a:noFill/>
            <a:miter lim="800000"/>
            <a:headEnd/>
            <a:tailEnd/>
          </a:ln>
        </p:spPr>
        <p:txBody>
          <a:bodyPr wrap="square">
            <a:spAutoFit/>
          </a:bodyPr>
          <a:lstStyle/>
          <a:p>
            <a:pPr marL="609600" indent="-609600" algn="l">
              <a:lnSpc>
                <a:spcPts val="3000"/>
              </a:lnSpc>
              <a:spcBef>
                <a:spcPct val="50000"/>
              </a:spcBef>
            </a:pPr>
            <a:r>
              <a:rPr lang="ja-JP" altLang="en-US" sz="2400" dirty="0">
                <a:latin typeface="ＭＳ Ｐゴシック" pitchFamily="50" charset="-128"/>
              </a:rPr>
              <a:t>１．事業化の背景</a:t>
            </a:r>
            <a:r>
              <a:rPr lang="en-US" altLang="ja-JP" sz="2400" dirty="0">
                <a:latin typeface="ＭＳ Ｐゴシック" pitchFamily="50" charset="-128"/>
              </a:rPr>
              <a:t>(</a:t>
            </a:r>
            <a:r>
              <a:rPr lang="ja-JP" altLang="en-US" sz="2400" dirty="0">
                <a:latin typeface="ＭＳ Ｐゴシック" pitchFamily="50" charset="-128"/>
              </a:rPr>
              <a:t>提案の経緯・背景</a:t>
            </a:r>
            <a:r>
              <a:rPr lang="en-US" altLang="ja-JP" sz="2400" dirty="0">
                <a:latin typeface="ＭＳ Ｐゴシック" pitchFamily="50" charset="-128"/>
              </a:rPr>
              <a:t>)</a:t>
            </a:r>
            <a:endParaRPr lang="en-US" altLang="ja-JP" sz="2400" dirty="0">
              <a:solidFill>
                <a:srgbClr val="FF0000"/>
              </a:solidFill>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２．「重点課題推進スキーム」の対象である説明</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３．技術の内容・課題</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４．事業化シナリオ</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５．省エネルギー効果量</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６．技術開発項目</a:t>
            </a:r>
            <a:endParaRPr lang="en-US" altLang="ja-JP" sz="2400" dirty="0">
              <a:latin typeface="ＭＳ Ｐゴシック" pitchFamily="50" charset="-128"/>
            </a:endParaRPr>
          </a:p>
          <a:p>
            <a:pPr marL="609600" indent="-609600" algn="l">
              <a:lnSpc>
                <a:spcPts val="3000"/>
              </a:lnSpc>
              <a:spcBef>
                <a:spcPct val="50000"/>
              </a:spcBef>
            </a:pPr>
            <a:r>
              <a:rPr lang="ja-JP" altLang="en-US" sz="2400" dirty="0">
                <a:latin typeface="ＭＳ Ｐゴシック" pitchFamily="50" charset="-128"/>
              </a:rPr>
              <a:t>７．技術開発スケジュール</a:t>
            </a:r>
          </a:p>
          <a:p>
            <a:pPr marL="609600" indent="-609600" algn="l">
              <a:lnSpc>
                <a:spcPts val="3000"/>
              </a:lnSpc>
              <a:spcBef>
                <a:spcPct val="50000"/>
              </a:spcBef>
            </a:pPr>
            <a:r>
              <a:rPr lang="ja-JP" altLang="en-US" sz="2400" dirty="0">
                <a:latin typeface="ＭＳ Ｐゴシック" pitchFamily="50" charset="-128"/>
              </a:rPr>
              <a:t>８．実施体制</a:t>
            </a:r>
            <a:endParaRPr lang="en-US" altLang="ja-JP" sz="2400" dirty="0">
              <a:latin typeface="ＭＳ Ｐゴシック" pitchFamily="50" charset="-128"/>
            </a:endParaRPr>
          </a:p>
        </p:txBody>
      </p:sp>
      <p:sp>
        <p:nvSpPr>
          <p:cNvPr id="5123" name="Rectangle 11"/>
          <p:cNvSpPr>
            <a:spLocks noGrp="1" noChangeArrowheads="1"/>
          </p:cNvSpPr>
          <p:nvPr>
            <p:ph type="title" idx="4294967295"/>
          </p:nvPr>
        </p:nvSpPr>
        <p:spPr bwMode="auto">
          <a:xfrm>
            <a:off x="677863" y="509588"/>
            <a:ext cx="7772400" cy="781050"/>
          </a:xfrm>
          <a:prstGeom prst="rect">
            <a:avLst/>
          </a:prstGeom>
          <a:noFill/>
          <a:ln>
            <a:miter lim="800000"/>
            <a:headEnd/>
            <a:tailEnd/>
          </a:ln>
        </p:spPr>
        <p:txBody>
          <a:bodyPr/>
          <a:lstStyle/>
          <a:p>
            <a:pPr eaLnBrk="1" hangingPunct="1"/>
            <a:r>
              <a:rPr lang="ja-JP" altLang="en-US" sz="4000" u="sng">
                <a:solidFill>
                  <a:schemeClr val="tx1"/>
                </a:solidFill>
                <a:latin typeface="ＭＳ Ｐゴシック" pitchFamily="50" charset="-128"/>
              </a:rPr>
              <a:t>発表内容</a:t>
            </a:r>
            <a:endParaRPr lang="ja-JP" altLang="en-US" sz="4000" u="sng">
              <a:latin typeface="ＭＳ Ｐゴシック" pitchFamily="50" charset="-128"/>
            </a:endParaRPr>
          </a:p>
        </p:txBody>
      </p:sp>
      <p:sp>
        <p:nvSpPr>
          <p:cNvPr id="5125" name="Text Box 8"/>
          <p:cNvSpPr txBox="1">
            <a:spLocks noChangeArrowheads="1"/>
          </p:cNvSpPr>
          <p:nvPr/>
        </p:nvSpPr>
        <p:spPr bwMode="auto">
          <a:xfrm>
            <a:off x="2823619" y="5899150"/>
            <a:ext cx="3722494" cy="307777"/>
          </a:xfrm>
          <a:prstGeom prst="rect">
            <a:avLst/>
          </a:prstGeom>
          <a:noFill/>
          <a:ln w="19050">
            <a:solidFill>
              <a:srgbClr val="C00000"/>
            </a:solidFill>
            <a:miter lim="800000"/>
            <a:headEnd/>
            <a:tailEnd/>
          </a:ln>
        </p:spPr>
        <p:txBody>
          <a:bodyPr wrap="none">
            <a:spAutoFit/>
          </a:bodyPr>
          <a:lstStyle/>
          <a:p>
            <a:r>
              <a:rPr lang="ja-JP" altLang="en-US" sz="1400" b="1" dirty="0">
                <a:solidFill>
                  <a:srgbClr val="C00000"/>
                </a:solidFill>
                <a:latin typeface="ＭＳ Ｐゴシック" pitchFamily="50" charset="-128"/>
              </a:rPr>
              <a:t>発表の際、本ページの説明は必要ありません。</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１．事業化の背景</a:t>
            </a:r>
            <a:r>
              <a:rPr lang="en-US" altLang="ja-JP" sz="3200" u="sng" dirty="0">
                <a:latin typeface="ＭＳ Ｐゴシック" pitchFamily="50" charset="-128"/>
              </a:rPr>
              <a:t>(</a:t>
            </a:r>
            <a:r>
              <a:rPr lang="ja-JP" altLang="en-US" sz="3200" u="sng" dirty="0">
                <a:latin typeface="ＭＳ Ｐゴシック" pitchFamily="50" charset="-128"/>
              </a:rPr>
              <a:t>提案の経緯・背景</a:t>
            </a:r>
            <a:r>
              <a:rPr lang="en-US" altLang="ja-JP" sz="3200" u="sng" dirty="0">
                <a:latin typeface="ＭＳ Ｐゴシック" pitchFamily="50" charset="-128"/>
              </a:rPr>
              <a:t>)</a:t>
            </a:r>
            <a:br>
              <a:rPr lang="en-US" altLang="ja-JP" sz="3200" u="sng" dirty="0">
                <a:latin typeface="ＭＳ Ｐゴシック" pitchFamily="50" charset="-128"/>
              </a:rPr>
            </a:br>
            <a:endParaRPr lang="ja-JP" altLang="en-US" sz="3200" u="sng" dirty="0">
              <a:latin typeface="ＭＳ Ｐゴシック" pitchFamily="50" charset="-128"/>
            </a:endParaRPr>
          </a:p>
        </p:txBody>
      </p:sp>
      <p:sp>
        <p:nvSpPr>
          <p:cNvPr id="6149" name="テキスト ボックス 5"/>
          <p:cNvSpPr txBox="1">
            <a:spLocks noChangeArrowheads="1"/>
          </p:cNvSpPr>
          <p:nvPr/>
        </p:nvSpPr>
        <p:spPr bwMode="auto">
          <a:xfrm>
            <a:off x="213978" y="1639158"/>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１．２　国内外の既存技術</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6150" name="テキスト ボックス 5"/>
          <p:cNvSpPr txBox="1">
            <a:spLocks noChangeArrowheads="1"/>
          </p:cNvSpPr>
          <p:nvPr/>
        </p:nvSpPr>
        <p:spPr bwMode="auto">
          <a:xfrm>
            <a:off x="213978" y="863107"/>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１．１　狙う市場とその状況、課題</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6152" name="テキスト ボックス 5"/>
          <p:cNvSpPr txBox="1">
            <a:spLocks noChangeArrowheads="1"/>
          </p:cNvSpPr>
          <p:nvPr/>
        </p:nvSpPr>
        <p:spPr bwMode="auto">
          <a:xfrm>
            <a:off x="213978" y="2415209"/>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１．３　提案技術の概要</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2" name="Text Box 8">
            <a:extLst>
              <a:ext uri="{FF2B5EF4-FFF2-40B4-BE49-F238E27FC236}">
                <a16:creationId xmlns:a16="http://schemas.microsoft.com/office/drawing/2014/main" id="{3BD7DA70-8689-0A73-01A0-5546A1515009}"/>
              </a:ext>
            </a:extLst>
          </p:cNvPr>
          <p:cNvSpPr txBox="1">
            <a:spLocks noChangeArrowheads="1"/>
          </p:cNvSpPr>
          <p:nvPr/>
        </p:nvSpPr>
        <p:spPr bwMode="auto">
          <a:xfrm>
            <a:off x="252000" y="3057734"/>
            <a:ext cx="8640000" cy="3216265"/>
          </a:xfrm>
          <a:prstGeom prst="rect">
            <a:avLst/>
          </a:prstGeom>
          <a:solidFill>
            <a:schemeClr val="bg1"/>
          </a:solid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１．１　狙う市場とその状況、課題</a:t>
            </a:r>
            <a:endParaRPr lang="en-US" altLang="ja-JP" sz="1400" b="1"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市場ニーズを含めて記述してください。　　</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4</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1-1-1</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１．２　国内外の既存技術</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課題を含めて記述してください。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4</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1-1-2</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a:p>
            <a:pPr algn="l">
              <a:spcBef>
                <a:spcPts val="600"/>
              </a:spcBef>
            </a:pP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１．３　提案技術の概要</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提案技術の独自性、優位性、革新性をポイントのみ簡潔に記述してください。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4</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1-1-3</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dirty="0">
                <a:latin typeface="ＭＳ Ｐゴシック" pitchFamily="50" charset="-128"/>
              </a:rPr>
              <a:t>２．「重点課題推進スキーム」の</a:t>
            </a:r>
            <a:br>
              <a:rPr lang="en-US" altLang="ja-JP" sz="3200" u="sng" dirty="0">
                <a:latin typeface="ＭＳ Ｐゴシック" pitchFamily="50" charset="-128"/>
              </a:rPr>
            </a:br>
            <a:r>
              <a:rPr lang="ja-JP" altLang="en-US" sz="3200" u="sng" dirty="0">
                <a:latin typeface="ＭＳ Ｐゴシック" pitchFamily="50" charset="-128"/>
              </a:rPr>
              <a:t>対象である説明</a:t>
            </a:r>
            <a:endParaRPr lang="ja-JP" altLang="en-US" sz="3200" u="sng" kern="0" dirty="0">
              <a:solidFill>
                <a:schemeClr val="tx2"/>
              </a:solidFill>
              <a:latin typeface="ＭＳ Ｐゴシック" pitchFamily="50" charset="-128"/>
              <a:cs typeface="+mj-cs"/>
            </a:endParaRPr>
          </a:p>
        </p:txBody>
      </p:sp>
      <p:sp>
        <p:nvSpPr>
          <p:cNvPr id="7173" name="テキスト ボックス 5"/>
          <p:cNvSpPr txBox="1">
            <a:spLocks noChangeArrowheads="1"/>
          </p:cNvSpPr>
          <p:nvPr/>
        </p:nvSpPr>
        <p:spPr bwMode="auto">
          <a:xfrm>
            <a:off x="213978" y="2737793"/>
            <a:ext cx="8690309" cy="1384995"/>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２．２　成果の普及に関し、今回の提案のとりまとめ組織、団体等の</a:t>
            </a:r>
            <a:endParaRPr lang="en-US" altLang="ja-JP" sz="2400" dirty="0">
              <a:latin typeface="ＭＳ Ｐゴシック" pitchFamily="50" charset="-128"/>
            </a:endParaRPr>
          </a:p>
          <a:p>
            <a:pPr algn="l"/>
            <a:r>
              <a:rPr lang="ja-JP" altLang="en-US" sz="2400" dirty="0">
                <a:latin typeface="ＭＳ Ｐゴシック" pitchFamily="50" charset="-128"/>
              </a:rPr>
              <a:t>　　　　果たす役割</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7175" name="テキスト ボックス 5"/>
          <p:cNvSpPr txBox="1">
            <a:spLocks noChangeArrowheads="1"/>
          </p:cNvSpPr>
          <p:nvPr/>
        </p:nvSpPr>
        <p:spPr bwMode="auto">
          <a:xfrm>
            <a:off x="213978" y="1333278"/>
            <a:ext cx="8690308" cy="954107"/>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２．１　今回の提案が「重点課題推進スキーム」の対象である説明</a:t>
            </a:r>
            <a:endParaRPr lang="en-US" altLang="ja-JP" sz="2400" dirty="0">
              <a:latin typeface="ＭＳ Ｐゴシック" pitchFamily="50" charset="-128"/>
            </a:endParaRPr>
          </a:p>
          <a:p>
            <a:pPr algn="l"/>
            <a:endParaRPr lang="en-US" altLang="ja-JP" dirty="0">
              <a:latin typeface="ＭＳ Ｐゴシック" pitchFamily="50" charset="-128"/>
            </a:endParaRPr>
          </a:p>
          <a:p>
            <a:pPr algn="l"/>
            <a:endParaRPr lang="en-US" altLang="ja-JP" dirty="0">
              <a:latin typeface="ＭＳ Ｐゴシック" pitchFamily="50" charset="-128"/>
            </a:endParaRPr>
          </a:p>
        </p:txBody>
      </p:sp>
      <p:sp>
        <p:nvSpPr>
          <p:cNvPr id="8" name="Text Box 8"/>
          <p:cNvSpPr txBox="1">
            <a:spLocks noChangeArrowheads="1"/>
          </p:cNvSpPr>
          <p:nvPr/>
        </p:nvSpPr>
        <p:spPr bwMode="auto">
          <a:xfrm>
            <a:off x="252000" y="3841898"/>
            <a:ext cx="8640000" cy="1384995"/>
          </a:xfrm>
          <a:prstGeom prst="rect">
            <a:avLst/>
          </a:prstGeom>
          <a:noFill/>
          <a:ln w="19050">
            <a:solidFill>
              <a:srgbClr val="C00000"/>
            </a:solidFill>
            <a:miter lim="800000"/>
            <a:headEnd/>
            <a:tailEnd/>
          </a:ln>
        </p:spPr>
        <p:txBody>
          <a:bodyPr wrap="square">
            <a:spAutoFit/>
          </a:bodyPr>
          <a:lstStyle/>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２．１　今回の提案が「重点課題推進スキーム」の対象である説明</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4</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1-2</a:t>
            </a:r>
            <a:r>
              <a:rPr lang="ja-JP" altLang="en-US" sz="1400" dirty="0">
                <a:solidFill>
                  <a:srgbClr val="C00000"/>
                </a:solidFill>
                <a:latin typeface="ＭＳ Ｐゴシック" pitchFamily="50" charset="-128"/>
              </a:rPr>
              <a:t>．に記載 の内容　</a:t>
            </a:r>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２．２　成果の普及に関し、今回の提案のとりまとめ組織、団体等の果たす役割</a:t>
            </a:r>
            <a:endParaRPr lang="en-US" altLang="ja-JP" sz="1400"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・具体的に記載してください。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4</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1-2</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２．技術の内容・課題</a:t>
            </a:r>
          </a:p>
        </p:txBody>
      </p:sp>
      <p:sp>
        <p:nvSpPr>
          <p:cNvPr id="8197" name="テキスト ボックス 5"/>
          <p:cNvSpPr txBox="1">
            <a:spLocks noChangeArrowheads="1"/>
          </p:cNvSpPr>
          <p:nvPr/>
        </p:nvSpPr>
        <p:spPr bwMode="auto">
          <a:xfrm>
            <a:off x="213978" y="863107"/>
            <a:ext cx="7910100"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３．１　提案技術の独自性・優位性・革新性</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6" name="Text Box 8"/>
          <p:cNvSpPr txBox="1">
            <a:spLocks noChangeArrowheads="1"/>
          </p:cNvSpPr>
          <p:nvPr/>
        </p:nvSpPr>
        <p:spPr bwMode="auto">
          <a:xfrm>
            <a:off x="252000" y="2536684"/>
            <a:ext cx="8640000" cy="2262158"/>
          </a:xfrm>
          <a:prstGeom prst="rect">
            <a:avLst/>
          </a:prstGeom>
          <a:noFill/>
          <a:ln w="19050">
            <a:solidFill>
              <a:srgbClr val="C00000"/>
            </a:solidFill>
            <a:miter lim="800000"/>
            <a:headEnd/>
            <a:tailEnd/>
          </a:ln>
        </p:spPr>
        <p:txBody>
          <a:bodyPr wrap="square">
            <a:spAutoFit/>
          </a:bodyPr>
          <a:lstStyle/>
          <a:p>
            <a:pPr algn="l"/>
            <a:r>
              <a:rPr lang="ja-JP" altLang="en-US" sz="1400" b="1" u="sng" dirty="0">
                <a:solidFill>
                  <a:srgbClr val="C00000"/>
                </a:solidFill>
                <a:latin typeface="ＭＳ Ｐゴシック" pitchFamily="50" charset="-128"/>
              </a:rPr>
              <a:t>◆</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５．１　指標</a:t>
            </a:r>
            <a:r>
              <a:rPr lang="en-US" altLang="ja-JP" sz="1400" b="1" u="sng" dirty="0">
                <a:solidFill>
                  <a:srgbClr val="C00000"/>
                </a:solidFill>
                <a:latin typeface="ＭＳ Ｐゴシック" pitchFamily="50" charset="-128"/>
              </a:rPr>
              <a:t>A</a:t>
            </a:r>
            <a:r>
              <a:rPr lang="ja-JP" altLang="en-US" sz="1400" b="1" u="sng" dirty="0">
                <a:solidFill>
                  <a:srgbClr val="C00000"/>
                </a:solidFill>
                <a:latin typeface="ＭＳ Ｐゴシック" pitchFamily="50" charset="-128"/>
              </a:rPr>
              <a:t>：単位当たりの省エネルギー効果量</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への繋がりを強く意識して記載してください。</a:t>
            </a:r>
            <a:endParaRPr lang="en-US" altLang="ja-JP" sz="1400" b="1" u="sng"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３．１　提案技術の独自性・優位性・革新性</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・技術開発のポイントを示す概念図を示すとともに、国内外の競合技術との比較についても記述してください。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・概念図中、技術開発の対象とする範囲が限定される場合は、その範囲を明示してください。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a:t>
            </a:r>
            <a:r>
              <a:rPr lang="ja-JP" altLang="ja-JP" sz="1400" dirty="0">
                <a:solidFill>
                  <a:srgbClr val="C00000"/>
                </a:solidFill>
              </a:rPr>
              <a:t>業界の共通課題及び異業種に跨る課題の解決に繋げる革新的な技術開発</a:t>
            </a:r>
            <a:r>
              <a:rPr lang="en-US" altLang="ja-JP" sz="1400" dirty="0">
                <a:solidFill>
                  <a:srgbClr val="C00000"/>
                </a:solidFill>
              </a:rPr>
              <a:t> </a:t>
            </a:r>
            <a:r>
              <a:rPr lang="ja-JP" altLang="ja-JP" sz="1400" dirty="0">
                <a:solidFill>
                  <a:srgbClr val="C00000"/>
                </a:solidFill>
              </a:rPr>
              <a:t>または新技術に関する統一的な評価手法の開発であることを示してください。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4</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1-5</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1-6</a:t>
            </a:r>
            <a:r>
              <a:rPr lang="ja-JP" altLang="en-US" sz="1400" dirty="0">
                <a:solidFill>
                  <a:srgbClr val="C00000"/>
                </a:solidFill>
                <a:latin typeface="ＭＳ Ｐゴシック" pitchFamily="50" charset="-128"/>
              </a:rPr>
              <a:t>．及び提案書　様式</a:t>
            </a:r>
            <a:r>
              <a:rPr lang="en-US" altLang="ja-JP" sz="1400" dirty="0">
                <a:solidFill>
                  <a:srgbClr val="C00000"/>
                </a:solidFill>
                <a:latin typeface="ＭＳ Ｐゴシック" pitchFamily="50" charset="-128"/>
              </a:rPr>
              <a:t>3</a:t>
            </a:r>
            <a:r>
              <a:rPr lang="ja-JP" altLang="en-US" sz="1400" dirty="0">
                <a:solidFill>
                  <a:srgbClr val="C00000"/>
                </a:solidFill>
                <a:latin typeface="ＭＳ Ｐゴシック" pitchFamily="50" charset="-128"/>
              </a:rPr>
              <a:t>の技術概要図に記載の内容</a:t>
            </a:r>
            <a:endParaRPr lang="en-US" altLang="ja-JP" sz="1400" dirty="0">
              <a:solidFill>
                <a:srgbClr val="C00000"/>
              </a:solidFill>
              <a:latin typeface="ＭＳ Ｐゴシック" pitchFamily="50" charset="-128"/>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66"/>
          <p:cNvSpPr>
            <a:spLocks noGrp="1" noChangeArrowheads="1"/>
          </p:cNvSpPr>
          <p:nvPr>
            <p:ph type="title" idx="4294967295"/>
          </p:nvPr>
        </p:nvSpPr>
        <p:spPr bwMode="auto">
          <a:xfrm>
            <a:off x="687388" y="309563"/>
            <a:ext cx="7772400" cy="641350"/>
          </a:xfrm>
          <a:prstGeom prst="rect">
            <a:avLst/>
          </a:prstGeom>
          <a:noFill/>
          <a:ln>
            <a:miter lim="800000"/>
            <a:headEnd/>
            <a:tailEnd/>
          </a:ln>
        </p:spPr>
        <p:txBody>
          <a:bodyPr/>
          <a:lstStyle/>
          <a:p>
            <a:pPr eaLnBrk="1" hangingPunct="1"/>
            <a:r>
              <a:rPr lang="ja-JP" altLang="en-US" sz="3200" u="sng" dirty="0">
                <a:latin typeface="ＭＳ Ｐゴシック" pitchFamily="50" charset="-128"/>
              </a:rPr>
              <a:t>３．技術の内容・課題</a:t>
            </a:r>
          </a:p>
        </p:txBody>
      </p:sp>
      <p:sp>
        <p:nvSpPr>
          <p:cNvPr id="8198" name="テキスト ボックス 5"/>
          <p:cNvSpPr txBox="1">
            <a:spLocks noChangeArrowheads="1"/>
          </p:cNvSpPr>
          <p:nvPr/>
        </p:nvSpPr>
        <p:spPr bwMode="auto">
          <a:xfrm>
            <a:off x="213978" y="863107"/>
            <a:ext cx="8380172" cy="1015663"/>
          </a:xfrm>
          <a:prstGeom prst="rect">
            <a:avLst/>
          </a:prstGeom>
          <a:noFill/>
          <a:ln w="9525">
            <a:noFill/>
            <a:prstDash val="dash"/>
            <a:miter lim="800000"/>
            <a:headEnd/>
            <a:tailEnd/>
          </a:ln>
        </p:spPr>
        <p:txBody>
          <a:bodyPr wrap="square" anchor="t">
            <a:spAutoFit/>
          </a:bodyPr>
          <a:lstStyle/>
          <a:p>
            <a:pPr algn="l"/>
            <a:r>
              <a:rPr lang="ja-JP" altLang="en-US" sz="2400" dirty="0">
                <a:latin typeface="ＭＳ Ｐゴシック" pitchFamily="50" charset="-128"/>
              </a:rPr>
              <a:t>３．２　技術開発の課題</a:t>
            </a:r>
            <a:endParaRPr lang="en-US" altLang="ja-JP" sz="2400" dirty="0">
              <a:latin typeface="ＭＳ Ｐゴシック" pitchFamily="50" charset="-128"/>
            </a:endParaRPr>
          </a:p>
          <a:p>
            <a:pPr algn="l"/>
            <a:endParaRPr lang="en-US" altLang="ja-JP" sz="1800" dirty="0">
              <a:latin typeface="ＭＳ Ｐゴシック" pitchFamily="50" charset="-128"/>
            </a:endParaRPr>
          </a:p>
          <a:p>
            <a:pPr algn="l"/>
            <a:endParaRPr lang="en-US" altLang="ja-JP" sz="1800" dirty="0">
              <a:latin typeface="ＭＳ Ｐゴシック" pitchFamily="50" charset="-128"/>
            </a:endParaRPr>
          </a:p>
        </p:txBody>
      </p:sp>
      <p:sp>
        <p:nvSpPr>
          <p:cNvPr id="2" name="Text Box 8">
            <a:extLst>
              <a:ext uri="{FF2B5EF4-FFF2-40B4-BE49-F238E27FC236}">
                <a16:creationId xmlns:a16="http://schemas.microsoft.com/office/drawing/2014/main" id="{2D9E3A6B-3F6C-F273-4C70-F88211EAA0B5}"/>
              </a:ext>
            </a:extLst>
          </p:cNvPr>
          <p:cNvSpPr txBox="1">
            <a:spLocks noChangeArrowheads="1"/>
          </p:cNvSpPr>
          <p:nvPr/>
        </p:nvSpPr>
        <p:spPr bwMode="auto">
          <a:xfrm>
            <a:off x="251999" y="2972633"/>
            <a:ext cx="7505581" cy="1969770"/>
          </a:xfrm>
          <a:prstGeom prst="rect">
            <a:avLst/>
          </a:prstGeom>
          <a:noFill/>
          <a:ln w="19050">
            <a:solidFill>
              <a:srgbClr val="C00000"/>
            </a:solidFill>
            <a:miter lim="800000"/>
            <a:headEnd/>
            <a:tailEnd/>
          </a:ln>
        </p:spPr>
        <p:txBody>
          <a:bodyPr wrap="none">
            <a:spAutoFit/>
          </a:bodyPr>
          <a:lstStyle/>
          <a:p>
            <a:pPr algn="l"/>
            <a:r>
              <a:rPr lang="ja-JP" altLang="en-US" sz="1400" b="1" u="sng" dirty="0">
                <a:solidFill>
                  <a:srgbClr val="C00000"/>
                </a:solidFill>
                <a:latin typeface="ＭＳ Ｐゴシック" pitchFamily="50" charset="-128"/>
              </a:rPr>
              <a:t>◆</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５．１　指標</a:t>
            </a:r>
            <a:r>
              <a:rPr lang="en-US" altLang="ja-JP" sz="1400" b="1" u="sng" dirty="0">
                <a:solidFill>
                  <a:srgbClr val="C00000"/>
                </a:solidFill>
                <a:latin typeface="ＭＳ Ｐゴシック" pitchFamily="50" charset="-128"/>
              </a:rPr>
              <a:t>A</a:t>
            </a:r>
            <a:r>
              <a:rPr lang="ja-JP" altLang="en-US" sz="1400" b="1" u="sng" dirty="0">
                <a:solidFill>
                  <a:srgbClr val="C00000"/>
                </a:solidFill>
                <a:latin typeface="ＭＳ Ｐゴシック" pitchFamily="50" charset="-128"/>
              </a:rPr>
              <a:t>：単位当たりの省エネルギー効果量</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への繋がりを強く意識して記載してください。</a:t>
            </a:r>
            <a:endParaRPr lang="en-US" altLang="ja-JP" sz="1400" b="1" u="sng"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３．２　技術開発の課題</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・技術開発の課題とそれを解決する時期を記述してください。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・全技術開発期間について記述してください。</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4</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1-5</a:t>
            </a: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1-6</a:t>
            </a:r>
            <a:r>
              <a:rPr lang="ja-JP" altLang="en-US" sz="1400" dirty="0">
                <a:solidFill>
                  <a:srgbClr val="C00000"/>
                </a:solidFill>
                <a:latin typeface="ＭＳ Ｐゴシック" pitchFamily="50" charset="-128"/>
              </a:rPr>
              <a:t>．に記載の内容</a:t>
            </a:r>
            <a:endParaRPr lang="en-US" altLang="ja-JP" sz="1400" dirty="0">
              <a:solidFill>
                <a:srgbClr val="C00000"/>
              </a:solidFill>
              <a:latin typeface="ＭＳ Ｐゴシック" pitchFamily="50" charset="-128"/>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４．事業化シナリオ</a:t>
            </a:r>
          </a:p>
        </p:txBody>
      </p:sp>
      <p:sp>
        <p:nvSpPr>
          <p:cNvPr id="7173" name="テキスト ボックス 5"/>
          <p:cNvSpPr txBox="1">
            <a:spLocks noChangeArrowheads="1"/>
          </p:cNvSpPr>
          <p:nvPr/>
        </p:nvSpPr>
        <p:spPr bwMode="auto">
          <a:xfrm>
            <a:off x="213978" y="2422674"/>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４．２　</a:t>
            </a:r>
            <a:r>
              <a:rPr lang="ja-JP" altLang="en-US" sz="2400" dirty="0">
                <a:solidFill>
                  <a:schemeClr val="tx2"/>
                </a:solidFill>
                <a:latin typeface="ＭＳ Ｐゴシック" pitchFamily="50" charset="-128"/>
              </a:rPr>
              <a:t>事業化の時期と方法</a:t>
            </a:r>
            <a:endParaRPr lang="en-US" altLang="ja-JP" sz="2400" dirty="0">
              <a:solidFill>
                <a:schemeClr val="tx2"/>
              </a:solidFill>
              <a:latin typeface="ＭＳ Ｐゴシック" pitchFamily="50" charset="-128"/>
            </a:endParaRPr>
          </a:p>
          <a:p>
            <a:pPr algn="l"/>
            <a:endParaRPr lang="en-US" altLang="ja-JP" sz="1800" dirty="0">
              <a:solidFill>
                <a:schemeClr val="tx2"/>
              </a:solidFill>
              <a:latin typeface="ＭＳ Ｐゴシック" pitchFamily="50" charset="-128"/>
            </a:endParaRPr>
          </a:p>
          <a:p>
            <a:pPr algn="l"/>
            <a:endParaRPr lang="en-US" altLang="ja-JP" sz="1800" dirty="0">
              <a:latin typeface="ＭＳ Ｐゴシック" pitchFamily="50" charset="-128"/>
            </a:endParaRPr>
          </a:p>
        </p:txBody>
      </p:sp>
      <p:sp>
        <p:nvSpPr>
          <p:cNvPr id="7175" name="テキスト ボックス 5"/>
          <p:cNvSpPr txBox="1">
            <a:spLocks noChangeArrowheads="1"/>
          </p:cNvSpPr>
          <p:nvPr/>
        </p:nvSpPr>
        <p:spPr bwMode="auto">
          <a:xfrm>
            <a:off x="213978" y="863107"/>
            <a:ext cx="7078662" cy="1015663"/>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４．１　技術開発成果の</a:t>
            </a:r>
            <a:r>
              <a:rPr lang="ja-JP" altLang="en-US" sz="2400" dirty="0">
                <a:solidFill>
                  <a:schemeClr val="tx2"/>
                </a:solidFill>
                <a:latin typeface="ＭＳ Ｐゴシック" pitchFamily="50" charset="-128"/>
              </a:rPr>
              <a:t>製品イメージ</a:t>
            </a:r>
            <a:endParaRPr lang="en-US" altLang="ja-JP" sz="2400" dirty="0">
              <a:solidFill>
                <a:schemeClr val="tx2"/>
              </a:solidFill>
              <a:latin typeface="ＭＳ Ｐゴシック" pitchFamily="50" charset="-128"/>
            </a:endParaRPr>
          </a:p>
          <a:p>
            <a:pPr algn="l"/>
            <a:endParaRPr lang="en-US" altLang="ja-JP" sz="1800" dirty="0">
              <a:solidFill>
                <a:schemeClr val="tx2"/>
              </a:solidFill>
              <a:latin typeface="ＭＳ Ｐゴシック" pitchFamily="50" charset="-128"/>
            </a:endParaRPr>
          </a:p>
          <a:p>
            <a:pPr algn="l"/>
            <a:endParaRPr lang="en-US" altLang="ja-JP" sz="1800" dirty="0">
              <a:solidFill>
                <a:schemeClr val="tx2"/>
              </a:solidFill>
              <a:latin typeface="ＭＳ Ｐゴシック" pitchFamily="50" charset="-128"/>
            </a:endParaRPr>
          </a:p>
        </p:txBody>
      </p:sp>
      <p:sp>
        <p:nvSpPr>
          <p:cNvPr id="11" name="Text Box 8"/>
          <p:cNvSpPr txBox="1">
            <a:spLocks noChangeArrowheads="1"/>
          </p:cNvSpPr>
          <p:nvPr/>
        </p:nvSpPr>
        <p:spPr bwMode="auto">
          <a:xfrm>
            <a:off x="252000" y="3063520"/>
            <a:ext cx="8470589" cy="3354765"/>
          </a:xfrm>
          <a:prstGeom prst="rect">
            <a:avLst/>
          </a:prstGeom>
          <a:noFill/>
          <a:ln w="19050">
            <a:solidFill>
              <a:srgbClr val="C00000"/>
            </a:solidFill>
            <a:miter lim="800000"/>
            <a:headEnd/>
            <a:tailEnd/>
          </a:ln>
        </p:spPr>
        <p:txBody>
          <a:bodyPr wrap="none">
            <a:spAutoFit/>
          </a:bodyPr>
          <a:lstStyle/>
          <a:p>
            <a:pPr algn="l"/>
            <a:r>
              <a:rPr lang="ja-JP" altLang="en-US" sz="1400" b="1" u="sng" dirty="0">
                <a:solidFill>
                  <a:srgbClr val="C00000"/>
                </a:solidFill>
                <a:latin typeface="ＭＳ Ｐゴシック" pitchFamily="50" charset="-128"/>
              </a:rPr>
              <a:t>◆</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５．２指標</a:t>
            </a:r>
            <a:r>
              <a:rPr lang="en-US" altLang="ja-JP" sz="1400" b="1" u="sng" dirty="0">
                <a:solidFill>
                  <a:srgbClr val="C00000"/>
                </a:solidFill>
                <a:latin typeface="ＭＳ Ｐゴシック" pitchFamily="50" charset="-128"/>
              </a:rPr>
              <a:t>B</a:t>
            </a:r>
            <a:r>
              <a:rPr lang="ja-JP" altLang="en-US" sz="1400" b="1" u="sng" dirty="0">
                <a:solidFill>
                  <a:srgbClr val="C00000"/>
                </a:solidFill>
                <a:latin typeface="ＭＳ Ｐゴシック" pitchFamily="50" charset="-128"/>
              </a:rPr>
              <a:t>：２０４０年度時点の市場導入（普及）量</a:t>
            </a:r>
            <a:r>
              <a:rPr lang="en-US" altLang="ja-JP" sz="1400" b="1" u="sng" dirty="0">
                <a:solidFill>
                  <a:srgbClr val="C00000"/>
                </a:solidFill>
                <a:latin typeface="ＭＳ Ｐゴシック" pitchFamily="50" charset="-128"/>
              </a:rPr>
              <a:t>』</a:t>
            </a:r>
            <a:r>
              <a:rPr lang="ja-JP" altLang="en-US" sz="1400" b="1" u="sng" dirty="0">
                <a:solidFill>
                  <a:srgbClr val="C00000"/>
                </a:solidFill>
                <a:latin typeface="ＭＳ Ｐゴシック" pitchFamily="50" charset="-128"/>
              </a:rPr>
              <a:t>への繋がりを強く意識して記載してください。</a:t>
            </a:r>
            <a:endParaRPr lang="en-US" altLang="ja-JP" sz="1400" b="1"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３．１　技術開発成果の製品イメージ</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・技術開発の対象とする範囲がわかるイメージ図を含め記述してください。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・イメージ図中、技術開発の対象が限定される場合は、その範囲を明示してください。　　</a:t>
            </a:r>
            <a:endParaRPr lang="en-US" altLang="ja-JP" sz="1400" dirty="0">
              <a:solidFill>
                <a:srgbClr val="C00000"/>
              </a:solidFill>
              <a:latin typeface="ＭＳ Ｐゴシック" pitchFamily="50" charset="-128"/>
            </a:endParaRPr>
          </a:p>
          <a:p>
            <a:pPr algn="l"/>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4</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1-3</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a:p>
            <a:pPr algn="l"/>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３．２　事業化の時期と方法</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・事業化する時期と方法を記述してください。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・事業化に不可欠なプレイヤー（自社事業部や他社）やそのプレイヤーとの連携方法と時期も記載してください。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・該当する技術開発課題に係る国の政策や関係業界の動向等を示してください。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4</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1-3</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p:txBody>
      </p:sp>
    </p:spTree>
    <p:extLst>
      <p:ext uri="{BB962C8B-B14F-4D97-AF65-F5344CB8AC3E}">
        <p14:creationId xmlns:p14="http://schemas.microsoft.com/office/powerpoint/2010/main" val="3763457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66"/>
          <p:cNvSpPr txBox="1">
            <a:spLocks noChangeArrowheads="1"/>
          </p:cNvSpPr>
          <p:nvPr/>
        </p:nvSpPr>
        <p:spPr bwMode="auto">
          <a:xfrm>
            <a:off x="687388" y="319088"/>
            <a:ext cx="7772400" cy="641350"/>
          </a:xfrm>
          <a:prstGeom prst="rect">
            <a:avLst/>
          </a:prstGeom>
          <a:noFill/>
          <a:ln>
            <a:miter lim="800000"/>
            <a:headEnd/>
            <a:tailEnd/>
          </a:ln>
        </p:spPr>
        <p:txBody>
          <a:bodyPr/>
          <a:lstStyle/>
          <a:p>
            <a:pPr>
              <a:defRPr/>
            </a:pPr>
            <a:r>
              <a:rPr lang="ja-JP" altLang="en-US" sz="3200" u="sng" kern="0" dirty="0">
                <a:solidFill>
                  <a:schemeClr val="tx2"/>
                </a:solidFill>
                <a:latin typeface="ＭＳ Ｐゴシック" pitchFamily="50" charset="-128"/>
                <a:cs typeface="+mj-cs"/>
              </a:rPr>
              <a:t>４．事業化シナリオ</a:t>
            </a:r>
          </a:p>
        </p:txBody>
      </p:sp>
      <p:sp>
        <p:nvSpPr>
          <p:cNvPr id="7177" name="テキスト ボックス 5"/>
          <p:cNvSpPr txBox="1">
            <a:spLocks noChangeArrowheads="1"/>
          </p:cNvSpPr>
          <p:nvPr/>
        </p:nvSpPr>
        <p:spPr bwMode="auto">
          <a:xfrm>
            <a:off x="213978" y="863107"/>
            <a:ext cx="7078662" cy="461665"/>
          </a:xfrm>
          <a:prstGeom prst="rect">
            <a:avLst/>
          </a:prstGeom>
          <a:noFill/>
          <a:ln w="9525">
            <a:noFill/>
            <a:prstDash val="dash"/>
            <a:miter lim="800000"/>
            <a:headEnd/>
            <a:tailEnd/>
          </a:ln>
        </p:spPr>
        <p:txBody>
          <a:bodyPr anchor="t">
            <a:spAutoFit/>
          </a:bodyPr>
          <a:lstStyle/>
          <a:p>
            <a:pPr algn="l"/>
            <a:r>
              <a:rPr lang="ja-JP" altLang="en-US" sz="2400" dirty="0">
                <a:latin typeface="ＭＳ Ｐゴシック" pitchFamily="50" charset="-128"/>
              </a:rPr>
              <a:t>４．３　</a:t>
            </a:r>
            <a:r>
              <a:rPr lang="ja-JP" altLang="en-US" sz="2400" dirty="0">
                <a:solidFill>
                  <a:schemeClr val="tx2"/>
                </a:solidFill>
                <a:latin typeface="ＭＳ Ｐゴシック" pitchFamily="50" charset="-128"/>
              </a:rPr>
              <a:t>経済性</a:t>
            </a:r>
            <a:endParaRPr lang="en-US" altLang="ja-JP" sz="2400" dirty="0">
              <a:latin typeface="ＭＳ Ｐゴシック" pitchFamily="50" charset="-128"/>
            </a:endParaRPr>
          </a:p>
        </p:txBody>
      </p:sp>
      <p:graphicFrame>
        <p:nvGraphicFramePr>
          <p:cNvPr id="2" name="表 1">
            <a:extLst>
              <a:ext uri="{FF2B5EF4-FFF2-40B4-BE49-F238E27FC236}">
                <a16:creationId xmlns:a16="http://schemas.microsoft.com/office/drawing/2014/main" id="{406A5152-237D-489F-94E3-954BA81304B0}"/>
              </a:ext>
            </a:extLst>
          </p:cNvPr>
          <p:cNvGraphicFramePr>
            <a:graphicFrameLocks noGrp="1"/>
          </p:cNvGraphicFramePr>
          <p:nvPr>
            <p:extLst>
              <p:ext uri="{D42A27DB-BD31-4B8C-83A1-F6EECF244321}">
                <p14:modId xmlns:p14="http://schemas.microsoft.com/office/powerpoint/2010/main" val="3492247458"/>
              </p:ext>
            </p:extLst>
          </p:nvPr>
        </p:nvGraphicFramePr>
        <p:xfrm>
          <a:off x="72000" y="2034540"/>
          <a:ext cx="9000000" cy="2721704"/>
        </p:xfrm>
        <a:graphic>
          <a:graphicData uri="http://schemas.openxmlformats.org/drawingml/2006/table">
            <a:tbl>
              <a:tblPr firstRow="1" firstCol="1" bandRow="1">
                <a:tableStyleId>{5C22544A-7EE6-4342-B048-85BDC9FD1C3A}</a:tableStyleId>
              </a:tblPr>
              <a:tblGrid>
                <a:gridCol w="1133489">
                  <a:extLst>
                    <a:ext uri="{9D8B030D-6E8A-4147-A177-3AD203B41FA5}">
                      <a16:colId xmlns:a16="http://schemas.microsoft.com/office/drawing/2014/main" val="4186902048"/>
                    </a:ext>
                  </a:extLst>
                </a:gridCol>
                <a:gridCol w="1033213">
                  <a:extLst>
                    <a:ext uri="{9D8B030D-6E8A-4147-A177-3AD203B41FA5}">
                      <a16:colId xmlns:a16="http://schemas.microsoft.com/office/drawing/2014/main" val="3758569285"/>
                    </a:ext>
                  </a:extLst>
                </a:gridCol>
                <a:gridCol w="469642">
                  <a:extLst>
                    <a:ext uri="{9D8B030D-6E8A-4147-A177-3AD203B41FA5}">
                      <a16:colId xmlns:a16="http://schemas.microsoft.com/office/drawing/2014/main" val="24300351"/>
                    </a:ext>
                  </a:extLst>
                </a:gridCol>
                <a:gridCol w="1021975">
                  <a:extLst>
                    <a:ext uri="{9D8B030D-6E8A-4147-A177-3AD203B41FA5}">
                      <a16:colId xmlns:a16="http://schemas.microsoft.com/office/drawing/2014/main" val="2409383262"/>
                    </a:ext>
                  </a:extLst>
                </a:gridCol>
                <a:gridCol w="1172833">
                  <a:extLst>
                    <a:ext uri="{9D8B030D-6E8A-4147-A177-3AD203B41FA5}">
                      <a16:colId xmlns:a16="http://schemas.microsoft.com/office/drawing/2014/main" val="1385353597"/>
                    </a:ext>
                  </a:extLst>
                </a:gridCol>
                <a:gridCol w="1042212">
                  <a:extLst>
                    <a:ext uri="{9D8B030D-6E8A-4147-A177-3AD203B41FA5}">
                      <a16:colId xmlns:a16="http://schemas.microsoft.com/office/drawing/2014/main" val="2137925437"/>
                    </a:ext>
                  </a:extLst>
                </a:gridCol>
                <a:gridCol w="1042212">
                  <a:extLst>
                    <a:ext uri="{9D8B030D-6E8A-4147-A177-3AD203B41FA5}">
                      <a16:colId xmlns:a16="http://schemas.microsoft.com/office/drawing/2014/main" val="2308553311"/>
                    </a:ext>
                  </a:extLst>
                </a:gridCol>
                <a:gridCol w="1042212">
                  <a:extLst>
                    <a:ext uri="{9D8B030D-6E8A-4147-A177-3AD203B41FA5}">
                      <a16:colId xmlns:a16="http://schemas.microsoft.com/office/drawing/2014/main" val="3490330223"/>
                    </a:ext>
                  </a:extLst>
                </a:gridCol>
                <a:gridCol w="1042212">
                  <a:extLst>
                    <a:ext uri="{9D8B030D-6E8A-4147-A177-3AD203B41FA5}">
                      <a16:colId xmlns:a16="http://schemas.microsoft.com/office/drawing/2014/main" val="1181027743"/>
                    </a:ext>
                  </a:extLst>
                </a:gridCol>
              </a:tblGrid>
              <a:tr h="359679">
                <a:tc>
                  <a:txBody>
                    <a:bodyPr/>
                    <a:lstStyle/>
                    <a:p>
                      <a:pPr algn="ct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製品・サービス等価格</a:t>
                      </a:r>
                      <a:r>
                        <a:rPr lang="ja-JP" sz="1200" kern="100" baseline="30000" dirty="0">
                          <a:effectLst/>
                        </a:rPr>
                        <a:t>※</a:t>
                      </a:r>
                      <a:r>
                        <a:rPr lang="en-US" sz="1200" kern="100" baseline="30000" dirty="0">
                          <a:effectLst/>
                        </a:rPr>
                        <a:t>1</a:t>
                      </a:r>
                      <a:endParaRPr lang="ja-JP" sz="1200" kern="100" dirty="0">
                        <a:effectLst/>
                      </a:endParaRPr>
                    </a:p>
                    <a:p>
                      <a:pPr algn="ctr"/>
                      <a:r>
                        <a:rPr lang="en-US" altLang="ja-JP" sz="1200" kern="100" dirty="0">
                          <a:effectLst/>
                        </a:rPr>
                        <a:t>(</a:t>
                      </a:r>
                      <a:r>
                        <a:rPr lang="ja-JP" sz="1200" kern="100" dirty="0">
                          <a:effectLst/>
                        </a:rPr>
                        <a:t>事業化時点</a:t>
                      </a:r>
                      <a:r>
                        <a:rPr lang="en-US" altLang="ja-JP"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使用年数</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u="sng" kern="100" dirty="0">
                          <a:effectLst/>
                        </a:rPr>
                        <a:t>１年間当たり</a:t>
                      </a:r>
                      <a:endParaRPr lang="ja-JP" sz="1200" kern="100" dirty="0">
                        <a:effectLst/>
                      </a:endParaRPr>
                    </a:p>
                    <a:p>
                      <a:pPr algn="ctr"/>
                      <a:r>
                        <a:rPr lang="ja-JP" sz="1200" u="sng" kern="100" dirty="0">
                          <a:effectLst/>
                        </a:rPr>
                        <a:t>のコスト①</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u="sng" kern="100" dirty="0">
                          <a:effectLst/>
                        </a:rPr>
                        <a:t>その他コスト②</a:t>
                      </a:r>
                      <a:endParaRPr lang="ja-JP" sz="1200" kern="100" dirty="0">
                        <a:effectLst/>
                      </a:endParaRPr>
                    </a:p>
                    <a:p>
                      <a:pPr algn="ctr"/>
                      <a:r>
                        <a:rPr lang="ja-JP" sz="1200" u="sng" kern="100" dirty="0">
                          <a:effectLst/>
                        </a:rPr>
                        <a:t>（人件費等）</a:t>
                      </a:r>
                      <a:endParaRPr lang="ja-JP" sz="1200" kern="100" dirty="0">
                        <a:effectLst/>
                      </a:endParaRPr>
                    </a:p>
                    <a:p>
                      <a:pPr algn="ctr"/>
                      <a:r>
                        <a:rPr lang="ja-JP" sz="1200" u="sng" kern="100" dirty="0">
                          <a:effectLst/>
                        </a:rPr>
                        <a:t>※あれば</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年間エネルギー消費量</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エネルギー単価</a:t>
                      </a:r>
                      <a:r>
                        <a:rPr lang="ja-JP" sz="1200" kern="100" baseline="30000" dirty="0">
                          <a:effectLst/>
                        </a:rPr>
                        <a:t>※２</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u="sng" kern="100">
                          <a:effectLst/>
                        </a:rPr>
                        <a:t>年間エネルギーコスト③</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ctr"/>
                      <a:r>
                        <a:rPr lang="ja-JP" sz="1200" kern="100" dirty="0">
                          <a:effectLst/>
                        </a:rPr>
                        <a:t>トータルコスト①＋②＋③</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extLst>
                  <a:ext uri="{0D108BD9-81ED-4DB2-BD59-A6C34878D82A}">
                    <a16:rowId xmlns:a16="http://schemas.microsoft.com/office/drawing/2014/main" val="3228356566"/>
                  </a:ext>
                </a:extLst>
              </a:tr>
              <a:tr h="835684">
                <a:tc>
                  <a:txBody>
                    <a:bodyPr/>
                    <a:lstStyle/>
                    <a:p>
                      <a:pPr algn="just"/>
                      <a:r>
                        <a:rPr lang="en-US" sz="1200" kern="100" dirty="0">
                          <a:effectLst/>
                        </a:rPr>
                        <a:t>(A)</a:t>
                      </a:r>
                      <a:r>
                        <a:rPr lang="ja-JP" sz="1200" kern="100" dirty="0">
                          <a:effectLst/>
                        </a:rPr>
                        <a:t>技術開発成果物</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r"/>
                      <a:r>
                        <a:rPr lang="ja-JP" sz="1200" kern="100" dirty="0">
                          <a:effectLst/>
                        </a:rPr>
                        <a:t>××</a:t>
                      </a:r>
                      <a:r>
                        <a:rPr lang="en-US" sz="1200" kern="100" dirty="0">
                          <a:effectLst/>
                        </a:rPr>
                        <a:t>[</a:t>
                      </a:r>
                      <a:r>
                        <a:rPr lang="ja-JP" sz="1200" kern="100" dirty="0">
                          <a:effectLst/>
                        </a:rPr>
                        <a:t>円</a:t>
                      </a:r>
                      <a:r>
                        <a:rPr lang="en-US" sz="1200" kern="100" dirty="0">
                          <a:effectLst/>
                        </a:rPr>
                        <a:t>]</a:t>
                      </a:r>
                      <a:endParaRPr lang="ja-JP" sz="1200" kern="100" dirty="0">
                        <a:effectLst/>
                      </a:endParaRPr>
                    </a:p>
                    <a:p>
                      <a:pPr algn="r"/>
                      <a:r>
                        <a:rPr lang="ja-JP" sz="1200" kern="100" dirty="0">
                          <a:effectLst/>
                        </a:rPr>
                        <a:t>（価格目標）</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×年</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indent="89535" algn="r"/>
                      <a:r>
                        <a:rPr lang="ja-JP" sz="1200" kern="100">
                          <a:effectLst/>
                        </a:rPr>
                        <a:t>××</a:t>
                      </a:r>
                      <a:r>
                        <a:rPr lang="en-US" sz="1200" kern="100">
                          <a:effectLst/>
                        </a:rPr>
                        <a:t>[</a:t>
                      </a:r>
                      <a:r>
                        <a:rPr lang="ja-JP" sz="1200" kern="100">
                          <a:effectLst/>
                        </a:rPr>
                        <a:t>○○</a:t>
                      </a:r>
                      <a:r>
                        <a:rPr lang="en-US" sz="1200" kern="100">
                          <a:effectLst/>
                        </a:rPr>
                        <a:t>/</a:t>
                      </a:r>
                      <a:r>
                        <a:rPr lang="ja-JP" sz="1200" kern="100">
                          <a:effectLst/>
                        </a:rPr>
                        <a:t>年</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effectLst/>
                        </a:rPr>
                        <a:t>××</a:t>
                      </a:r>
                      <a:r>
                        <a:rPr lang="en-US" sz="1200" kern="100">
                          <a:effectLst/>
                        </a:rPr>
                        <a:t>[</a:t>
                      </a:r>
                      <a:r>
                        <a:rPr lang="ja-JP" sz="1200" kern="100">
                          <a:effectLst/>
                        </a:rPr>
                        <a:t>円</a:t>
                      </a:r>
                      <a:r>
                        <a:rPr lang="en-US" sz="1200" kern="100">
                          <a:effectLst/>
                        </a:rPr>
                        <a:t>/</a:t>
                      </a:r>
                      <a:r>
                        <a:rPr lang="ja-JP" sz="1200" kern="100">
                          <a:effectLst/>
                        </a:rPr>
                        <a:t>○○</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794272382"/>
                  </a:ext>
                </a:extLst>
              </a:tr>
              <a:tr h="835684">
                <a:tc>
                  <a:txBody>
                    <a:bodyPr/>
                    <a:lstStyle/>
                    <a:p>
                      <a:pPr algn="just"/>
                      <a:r>
                        <a:rPr lang="en-US" sz="1200" kern="100" dirty="0">
                          <a:effectLst/>
                        </a:rPr>
                        <a:t>(B) </a:t>
                      </a:r>
                      <a:r>
                        <a:rPr lang="ja-JP" sz="1200" kern="100" dirty="0">
                          <a:effectLst/>
                        </a:rPr>
                        <a:t>競合する製品・サービス等（●年後想定）</a:t>
                      </a:r>
                      <a:r>
                        <a:rPr lang="ja-JP" altLang="en-US" sz="1200" kern="100" dirty="0">
                          <a:effectLst/>
                        </a:rPr>
                        <a:t>／</a:t>
                      </a:r>
                      <a:r>
                        <a:rPr lang="en-US" altLang="ja-JP" sz="1200" kern="100" dirty="0">
                          <a:effectLst/>
                        </a:rPr>
                        <a:t>(B)</a:t>
                      </a:r>
                      <a:r>
                        <a:rPr lang="ja-JP" altLang="en-US" sz="1200" kern="100" dirty="0">
                          <a:effectLst/>
                        </a:rPr>
                        <a:t>現状</a:t>
                      </a:r>
                      <a:endParaRPr lang="en-US" altLang="ja-JP" sz="1200" kern="100" dirty="0">
                        <a:effectLst/>
                      </a:endParaRPr>
                    </a:p>
                  </a:txBody>
                  <a:tcPr marL="68580" marR="68580" marT="0" marB="0" anchor="ctr">
                    <a:solidFill>
                      <a:srgbClr val="00B050"/>
                    </a:solidFill>
                  </a:tcPr>
                </a:tc>
                <a:tc>
                  <a:txBody>
                    <a:bodyPr/>
                    <a:lstStyle/>
                    <a:p>
                      <a:pPr algn="r"/>
                      <a:r>
                        <a:rPr lang="ja-JP" sz="1200" kern="100">
                          <a:effectLst/>
                        </a:rPr>
                        <a:t>　××</a:t>
                      </a:r>
                      <a:r>
                        <a:rPr lang="en-US" sz="1200" kern="100">
                          <a:effectLst/>
                        </a:rPr>
                        <a:t>[</a:t>
                      </a:r>
                      <a:r>
                        <a:rPr lang="ja-JP" sz="1200" kern="100">
                          <a:effectLst/>
                        </a:rPr>
                        <a:t>円</a:t>
                      </a:r>
                      <a:r>
                        <a:rPr lang="en-US" sz="1200"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a:effectLst/>
                        </a:rPr>
                        <a:t>×年</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a:effectLst/>
                        </a:rPr>
                        <a:t>××</a:t>
                      </a:r>
                      <a:r>
                        <a:rPr lang="en-US" sz="1200" u="sng" kern="100">
                          <a:effectLst/>
                        </a:rPr>
                        <a:t>[</a:t>
                      </a:r>
                      <a:r>
                        <a:rPr lang="ja-JP" sz="1200" u="sng" kern="100">
                          <a:effectLst/>
                        </a:rPr>
                        <a:t>円</a:t>
                      </a:r>
                      <a:r>
                        <a:rPr lang="en-US" sz="1200" u="sng" kern="100">
                          <a:effectLst/>
                        </a:rPr>
                        <a:t>/</a:t>
                      </a:r>
                      <a:r>
                        <a:rPr lang="ja-JP" sz="1200" u="sng" kern="100">
                          <a:effectLst/>
                        </a:rPr>
                        <a:t>年</a:t>
                      </a:r>
                      <a:r>
                        <a:rPr lang="en-US" sz="1200" u="sng" kern="100">
                          <a:effectLst/>
                        </a:rPr>
                        <a:t>]</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a:t>
                      </a:r>
                      <a:r>
                        <a:rPr lang="en-US" sz="1200" kern="100" dirty="0">
                          <a:effectLst/>
                        </a:rPr>
                        <a:t>[</a:t>
                      </a:r>
                      <a:r>
                        <a:rPr lang="ja-JP" sz="1200" kern="100" dirty="0">
                          <a:effectLst/>
                        </a:rPr>
                        <a:t>○○</a:t>
                      </a:r>
                      <a:r>
                        <a:rPr lang="en-US" sz="1200" kern="100" dirty="0">
                          <a:effectLst/>
                        </a:rPr>
                        <a:t>/</a:t>
                      </a:r>
                      <a:r>
                        <a:rPr lang="ja-JP" sz="1200" kern="100" dirty="0">
                          <a:effectLst/>
                        </a:rPr>
                        <a:t>年</a:t>
                      </a:r>
                      <a:r>
                        <a:rPr lang="en-US"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kern="100" dirty="0">
                          <a:effectLst/>
                        </a:rPr>
                        <a:t>××</a:t>
                      </a:r>
                      <a:r>
                        <a:rPr lang="en-US" sz="1200" kern="100" dirty="0">
                          <a:effectLst/>
                        </a:rPr>
                        <a:t>[</a:t>
                      </a:r>
                      <a:r>
                        <a:rPr lang="ja-JP" sz="1200" kern="100" dirty="0">
                          <a:effectLst/>
                        </a:rPr>
                        <a:t>円</a:t>
                      </a:r>
                      <a:r>
                        <a:rPr lang="en-US" sz="1200" kern="100" dirty="0">
                          <a:effectLst/>
                        </a:rPr>
                        <a:t>/</a:t>
                      </a:r>
                      <a:r>
                        <a:rPr lang="ja-JP" sz="1200" kern="100" dirty="0">
                          <a:effectLst/>
                        </a:rPr>
                        <a:t>○○</a:t>
                      </a:r>
                      <a:r>
                        <a:rPr lang="en-US" sz="1200"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t>
                      </a:r>
                      <a:r>
                        <a:rPr lang="ja-JP" sz="1200" u="sng" kern="100" dirty="0">
                          <a:effectLst/>
                        </a:rPr>
                        <a:t>円</a:t>
                      </a:r>
                      <a:r>
                        <a:rPr lang="en-US"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3979334104"/>
                  </a:ext>
                </a:extLst>
              </a:tr>
              <a:tr h="501696">
                <a:tc>
                  <a:txBody>
                    <a:bodyPr/>
                    <a:lstStyle/>
                    <a:p>
                      <a:pPr algn="ct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solidFill>
                      <a:srgbClr val="00B050"/>
                    </a:solidFill>
                  </a:tcPr>
                </a:tc>
                <a:tc>
                  <a:txBody>
                    <a:bodyPr/>
                    <a:lstStyle/>
                    <a:p>
                      <a:pPr algn="r"/>
                      <a:r>
                        <a:rPr lang="en-US" sz="1200" kern="100" dirty="0">
                          <a:effectLst/>
                        </a:rPr>
                        <a:t> </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u="none" strike="noStrike"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en-US" sz="1200" kern="100">
                          <a:effectLst/>
                        </a:rPr>
                        <a:t> </a:t>
                      </a:r>
                      <a:endParaRPr lang="ja-JP" sz="1200" kern="10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a:t>
                      </a:r>
                      <a:r>
                        <a:rPr lang="en-US" sz="1200" u="sng" kern="100" dirty="0">
                          <a:effectLst/>
                        </a:rPr>
                        <a:t>A</a:t>
                      </a:r>
                      <a:r>
                        <a:rPr lang="ja-JP" sz="1200" u="sng" kern="100" dirty="0">
                          <a:effectLst/>
                        </a:rPr>
                        <a:t>）―（</a:t>
                      </a:r>
                      <a:r>
                        <a:rPr lang="en-US" sz="1200" u="sng" kern="100" dirty="0">
                          <a:effectLst/>
                        </a:rPr>
                        <a:t>B</a:t>
                      </a:r>
                      <a:r>
                        <a:rPr lang="ja-JP"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tc>
                  <a:txBody>
                    <a:bodyPr/>
                    <a:lstStyle/>
                    <a:p>
                      <a:pPr algn="r"/>
                      <a:r>
                        <a:rPr lang="ja-JP" sz="1200" u="sng" kern="100" dirty="0">
                          <a:effectLst/>
                        </a:rPr>
                        <a:t>▲　××</a:t>
                      </a:r>
                      <a:r>
                        <a:rPr lang="en-US" sz="1200" u="sng" kern="100" dirty="0">
                          <a:effectLst/>
                        </a:rPr>
                        <a:t>[</a:t>
                      </a:r>
                      <a:r>
                        <a:rPr lang="ja-JP" sz="1200" u="sng" kern="100" dirty="0">
                          <a:effectLst/>
                        </a:rPr>
                        <a:t>円</a:t>
                      </a:r>
                      <a:r>
                        <a:rPr lang="en-US" altLang="ja-JP" sz="1200" u="sng" kern="100" dirty="0">
                          <a:effectLst/>
                        </a:rPr>
                        <a:t>/</a:t>
                      </a:r>
                      <a:r>
                        <a:rPr lang="ja-JP" sz="1200" u="sng" kern="100" dirty="0">
                          <a:effectLst/>
                        </a:rPr>
                        <a:t>年</a:t>
                      </a:r>
                      <a:r>
                        <a:rPr lang="en-US" sz="1200" u="sng" kern="100" dirty="0">
                          <a:effectLst/>
                        </a:rPr>
                        <a:t>]</a:t>
                      </a:r>
                      <a:endParaRPr lang="ja-JP" sz="1200" kern="100" dirty="0">
                        <a:effectLst/>
                        <a:latin typeface="ＭＳ 明朝" panose="02020609040205080304" pitchFamily="17" charset="-128"/>
                        <a:ea typeface="ＭＳ 明朝" panose="02020609040205080304" pitchFamily="17" charset="-128"/>
                        <a:cs typeface="Courier New" panose="02070309020205020404" pitchFamily="49" charset="0"/>
                      </a:endParaRPr>
                    </a:p>
                  </a:txBody>
                  <a:tcPr marL="68580" marR="68580" marT="0" marB="0" anchor="ctr"/>
                </a:tc>
                <a:extLst>
                  <a:ext uri="{0D108BD9-81ED-4DB2-BD59-A6C34878D82A}">
                    <a16:rowId xmlns:a16="http://schemas.microsoft.com/office/drawing/2014/main" val="1151500907"/>
                  </a:ext>
                </a:extLst>
              </a:tr>
            </a:tbl>
          </a:graphicData>
        </a:graphic>
      </p:graphicFrame>
      <p:sp>
        <p:nvSpPr>
          <p:cNvPr id="4" name="Text Box 8">
            <a:extLst>
              <a:ext uri="{FF2B5EF4-FFF2-40B4-BE49-F238E27FC236}">
                <a16:creationId xmlns:a16="http://schemas.microsoft.com/office/drawing/2014/main" id="{52130D4B-22BC-64F5-72BA-352C837B032D}"/>
              </a:ext>
            </a:extLst>
          </p:cNvPr>
          <p:cNvSpPr txBox="1">
            <a:spLocks noChangeArrowheads="1"/>
          </p:cNvSpPr>
          <p:nvPr/>
        </p:nvSpPr>
        <p:spPr bwMode="auto">
          <a:xfrm>
            <a:off x="252000" y="4776068"/>
            <a:ext cx="8640000" cy="1908215"/>
          </a:xfrm>
          <a:prstGeom prst="rect">
            <a:avLst/>
          </a:prstGeom>
          <a:solidFill>
            <a:schemeClr val="bg1"/>
          </a:solidFill>
          <a:ln w="19050">
            <a:solidFill>
              <a:srgbClr val="C00000"/>
            </a:solidFill>
            <a:miter lim="800000"/>
            <a:headEnd/>
            <a:tailEnd/>
          </a:ln>
        </p:spPr>
        <p:txBody>
          <a:bodyPr wrap="square">
            <a:spAutoFit/>
          </a:bodyPr>
          <a:lstStyle/>
          <a:p>
            <a:pPr algn="l"/>
            <a:r>
              <a:rPr lang="en-US" altLang="ja-JP" sz="1400" dirty="0">
                <a:latin typeface="ＭＳ Ｐゴシック" pitchFamily="50" charset="-128"/>
              </a:rPr>
              <a:t>※</a:t>
            </a:r>
            <a:r>
              <a:rPr lang="ja-JP" altLang="en-US" sz="1400" dirty="0">
                <a:latin typeface="ＭＳ Ｐゴシック" pitchFamily="50" charset="-128"/>
              </a:rPr>
              <a:t>本表は</a:t>
            </a:r>
            <a:r>
              <a:rPr lang="ja-JP" altLang="en-US" sz="1400" kern="100" dirty="0">
                <a:latin typeface="ＭＳ 明朝" panose="02020609040205080304" pitchFamily="17" charset="-128"/>
                <a:cs typeface="Courier New" panose="02070309020205020404" pitchFamily="49" charset="0"/>
              </a:rPr>
              <a:t>適宜加工ください。</a:t>
            </a:r>
            <a:endParaRPr lang="en-US" altLang="ja-JP" sz="1400" dirty="0">
              <a:latin typeface="ＭＳ Ｐゴシック" pitchFamily="50" charset="-128"/>
            </a:endParaRPr>
          </a:p>
          <a:p>
            <a:pPr algn="l"/>
            <a:r>
              <a:rPr lang="ja-JP" altLang="en-US" sz="1400" b="1" dirty="0">
                <a:solidFill>
                  <a:srgbClr val="C00000"/>
                </a:solidFill>
                <a:latin typeface="ＭＳ Ｐゴシック" pitchFamily="50" charset="-128"/>
              </a:rPr>
              <a:t>◆できる限り図や表を活用してわかりやすく表現してください。</a:t>
            </a:r>
            <a:endParaRPr lang="en-US" altLang="ja-JP" sz="1400" b="1" dirty="0">
              <a:solidFill>
                <a:srgbClr val="C00000"/>
              </a:solidFill>
              <a:latin typeface="ＭＳ Ｐゴシック" pitchFamily="50" charset="-128"/>
            </a:endParaRPr>
          </a:p>
          <a:p>
            <a:pPr algn="l"/>
            <a:r>
              <a:rPr lang="ja-JP" altLang="en-US" sz="1400" dirty="0">
                <a:solidFill>
                  <a:srgbClr val="C00000"/>
                </a:solidFill>
                <a:latin typeface="ＭＳ Ｐゴシック" pitchFamily="50" charset="-128"/>
              </a:rPr>
              <a:t>４．３　経済性</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・経済性、コスト試算、価格目標やそれらの根拠を記述してください。</a:t>
            </a:r>
            <a:endParaRPr lang="en-US" altLang="ja-JP"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a:t>
            </a:r>
            <a:r>
              <a:rPr lang="en-US" altLang="ja-JP" sz="1400" dirty="0">
                <a:solidFill>
                  <a:srgbClr val="C00000"/>
                </a:solidFill>
                <a:latin typeface="ＭＳ Ｐゴシック" pitchFamily="50" charset="-128"/>
              </a:rPr>
              <a:t>(B)</a:t>
            </a:r>
            <a:r>
              <a:rPr lang="ja-JP" altLang="en-US" sz="1400" dirty="0">
                <a:solidFill>
                  <a:srgbClr val="C00000"/>
                </a:solidFill>
                <a:latin typeface="ＭＳ Ｐゴシック" pitchFamily="50" charset="-128"/>
              </a:rPr>
              <a:t>は、</a:t>
            </a:r>
            <a:r>
              <a:rPr lang="ja-JP" altLang="ja-JP" sz="1400" kern="100" dirty="0">
                <a:solidFill>
                  <a:srgbClr val="C00000"/>
                </a:solidFill>
                <a:effectLst/>
              </a:rPr>
              <a:t>競合する製品・サービス等</a:t>
            </a:r>
            <a:r>
              <a:rPr lang="ja-JP" altLang="en-US" sz="1400" kern="100" dirty="0">
                <a:solidFill>
                  <a:srgbClr val="C00000"/>
                </a:solidFill>
              </a:rPr>
              <a:t>もしくは現状の内、どちらかを選択し削除してください。</a:t>
            </a:r>
            <a:endParaRPr lang="ja-JP" altLang="en-US" sz="1400" dirty="0">
              <a:solidFill>
                <a:srgbClr val="C00000"/>
              </a:solidFill>
              <a:latin typeface="ＭＳ Ｐゴシック" pitchFamily="50" charset="-128"/>
            </a:endParaRPr>
          </a:p>
          <a:p>
            <a:pPr algn="l">
              <a:spcBef>
                <a:spcPts val="600"/>
              </a:spcBef>
            </a:pPr>
            <a:r>
              <a:rPr lang="ja-JP" altLang="en-US" sz="1400" dirty="0">
                <a:solidFill>
                  <a:srgbClr val="C00000"/>
                </a:solidFill>
                <a:latin typeface="ＭＳ Ｐゴシック" pitchFamily="50" charset="-128"/>
              </a:rPr>
              <a:t>・普及に至るまでの環境整備（標準化や規制対策）などがある場合は、それを含めて記述してください。</a:t>
            </a:r>
            <a:endParaRPr lang="en-US" altLang="ja-JP" sz="1400" dirty="0">
              <a:solidFill>
                <a:srgbClr val="C00000"/>
              </a:solidFill>
              <a:latin typeface="ＭＳ Ｐゴシック" pitchFamily="50" charset="-128"/>
            </a:endParaRPr>
          </a:p>
          <a:p>
            <a:pPr algn="l">
              <a:spcBef>
                <a:spcPts val="600"/>
              </a:spcBef>
            </a:pPr>
            <a:r>
              <a:rPr lang="en-US" altLang="ja-JP" sz="1400" dirty="0">
                <a:solidFill>
                  <a:srgbClr val="C00000"/>
                </a:solidFill>
                <a:latin typeface="ＭＳ Ｐゴシック" pitchFamily="50" charset="-128"/>
              </a:rPr>
              <a:t>※</a:t>
            </a:r>
            <a:r>
              <a:rPr lang="zh-TW" altLang="en-US" sz="1400" dirty="0">
                <a:solidFill>
                  <a:srgbClr val="C00000"/>
                </a:solidFill>
                <a:latin typeface="ＭＳ Ｐゴシック" pitchFamily="50" charset="-128"/>
              </a:rPr>
              <a:t>提案書本文（様式</a:t>
            </a:r>
            <a:r>
              <a:rPr lang="en-US" altLang="zh-TW" sz="1400" dirty="0">
                <a:solidFill>
                  <a:srgbClr val="C00000"/>
                </a:solidFill>
                <a:latin typeface="ＭＳ Ｐゴシック" pitchFamily="50" charset="-128"/>
              </a:rPr>
              <a:t>4</a:t>
            </a:r>
            <a:r>
              <a:rPr lang="zh-TW" altLang="en-US" sz="1400" dirty="0">
                <a:solidFill>
                  <a:srgbClr val="C00000"/>
                </a:solidFill>
                <a:latin typeface="ＭＳ Ｐゴシック" pitchFamily="50" charset="-128"/>
              </a:rPr>
              <a:t>）</a:t>
            </a:r>
            <a:r>
              <a:rPr lang="ja-JP" altLang="en-US" sz="1400" dirty="0">
                <a:solidFill>
                  <a:srgbClr val="C00000"/>
                </a:solidFill>
                <a:latin typeface="ＭＳ Ｐゴシック" pitchFamily="50" charset="-128"/>
              </a:rPr>
              <a:t>　</a:t>
            </a:r>
            <a:r>
              <a:rPr lang="en-US" altLang="ja-JP" sz="1400" dirty="0">
                <a:solidFill>
                  <a:srgbClr val="C00000"/>
                </a:solidFill>
                <a:latin typeface="ＭＳ Ｐゴシック" pitchFamily="50" charset="-128"/>
              </a:rPr>
              <a:t>1-3</a:t>
            </a:r>
            <a:r>
              <a:rPr lang="ja-JP" altLang="en-US" sz="1400" dirty="0">
                <a:solidFill>
                  <a:srgbClr val="C00000"/>
                </a:solidFill>
                <a:latin typeface="ＭＳ Ｐゴシック" pitchFamily="50" charset="-128"/>
              </a:rPr>
              <a:t>．に記載 の内容</a:t>
            </a:r>
            <a:endParaRPr lang="en-US" altLang="ja-JP" sz="1400" dirty="0">
              <a:solidFill>
                <a:srgbClr val="C00000"/>
              </a:solidFill>
              <a:latin typeface="ＭＳ Ｐゴシック" pitchFamily="50" charset="-128"/>
            </a:endParaRPr>
          </a:p>
        </p:txBody>
      </p:sp>
      <p:sp>
        <p:nvSpPr>
          <p:cNvPr id="6" name="正方形/長方形 5">
            <a:extLst>
              <a:ext uri="{FF2B5EF4-FFF2-40B4-BE49-F238E27FC236}">
                <a16:creationId xmlns:a16="http://schemas.microsoft.com/office/drawing/2014/main" id="{5E072F92-758D-8E57-B18D-0615EE9724D0}"/>
              </a:ext>
            </a:extLst>
          </p:cNvPr>
          <p:cNvSpPr/>
          <p:nvPr/>
        </p:nvSpPr>
        <p:spPr>
          <a:xfrm>
            <a:off x="62403" y="1675463"/>
            <a:ext cx="8761557" cy="338554"/>
          </a:xfrm>
          <a:prstGeom prst="rect">
            <a:avLst/>
          </a:prstGeom>
        </p:spPr>
        <p:txBody>
          <a:bodyPr wrap="square">
            <a:spAutoFit/>
          </a:bodyPr>
          <a:lstStyle/>
          <a:p>
            <a:pPr indent="133350" algn="just"/>
            <a:r>
              <a:rPr lang="ja-JP" altLang="en-US" kern="100" dirty="0">
                <a:latin typeface="ＭＳ 明朝" panose="02020609040205080304" pitchFamily="17" charset="-128"/>
                <a:cs typeface="Courier New" panose="02070309020205020404" pitchFamily="49" charset="0"/>
              </a:rPr>
              <a:t>○価格目標</a:t>
            </a:r>
            <a:endParaRPr lang="ja-JP" altLang="ja-JP" kern="100" dirty="0">
              <a:latin typeface="ＭＳ 明朝" panose="02020609040205080304" pitchFamily="17" charset="-128"/>
              <a:ea typeface="ＭＳ 明朝" panose="02020609040205080304" pitchFamily="17" charset="-128"/>
              <a:cs typeface="Courier New" panose="02070309020205020404" pitchFamily="49" charset="0"/>
            </a:endParaRPr>
          </a:p>
        </p:txBody>
      </p:sp>
    </p:spTree>
    <p:extLst>
      <p:ext uri="{BB962C8B-B14F-4D97-AF65-F5344CB8AC3E}">
        <p14:creationId xmlns:p14="http://schemas.microsoft.com/office/powerpoint/2010/main" val="135797292"/>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2673</Words>
  <PresentationFormat>画面に合わせる (4:3)</PresentationFormat>
  <Paragraphs>345</Paragraphs>
  <Slides>18</Slides>
  <Notes>18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18</vt:i4>
      </vt:variant>
    </vt:vector>
  </HeadingPairs>
  <TitlesOfParts>
    <vt:vector size="25" baseType="lpstr">
      <vt:lpstr>ＭＳ Ｐゴシック</vt:lpstr>
      <vt:lpstr>ＭＳ Ｐ明朝</vt:lpstr>
      <vt:lpstr>ＭＳ 明朝</vt:lpstr>
      <vt:lpstr>游ゴシック</vt:lpstr>
      <vt:lpstr>Calibri</vt:lpstr>
      <vt:lpstr>Times New Roman</vt:lpstr>
      <vt:lpstr>標準デザイン</vt:lpstr>
      <vt:lpstr>PowerPoint プレゼンテーション</vt:lpstr>
      <vt:lpstr>＜(技術開発テーマ名記載)＞ フェーズⅠ＋フェーズⅡ</vt:lpstr>
      <vt:lpstr>発表内容</vt:lpstr>
      <vt:lpstr>１．事業化の背景(提案の経緯・背景) </vt:lpstr>
      <vt:lpstr>PowerPoint プレゼンテーション</vt:lpstr>
      <vt:lpstr>２．技術の内容・課題</vt:lpstr>
      <vt:lpstr>３．技術の内容・課題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