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0"/>
  </p:notesMasterIdLst>
  <p:handoutMasterIdLst>
    <p:handoutMasterId r:id="rId31"/>
  </p:handoutMasterIdLst>
  <p:sldIdLst>
    <p:sldId id="2145705059" r:id="rId2"/>
    <p:sldId id="2145705070" r:id="rId3"/>
    <p:sldId id="2145705137" r:id="rId4"/>
    <p:sldId id="2145705124" r:id="rId5"/>
    <p:sldId id="267" r:id="rId6"/>
    <p:sldId id="2145705125" r:id="rId7"/>
    <p:sldId id="2145705018" r:id="rId8"/>
    <p:sldId id="2145705061" r:id="rId9"/>
    <p:sldId id="2145705263" r:id="rId10"/>
    <p:sldId id="2145705060" r:id="rId11"/>
    <p:sldId id="2145705136" r:id="rId12"/>
    <p:sldId id="2145705129" r:id="rId13"/>
    <p:sldId id="2145705130" r:id="rId14"/>
    <p:sldId id="2145705014" r:id="rId15"/>
    <p:sldId id="2145704965" r:id="rId16"/>
    <p:sldId id="2145705131" r:id="rId17"/>
    <p:sldId id="2145705116" r:id="rId18"/>
    <p:sldId id="2145705265" r:id="rId19"/>
    <p:sldId id="2145704976" r:id="rId20"/>
    <p:sldId id="2145705052" r:id="rId21"/>
    <p:sldId id="2145705109" r:id="rId22"/>
    <p:sldId id="2145705260" r:id="rId23"/>
    <p:sldId id="2145705132" r:id="rId24"/>
    <p:sldId id="2145705146" r:id="rId25"/>
    <p:sldId id="2145705147" r:id="rId26"/>
    <p:sldId id="2145705071" r:id="rId27"/>
    <p:sldId id="2145705134" r:id="rId28"/>
    <p:sldId id="2145705135" r:id="rId29"/>
  </p:sldIdLst>
  <p:sldSz cx="12192000" cy="6858000"/>
  <p:notesSz cx="6735763" cy="9866313"/>
  <p:custShowLst>
    <p:custShow name="Format Guide Workshop" id="0">
      <p:sldLst/>
    </p:custShow>
  </p:custShowLst>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9646"/>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77" autoAdjust="0"/>
    <p:restoredTop sz="96353" autoAdjust="0"/>
  </p:normalViewPr>
  <p:slideViewPr>
    <p:cSldViewPr snapToGrid="0">
      <p:cViewPr varScale="1">
        <p:scale>
          <a:sx n="114" d="100"/>
          <a:sy n="114" d="100"/>
        </p:scale>
        <p:origin x="294" y="96"/>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3/27/2024</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3/27/2024</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join/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23738792"/>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solidFill>
                            <a:schemeClr val="tx1"/>
                          </a:solidFill>
                          <a:latin typeface="Meiryo UI" panose="020B0604030504040204" pitchFamily="50" charset="-128"/>
                          <a:ea typeface="Meiryo UI" panose="020B0604030504040204" pitchFamily="50" charset="-128"/>
                        </a:rPr>
                        <a:t>N15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設備投資費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3" y="94269"/>
            <a:ext cx="3434499" cy="1096968"/>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個別研究開発内容の詳細について他社に秘匿すべき内容は補足資料として別添可。</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10BE9A14-E4A6-A25D-05D1-D9CEB906C1E1}"/>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dirty="0">
                <a:solidFill>
                  <a:schemeClr val="bg1"/>
                </a:solidFill>
              </a:rPr>
              <a:t>提案名</a:t>
            </a:r>
            <a:br>
              <a:rPr kumimoji="1" lang="en-US" altLang="ja-JP" sz="3600" dirty="0">
                <a:solidFill>
                  <a:schemeClr val="bg1"/>
                </a:solidFill>
              </a:rPr>
            </a:br>
            <a:r>
              <a:rPr kumimoji="1" lang="ja-JP" altLang="en-US" sz="3600" dirty="0">
                <a:solidFill>
                  <a:schemeClr val="bg1"/>
                </a:solidFill>
              </a:rPr>
              <a:t>提案者名</a:t>
            </a: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5784" y="1673335"/>
            <a:ext cx="11164738" cy="2773406"/>
          </a:xfrm>
          <a:solidFill>
            <a:schemeClr val="tx2">
              <a:lumMod val="40000"/>
              <a:lumOff val="60000"/>
            </a:schemeClr>
          </a:solidFill>
        </p:spPr>
        <p:txBody>
          <a:bodyPr lIns="36000" tIns="180000" rIns="180000" bIns="180000"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br>
              <a:rPr kumimoji="1" lang="en-US" altLang="ja-JP" sz="1800" dirty="0">
                <a:solidFill>
                  <a:schemeClr val="tx1"/>
                </a:solidFill>
              </a:rPr>
            </a:b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「２．研究開発計画」はコンソーシアム参画企業間で共有されますので、ご留意ください。</a:t>
            </a:r>
            <a:br>
              <a:rPr kumimoji="1" lang="en-US" altLang="ja-JP" sz="1800" dirty="0">
                <a:solidFill>
                  <a:schemeClr val="tx1"/>
                </a:solidFill>
              </a:rPr>
            </a:br>
            <a:r>
              <a:rPr kumimoji="1" lang="ja-JP" altLang="en-US" sz="1800" dirty="0">
                <a:solidFill>
                  <a:schemeClr val="tx1"/>
                </a:solidFill>
              </a:rPr>
              <a:t>他の参画企業に秘匿する必要がある個別の研究開発内容については本資料とは別に補足資料（様式自由）として提出してください。</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直線コネクタ 142">
            <a:extLst>
              <a:ext uri="{FF2B5EF4-FFF2-40B4-BE49-F238E27FC236}">
                <a16:creationId xmlns:a16="http://schemas.microsoft.com/office/drawing/2014/main" id="{F38BAB73-E1FA-47C7-14EC-4401E716FC15}"/>
              </a:ext>
            </a:extLst>
          </p:cNvPr>
          <p:cNvCxnSpPr>
            <a:cxnSpLocks/>
          </p:cNvCxnSpPr>
          <p:nvPr/>
        </p:nvCxnSpPr>
        <p:spPr>
          <a:xfrm>
            <a:off x="8998207" y="3662308"/>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83535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63193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674963"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25857"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53994"/>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5099874" y="2853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6073891" y="2853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268170"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2026</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941989" y="273142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6" y="3079827"/>
            <a:ext cx="4859004"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0897" y="2880845"/>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695517" y="273142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10402826" y="273142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509987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6070778"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8026939" y="3662308"/>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734639"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39" name="グループ化 38">
            <a:extLst>
              <a:ext uri="{FF2B5EF4-FFF2-40B4-BE49-F238E27FC236}">
                <a16:creationId xmlns:a16="http://schemas.microsoft.com/office/drawing/2014/main" id="{FEBEC1C1-BE95-2632-59F7-6DAD9B4AF793}"/>
              </a:ext>
            </a:extLst>
          </p:cNvPr>
          <p:cNvGrpSpPr/>
          <p:nvPr/>
        </p:nvGrpSpPr>
        <p:grpSpPr>
          <a:xfrm>
            <a:off x="4014854" y="6254250"/>
            <a:ext cx="3028699" cy="198319"/>
            <a:chOff x="4014854" y="6254250"/>
            <a:chExt cx="30286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26031" y="6437770"/>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14854" y="6254250"/>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265398" y="6437770"/>
              <a:ext cx="17781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272876" y="6254250"/>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695517" y="3066277"/>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6620319" y="665222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6674319" y="6563928"/>
            <a:ext cx="1967329"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事業３年度目</a:t>
            </a:r>
            <a:r>
              <a:rPr kumimoji="1" lang="en-US" altLang="ja-JP" sz="900" dirty="0">
                <a:solidFill>
                  <a:srgbClr val="575757"/>
                </a:solidFill>
                <a:latin typeface="Meiryo UI" panose="020B0604030504040204" pitchFamily="50" charset="-128"/>
                <a:ea typeface="Meiryo UI" panose="020B0604030504040204" pitchFamily="50" charset="-128"/>
              </a:rPr>
              <a:t>)</a:t>
            </a: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075746" y="4633623"/>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5319579" y="342629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4916911" y="3546717"/>
            <a:ext cx="1282719" cy="2425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
        <p:nvSpPr>
          <p:cNvPr id="20" name="テキスト ボックス 130">
            <a:extLst>
              <a:ext uri="{FF2B5EF4-FFF2-40B4-BE49-F238E27FC236}">
                <a16:creationId xmlns:a16="http://schemas.microsoft.com/office/drawing/2014/main" id="{FCF3EA4E-0491-4DD9-1F11-57C12FFCE88F}"/>
              </a:ext>
            </a:extLst>
          </p:cNvPr>
          <p:cNvSpPr txBox="1"/>
          <p:nvPr/>
        </p:nvSpPr>
        <p:spPr>
          <a:xfrm>
            <a:off x="5297092"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23" name="テキスト ボックス 130">
            <a:extLst>
              <a:ext uri="{FF2B5EF4-FFF2-40B4-BE49-F238E27FC236}">
                <a16:creationId xmlns:a16="http://schemas.microsoft.com/office/drawing/2014/main" id="{628A4614-ADF2-D27C-103D-8FDE9C79EBCB}"/>
              </a:ext>
            </a:extLst>
          </p:cNvPr>
          <p:cNvSpPr txBox="1"/>
          <p:nvPr/>
        </p:nvSpPr>
        <p:spPr>
          <a:xfrm>
            <a:off x="4332893"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chemeClr val="tx1"/>
                </a:solidFill>
                <a:latin typeface="Trebuchet MS" panose="020B0603020202020204" pitchFamily="34" charset="0"/>
                <a:ea typeface="Meiryo UI" panose="020B0604030504040204" pitchFamily="50" charset="-128"/>
              </a:rPr>
              <a:t>2024</a:t>
            </a:r>
          </a:p>
        </p:txBody>
      </p:sp>
      <p:sp>
        <p:nvSpPr>
          <p:cNvPr id="24" name="テキスト ボックス 130">
            <a:extLst>
              <a:ext uri="{FF2B5EF4-FFF2-40B4-BE49-F238E27FC236}">
                <a16:creationId xmlns:a16="http://schemas.microsoft.com/office/drawing/2014/main" id="{80DB6F6C-F32E-C5B6-E032-513C3877445D}"/>
              </a:ext>
            </a:extLst>
          </p:cNvPr>
          <p:cNvSpPr txBox="1"/>
          <p:nvPr/>
        </p:nvSpPr>
        <p:spPr>
          <a:xfrm>
            <a:off x="9181130"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2029</a:t>
            </a:r>
          </a:p>
        </p:txBody>
      </p:sp>
      <p:sp>
        <p:nvSpPr>
          <p:cNvPr id="25" name="テキスト ボックス 130">
            <a:extLst>
              <a:ext uri="{FF2B5EF4-FFF2-40B4-BE49-F238E27FC236}">
                <a16:creationId xmlns:a16="http://schemas.microsoft.com/office/drawing/2014/main" id="{DE5ECE07-BF1B-6034-E327-96FDDB7D9C1C}"/>
              </a:ext>
            </a:extLst>
          </p:cNvPr>
          <p:cNvSpPr txBox="1"/>
          <p:nvPr/>
        </p:nvSpPr>
        <p:spPr>
          <a:xfrm>
            <a:off x="8210052"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2028</a:t>
            </a:r>
          </a:p>
        </p:txBody>
      </p:sp>
      <p:sp>
        <p:nvSpPr>
          <p:cNvPr id="26" name="テキスト ボックス 130">
            <a:extLst>
              <a:ext uri="{FF2B5EF4-FFF2-40B4-BE49-F238E27FC236}">
                <a16:creationId xmlns:a16="http://schemas.microsoft.com/office/drawing/2014/main" id="{A01EEFB8-CCF5-AE0D-70C0-9E2F66E809D5}"/>
              </a:ext>
            </a:extLst>
          </p:cNvPr>
          <p:cNvSpPr txBox="1"/>
          <p:nvPr/>
        </p:nvSpPr>
        <p:spPr>
          <a:xfrm>
            <a:off x="7245853"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chemeClr val="tx1"/>
                </a:solidFill>
                <a:latin typeface="Trebuchet MS" panose="020B0603020202020204" pitchFamily="34" charset="0"/>
                <a:ea typeface="Meiryo UI" panose="020B0604030504040204" pitchFamily="50" charset="-128"/>
              </a:rPr>
              <a:t>2027</a:t>
            </a:r>
          </a:p>
        </p:txBody>
      </p:sp>
      <p:cxnSp>
        <p:nvCxnSpPr>
          <p:cNvPr id="29" name="直線コネクタ 117">
            <a:extLst>
              <a:ext uri="{FF2B5EF4-FFF2-40B4-BE49-F238E27FC236}">
                <a16:creationId xmlns:a16="http://schemas.microsoft.com/office/drawing/2014/main" id="{D6C151FD-4807-D767-2D3C-C246554E8AFC}"/>
              </a:ext>
            </a:extLst>
          </p:cNvPr>
          <p:cNvCxnSpPr>
            <a:cxnSpLocks/>
          </p:cNvCxnSpPr>
          <p:nvPr/>
        </p:nvCxnSpPr>
        <p:spPr>
          <a:xfrm>
            <a:off x="9974974" y="2842923"/>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1" name="直線コネクタ 121">
            <a:extLst>
              <a:ext uri="{FF2B5EF4-FFF2-40B4-BE49-F238E27FC236}">
                <a16:creationId xmlns:a16="http://schemas.microsoft.com/office/drawing/2014/main" id="{017ED4F0-21B0-566A-3C19-11927642048A}"/>
              </a:ext>
            </a:extLst>
          </p:cNvPr>
          <p:cNvCxnSpPr>
            <a:cxnSpLocks/>
          </p:cNvCxnSpPr>
          <p:nvPr/>
        </p:nvCxnSpPr>
        <p:spPr>
          <a:xfrm flipH="1">
            <a:off x="8026939" y="2842923"/>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4" name="直線コネクタ 123">
            <a:extLst>
              <a:ext uri="{FF2B5EF4-FFF2-40B4-BE49-F238E27FC236}">
                <a16:creationId xmlns:a16="http://schemas.microsoft.com/office/drawing/2014/main" id="{78621694-DC85-6824-AF05-A5AAA432BBD6}"/>
              </a:ext>
            </a:extLst>
          </p:cNvPr>
          <p:cNvCxnSpPr>
            <a:cxnSpLocks/>
          </p:cNvCxnSpPr>
          <p:nvPr/>
        </p:nvCxnSpPr>
        <p:spPr>
          <a:xfrm flipH="1">
            <a:off x="9000956" y="2842923"/>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2" name="直線コネクタ 134">
            <a:extLst>
              <a:ext uri="{FF2B5EF4-FFF2-40B4-BE49-F238E27FC236}">
                <a16:creationId xmlns:a16="http://schemas.microsoft.com/office/drawing/2014/main" id="{6FB930BE-37D0-C461-97EC-9B794A14B020}"/>
              </a:ext>
            </a:extLst>
          </p:cNvPr>
          <p:cNvCxnSpPr>
            <a:cxnSpLocks/>
          </p:cNvCxnSpPr>
          <p:nvPr/>
        </p:nvCxnSpPr>
        <p:spPr>
          <a:xfrm>
            <a:off x="11284415"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9" name="二等辺三角形 48">
            <a:extLst>
              <a:ext uri="{FF2B5EF4-FFF2-40B4-BE49-F238E27FC236}">
                <a16:creationId xmlns:a16="http://schemas.microsoft.com/office/drawing/2014/main" id="{28EF6518-A11A-E7C0-4CDF-EB5B22777C2F}"/>
              </a:ext>
            </a:extLst>
          </p:cNvPr>
          <p:cNvSpPr/>
          <p:nvPr/>
        </p:nvSpPr>
        <p:spPr>
          <a:xfrm flipV="1">
            <a:off x="5196533" y="5555113"/>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0" name="二等辺三角形 49">
            <a:extLst>
              <a:ext uri="{FF2B5EF4-FFF2-40B4-BE49-F238E27FC236}">
                <a16:creationId xmlns:a16="http://schemas.microsoft.com/office/drawing/2014/main" id="{820BCDF4-989B-0CD1-11E3-913623191305}"/>
              </a:ext>
            </a:extLst>
          </p:cNvPr>
          <p:cNvSpPr/>
          <p:nvPr/>
        </p:nvSpPr>
        <p:spPr>
          <a:xfrm flipV="1">
            <a:off x="5211739" y="6257381"/>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9" name="二等辺三角形 68">
            <a:extLst>
              <a:ext uri="{FF2B5EF4-FFF2-40B4-BE49-F238E27FC236}">
                <a16:creationId xmlns:a16="http://schemas.microsoft.com/office/drawing/2014/main" id="{C04A80E4-D162-AF47-AFB1-F1F86B272CA4}"/>
              </a:ext>
            </a:extLst>
          </p:cNvPr>
          <p:cNvSpPr/>
          <p:nvPr/>
        </p:nvSpPr>
        <p:spPr>
          <a:xfrm flipV="1">
            <a:off x="5254762" y="4953591"/>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0" name="二等辺三角形 69">
            <a:extLst>
              <a:ext uri="{FF2B5EF4-FFF2-40B4-BE49-F238E27FC236}">
                <a16:creationId xmlns:a16="http://schemas.microsoft.com/office/drawing/2014/main" id="{2AE87667-87D4-92E0-4F94-3544C0C60779}"/>
              </a:ext>
            </a:extLst>
          </p:cNvPr>
          <p:cNvSpPr/>
          <p:nvPr/>
        </p:nvSpPr>
        <p:spPr>
          <a:xfrm flipV="1">
            <a:off x="5200762" y="4226110"/>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1" name="二等辺三角形 70">
            <a:extLst>
              <a:ext uri="{FF2B5EF4-FFF2-40B4-BE49-F238E27FC236}">
                <a16:creationId xmlns:a16="http://schemas.microsoft.com/office/drawing/2014/main" id="{48BFDC77-A3B6-6354-E87A-C17C9819705C}"/>
              </a:ext>
            </a:extLst>
          </p:cNvPr>
          <p:cNvSpPr/>
          <p:nvPr/>
        </p:nvSpPr>
        <p:spPr>
          <a:xfrm flipV="1">
            <a:off x="8164691" y="5552567"/>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二等辺三角形 71">
            <a:extLst>
              <a:ext uri="{FF2B5EF4-FFF2-40B4-BE49-F238E27FC236}">
                <a16:creationId xmlns:a16="http://schemas.microsoft.com/office/drawing/2014/main" id="{61081B1F-1A00-85FD-5DDC-64AA0E43897C}"/>
              </a:ext>
            </a:extLst>
          </p:cNvPr>
          <p:cNvSpPr/>
          <p:nvPr/>
        </p:nvSpPr>
        <p:spPr>
          <a:xfrm flipV="1">
            <a:off x="8461178" y="4956141"/>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3" name="二等辺三角形 72">
            <a:extLst>
              <a:ext uri="{FF2B5EF4-FFF2-40B4-BE49-F238E27FC236}">
                <a16:creationId xmlns:a16="http://schemas.microsoft.com/office/drawing/2014/main" id="{85CD1016-FE72-6D41-FD46-7A5023E2E2B3}"/>
              </a:ext>
            </a:extLst>
          </p:cNvPr>
          <p:cNvSpPr/>
          <p:nvPr/>
        </p:nvSpPr>
        <p:spPr>
          <a:xfrm flipV="1">
            <a:off x="8168920" y="4223564"/>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4" name="Rectangle 45">
            <a:extLst>
              <a:ext uri="{FF2B5EF4-FFF2-40B4-BE49-F238E27FC236}">
                <a16:creationId xmlns:a16="http://schemas.microsoft.com/office/drawing/2014/main" id="{9643D6BF-B571-23BF-300E-6F1CC9DA3D1A}"/>
              </a:ext>
            </a:extLst>
          </p:cNvPr>
          <p:cNvSpPr/>
          <p:nvPr/>
        </p:nvSpPr>
        <p:spPr>
          <a:xfrm>
            <a:off x="591895" y="2776332"/>
            <a:ext cx="3707898" cy="548281"/>
          </a:xfrm>
          <a:prstGeom prst="wedgeRoundRectCallout">
            <a:avLst>
              <a:gd name="adj1" fmla="val 21514"/>
              <a:gd name="adj2" fmla="val 160160"/>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連携先の計画も明示する。</a:t>
            </a:r>
            <a:endParaRPr lang="en-US" altLang="ja-JP" sz="1400" dirty="0">
              <a:solidFill>
                <a:schemeClr val="tx1"/>
              </a:solidFill>
              <a:latin typeface="Meiryo UI" panose="020B0604030504040204" pitchFamily="50" charset="-128"/>
              <a:ea typeface="Meiryo UI" panose="020B0604030504040204" pitchFamily="50" charset="-128"/>
            </a:endParaRPr>
          </a:p>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（本ページはコンソーシアム共通の計画となる）</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76" name="Rectangle 45">
            <a:extLst>
              <a:ext uri="{FF2B5EF4-FFF2-40B4-BE49-F238E27FC236}">
                <a16:creationId xmlns:a16="http://schemas.microsoft.com/office/drawing/2014/main" id="{CD6A7560-48C0-1117-92A7-549BC1AB77E7}"/>
              </a:ext>
            </a:extLst>
          </p:cNvPr>
          <p:cNvSpPr/>
          <p:nvPr/>
        </p:nvSpPr>
        <p:spPr>
          <a:xfrm>
            <a:off x="7203655" y="2304012"/>
            <a:ext cx="3776767" cy="439286"/>
          </a:xfrm>
          <a:prstGeom prst="wedgeRoundRectCallout">
            <a:avLst>
              <a:gd name="adj1" fmla="val -51564"/>
              <a:gd name="adj2" fmla="val 267342"/>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t" anchorCtr="0" forceAA="0" compatLnSpc="1">
            <a:prstTxWarp prst="textNoShape">
              <a:avLst/>
            </a:prstTxWarp>
            <a:noAutofit/>
          </a:bodyPr>
          <a:lstStyle/>
          <a:p>
            <a:pPr marL="177800" lvl="1" indent="-69850">
              <a:buClr>
                <a:schemeClr val="tx2"/>
              </a:buClr>
              <a:buSzPct val="100000"/>
            </a:pPr>
            <a:r>
              <a:rPr lang="en-US" altLang="ja-JP" sz="1400" dirty="0">
                <a:solidFill>
                  <a:schemeClr val="tx1"/>
                </a:solidFill>
                <a:latin typeface="Meiryo UI" panose="020B0604030504040204" pitchFamily="50" charset="-128"/>
                <a:ea typeface="Meiryo UI" panose="020B0604030504040204" pitchFamily="50" charset="-128"/>
              </a:rPr>
              <a:t>3</a:t>
            </a:r>
            <a:r>
              <a:rPr lang="ja-JP" altLang="en-US" sz="1400" dirty="0">
                <a:solidFill>
                  <a:schemeClr val="tx1"/>
                </a:solidFill>
                <a:latin typeface="Meiryo UI" panose="020B0604030504040204" pitchFamily="50" charset="-128"/>
                <a:ea typeface="Meiryo UI" panose="020B0604030504040204" pitchFamily="50" charset="-128"/>
              </a:rPr>
              <a:t>年度目のステージゲート審査における継続可否判断の基準となるマイルストーンを設定すること。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7889802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en-US" altLang="ja-JP" sz="1400" dirty="0">
              <a:highlight>
                <a:srgbClr val="FFFF00"/>
              </a:highlight>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・連携する機関等は本ページを共通とすること。</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Rectangle 45">
            <a:extLst>
              <a:ext uri="{FF2B5EF4-FFF2-40B4-BE49-F238E27FC236}">
                <a16:creationId xmlns:a16="http://schemas.microsoft.com/office/drawing/2014/main" id="{54562BFD-693D-23D1-F389-094C47B3DAEB}"/>
              </a:ext>
            </a:extLst>
          </p:cNvPr>
          <p:cNvSpPr/>
          <p:nvPr/>
        </p:nvSpPr>
        <p:spPr>
          <a:xfrm>
            <a:off x="7966581" y="3425617"/>
            <a:ext cx="4069419" cy="781704"/>
          </a:xfrm>
          <a:prstGeom prst="wedgeRoundRectCallout">
            <a:avLst>
              <a:gd name="adj1" fmla="val -58209"/>
              <a:gd name="adj2" fmla="val -25242"/>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事業に関わる人員と担当内容の詳細をページを追加し説明すること。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7800" lvl="1" indent="-69850">
              <a:buClr>
                <a:schemeClr val="tx2"/>
              </a:buClr>
              <a:buSzPct val="100000"/>
            </a:pPr>
            <a:r>
              <a:rPr lang="ja-JP" altLang="en-US" sz="1400" dirty="0">
                <a:solidFill>
                  <a:schemeClr val="tx1"/>
                </a:solidFill>
                <a:latin typeface="Trebuchet MS" panose="020B0603020202020204" pitchFamily="34" charset="0"/>
                <a:ea typeface="Meiryo UI" panose="020B0604030504040204" pitchFamily="50" charset="-128"/>
              </a:rPr>
              <a:t>また担当内容に見合う費用であることも説明すること。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4EB3D7D3-E0AF-5574-AB9E-E4041F6573C7}"/>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dirty="0">
                <a:solidFill>
                  <a:schemeClr val="bg1"/>
                </a:solidFill>
              </a:rPr>
              <a:t>提案名</a:t>
            </a:r>
            <a:br>
              <a:rPr kumimoji="1" lang="en-US" altLang="ja-JP" sz="3600" dirty="0">
                <a:solidFill>
                  <a:schemeClr val="bg1"/>
                </a:solidFill>
              </a:rPr>
            </a:br>
            <a:r>
              <a:rPr kumimoji="1" lang="ja-JP" altLang="en-US" sz="3600" dirty="0">
                <a:solidFill>
                  <a:schemeClr val="bg1"/>
                </a:solidFill>
              </a:rPr>
              <a:t>提案者名</a:t>
            </a: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3" name="Group 81">
            <a:extLst>
              <a:ext uri="{FF2B5EF4-FFF2-40B4-BE49-F238E27FC236}">
                <a16:creationId xmlns:a16="http://schemas.microsoft.com/office/drawing/2014/main" id="{5ED7152C-01AC-3D91-F793-9CD70DA8FA58}"/>
              </a:ext>
            </a:extLst>
          </p:cNvPr>
          <p:cNvGrpSpPr/>
          <p:nvPr/>
        </p:nvGrpSpPr>
        <p:grpSpPr>
          <a:xfrm>
            <a:off x="637126" y="23369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06653"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7458" y="53835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a:endCxn id="14" idx="0"/>
          </p:cNvCxnSpPr>
          <p:nvPr/>
        </p:nvCxnSpPr>
        <p:spPr>
          <a:xfrm rot="10800000" flipV="1">
            <a:off x="947451" y="3679274"/>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189205" y="2774777"/>
            <a:ext cx="590648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標準化戦略担当　</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7944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9006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6405" y="3900672"/>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a:endCxn id="13" idx="0"/>
          </p:cNvCxnSpPr>
          <p:nvPr/>
        </p:nvCxnSpPr>
        <p:spPr>
          <a:xfrm rot="5400000">
            <a:off x="3147803" y="36792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2102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70637" y="4545429"/>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a:off x="3370637" y="5104740"/>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635816" y="4648756"/>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826621" y="4648756"/>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40192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54089"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flipH="1">
            <a:off x="927268" y="4542110"/>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5424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3598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219365" y="2344480"/>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40" y="3903991"/>
            <a:ext cx="144000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a:endCxn id="32" idx="0"/>
          </p:cNvCxnSpPr>
          <p:nvPr/>
        </p:nvCxnSpPr>
        <p:spPr>
          <a:xfrm>
            <a:off x="3380459" y="3677615"/>
            <a:ext cx="1956781" cy="226376"/>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2137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9939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87065" y="1147243"/>
            <a:ext cx="11022158" cy="111573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kumimoji="0" lang="ja-JP" altLang="en-US" sz="12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・確実な社会実装を実現する上で、事業化戦略（標準化戦略）を研究開発段階から見据えて取り組むことが求められるため、事業化（標準化）担当部門と連携した実施体制を構築し、体制図</a:t>
            </a:r>
            <a:r>
              <a:rPr lang="ja-JP" altLang="en-US" sz="1200">
                <a:latin typeface="Meiryo UI" panose="020B0604030504040204" pitchFamily="50" charset="-128"/>
                <a:ea typeface="Meiryo UI" panose="020B0604030504040204" pitchFamily="50" charset="-128"/>
              </a:rPr>
              <a:t>に</a:t>
            </a:r>
            <a:r>
              <a:rPr kumimoji="0"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Tree>
    <p:extLst>
      <p:ext uri="{BB962C8B-B14F-4D97-AF65-F5344CB8AC3E}">
        <p14:creationId xmlns:p14="http://schemas.microsoft.com/office/powerpoint/2010/main" val="3686580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a:extLst>
              <a:ext uri="{FF2B5EF4-FFF2-40B4-BE49-F238E27FC236}">
                <a16:creationId xmlns:a16="http://schemas.microsoft.com/office/drawing/2014/main" id="{9C6287A5-5817-A34D-9B82-AF4C391ED5AC}"/>
              </a:ext>
            </a:extLst>
          </p:cNvPr>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2" name="テキスト ボックス 1">
            <a:extLst>
              <a:ext uri="{FF2B5EF4-FFF2-40B4-BE49-F238E27FC236}">
                <a16:creationId xmlns:a16="http://schemas.microsoft.com/office/drawing/2014/main" id="{3957E61C-44FA-E3C9-6ADC-F9E49D4133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dirty="0">
                <a:solidFill>
                  <a:schemeClr val="bg1"/>
                </a:solidFill>
              </a:rPr>
              <a:t>提案名</a:t>
            </a:r>
            <a:br>
              <a:rPr kumimoji="1" lang="en-US" altLang="ja-JP" sz="3600" dirty="0">
                <a:solidFill>
                  <a:schemeClr val="bg1"/>
                </a:solidFill>
              </a:rPr>
            </a:br>
            <a:r>
              <a:rPr kumimoji="1" lang="ja-JP" altLang="en-US" sz="3600" dirty="0">
                <a:solidFill>
                  <a:schemeClr val="bg1"/>
                </a:solidFill>
              </a:rPr>
              <a:t>提案者名</a:t>
            </a: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その他／（２）提案者情報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692621715"/>
              </p:ext>
            </p:extLst>
          </p:nvPr>
        </p:nvGraphicFramePr>
        <p:xfrm>
          <a:off x="343844" y="2875095"/>
          <a:ext cx="11491576" cy="972639"/>
        </p:xfrm>
        <a:graphic>
          <a:graphicData uri="http://schemas.openxmlformats.org/drawingml/2006/table">
            <a:tbl>
              <a:tblPr firstRow="1" bandRow="1">
                <a:tableStyleId>{5C22544A-7EE6-4342-B048-85BDC9FD1C3A}</a:tableStyleId>
              </a:tblPr>
              <a:tblGrid>
                <a:gridCol w="1623501">
                  <a:extLst>
                    <a:ext uri="{9D8B030D-6E8A-4147-A177-3AD203B41FA5}">
                      <a16:colId xmlns:a16="http://schemas.microsoft.com/office/drawing/2014/main" val="2263834462"/>
                    </a:ext>
                  </a:extLst>
                </a:gridCol>
                <a:gridCol w="1357746">
                  <a:extLst>
                    <a:ext uri="{9D8B030D-6E8A-4147-A177-3AD203B41FA5}">
                      <a16:colId xmlns:a16="http://schemas.microsoft.com/office/drawing/2014/main" val="3047678111"/>
                    </a:ext>
                  </a:extLst>
                </a:gridCol>
                <a:gridCol w="1394691">
                  <a:extLst>
                    <a:ext uri="{9D8B030D-6E8A-4147-A177-3AD203B41FA5}">
                      <a16:colId xmlns:a16="http://schemas.microsoft.com/office/drawing/2014/main" val="3446174014"/>
                    </a:ext>
                  </a:extLst>
                </a:gridCol>
                <a:gridCol w="1634836">
                  <a:extLst>
                    <a:ext uri="{9D8B030D-6E8A-4147-A177-3AD203B41FA5}">
                      <a16:colId xmlns:a16="http://schemas.microsoft.com/office/drawing/2014/main" val="2471375214"/>
                    </a:ext>
                  </a:extLst>
                </a:gridCol>
                <a:gridCol w="1819564">
                  <a:extLst>
                    <a:ext uri="{9D8B030D-6E8A-4147-A177-3AD203B41FA5}">
                      <a16:colId xmlns:a16="http://schemas.microsoft.com/office/drawing/2014/main" val="702200350"/>
                    </a:ext>
                  </a:extLst>
                </a:gridCol>
                <a:gridCol w="3661238">
                  <a:extLst>
                    <a:ext uri="{9D8B030D-6E8A-4147-A177-3AD203B41FA5}">
                      <a16:colId xmlns:a16="http://schemas.microsoft.com/office/drawing/2014/main" val="872649467"/>
                    </a:ext>
                  </a:extLst>
                </a:gridCol>
              </a:tblGrid>
              <a:tr h="446763">
                <a:tc>
                  <a:txBody>
                    <a:bodyPr/>
                    <a:lstStyle/>
                    <a:p>
                      <a:pPr algn="ctr"/>
                      <a:r>
                        <a:rPr kumimoji="1" lang="ja-JP" altLang="en-US" sz="1400" b="1" dirty="0">
                          <a:latin typeface="Meiryo UI" panose="020B0604030504040204" pitchFamily="50" charset="-128"/>
                          <a:ea typeface="Meiryo UI" panose="020B0604030504040204" pitchFamily="50" charset="-128"/>
                        </a:rPr>
                        <a:t>法人番号</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13</a:t>
                      </a:r>
                      <a:r>
                        <a:rPr kumimoji="1" lang="ja-JP" altLang="en-US" sz="1400" b="1" dirty="0">
                          <a:latin typeface="Meiryo UI" panose="020B0604030504040204" pitchFamily="50" charset="-128"/>
                          <a:ea typeface="Meiryo UI" panose="020B0604030504040204" pitchFamily="50" charset="-128"/>
                        </a:rPr>
                        <a:t>桁）</a:t>
                      </a: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986167809"/>
              </p:ext>
            </p:extLst>
          </p:nvPr>
        </p:nvGraphicFramePr>
        <p:xfrm>
          <a:off x="343844" y="4331976"/>
          <a:ext cx="11491573" cy="928707"/>
        </p:xfrm>
        <a:graphic>
          <a:graphicData uri="http://schemas.openxmlformats.org/drawingml/2006/table">
            <a:tbl>
              <a:tblPr firstRow="1" bandRow="1">
                <a:tableStyleId>{5C22544A-7EE6-4342-B048-85BDC9FD1C3A}</a:tableStyleId>
              </a:tblPr>
              <a:tblGrid>
                <a:gridCol w="2703752">
                  <a:extLst>
                    <a:ext uri="{9D8B030D-6E8A-4147-A177-3AD203B41FA5}">
                      <a16:colId xmlns:a16="http://schemas.microsoft.com/office/drawing/2014/main" val="3047678111"/>
                    </a:ext>
                  </a:extLst>
                </a:gridCol>
                <a:gridCol w="2209832">
                  <a:extLst>
                    <a:ext uri="{9D8B030D-6E8A-4147-A177-3AD203B41FA5}">
                      <a16:colId xmlns:a16="http://schemas.microsoft.com/office/drawing/2014/main" val="3446174014"/>
                    </a:ext>
                  </a:extLst>
                </a:gridCol>
                <a:gridCol w="6577989">
                  <a:extLst>
                    <a:ext uri="{9D8B030D-6E8A-4147-A177-3AD203B41FA5}">
                      <a16:colId xmlns:a16="http://schemas.microsoft.com/office/drawing/2014/main" val="872649467"/>
                    </a:ext>
                  </a:extLst>
                </a:gridCol>
              </a:tblGrid>
              <a:tr h="415515">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企業情報　</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応募時点の情報を記載</a:t>
            </a:r>
            <a:r>
              <a:rPr kumimoji="1" lang="en-US" altLang="ja-JP" sz="1400" dirty="0">
                <a:solidFill>
                  <a:schemeClr val="tx1"/>
                </a:solidFill>
                <a:latin typeface="Meiryo UI" panose="020B0604030504040204" pitchFamily="50" charset="-128"/>
                <a:ea typeface="Meiryo UI" panose="020B0604030504040204" pitchFamily="50" charset="-128"/>
              </a:rPr>
              <a:t>)</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788980806"/>
              </p:ext>
            </p:extLst>
          </p:nvPr>
        </p:nvGraphicFramePr>
        <p:xfrm>
          <a:off x="356583" y="5755929"/>
          <a:ext cx="11478278" cy="907076"/>
        </p:xfrm>
        <a:graphic>
          <a:graphicData uri="http://schemas.openxmlformats.org/drawingml/2006/table">
            <a:tbl>
              <a:tblPr firstRow="1" bandRow="1">
                <a:tableStyleId>{5C22544A-7EE6-4342-B048-85BDC9FD1C3A}</a:tableStyleId>
              </a:tblPr>
              <a:tblGrid>
                <a:gridCol w="2669146">
                  <a:extLst>
                    <a:ext uri="{9D8B030D-6E8A-4147-A177-3AD203B41FA5}">
                      <a16:colId xmlns:a16="http://schemas.microsoft.com/office/drawing/2014/main" val="3047678111"/>
                    </a:ext>
                  </a:extLst>
                </a:gridCol>
                <a:gridCol w="2160313">
                  <a:extLst>
                    <a:ext uri="{9D8B030D-6E8A-4147-A177-3AD203B41FA5}">
                      <a16:colId xmlns:a16="http://schemas.microsoft.com/office/drawing/2014/main" val="3446174014"/>
                    </a:ext>
                  </a:extLst>
                </a:gridCol>
                <a:gridCol w="6648819">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2677043854"/>
              </p:ext>
            </p:extLst>
          </p:nvPr>
        </p:nvGraphicFramePr>
        <p:xfrm>
          <a:off x="343843" y="1544933"/>
          <a:ext cx="11491574" cy="901242"/>
        </p:xfrm>
        <a:graphic>
          <a:graphicData uri="http://schemas.openxmlformats.org/drawingml/2006/table">
            <a:tbl>
              <a:tblPr firstRow="1" bandRow="1">
                <a:tableStyleId>{5C22544A-7EE6-4342-B048-85BDC9FD1C3A}</a:tableStyleId>
              </a:tblPr>
              <a:tblGrid>
                <a:gridCol w="3448083">
                  <a:extLst>
                    <a:ext uri="{9D8B030D-6E8A-4147-A177-3AD203B41FA5}">
                      <a16:colId xmlns:a16="http://schemas.microsoft.com/office/drawing/2014/main" val="1648611219"/>
                    </a:ext>
                  </a:extLst>
                </a:gridCol>
                <a:gridCol w="3907203">
                  <a:extLst>
                    <a:ext uri="{9D8B030D-6E8A-4147-A177-3AD203B41FA5}">
                      <a16:colId xmlns:a16="http://schemas.microsoft.com/office/drawing/2014/main" val="2201742194"/>
                    </a:ext>
                  </a:extLst>
                </a:gridCol>
                <a:gridCol w="4136288">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6038487" y="2174071"/>
            <a:ext cx="2898476" cy="505911"/>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FF0000"/>
                </a:solidFill>
                <a:latin typeface="Meiryo UI" panose="020B0604030504040204" pitchFamily="50" charset="-128"/>
                <a:ea typeface="Meiryo UI" panose="020B0604030504040204" pitchFamily="50" charset="-128"/>
              </a:rPr>
              <a:t>※</a:t>
            </a:r>
            <a:r>
              <a:rPr kumimoji="1" lang="ja-JP" altLang="en-US" sz="1600" dirty="0">
                <a:solidFill>
                  <a:srgbClr val="FF0000"/>
                </a:solidFill>
                <a:latin typeface="Meiryo UI" panose="020B0604030504040204" pitchFamily="50" charset="-128"/>
                <a:ea typeface="Meiryo UI" panose="020B0604030504040204" pitchFamily="50" charset="-128"/>
              </a:rPr>
              <a:t>本ページは幹事会社のみ提出</a:t>
            </a:r>
            <a:endParaRPr kumimoji="1" lang="en-US" altLang="ja-JP" sz="1600" dirty="0">
              <a:solidFill>
                <a:srgbClr val="FF0000"/>
              </a:solidFill>
              <a:latin typeface="Meiryo UI" panose="020B0604030504040204" pitchFamily="50" charset="-128"/>
              <a:ea typeface="Meiryo UI" panose="020B0604030504040204" pitchFamily="50" charset="-128"/>
            </a:endParaRPr>
          </a:p>
          <a:p>
            <a:pPr algn="ctr"/>
            <a:r>
              <a:rPr kumimoji="1" lang="ja-JP" altLang="en-US" sz="1200" dirty="0">
                <a:solidFill>
                  <a:srgbClr val="FF0000"/>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rgbClr val="FF0000"/>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dirty="0">
                <a:solidFill>
                  <a:srgbClr val="FF0000"/>
                </a:solidFill>
                <a:latin typeface="Meiryo UI" panose="020B0604030504040204" pitchFamily="50" charset="-128"/>
                <a:ea typeface="Meiryo UI" panose="020B0604030504040204" pitchFamily="50" charset="-128"/>
              </a:rPr>
              <a:t>P</a:t>
            </a:r>
            <a:r>
              <a:rPr kumimoji="1" lang="ja-JP" altLang="en-US" sz="1600" b="1" dirty="0">
                <a:solidFill>
                  <a:srgbClr val="FF0000"/>
                </a:solidFill>
                <a:latin typeface="Meiryo UI" panose="020B0604030504040204" pitchFamily="50" charset="-128"/>
                <a:ea typeface="Meiryo UI" panose="020B0604030504040204" pitchFamily="50" charset="-128"/>
              </a:rPr>
              <a:t>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dirty="0">
                <a:solidFill>
                  <a:schemeClr val="accent6"/>
                </a:solidFill>
                <a:latin typeface="Meiryo UI" panose="020B0604030504040204" pitchFamily="50" charset="-128"/>
                <a:ea typeface="Meiryo UI" panose="020B0604030504040204" pitchFamily="50" charset="-128"/>
              </a:rPr>
              <a:t>A</a:t>
            </a:r>
            <a:r>
              <a:rPr kumimoji="1" lang="ja-JP" altLang="en-US" sz="1600" b="1" dirty="0">
                <a:solidFill>
                  <a:schemeClr val="accent6"/>
                </a:solidFill>
                <a:latin typeface="Meiryo UI" panose="020B0604030504040204" pitchFamily="50" charset="-128"/>
                <a:ea typeface="Meiryo UI" panose="020B0604030504040204" pitchFamily="50" charset="-128"/>
              </a:rPr>
              <a:t>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dirty="0">
                <a:solidFill>
                  <a:schemeClr val="accent4"/>
                </a:solidFill>
                <a:latin typeface="Meiryo UI" panose="020B0604030504040204" pitchFamily="50" charset="-128"/>
                <a:ea typeface="Meiryo UI" panose="020B0604030504040204" pitchFamily="50" charset="-128"/>
              </a:rPr>
              <a:t>B</a:t>
            </a:r>
            <a:r>
              <a:rPr kumimoji="1" lang="ja-JP" altLang="en-US" sz="1600" b="1" dirty="0">
                <a:solidFill>
                  <a:schemeClr val="accent4"/>
                </a:solidFill>
                <a:latin typeface="Meiryo UI" panose="020B0604030504040204" pitchFamily="50" charset="-128"/>
                <a:ea typeface="Meiryo UI" panose="020B0604030504040204" pitchFamily="50" charset="-128"/>
              </a:rPr>
              <a:t>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P</a:t>
            </a:r>
            <a:r>
              <a:rPr kumimoji="1" lang="ja-JP" altLang="en-US" sz="1200" b="1" dirty="0">
                <a:solidFill>
                  <a:srgbClr val="575757"/>
                </a:solidFill>
                <a:latin typeface="Meiryo UI" panose="020B0604030504040204" pitchFamily="50" charset="-128"/>
                <a:ea typeface="Meiryo UI" panose="020B0604030504040204" pitchFamily="50" charset="-128"/>
              </a:rPr>
              <a:t>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P</a:t>
            </a:r>
            <a:r>
              <a:rPr kumimoji="1" lang="ja-JP" altLang="en-US" sz="1200" b="1" dirty="0">
                <a:solidFill>
                  <a:srgbClr val="575757"/>
                </a:solidFill>
                <a:latin typeface="Meiryo UI" panose="020B0604030504040204" pitchFamily="50" charset="-128"/>
                <a:ea typeface="Meiryo UI" panose="020B0604030504040204" pitchFamily="50" charset="-128"/>
              </a:rPr>
              <a:t>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A</a:t>
            </a:r>
            <a:r>
              <a:rPr kumimoji="1" lang="ja-JP" altLang="en-US" sz="1200" b="1" dirty="0">
                <a:solidFill>
                  <a:srgbClr val="575757"/>
                </a:solidFill>
                <a:latin typeface="Meiryo UI" panose="020B0604030504040204" pitchFamily="50" charset="-128"/>
                <a:ea typeface="Meiryo UI" panose="020B0604030504040204" pitchFamily="50" charset="-128"/>
              </a:rPr>
              <a:t>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B</a:t>
            </a:r>
            <a:r>
              <a:rPr kumimoji="1" lang="ja-JP" altLang="en-US" sz="1200" b="1" dirty="0">
                <a:solidFill>
                  <a:srgbClr val="575757"/>
                </a:solidFill>
                <a:latin typeface="Meiryo UI" panose="020B0604030504040204" pitchFamily="50" charset="-128"/>
                <a:ea typeface="Meiryo UI" panose="020B0604030504040204" pitchFamily="50" charset="-128"/>
              </a:rPr>
              <a:t>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A</a:t>
            </a:r>
            <a:r>
              <a:rPr kumimoji="1" lang="ja-JP" altLang="en-US" sz="1200" b="1" dirty="0">
                <a:solidFill>
                  <a:srgbClr val="575757"/>
                </a:solidFill>
                <a:latin typeface="Meiryo UI" panose="020B0604030504040204" pitchFamily="50" charset="-128"/>
                <a:ea typeface="Meiryo UI" panose="020B0604030504040204" pitchFamily="50" charset="-128"/>
              </a:rPr>
              <a:t>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B</a:t>
            </a:r>
            <a:r>
              <a:rPr kumimoji="1" lang="ja-JP" altLang="en-US" sz="1200" b="1" dirty="0">
                <a:solidFill>
                  <a:srgbClr val="575757"/>
                </a:solidFill>
                <a:latin typeface="Meiryo UI" panose="020B0604030504040204" pitchFamily="50" charset="-128"/>
                <a:ea typeface="Meiryo UI" panose="020B0604030504040204" pitchFamily="50" charset="-128"/>
              </a:rPr>
              <a:t>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
        <p:nvSpPr>
          <p:cNvPr id="6" name="Rectangle 45">
            <a:extLst>
              <a:ext uri="{FF2B5EF4-FFF2-40B4-BE49-F238E27FC236}">
                <a16:creationId xmlns:a16="http://schemas.microsoft.com/office/drawing/2014/main" id="{5FB51AA2-B995-94C3-CA2E-2F599D1777B7}"/>
              </a:ext>
            </a:extLst>
          </p:cNvPr>
          <p:cNvSpPr/>
          <p:nvPr/>
        </p:nvSpPr>
        <p:spPr>
          <a:xfrm>
            <a:off x="53125" y="5654447"/>
            <a:ext cx="5040000" cy="771706"/>
          </a:xfrm>
          <a:prstGeom prst="wedgeRoundRectCallout">
            <a:avLst>
              <a:gd name="adj1" fmla="val -15508"/>
              <a:gd name="adj2" fmla="val -83926"/>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委託先がある場合は、ここに担当内容とともに明記すること。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実証事業において</a:t>
            </a:r>
            <a:r>
              <a:rPr lang="en-US" altLang="ja-JP" sz="1400" dirty="0">
                <a:solidFill>
                  <a:schemeClr val="tx1"/>
                </a:solidFill>
                <a:latin typeface="Meiryo UI" panose="020B0604030504040204" pitchFamily="50" charset="-128"/>
                <a:ea typeface="Meiryo UI" panose="020B0604030504040204" pitchFamily="50" charset="-128"/>
              </a:rPr>
              <a:t>NEDO</a:t>
            </a:r>
            <a:r>
              <a:rPr lang="ja-JP" altLang="en-US" sz="1400" dirty="0">
                <a:solidFill>
                  <a:schemeClr val="tx1"/>
                </a:solidFill>
                <a:latin typeface="Meiryo UI" panose="020B0604030504040204" pitchFamily="50" charset="-128"/>
                <a:ea typeface="Meiryo UI" panose="020B0604030504040204" pitchFamily="50" charset="-128"/>
              </a:rPr>
              <a:t>の支援を受けないが重要な役割を持つ協力機関がある場合はその役割とともに記載すること。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自社の活動全体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自社の事業計画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自社の研究開発計画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179670" y="2467697"/>
            <a:ext cx="347433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他の参画企業２の研究開発計画</a:t>
            </a:r>
          </a:p>
        </p:txBody>
      </p:sp>
      <p:sp>
        <p:nvSpPr>
          <p:cNvPr id="12" name="テキスト ボックス 11"/>
          <p:cNvSpPr txBox="1"/>
          <p:nvPr/>
        </p:nvSpPr>
        <p:spPr>
          <a:xfrm>
            <a:off x="6609344" y="4694028"/>
            <a:ext cx="358824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他の参画企業１の研究開発計画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本ビジョンの記載項目に関する関係性を示しています。なお、支援を受けず、独自に行う関連の研究開発については、自社の事業計画に記載ください。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１．事業戦略・事業計画</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、及び、</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３．イノベーション推進体制</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については、</a:t>
            </a:r>
            <a:r>
              <a:rPr lang="ja-JP" altLang="en-US"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自社</a:t>
            </a:r>
            <a:r>
              <a:rPr lang="ja-JP" altLang="ja-JP"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についてご記載ください。</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２．研究開発計画</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については、</a:t>
            </a:r>
            <a:r>
              <a:rPr lang="ja-JP" altLang="en-US"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についてご記載ください。</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cxnSp>
        <p:nvCxnSpPr>
          <p:cNvPr id="23" name="直線コネクタ 22">
            <a:extLst>
              <a:ext uri="{FF2B5EF4-FFF2-40B4-BE49-F238E27FC236}">
                <a16:creationId xmlns:a16="http://schemas.microsoft.com/office/drawing/2014/main" id="{89CFE28F-E8F2-AE84-42E5-0084B462E714}"/>
              </a:ext>
            </a:extLst>
          </p:cNvPr>
          <p:cNvCxnSpPr/>
          <p:nvPr/>
        </p:nvCxnSpPr>
        <p:spPr>
          <a:xfrm flipH="1" flipV="1">
            <a:off x="3085609" y="3129697"/>
            <a:ext cx="611270" cy="509049"/>
          </a:xfrm>
          <a:prstGeom prst="line">
            <a:avLst/>
          </a:prstGeom>
          <a:ln w="19050" cap="rnd">
            <a:solidFill>
              <a:srgbClr val="7030A0"/>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0F93AC9-4C24-9D0B-ECE7-2942CFB92867}"/>
              </a:ext>
            </a:extLst>
          </p:cNvPr>
          <p:cNvCxnSpPr>
            <a:cxnSpLocks/>
          </p:cNvCxnSpPr>
          <p:nvPr/>
        </p:nvCxnSpPr>
        <p:spPr>
          <a:xfrm flipH="1" flipV="1">
            <a:off x="6039446" y="4665076"/>
            <a:ext cx="663358" cy="361765"/>
          </a:xfrm>
          <a:prstGeom prst="line">
            <a:avLst/>
          </a:prstGeom>
          <a:ln w="19050" cap="rnd">
            <a:solidFill>
              <a:srgbClr val="F79646"/>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38E87DF-7C6E-180C-5EBC-C190858F43A8}"/>
              </a:ext>
            </a:extLst>
          </p:cNvPr>
          <p:cNvSpPr txBox="1"/>
          <p:nvPr/>
        </p:nvSpPr>
        <p:spPr>
          <a:xfrm>
            <a:off x="6921058" y="5334624"/>
            <a:ext cx="5595869"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600" dirty="0">
                <a:solidFill>
                  <a:srgbClr val="FF0000"/>
                </a:solidFill>
              </a:rPr>
              <a:t>・・・幹事会社が取りまとめて作成したものを共有してください。</a:t>
            </a: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dirty="0">
                <a:solidFill>
                  <a:schemeClr val="bg1"/>
                </a:solidFill>
              </a:rPr>
              <a:t>提案名</a:t>
            </a:r>
            <a:br>
              <a:rPr kumimoji="1" lang="en-US" altLang="ja-JP" sz="3600" dirty="0">
                <a:solidFill>
                  <a:schemeClr val="bg1"/>
                </a:solidFill>
              </a:rPr>
            </a:br>
            <a:r>
              <a:rPr kumimoji="1" lang="ja-JP" altLang="en-US" sz="3600" dirty="0">
                <a:solidFill>
                  <a:schemeClr val="bg1"/>
                </a:solidFill>
              </a:rPr>
              <a:t>提案者名</a:t>
            </a: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7830</Words>
  <Application>Microsoft Office PowerPoint</Application>
  <PresentationFormat>ワイド画面</PresentationFormat>
  <Paragraphs>967</Paragraphs>
  <Slides>28</Slides>
  <Notes>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28</vt:i4>
      </vt:variant>
      <vt:variant>
        <vt:lpstr>目的別スライド ショー</vt:lpstr>
      </vt:variant>
      <vt:variant>
        <vt:i4>1</vt:i4>
      </vt:variant>
    </vt:vector>
  </HeadingPairs>
  <TitlesOfParts>
    <vt:vector size="36" baseType="lpstr">
      <vt:lpstr>Meiryo UI</vt:lpstr>
      <vt:lpstr>Meiryo</vt:lpstr>
      <vt:lpstr>Meiryo</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  ※「２．研究開発計画」はコンソーシアム参画企業間で共有されますので、ご留意ください。 他の参画企業に秘匿する必要がある個別の研究開発内容については本資料とは別に補足資料（様式自由）として提出してください。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2024-03-27T06:49:38Z</dcterms:created>
  <dcterms:modified xsi:type="dcterms:W3CDTF">2024-03-27T06:50:19Z</dcterms:modified>
</cp:coreProperties>
</file>