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4004" r:id="rId1"/>
  </p:sldMasterIdLst>
  <p:notesMasterIdLst>
    <p:notesMasterId r:id="rId10"/>
  </p:notesMasterIdLst>
  <p:handoutMasterIdLst>
    <p:handoutMasterId r:id="rId11"/>
  </p:handoutMasterIdLst>
  <p:sldIdLst>
    <p:sldId id="276" r:id="rId2"/>
    <p:sldId id="287" r:id="rId3"/>
    <p:sldId id="294" r:id="rId4"/>
    <p:sldId id="299" r:id="rId5"/>
    <p:sldId id="296" r:id="rId6"/>
    <p:sldId id="295" r:id="rId7"/>
    <p:sldId id="292" r:id="rId8"/>
    <p:sldId id="293" r:id="rId9"/>
  </p:sldIdLst>
  <p:sldSz cx="9144000" cy="6858000" type="screen4x3"/>
  <p:notesSz cx="6735763" cy="9866313"/>
  <p:defaultTextStyle>
    <a:defPPr>
      <a:defRPr lang="ja-JP"/>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07" userDrawn="1">
          <p15:clr>
            <a:srgbClr val="A4A3A4"/>
          </p15:clr>
        </p15:guide>
        <p15:guide id="2" pos="2122" userDrawn="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0"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a:srgbClr val="3366FF"/>
    <a:srgbClr val="3333FF"/>
    <a:srgbClr val="0070C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7534" autoAdjust="0"/>
    <p:restoredTop sz="94660"/>
  </p:normalViewPr>
  <p:slideViewPr>
    <p:cSldViewPr>
      <p:cViewPr varScale="1">
        <p:scale>
          <a:sx n="108" d="100"/>
          <a:sy n="108" d="100"/>
        </p:scale>
        <p:origin x="2172" y="96"/>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notesViewPr>
    <p:cSldViewPr>
      <p:cViewPr varScale="1">
        <p:scale>
          <a:sx n="74" d="100"/>
          <a:sy n="74" d="100"/>
        </p:scale>
        <p:origin x="-2172" y="-102"/>
      </p:cViewPr>
      <p:guideLst>
        <p:guide orient="horz" pos="3107"/>
        <p:guide pos="2122"/>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8584624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0" y="0"/>
            <a:ext cx="2920193" cy="493237"/>
          </a:xfrm>
          <a:prstGeom prst="rect">
            <a:avLst/>
          </a:prstGeom>
        </p:spPr>
        <p:txBody>
          <a:bodyPr vert="horz" lIns="91434" tIns="45717" rIns="91434" bIns="45717" rtlCol="0"/>
          <a:lstStyle>
            <a:lvl1pPr algn="l" eaLnBrk="1" hangingPunct="1">
              <a:defRPr sz="1200">
                <a:latin typeface="Arial" charset="0"/>
                <a:ea typeface="ＭＳ Ｐゴシック" charset="-128"/>
              </a:defRPr>
            </a:lvl1pPr>
          </a:lstStyle>
          <a:p>
            <a:pPr>
              <a:defRPr/>
            </a:pPr>
            <a:endParaRPr lang="ja-JP" altLang="en-US"/>
          </a:p>
        </p:txBody>
      </p:sp>
      <p:sp>
        <p:nvSpPr>
          <p:cNvPr id="3" name="日付プレースホルダ 2"/>
          <p:cNvSpPr>
            <a:spLocks noGrp="1"/>
          </p:cNvSpPr>
          <p:nvPr>
            <p:ph type="dt" idx="1"/>
          </p:nvPr>
        </p:nvSpPr>
        <p:spPr>
          <a:xfrm>
            <a:off x="3814000" y="0"/>
            <a:ext cx="2920193" cy="493237"/>
          </a:xfrm>
          <a:prstGeom prst="rect">
            <a:avLst/>
          </a:prstGeom>
        </p:spPr>
        <p:txBody>
          <a:bodyPr vert="horz" lIns="91434" tIns="45717" rIns="91434" bIns="45717" rtlCol="0"/>
          <a:lstStyle>
            <a:lvl1pPr algn="r" eaLnBrk="1" hangingPunct="1">
              <a:defRPr sz="1200">
                <a:latin typeface="Arial" charset="0"/>
                <a:ea typeface="ＭＳ Ｐゴシック" charset="-128"/>
              </a:defRPr>
            </a:lvl1pPr>
          </a:lstStyle>
          <a:p>
            <a:pPr>
              <a:defRPr/>
            </a:pPr>
            <a:fld id="{AA67C262-8B7F-40D1-BC5F-844DAA1D5EA5}" type="datetimeFigureOut">
              <a:rPr lang="ja-JP" altLang="en-US"/>
              <a:pPr>
                <a:defRPr/>
              </a:pPr>
              <a:t>2024/3/27</a:t>
            </a:fld>
            <a:endParaRPr lang="ja-JP" altLang="en-US"/>
          </a:p>
        </p:txBody>
      </p:sp>
      <p:sp>
        <p:nvSpPr>
          <p:cNvPr id="4" name="スライド イメージ プレースホルダ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34" tIns="45717" rIns="91434" bIns="45717" rtlCol="0" anchor="ctr"/>
          <a:lstStyle/>
          <a:p>
            <a:pPr lvl="0"/>
            <a:endParaRPr lang="ja-JP" altLang="en-US" noProof="0"/>
          </a:p>
        </p:txBody>
      </p:sp>
      <p:sp>
        <p:nvSpPr>
          <p:cNvPr id="5" name="ノート プレースホルダ 4"/>
          <p:cNvSpPr>
            <a:spLocks noGrp="1"/>
          </p:cNvSpPr>
          <p:nvPr>
            <p:ph type="body" sz="quarter" idx="3"/>
          </p:nvPr>
        </p:nvSpPr>
        <p:spPr>
          <a:xfrm>
            <a:off x="672320" y="4686538"/>
            <a:ext cx="5391124" cy="4440707"/>
          </a:xfrm>
          <a:prstGeom prst="rect">
            <a:avLst/>
          </a:prstGeom>
        </p:spPr>
        <p:txBody>
          <a:bodyPr vert="horz" lIns="91434" tIns="45717" rIns="91434" bIns="45717" rtlCol="0">
            <a:normAutofit/>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 5"/>
          <p:cNvSpPr>
            <a:spLocks noGrp="1"/>
          </p:cNvSpPr>
          <p:nvPr>
            <p:ph type="ftr" sz="quarter" idx="4"/>
          </p:nvPr>
        </p:nvSpPr>
        <p:spPr>
          <a:xfrm>
            <a:off x="0" y="9371501"/>
            <a:ext cx="2920193" cy="493236"/>
          </a:xfrm>
          <a:prstGeom prst="rect">
            <a:avLst/>
          </a:prstGeom>
        </p:spPr>
        <p:txBody>
          <a:bodyPr vert="horz" lIns="91434" tIns="45717" rIns="91434" bIns="45717" rtlCol="0" anchor="b"/>
          <a:lstStyle>
            <a:lvl1pPr algn="l" eaLnBrk="1" hangingPunct="1">
              <a:defRPr sz="1200">
                <a:latin typeface="Arial" charset="0"/>
                <a:ea typeface="ＭＳ Ｐゴシック" charset="-128"/>
              </a:defRPr>
            </a:lvl1pPr>
          </a:lstStyle>
          <a:p>
            <a:pPr>
              <a:defRPr/>
            </a:pPr>
            <a:endParaRPr lang="ja-JP" altLang="en-US"/>
          </a:p>
        </p:txBody>
      </p:sp>
      <p:sp>
        <p:nvSpPr>
          <p:cNvPr id="7" name="スライド番号プレースホルダ 6"/>
          <p:cNvSpPr>
            <a:spLocks noGrp="1"/>
          </p:cNvSpPr>
          <p:nvPr>
            <p:ph type="sldNum" sz="quarter" idx="5"/>
          </p:nvPr>
        </p:nvSpPr>
        <p:spPr>
          <a:xfrm>
            <a:off x="3814000" y="9371501"/>
            <a:ext cx="2920193" cy="493236"/>
          </a:xfrm>
          <a:prstGeom prst="rect">
            <a:avLst/>
          </a:prstGeom>
        </p:spPr>
        <p:txBody>
          <a:bodyPr vert="horz" wrap="square" lIns="91434" tIns="45717" rIns="91434" bIns="45717" numCol="1" anchor="b" anchorCtr="0" compatLnSpc="1">
            <a:prstTxWarp prst="textNoShape">
              <a:avLst/>
            </a:prstTxWarp>
          </a:bodyPr>
          <a:lstStyle>
            <a:lvl1pPr algn="r" eaLnBrk="1" hangingPunct="1">
              <a:defRPr sz="1200" smtClean="0"/>
            </a:lvl1pPr>
          </a:lstStyle>
          <a:p>
            <a:pPr>
              <a:defRPr/>
            </a:pPr>
            <a:fld id="{243CDBA8-714F-4D1E-884E-3A89AC9628BE}" type="slidenum">
              <a:rPr lang="ja-JP" altLang="en-US"/>
              <a:pPr>
                <a:defRPr/>
              </a:pPr>
              <a:t>‹#›</a:t>
            </a:fld>
            <a:endParaRPr lang="ja-JP" altLang="en-US"/>
          </a:p>
        </p:txBody>
      </p:sp>
    </p:spTree>
    <p:extLst>
      <p:ext uri="{BB962C8B-B14F-4D97-AF65-F5344CB8AC3E}">
        <p14:creationId xmlns:p14="http://schemas.microsoft.com/office/powerpoint/2010/main" val="3210822786"/>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mn-lt"/>
        <a:ea typeface="+mn-ea"/>
        <a:cs typeface="+mn-cs"/>
      </a:defRPr>
    </a:lvl1pPr>
    <a:lvl2pPr marL="457200" algn="l" rtl="0" eaLnBrk="0" fontAlgn="base" hangingPunct="0">
      <a:spcBef>
        <a:spcPct val="30000"/>
      </a:spcBef>
      <a:spcAft>
        <a:spcPct val="0"/>
      </a:spcAft>
      <a:defRPr kumimoji="1" sz="1200" kern="1200">
        <a:solidFill>
          <a:schemeClr val="tx1"/>
        </a:solidFill>
        <a:latin typeface="+mn-lt"/>
        <a:ea typeface="+mn-ea"/>
        <a:cs typeface="+mn-cs"/>
      </a:defRPr>
    </a:lvl2pPr>
    <a:lvl3pPr marL="914400" algn="l" rtl="0" eaLnBrk="0" fontAlgn="base" hangingPunct="0">
      <a:spcBef>
        <a:spcPct val="30000"/>
      </a:spcBef>
      <a:spcAft>
        <a:spcPct val="0"/>
      </a:spcAft>
      <a:defRPr kumimoji="1" sz="1200" kern="1200">
        <a:solidFill>
          <a:schemeClr val="tx1"/>
        </a:solidFill>
        <a:latin typeface="+mn-lt"/>
        <a:ea typeface="+mn-ea"/>
        <a:cs typeface="+mn-cs"/>
      </a:defRPr>
    </a:lvl3pPr>
    <a:lvl4pPr marL="1371600" algn="l" rtl="0" eaLnBrk="0" fontAlgn="base" hangingPunct="0">
      <a:spcBef>
        <a:spcPct val="30000"/>
      </a:spcBef>
      <a:spcAft>
        <a:spcPct val="0"/>
      </a:spcAft>
      <a:defRPr kumimoji="1" sz="1200" kern="1200">
        <a:solidFill>
          <a:schemeClr val="tx1"/>
        </a:solidFill>
        <a:latin typeface="+mn-lt"/>
        <a:ea typeface="+mn-ea"/>
        <a:cs typeface="+mn-cs"/>
      </a:defRPr>
    </a:lvl4pPr>
    <a:lvl5pPr marL="1828800" algn="l" rtl="0" eaLnBrk="0" fontAlgn="base" hangingPunct="0">
      <a:spcBef>
        <a:spcPct val="30000"/>
      </a:spcBef>
      <a:spcAft>
        <a:spcPct val="0"/>
      </a:spcAft>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 サブタイトルの書式設定</a:t>
            </a:r>
          </a:p>
        </p:txBody>
      </p:sp>
      <p:sp>
        <p:nvSpPr>
          <p:cNvPr id="4" name="日付プレースホルダ 3"/>
          <p:cNvSpPr>
            <a:spLocks noGrp="1"/>
          </p:cNvSpPr>
          <p:nvPr>
            <p:ph type="dt" sz="half" idx="10"/>
          </p:nvPr>
        </p:nvSpPr>
        <p:spPr/>
        <p:txBody>
          <a:bodyPr/>
          <a:lstStyle>
            <a:lvl1pPr>
              <a:defRPr/>
            </a:lvl1pPr>
          </a:lstStyle>
          <a:p>
            <a:pPr>
              <a:defRPr/>
            </a:pPr>
            <a:endParaRPr lang="en-US" altLang="ja-JP"/>
          </a:p>
        </p:txBody>
      </p:sp>
      <p:sp>
        <p:nvSpPr>
          <p:cNvPr id="5" name="フッター プレースホルダ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 5"/>
          <p:cNvSpPr>
            <a:spLocks noGrp="1"/>
          </p:cNvSpPr>
          <p:nvPr>
            <p:ph type="sldNum" sz="quarter" idx="12"/>
          </p:nvPr>
        </p:nvSpPr>
        <p:spPr/>
        <p:txBody>
          <a:bodyPr/>
          <a:lstStyle>
            <a:lvl1pPr>
              <a:defRPr/>
            </a:lvl1pPr>
          </a:lstStyle>
          <a:p>
            <a:pPr>
              <a:defRPr/>
            </a:pPr>
            <a:fld id="{E3DB91A7-1AAA-47F9-889D-8C3949C9273B}" type="slidenum">
              <a:rPr lang="en-US" altLang="ja-JP"/>
              <a:pPr>
                <a:defRPr/>
              </a:pPr>
              <a:t>‹#›</a:t>
            </a:fld>
            <a:endParaRPr lang="en-US" altLang="ja-JP"/>
          </a:p>
        </p:txBody>
      </p:sp>
    </p:spTree>
    <p:extLst>
      <p:ext uri="{BB962C8B-B14F-4D97-AF65-F5344CB8AC3E}">
        <p14:creationId xmlns:p14="http://schemas.microsoft.com/office/powerpoint/2010/main" val="4211777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10"/>
          </p:nvPr>
        </p:nvSpPr>
        <p:spPr/>
        <p:txBody>
          <a:bodyPr/>
          <a:lstStyle>
            <a:lvl1pPr>
              <a:defRPr/>
            </a:lvl1pPr>
          </a:lstStyle>
          <a:p>
            <a:pPr>
              <a:defRPr/>
            </a:pPr>
            <a:endParaRPr lang="en-US" altLang="ja-JP"/>
          </a:p>
        </p:txBody>
      </p:sp>
      <p:sp>
        <p:nvSpPr>
          <p:cNvPr id="5" name="フッター プレースホルダ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 5"/>
          <p:cNvSpPr>
            <a:spLocks noGrp="1"/>
          </p:cNvSpPr>
          <p:nvPr>
            <p:ph type="sldNum" sz="quarter" idx="12"/>
          </p:nvPr>
        </p:nvSpPr>
        <p:spPr/>
        <p:txBody>
          <a:bodyPr/>
          <a:lstStyle>
            <a:lvl1pPr>
              <a:defRPr/>
            </a:lvl1pPr>
          </a:lstStyle>
          <a:p>
            <a:pPr>
              <a:defRPr/>
            </a:pPr>
            <a:fld id="{93301DBB-9E81-42B0-A2CB-CE37B1B641AD}" type="slidenum">
              <a:rPr lang="en-US" altLang="ja-JP"/>
              <a:pPr>
                <a:defRPr/>
              </a:pPr>
              <a:t>‹#›</a:t>
            </a:fld>
            <a:endParaRPr lang="en-US" altLang="ja-JP"/>
          </a:p>
        </p:txBody>
      </p:sp>
    </p:spTree>
    <p:extLst>
      <p:ext uri="{BB962C8B-B14F-4D97-AF65-F5344CB8AC3E}">
        <p14:creationId xmlns:p14="http://schemas.microsoft.com/office/powerpoint/2010/main" val="42141745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10"/>
          </p:nvPr>
        </p:nvSpPr>
        <p:spPr/>
        <p:txBody>
          <a:bodyPr/>
          <a:lstStyle>
            <a:lvl1pPr>
              <a:defRPr/>
            </a:lvl1pPr>
          </a:lstStyle>
          <a:p>
            <a:pPr>
              <a:defRPr/>
            </a:pPr>
            <a:endParaRPr lang="en-US" altLang="ja-JP"/>
          </a:p>
        </p:txBody>
      </p:sp>
      <p:sp>
        <p:nvSpPr>
          <p:cNvPr id="5" name="フッター プレースホルダ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 5"/>
          <p:cNvSpPr>
            <a:spLocks noGrp="1"/>
          </p:cNvSpPr>
          <p:nvPr>
            <p:ph type="sldNum" sz="quarter" idx="12"/>
          </p:nvPr>
        </p:nvSpPr>
        <p:spPr/>
        <p:txBody>
          <a:bodyPr/>
          <a:lstStyle>
            <a:lvl1pPr>
              <a:defRPr/>
            </a:lvl1pPr>
          </a:lstStyle>
          <a:p>
            <a:pPr>
              <a:defRPr/>
            </a:pPr>
            <a:fld id="{533AE2A5-B273-4DEA-939F-5931DA3C87A2}" type="slidenum">
              <a:rPr lang="en-US" altLang="ja-JP"/>
              <a:pPr>
                <a:defRPr/>
              </a:pPr>
              <a:t>‹#›</a:t>
            </a:fld>
            <a:endParaRPr lang="en-US" altLang="ja-JP"/>
          </a:p>
        </p:txBody>
      </p:sp>
    </p:spTree>
    <p:extLst>
      <p:ext uri="{BB962C8B-B14F-4D97-AF65-F5344CB8AC3E}">
        <p14:creationId xmlns:p14="http://schemas.microsoft.com/office/powerpoint/2010/main" val="44794109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タイトルとコンテンツ">
    <p:spTree>
      <p:nvGrpSpPr>
        <p:cNvPr id="1" name=""/>
        <p:cNvGrpSpPr/>
        <p:nvPr/>
      </p:nvGrpSpPr>
      <p:grpSpPr>
        <a:xfrm>
          <a:off x="0" y="0"/>
          <a:ext cx="0" cy="0"/>
          <a:chOff x="0" y="0"/>
          <a:chExt cx="0" cy="0"/>
        </a:xfrm>
      </p:grpSpPr>
      <p:sp>
        <p:nvSpPr>
          <p:cNvPr id="2" name="Rectangle 6"/>
          <p:cNvSpPr>
            <a:spLocks noGrp="1" noChangeArrowheads="1"/>
          </p:cNvSpPr>
          <p:nvPr>
            <p:ph type="sldNum" sz="quarter" idx="10"/>
          </p:nvPr>
        </p:nvSpPr>
        <p:spPr>
          <a:xfrm>
            <a:off x="8529638" y="0"/>
            <a:ext cx="614362" cy="476250"/>
          </a:xfrm>
        </p:spPr>
        <p:txBody>
          <a:bodyPr/>
          <a:lstStyle>
            <a:lvl1pPr>
              <a:defRPr smtClean="0"/>
            </a:lvl1pPr>
          </a:lstStyle>
          <a:p>
            <a:pPr>
              <a:defRPr/>
            </a:pPr>
            <a:fld id="{B227367F-66B8-480A-81F7-8FE9210366A1}" type="slidenum">
              <a:rPr lang="en-US" altLang="ja-JP"/>
              <a:pPr>
                <a:defRPr/>
              </a:pPr>
              <a:t>‹#›</a:t>
            </a:fld>
            <a:endParaRPr lang="en-US" altLang="ja-JP"/>
          </a:p>
        </p:txBody>
      </p:sp>
    </p:spTree>
    <p:extLst>
      <p:ext uri="{BB962C8B-B14F-4D97-AF65-F5344CB8AC3E}">
        <p14:creationId xmlns:p14="http://schemas.microsoft.com/office/powerpoint/2010/main" val="205253679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10"/>
          </p:nvPr>
        </p:nvSpPr>
        <p:spPr/>
        <p:txBody>
          <a:bodyPr/>
          <a:lstStyle>
            <a:lvl1pPr>
              <a:defRPr/>
            </a:lvl1pPr>
          </a:lstStyle>
          <a:p>
            <a:pPr>
              <a:defRPr/>
            </a:pPr>
            <a:endParaRPr lang="en-US" altLang="ja-JP"/>
          </a:p>
        </p:txBody>
      </p:sp>
      <p:sp>
        <p:nvSpPr>
          <p:cNvPr id="5" name="フッター プレースホルダ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 5"/>
          <p:cNvSpPr>
            <a:spLocks noGrp="1"/>
          </p:cNvSpPr>
          <p:nvPr>
            <p:ph type="sldNum" sz="quarter" idx="12"/>
          </p:nvPr>
        </p:nvSpPr>
        <p:spPr/>
        <p:txBody>
          <a:bodyPr/>
          <a:lstStyle>
            <a:lvl1pPr>
              <a:defRPr/>
            </a:lvl1pPr>
          </a:lstStyle>
          <a:p>
            <a:pPr>
              <a:defRPr/>
            </a:pPr>
            <a:fld id="{BE90B796-96B3-4835-8061-A4C465F84B96}" type="slidenum">
              <a:rPr lang="en-US" altLang="ja-JP"/>
              <a:pPr>
                <a:defRPr/>
              </a:pPr>
              <a:t>‹#›</a:t>
            </a:fld>
            <a:endParaRPr lang="en-US" altLang="ja-JP"/>
          </a:p>
        </p:txBody>
      </p:sp>
    </p:spTree>
    <p:extLst>
      <p:ext uri="{BB962C8B-B14F-4D97-AF65-F5344CB8AC3E}">
        <p14:creationId xmlns:p14="http://schemas.microsoft.com/office/powerpoint/2010/main" val="134697849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 テキストの書式設定</a:t>
            </a:r>
          </a:p>
        </p:txBody>
      </p:sp>
      <p:sp>
        <p:nvSpPr>
          <p:cNvPr id="4" name="日付プレースホルダ 3"/>
          <p:cNvSpPr>
            <a:spLocks noGrp="1"/>
          </p:cNvSpPr>
          <p:nvPr>
            <p:ph type="dt" sz="half" idx="10"/>
          </p:nvPr>
        </p:nvSpPr>
        <p:spPr/>
        <p:txBody>
          <a:bodyPr/>
          <a:lstStyle>
            <a:lvl1pPr>
              <a:defRPr/>
            </a:lvl1pPr>
          </a:lstStyle>
          <a:p>
            <a:pPr>
              <a:defRPr/>
            </a:pPr>
            <a:endParaRPr lang="en-US" altLang="ja-JP"/>
          </a:p>
        </p:txBody>
      </p:sp>
      <p:sp>
        <p:nvSpPr>
          <p:cNvPr id="5" name="フッター プレースホルダ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 5"/>
          <p:cNvSpPr>
            <a:spLocks noGrp="1"/>
          </p:cNvSpPr>
          <p:nvPr>
            <p:ph type="sldNum" sz="quarter" idx="12"/>
          </p:nvPr>
        </p:nvSpPr>
        <p:spPr/>
        <p:txBody>
          <a:bodyPr/>
          <a:lstStyle>
            <a:lvl1pPr>
              <a:defRPr/>
            </a:lvl1pPr>
          </a:lstStyle>
          <a:p>
            <a:pPr>
              <a:defRPr/>
            </a:pPr>
            <a:fld id="{11AEA5B7-B9BD-4B70-9977-8F475B4653C9}" type="slidenum">
              <a:rPr lang="en-US" altLang="ja-JP"/>
              <a:pPr>
                <a:defRPr/>
              </a:pPr>
              <a:t>‹#›</a:t>
            </a:fld>
            <a:endParaRPr lang="en-US" altLang="ja-JP"/>
          </a:p>
        </p:txBody>
      </p:sp>
    </p:spTree>
    <p:extLst>
      <p:ext uri="{BB962C8B-B14F-4D97-AF65-F5344CB8AC3E}">
        <p14:creationId xmlns:p14="http://schemas.microsoft.com/office/powerpoint/2010/main" val="229102701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 3"/>
          <p:cNvSpPr>
            <a:spLocks noGrp="1"/>
          </p:cNvSpPr>
          <p:nvPr>
            <p:ph type="dt" sz="half" idx="10"/>
          </p:nvPr>
        </p:nvSpPr>
        <p:spPr/>
        <p:txBody>
          <a:bodyPr/>
          <a:lstStyle>
            <a:lvl1pPr>
              <a:defRPr/>
            </a:lvl1pPr>
          </a:lstStyle>
          <a:p>
            <a:pPr>
              <a:defRPr/>
            </a:pPr>
            <a:endParaRPr lang="en-US" altLang="ja-JP"/>
          </a:p>
        </p:txBody>
      </p:sp>
      <p:sp>
        <p:nvSpPr>
          <p:cNvPr id="6" name="フッター プレースホルダ 4"/>
          <p:cNvSpPr>
            <a:spLocks noGrp="1"/>
          </p:cNvSpPr>
          <p:nvPr>
            <p:ph type="ftr" sz="quarter" idx="11"/>
          </p:nvPr>
        </p:nvSpPr>
        <p:spPr/>
        <p:txBody>
          <a:bodyPr/>
          <a:lstStyle>
            <a:lvl1pPr>
              <a:defRPr/>
            </a:lvl1pPr>
          </a:lstStyle>
          <a:p>
            <a:pPr>
              <a:defRPr/>
            </a:pPr>
            <a:endParaRPr lang="en-US" altLang="ja-JP"/>
          </a:p>
        </p:txBody>
      </p:sp>
      <p:sp>
        <p:nvSpPr>
          <p:cNvPr id="7" name="スライド番号プレースホルダ 5"/>
          <p:cNvSpPr>
            <a:spLocks noGrp="1"/>
          </p:cNvSpPr>
          <p:nvPr>
            <p:ph type="sldNum" sz="quarter" idx="12"/>
          </p:nvPr>
        </p:nvSpPr>
        <p:spPr/>
        <p:txBody>
          <a:bodyPr/>
          <a:lstStyle>
            <a:lvl1pPr>
              <a:defRPr/>
            </a:lvl1pPr>
          </a:lstStyle>
          <a:p>
            <a:pPr>
              <a:defRPr/>
            </a:pPr>
            <a:fld id="{A43C5C7D-341F-4E72-B99F-74E86BE270F9}" type="slidenum">
              <a:rPr lang="en-US" altLang="ja-JP"/>
              <a:pPr>
                <a:defRPr/>
              </a:pPr>
              <a:t>‹#›</a:t>
            </a:fld>
            <a:endParaRPr lang="en-US" altLang="ja-JP"/>
          </a:p>
        </p:txBody>
      </p:sp>
    </p:spTree>
    <p:extLst>
      <p:ext uri="{BB962C8B-B14F-4D97-AF65-F5344CB8AC3E}">
        <p14:creationId xmlns:p14="http://schemas.microsoft.com/office/powerpoint/2010/main" val="351294674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 3"/>
          <p:cNvSpPr>
            <a:spLocks noGrp="1"/>
          </p:cNvSpPr>
          <p:nvPr>
            <p:ph type="dt" sz="half" idx="10"/>
          </p:nvPr>
        </p:nvSpPr>
        <p:spPr/>
        <p:txBody>
          <a:bodyPr/>
          <a:lstStyle>
            <a:lvl1pPr>
              <a:defRPr/>
            </a:lvl1pPr>
          </a:lstStyle>
          <a:p>
            <a:pPr>
              <a:defRPr/>
            </a:pPr>
            <a:endParaRPr lang="en-US" altLang="ja-JP"/>
          </a:p>
        </p:txBody>
      </p:sp>
      <p:sp>
        <p:nvSpPr>
          <p:cNvPr id="8" name="フッター プレースホルダ 4"/>
          <p:cNvSpPr>
            <a:spLocks noGrp="1"/>
          </p:cNvSpPr>
          <p:nvPr>
            <p:ph type="ftr" sz="quarter" idx="11"/>
          </p:nvPr>
        </p:nvSpPr>
        <p:spPr/>
        <p:txBody>
          <a:bodyPr/>
          <a:lstStyle>
            <a:lvl1pPr>
              <a:defRPr/>
            </a:lvl1pPr>
          </a:lstStyle>
          <a:p>
            <a:pPr>
              <a:defRPr/>
            </a:pPr>
            <a:endParaRPr lang="en-US" altLang="ja-JP"/>
          </a:p>
        </p:txBody>
      </p:sp>
      <p:sp>
        <p:nvSpPr>
          <p:cNvPr id="9" name="スライド番号プレースホルダ 5"/>
          <p:cNvSpPr>
            <a:spLocks noGrp="1"/>
          </p:cNvSpPr>
          <p:nvPr>
            <p:ph type="sldNum" sz="quarter" idx="12"/>
          </p:nvPr>
        </p:nvSpPr>
        <p:spPr/>
        <p:txBody>
          <a:bodyPr/>
          <a:lstStyle>
            <a:lvl1pPr>
              <a:defRPr/>
            </a:lvl1pPr>
          </a:lstStyle>
          <a:p>
            <a:pPr>
              <a:defRPr/>
            </a:pPr>
            <a:fld id="{F32C7DFB-C2D7-4B4E-97C1-A9113EF8CACD}" type="slidenum">
              <a:rPr lang="en-US" altLang="ja-JP"/>
              <a:pPr>
                <a:defRPr/>
              </a:pPr>
              <a:t>‹#›</a:t>
            </a:fld>
            <a:endParaRPr lang="en-US" altLang="ja-JP"/>
          </a:p>
        </p:txBody>
      </p:sp>
    </p:spTree>
    <p:extLst>
      <p:ext uri="{BB962C8B-B14F-4D97-AF65-F5344CB8AC3E}">
        <p14:creationId xmlns:p14="http://schemas.microsoft.com/office/powerpoint/2010/main" val="26333838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19256" cy="562074"/>
          </a:xfrm>
        </p:spPr>
        <p:txBody>
          <a:bodyPr>
            <a:noAutofit/>
          </a:bodyPr>
          <a:lstStyle>
            <a:lvl1pPr algn="l">
              <a:defRPr sz="3600"/>
            </a:lvl1pPr>
          </a:lstStyle>
          <a:p>
            <a:r>
              <a:rPr lang="ja-JP" altLang="en-US" dirty="0"/>
              <a:t>マスタ タイトルの書式設定</a:t>
            </a:r>
          </a:p>
        </p:txBody>
      </p:sp>
      <p:sp>
        <p:nvSpPr>
          <p:cNvPr id="3" name="スライド番号プレースホルダ 4"/>
          <p:cNvSpPr>
            <a:spLocks noGrp="1"/>
          </p:cNvSpPr>
          <p:nvPr>
            <p:ph type="sldNum" sz="quarter" idx="10"/>
          </p:nvPr>
        </p:nvSpPr>
        <p:spPr>
          <a:xfrm>
            <a:off x="8388350" y="115888"/>
            <a:ext cx="658813" cy="341312"/>
          </a:xfrm>
        </p:spPr>
        <p:txBody>
          <a:bodyPr/>
          <a:lstStyle>
            <a:lvl1pPr>
              <a:defRPr smtClean="0"/>
            </a:lvl1pPr>
          </a:lstStyle>
          <a:p>
            <a:pPr>
              <a:defRPr/>
            </a:pPr>
            <a:fld id="{3816FD1F-9CD6-4B5F-8F2B-18143C713A04}" type="slidenum">
              <a:rPr lang="en-US" altLang="ja-JP"/>
              <a:pPr>
                <a:defRPr/>
              </a:pPr>
              <a:t>‹#›</a:t>
            </a:fld>
            <a:endParaRPr lang="en-US" altLang="ja-JP"/>
          </a:p>
        </p:txBody>
      </p:sp>
    </p:spTree>
    <p:extLst>
      <p:ext uri="{BB962C8B-B14F-4D97-AF65-F5344CB8AC3E}">
        <p14:creationId xmlns:p14="http://schemas.microsoft.com/office/powerpoint/2010/main" val="23988739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3"/>
          <p:cNvSpPr>
            <a:spLocks noGrp="1"/>
          </p:cNvSpPr>
          <p:nvPr>
            <p:ph type="dt" sz="half" idx="10"/>
          </p:nvPr>
        </p:nvSpPr>
        <p:spPr/>
        <p:txBody>
          <a:bodyPr/>
          <a:lstStyle>
            <a:lvl1pPr>
              <a:defRPr/>
            </a:lvl1pPr>
          </a:lstStyle>
          <a:p>
            <a:pPr>
              <a:defRPr/>
            </a:pPr>
            <a:endParaRPr lang="en-US" altLang="ja-JP"/>
          </a:p>
        </p:txBody>
      </p:sp>
      <p:sp>
        <p:nvSpPr>
          <p:cNvPr id="3" name="フッター プレースホルダ 4"/>
          <p:cNvSpPr>
            <a:spLocks noGrp="1"/>
          </p:cNvSpPr>
          <p:nvPr>
            <p:ph type="ftr" sz="quarter" idx="11"/>
          </p:nvPr>
        </p:nvSpPr>
        <p:spPr/>
        <p:txBody>
          <a:bodyPr/>
          <a:lstStyle>
            <a:lvl1pPr>
              <a:defRPr/>
            </a:lvl1pPr>
          </a:lstStyle>
          <a:p>
            <a:pPr>
              <a:defRPr/>
            </a:pPr>
            <a:endParaRPr lang="en-US" altLang="ja-JP"/>
          </a:p>
        </p:txBody>
      </p:sp>
      <p:sp>
        <p:nvSpPr>
          <p:cNvPr id="4" name="スライド番号プレースホルダ 5"/>
          <p:cNvSpPr>
            <a:spLocks noGrp="1"/>
          </p:cNvSpPr>
          <p:nvPr>
            <p:ph type="sldNum" sz="quarter" idx="12"/>
          </p:nvPr>
        </p:nvSpPr>
        <p:spPr/>
        <p:txBody>
          <a:bodyPr/>
          <a:lstStyle>
            <a:lvl1pPr>
              <a:defRPr/>
            </a:lvl1pPr>
          </a:lstStyle>
          <a:p>
            <a:pPr>
              <a:defRPr/>
            </a:pPr>
            <a:fld id="{31A6515A-9E95-4CAB-9075-4700B2216587}" type="slidenum">
              <a:rPr lang="en-US" altLang="ja-JP"/>
              <a:pPr>
                <a:defRPr/>
              </a:pPr>
              <a:t>‹#›</a:t>
            </a:fld>
            <a:endParaRPr lang="en-US" altLang="ja-JP"/>
          </a:p>
        </p:txBody>
      </p:sp>
    </p:spTree>
    <p:extLst>
      <p:ext uri="{BB962C8B-B14F-4D97-AF65-F5344CB8AC3E}">
        <p14:creationId xmlns:p14="http://schemas.microsoft.com/office/powerpoint/2010/main" val="224122060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日付プレースホルダ 3"/>
          <p:cNvSpPr>
            <a:spLocks noGrp="1"/>
          </p:cNvSpPr>
          <p:nvPr>
            <p:ph type="dt" sz="half" idx="10"/>
          </p:nvPr>
        </p:nvSpPr>
        <p:spPr/>
        <p:txBody>
          <a:bodyPr/>
          <a:lstStyle>
            <a:lvl1pPr>
              <a:defRPr/>
            </a:lvl1pPr>
          </a:lstStyle>
          <a:p>
            <a:pPr>
              <a:defRPr/>
            </a:pPr>
            <a:endParaRPr lang="en-US" altLang="ja-JP"/>
          </a:p>
        </p:txBody>
      </p:sp>
      <p:sp>
        <p:nvSpPr>
          <p:cNvPr id="6" name="フッター プレースホルダ 4"/>
          <p:cNvSpPr>
            <a:spLocks noGrp="1"/>
          </p:cNvSpPr>
          <p:nvPr>
            <p:ph type="ftr" sz="quarter" idx="11"/>
          </p:nvPr>
        </p:nvSpPr>
        <p:spPr/>
        <p:txBody>
          <a:bodyPr/>
          <a:lstStyle>
            <a:lvl1pPr>
              <a:defRPr/>
            </a:lvl1pPr>
          </a:lstStyle>
          <a:p>
            <a:pPr>
              <a:defRPr/>
            </a:pPr>
            <a:endParaRPr lang="en-US" altLang="ja-JP"/>
          </a:p>
        </p:txBody>
      </p:sp>
      <p:sp>
        <p:nvSpPr>
          <p:cNvPr id="7" name="スライド番号プレースホルダ 5"/>
          <p:cNvSpPr>
            <a:spLocks noGrp="1"/>
          </p:cNvSpPr>
          <p:nvPr>
            <p:ph type="sldNum" sz="quarter" idx="12"/>
          </p:nvPr>
        </p:nvSpPr>
        <p:spPr/>
        <p:txBody>
          <a:bodyPr/>
          <a:lstStyle>
            <a:lvl1pPr>
              <a:defRPr/>
            </a:lvl1pPr>
          </a:lstStyle>
          <a:p>
            <a:pPr>
              <a:defRPr/>
            </a:pPr>
            <a:fld id="{78757F41-8431-4430-94FD-7517A948C719}" type="slidenum">
              <a:rPr lang="en-US" altLang="ja-JP"/>
              <a:pPr>
                <a:defRPr/>
              </a:pPr>
              <a:t>‹#›</a:t>
            </a:fld>
            <a:endParaRPr lang="en-US" altLang="ja-JP"/>
          </a:p>
        </p:txBody>
      </p:sp>
    </p:spTree>
    <p:extLst>
      <p:ext uri="{BB962C8B-B14F-4D97-AF65-F5344CB8AC3E}">
        <p14:creationId xmlns:p14="http://schemas.microsoft.com/office/powerpoint/2010/main" val="211163268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日付プレースホルダ 3"/>
          <p:cNvSpPr>
            <a:spLocks noGrp="1"/>
          </p:cNvSpPr>
          <p:nvPr>
            <p:ph type="dt" sz="half" idx="10"/>
          </p:nvPr>
        </p:nvSpPr>
        <p:spPr/>
        <p:txBody>
          <a:bodyPr/>
          <a:lstStyle>
            <a:lvl1pPr>
              <a:defRPr/>
            </a:lvl1pPr>
          </a:lstStyle>
          <a:p>
            <a:pPr>
              <a:defRPr/>
            </a:pPr>
            <a:endParaRPr lang="en-US" altLang="ja-JP"/>
          </a:p>
        </p:txBody>
      </p:sp>
      <p:sp>
        <p:nvSpPr>
          <p:cNvPr id="6" name="フッター プレースホルダ 4"/>
          <p:cNvSpPr>
            <a:spLocks noGrp="1"/>
          </p:cNvSpPr>
          <p:nvPr>
            <p:ph type="ftr" sz="quarter" idx="11"/>
          </p:nvPr>
        </p:nvSpPr>
        <p:spPr/>
        <p:txBody>
          <a:bodyPr/>
          <a:lstStyle>
            <a:lvl1pPr>
              <a:defRPr/>
            </a:lvl1pPr>
          </a:lstStyle>
          <a:p>
            <a:pPr>
              <a:defRPr/>
            </a:pPr>
            <a:endParaRPr lang="en-US" altLang="ja-JP"/>
          </a:p>
        </p:txBody>
      </p:sp>
      <p:sp>
        <p:nvSpPr>
          <p:cNvPr id="7" name="スライド番号プレースホルダ 5"/>
          <p:cNvSpPr>
            <a:spLocks noGrp="1"/>
          </p:cNvSpPr>
          <p:nvPr>
            <p:ph type="sldNum" sz="quarter" idx="12"/>
          </p:nvPr>
        </p:nvSpPr>
        <p:spPr/>
        <p:txBody>
          <a:bodyPr/>
          <a:lstStyle>
            <a:lvl1pPr>
              <a:defRPr/>
            </a:lvl1pPr>
          </a:lstStyle>
          <a:p>
            <a:pPr>
              <a:defRPr/>
            </a:pPr>
            <a:fld id="{71CCEFB4-186D-4B5D-A9A8-8D8DE1E40FA6}" type="slidenum">
              <a:rPr lang="en-US" altLang="ja-JP"/>
              <a:pPr>
                <a:defRPr/>
              </a:pPr>
              <a:t>‹#›</a:t>
            </a:fld>
            <a:endParaRPr lang="en-US" altLang="ja-JP"/>
          </a:p>
        </p:txBody>
      </p:sp>
    </p:spTree>
    <p:extLst>
      <p:ext uri="{BB962C8B-B14F-4D97-AF65-F5344CB8AC3E}">
        <p14:creationId xmlns:p14="http://schemas.microsoft.com/office/powerpoint/2010/main" val="59927287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タイトル プレースホルダ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テキスト プレースホルダ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eaLnBrk="1" hangingPunct="1">
              <a:defRPr sz="1200">
                <a:solidFill>
                  <a:schemeClr val="tx1">
                    <a:tint val="75000"/>
                  </a:schemeClr>
                </a:solidFill>
                <a:latin typeface="Arial" charset="0"/>
                <a:ea typeface="ＭＳ Ｐゴシック" charset="-128"/>
              </a:defRPr>
            </a:lvl1pPr>
          </a:lstStyle>
          <a:p>
            <a:pPr>
              <a:defRPr/>
            </a:pPr>
            <a:endParaRPr lang="en-US" altLang="ja-JP"/>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eaLnBrk="1" hangingPunct="1">
              <a:defRPr sz="1200">
                <a:solidFill>
                  <a:schemeClr val="tx1">
                    <a:tint val="75000"/>
                  </a:schemeClr>
                </a:solidFill>
                <a:latin typeface="Arial" charset="0"/>
                <a:ea typeface="ＭＳ Ｐゴシック" charset="-128"/>
              </a:defRPr>
            </a:lvl1pPr>
          </a:lstStyle>
          <a:p>
            <a:pPr>
              <a:defRPr/>
            </a:pPr>
            <a:endParaRPr lang="en-US" altLang="ja-JP"/>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smtClean="0">
                <a:solidFill>
                  <a:srgbClr val="898989"/>
                </a:solidFill>
              </a:defRPr>
            </a:lvl1pPr>
          </a:lstStyle>
          <a:p>
            <a:pPr>
              <a:defRPr/>
            </a:pPr>
            <a:fld id="{5B50B936-6A82-484E-92F1-2EE87F5BC3EB}" type="slidenum">
              <a:rPr lang="en-US" altLang="ja-JP"/>
              <a:pPr>
                <a:defRPr/>
              </a:pPr>
              <a:t>‹#›</a:t>
            </a:fld>
            <a:endParaRPr lang="en-US" altLang="ja-JP"/>
          </a:p>
        </p:txBody>
      </p:sp>
    </p:spTree>
  </p:cSld>
  <p:clrMap bg1="lt1" tx1="dk1" bg2="lt2" tx2="dk2" accent1="accent1" accent2="accent2" accent3="accent3" accent4="accent4" accent5="accent5" accent6="accent6" hlink="hlink" folHlink="folHlink"/>
  <p:sldLayoutIdLst>
    <p:sldLayoutId id="2147484229" r:id="rId1"/>
    <p:sldLayoutId id="2147484230" r:id="rId2"/>
    <p:sldLayoutId id="2147484231" r:id="rId3"/>
    <p:sldLayoutId id="2147484232" r:id="rId4"/>
    <p:sldLayoutId id="2147484233" r:id="rId5"/>
    <p:sldLayoutId id="2147484239" r:id="rId6"/>
    <p:sldLayoutId id="2147484234" r:id="rId7"/>
    <p:sldLayoutId id="2147484235" r:id="rId8"/>
    <p:sldLayoutId id="2147484236" r:id="rId9"/>
    <p:sldLayoutId id="2147484237" r:id="rId10"/>
    <p:sldLayoutId id="2147484238" r:id="rId11"/>
    <p:sldLayoutId id="2147484241" r:id="rId12"/>
  </p:sldLayoutIdLst>
  <p:hf hdr="0" ftr="0" dt="0"/>
  <p:txStyles>
    <p:titleStyle>
      <a:lvl1pPr algn="ctr" rtl="0" eaLnBrk="0" fontAlgn="base" hangingPunct="0">
        <a:spcBef>
          <a:spcPct val="0"/>
        </a:spcBef>
        <a:spcAft>
          <a:spcPct val="0"/>
        </a:spcAft>
        <a:defRPr kumimoji="1" sz="4400" kern="1200">
          <a:solidFill>
            <a:schemeClr val="tx1"/>
          </a:solidFill>
          <a:latin typeface="+mj-lt"/>
          <a:ea typeface="+mj-ea"/>
          <a:cs typeface="+mj-cs"/>
        </a:defRPr>
      </a:lvl1pPr>
      <a:lvl2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2pPr>
      <a:lvl3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3pPr>
      <a:lvl4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4pPr>
      <a:lvl5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5pPr>
      <a:lvl6pPr marL="457200" algn="ctr" rtl="0" fontAlgn="base">
        <a:spcBef>
          <a:spcPct val="0"/>
        </a:spcBef>
        <a:spcAft>
          <a:spcPct val="0"/>
        </a:spcAft>
        <a:defRPr kumimoji="1" sz="4400">
          <a:solidFill>
            <a:schemeClr val="tx1"/>
          </a:solidFill>
          <a:latin typeface="Calibri" pitchFamily="34" charset="0"/>
          <a:ea typeface="ＭＳ Ｐゴシック" pitchFamily="50" charset="-128"/>
        </a:defRPr>
      </a:lvl6pPr>
      <a:lvl7pPr marL="914400" algn="ctr" rtl="0" fontAlgn="base">
        <a:spcBef>
          <a:spcPct val="0"/>
        </a:spcBef>
        <a:spcAft>
          <a:spcPct val="0"/>
        </a:spcAft>
        <a:defRPr kumimoji="1" sz="4400">
          <a:solidFill>
            <a:schemeClr val="tx1"/>
          </a:solidFill>
          <a:latin typeface="Calibri" pitchFamily="34" charset="0"/>
          <a:ea typeface="ＭＳ Ｐゴシック" pitchFamily="50" charset="-128"/>
        </a:defRPr>
      </a:lvl7pPr>
      <a:lvl8pPr marL="1371600" algn="ctr" rtl="0" fontAlgn="base">
        <a:spcBef>
          <a:spcPct val="0"/>
        </a:spcBef>
        <a:spcAft>
          <a:spcPct val="0"/>
        </a:spcAft>
        <a:defRPr kumimoji="1" sz="4400">
          <a:solidFill>
            <a:schemeClr val="tx1"/>
          </a:solidFill>
          <a:latin typeface="Calibri" pitchFamily="34" charset="0"/>
          <a:ea typeface="ＭＳ Ｐゴシック" pitchFamily="50" charset="-128"/>
        </a:defRPr>
      </a:lvl8pPr>
      <a:lvl9pPr marL="1828800" algn="ctr" rtl="0" fontAlgn="base">
        <a:spcBef>
          <a:spcPct val="0"/>
        </a:spcBef>
        <a:spcAft>
          <a:spcPct val="0"/>
        </a:spcAft>
        <a:defRPr kumimoji="1" sz="4400">
          <a:solidFill>
            <a:schemeClr val="tx1"/>
          </a:solidFill>
          <a:latin typeface="Calibri" pitchFamily="34" charset="0"/>
          <a:ea typeface="ＭＳ Ｐゴシック" pitchFamily="50" charset="-128"/>
        </a:defRPr>
      </a:lvl9pPr>
    </p:titleStyle>
    <p:bodyStyle>
      <a:lvl1pPr marL="342900" indent="-342900" algn="l" rtl="0" eaLnBrk="0" fontAlgn="base" hangingPunct="0">
        <a:spcBef>
          <a:spcPct val="20000"/>
        </a:spcBef>
        <a:spcAft>
          <a:spcPct val="0"/>
        </a:spcAft>
        <a:buFont typeface="Arial" panose="020B0604020202020204" pitchFamily="34" charset="0"/>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043608" y="2985631"/>
            <a:ext cx="6812280" cy="913408"/>
          </a:xfrm>
        </p:spPr>
        <p:txBody>
          <a:bodyPr>
            <a:normAutofit/>
          </a:bodyPr>
          <a:lstStyle/>
          <a:p>
            <a:r>
              <a:rPr kumimoji="1" lang="ja-JP" altLang="en-US" sz="3600" i="1" dirty="0"/>
              <a:t>テーマ名</a:t>
            </a:r>
          </a:p>
        </p:txBody>
      </p:sp>
      <p:sp>
        <p:nvSpPr>
          <p:cNvPr id="3" name="サブタイトル 2"/>
          <p:cNvSpPr>
            <a:spLocks noGrp="1"/>
          </p:cNvSpPr>
          <p:nvPr>
            <p:ph type="subTitle" idx="1"/>
          </p:nvPr>
        </p:nvSpPr>
        <p:spPr>
          <a:xfrm>
            <a:off x="3563888" y="5742236"/>
            <a:ext cx="5437794" cy="676646"/>
          </a:xfrm>
        </p:spPr>
        <p:txBody>
          <a:bodyPr>
            <a:normAutofit/>
          </a:bodyPr>
          <a:lstStyle/>
          <a:p>
            <a:pPr algn="r"/>
            <a:r>
              <a:rPr lang="ja-JP" altLang="en-US" sz="2800" dirty="0">
                <a:solidFill>
                  <a:schemeClr val="tx1"/>
                </a:solidFill>
              </a:rPr>
              <a:t>○○株式会社</a:t>
            </a:r>
            <a:endParaRPr kumimoji="1" lang="ja-JP" altLang="en-US" sz="2800" dirty="0">
              <a:solidFill>
                <a:schemeClr val="tx1"/>
              </a:solidFill>
            </a:endParaRPr>
          </a:p>
        </p:txBody>
      </p:sp>
      <p:sp>
        <p:nvSpPr>
          <p:cNvPr id="6" name="AutoShape 2"/>
          <p:cNvSpPr>
            <a:spLocks noChangeArrowheads="1"/>
          </p:cNvSpPr>
          <p:nvPr/>
        </p:nvSpPr>
        <p:spPr bwMode="auto">
          <a:xfrm>
            <a:off x="1367341" y="4869160"/>
            <a:ext cx="3636707" cy="628182"/>
          </a:xfrm>
          <a:prstGeom prst="wedgeRoundRectCallout">
            <a:avLst>
              <a:gd name="adj1" fmla="val 72035"/>
              <a:gd name="adj2" fmla="val 103439"/>
              <a:gd name="adj3" fmla="val 16667"/>
            </a:avLst>
          </a:prstGeom>
          <a:solidFill>
            <a:srgbClr val="FFFFFF"/>
          </a:solidFill>
          <a:ln w="9525">
            <a:solidFill>
              <a:srgbClr val="0000FF"/>
            </a:solidFill>
            <a:miter lim="800000"/>
            <a:headEnd/>
            <a:tailEnd/>
          </a:ln>
        </p:spPr>
        <p:txBody>
          <a:bodyPr vert="horz" wrap="square" lIns="55721" tIns="6668" rIns="55721" bIns="6668" numCol="1" anchor="t" anchorCtr="0" compatLnSpc="1">
            <a:prstTxWarp prst="textNoShape">
              <a:avLst/>
            </a:prstTxWarp>
          </a:bodyPr>
          <a:lstStyle/>
          <a:p>
            <a:pPr defTabSz="685800" eaLnBrk="0" fontAlgn="base" hangingPunct="0">
              <a:spcBef>
                <a:spcPct val="0"/>
              </a:spcBef>
              <a:spcAft>
                <a:spcPct val="0"/>
              </a:spcAft>
            </a:pPr>
            <a:r>
              <a:rPr kumimoji="0" lang="ja-JP" altLang="en-US" sz="1350" dirty="0">
                <a:solidFill>
                  <a:srgbClr val="3333FF"/>
                </a:solidFill>
                <a:latin typeface="ＭＳ ゴシック" panose="020B0609070205080204" pitchFamily="49" charset="-128"/>
                <a:ea typeface="ＭＳ ゴシック" panose="020B0609070205080204" pitchFamily="49" charset="-128"/>
              </a:rPr>
              <a:t>幹事企業名を記載</a:t>
            </a:r>
            <a:br>
              <a:rPr kumimoji="0" lang="en-US" altLang="ja-JP" sz="1350" dirty="0">
                <a:solidFill>
                  <a:srgbClr val="3333FF"/>
                </a:solidFill>
                <a:latin typeface="ＭＳ ゴシック" panose="020B0609070205080204" pitchFamily="49" charset="-128"/>
                <a:ea typeface="ＭＳ ゴシック" panose="020B0609070205080204" pitchFamily="49" charset="-128"/>
              </a:rPr>
            </a:br>
            <a:r>
              <a:rPr kumimoji="0" lang="ja-JP" altLang="en-US" sz="1350" dirty="0">
                <a:solidFill>
                  <a:srgbClr val="3333FF"/>
                </a:solidFill>
                <a:latin typeface="ＭＳ ゴシック" panose="020B0609070205080204" pitchFamily="49" charset="-128"/>
                <a:ea typeface="ＭＳ ゴシック" panose="020B0609070205080204" pitchFamily="49" charset="-128"/>
              </a:rPr>
              <a:t>（連携する者、委託先等の記載は不要）</a:t>
            </a:r>
            <a:endParaRPr kumimoji="0" lang="en-US" altLang="ja-JP" sz="1350" dirty="0">
              <a:solidFill>
                <a:srgbClr val="3333FF"/>
              </a:solidFill>
              <a:latin typeface="ＭＳ ゴシック" panose="020B0609070205080204" pitchFamily="49" charset="-128"/>
              <a:ea typeface="ＭＳ ゴシック" panose="020B0609070205080204" pitchFamily="49" charset="-128"/>
            </a:endParaRPr>
          </a:p>
          <a:p>
            <a:pPr defTabSz="685800" eaLnBrk="0" fontAlgn="base" hangingPunct="0">
              <a:spcBef>
                <a:spcPct val="0"/>
              </a:spcBef>
              <a:spcAft>
                <a:spcPct val="0"/>
              </a:spcAft>
            </a:pPr>
            <a:endParaRPr kumimoji="0" lang="ja-JP" altLang="ja-JP" sz="1350" dirty="0">
              <a:solidFill>
                <a:srgbClr val="3333FF"/>
              </a:solidFill>
            </a:endParaRPr>
          </a:p>
        </p:txBody>
      </p:sp>
      <p:sp>
        <p:nvSpPr>
          <p:cNvPr id="8" name="タイトル 1"/>
          <p:cNvSpPr txBox="1">
            <a:spLocks/>
          </p:cNvSpPr>
          <p:nvPr/>
        </p:nvSpPr>
        <p:spPr>
          <a:xfrm>
            <a:off x="235092" y="942296"/>
            <a:ext cx="8638223" cy="1584177"/>
          </a:xfrm>
          <a:prstGeom prst="rect">
            <a:avLst/>
          </a:prstGeom>
        </p:spPr>
        <p:txBody>
          <a:bodyPr vert="horz" lIns="68580" tIns="34290" rIns="68580" bIns="34290" rtlCol="0" anchor="b">
            <a:noAutofit/>
          </a:bodyPr>
          <a:lstStyle>
            <a:lvl1pPr algn="ctr" defTabSz="914400" rtl="0" eaLnBrk="1" latinLnBrk="0" hangingPunct="1">
              <a:lnSpc>
                <a:spcPct val="90000"/>
              </a:lnSpc>
              <a:spcBef>
                <a:spcPct val="0"/>
              </a:spcBef>
              <a:buNone/>
              <a:defRPr kumimoji="1" sz="6000" kern="1200">
                <a:solidFill>
                  <a:schemeClr val="tx1"/>
                </a:solidFill>
                <a:latin typeface="+mj-lt"/>
                <a:ea typeface="+mj-ea"/>
                <a:cs typeface="+mj-cs"/>
              </a:defRPr>
            </a:lvl1pPr>
          </a:lstStyle>
          <a:p>
            <a:r>
              <a:rPr lang="ja-JP" altLang="en-US" sz="2400" dirty="0">
                <a:latin typeface="+mj-ea"/>
              </a:rPr>
              <a:t>「グリーンイノベーション基金事業／</a:t>
            </a:r>
            <a:endParaRPr lang="en-US" altLang="ja-JP" sz="2400" dirty="0">
              <a:latin typeface="+mj-ea"/>
            </a:endParaRPr>
          </a:p>
          <a:p>
            <a:r>
              <a:rPr lang="ja-JP" altLang="en-US" sz="2400" dirty="0">
                <a:latin typeface="+mj-ea"/>
              </a:rPr>
              <a:t>次世代型太陽電池の開発／</a:t>
            </a:r>
            <a:r>
              <a:rPr lang="zh-TW" altLang="en-US" sz="2400" dirty="0">
                <a:latin typeface="ＭＳ Ｐゴシック" panose="020B0600070205080204" pitchFamily="50" charset="-128"/>
                <a:ea typeface="ＭＳ Ｐゴシック" panose="020B0600070205080204" pitchFamily="50" charset="-128"/>
              </a:rPr>
              <a:t>③次世代型太陽電池実証事業</a:t>
            </a:r>
            <a:r>
              <a:rPr lang="ja-JP" altLang="en-US" sz="2400" dirty="0">
                <a:latin typeface="+mj-ea"/>
              </a:rPr>
              <a:t>」</a:t>
            </a:r>
            <a:endParaRPr lang="en-US" altLang="ja-JP" sz="2400" dirty="0">
              <a:latin typeface="+mj-ea"/>
            </a:endParaRPr>
          </a:p>
          <a:p>
            <a:endParaRPr lang="en-US" altLang="ja-JP" sz="2400" dirty="0">
              <a:latin typeface="+mj-ea"/>
            </a:endParaRPr>
          </a:p>
          <a:p>
            <a:r>
              <a:rPr lang="ja-JP" altLang="en-US" sz="2400" dirty="0">
                <a:latin typeface="ＭＳ Ｐゴシック" panose="020B0600070205080204" pitchFamily="50" charset="-128"/>
                <a:ea typeface="ＭＳ Ｐゴシック" panose="020B0600070205080204" pitchFamily="50" charset="-128"/>
              </a:rPr>
              <a:t>「②</a:t>
            </a:r>
            <a:r>
              <a:rPr lang="zh-TW" altLang="en-US" sz="2400" dirty="0">
                <a:latin typeface="ＭＳ Ｐゴシック" panose="020B0600070205080204" pitchFamily="50" charset="-128"/>
                <a:ea typeface="ＭＳ Ｐゴシック" panose="020B0600070205080204" pitchFamily="50" charset="-128"/>
              </a:rPr>
              <a:t>次世代型太陽電池</a:t>
            </a:r>
            <a:r>
              <a:rPr lang="ja-JP" altLang="en-US" sz="2400" dirty="0">
                <a:latin typeface="+mj-ea"/>
              </a:rPr>
              <a:t>実用化事業」目標達成の検証</a:t>
            </a:r>
          </a:p>
        </p:txBody>
      </p:sp>
      <p:sp>
        <p:nvSpPr>
          <p:cNvPr id="4" name="スライド番号プレースホルダー 3">
            <a:extLst>
              <a:ext uri="{FF2B5EF4-FFF2-40B4-BE49-F238E27FC236}">
                <a16:creationId xmlns:a16="http://schemas.microsoft.com/office/drawing/2014/main" id="{35E79AEE-FC46-AAA6-F401-656EAA859C6D}"/>
              </a:ext>
            </a:extLst>
          </p:cNvPr>
          <p:cNvSpPr>
            <a:spLocks noGrp="1"/>
          </p:cNvSpPr>
          <p:nvPr>
            <p:ph type="sldNum" sz="quarter" idx="12"/>
          </p:nvPr>
        </p:nvSpPr>
        <p:spPr/>
        <p:txBody>
          <a:bodyPr/>
          <a:lstStyle/>
          <a:p>
            <a:pPr>
              <a:defRPr/>
            </a:pPr>
            <a:fld id="{E3DB91A7-1AAA-47F9-889D-8C3949C9273B}" type="slidenum">
              <a:rPr lang="en-US" altLang="ja-JP" smtClean="0"/>
              <a:pPr>
                <a:defRPr/>
              </a:pPr>
              <a:t>1</a:t>
            </a:fld>
            <a:endParaRPr lang="en-US" altLang="ja-JP"/>
          </a:p>
        </p:txBody>
      </p:sp>
      <p:sp>
        <p:nvSpPr>
          <p:cNvPr id="9" name="テキスト ボックス 8">
            <a:extLst>
              <a:ext uri="{FF2B5EF4-FFF2-40B4-BE49-F238E27FC236}">
                <a16:creationId xmlns:a16="http://schemas.microsoft.com/office/drawing/2014/main" id="{CED7D153-839C-C91D-C144-70B0813A036F}"/>
              </a:ext>
            </a:extLst>
          </p:cNvPr>
          <p:cNvSpPr txBox="1"/>
          <p:nvPr/>
        </p:nvSpPr>
        <p:spPr>
          <a:xfrm>
            <a:off x="432048" y="158719"/>
            <a:ext cx="1115616" cy="369332"/>
          </a:xfrm>
          <a:prstGeom prst="rect">
            <a:avLst/>
          </a:prstGeom>
          <a:noFill/>
        </p:spPr>
        <p:txBody>
          <a:bodyPr wrap="square">
            <a:spAutoFit/>
          </a:bodyPr>
          <a:lstStyle/>
          <a:p>
            <a:r>
              <a:rPr lang="ja-JP" altLang="en-US" dirty="0"/>
              <a:t>別添</a:t>
            </a:r>
            <a:r>
              <a:rPr lang="en-US" altLang="ja-JP" dirty="0"/>
              <a:t>7</a:t>
            </a:r>
            <a:endParaRPr lang="ja-JP" altLang="en-US" dirty="0"/>
          </a:p>
        </p:txBody>
      </p:sp>
    </p:spTree>
    <p:extLst>
      <p:ext uri="{BB962C8B-B14F-4D97-AF65-F5344CB8AC3E}">
        <p14:creationId xmlns:p14="http://schemas.microsoft.com/office/powerpoint/2010/main" val="147870892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p:cNvSpPr txBox="1">
            <a:spLocks/>
          </p:cNvSpPr>
          <p:nvPr/>
        </p:nvSpPr>
        <p:spPr>
          <a:xfrm>
            <a:off x="360000" y="180001"/>
            <a:ext cx="8640000" cy="475158"/>
          </a:xfrm>
          <a:prstGeom prst="rect">
            <a:avLst/>
          </a:prstGeom>
        </p:spPr>
        <p:txBody>
          <a:bodyPr vert="horz" lIns="68580" tIns="34290" rIns="68580" bIns="34290" rtlCol="0" anchor="ctr" anchorCtr="0">
            <a:noAutofit/>
          </a:bodyPr>
          <a:lstStyle>
            <a:lvl1pPr algn="ctr" defTabSz="914400" rtl="0" eaLnBrk="1" latinLnBrk="0" hangingPunct="1">
              <a:lnSpc>
                <a:spcPct val="90000"/>
              </a:lnSpc>
              <a:spcBef>
                <a:spcPct val="0"/>
              </a:spcBef>
              <a:buNone/>
              <a:defRPr kumimoji="1" sz="6000" kern="1200">
                <a:solidFill>
                  <a:schemeClr val="tx1"/>
                </a:solidFill>
                <a:latin typeface="+mj-lt"/>
                <a:ea typeface="+mj-ea"/>
                <a:cs typeface="+mj-cs"/>
              </a:defRPr>
            </a:lvl1pPr>
          </a:lstStyle>
          <a:p>
            <a:pPr algn="l"/>
            <a:r>
              <a:rPr lang="ja-JP" altLang="en-US" sz="2400" dirty="0">
                <a:latin typeface="+mn-ea"/>
                <a:ea typeface="+mn-ea"/>
              </a:rPr>
              <a:t>実用化事業目標達成に関して</a:t>
            </a:r>
          </a:p>
        </p:txBody>
      </p:sp>
      <p:sp>
        <p:nvSpPr>
          <p:cNvPr id="3" name="スライド番号プレースホルダー 2">
            <a:extLst>
              <a:ext uri="{FF2B5EF4-FFF2-40B4-BE49-F238E27FC236}">
                <a16:creationId xmlns:a16="http://schemas.microsoft.com/office/drawing/2014/main" id="{DDEC473A-BE7F-64D9-EE17-65CDD239F665}"/>
              </a:ext>
            </a:extLst>
          </p:cNvPr>
          <p:cNvSpPr>
            <a:spLocks noGrp="1"/>
          </p:cNvSpPr>
          <p:nvPr>
            <p:ph type="sldNum" sz="quarter" idx="12"/>
          </p:nvPr>
        </p:nvSpPr>
        <p:spPr/>
        <p:txBody>
          <a:bodyPr/>
          <a:lstStyle/>
          <a:p>
            <a:pPr>
              <a:defRPr/>
            </a:pPr>
            <a:fld id="{E3DB91A7-1AAA-47F9-889D-8C3949C9273B}" type="slidenum">
              <a:rPr lang="en-US" altLang="ja-JP" smtClean="0">
                <a:solidFill>
                  <a:schemeClr val="tx1"/>
                </a:solidFill>
              </a:rPr>
              <a:pPr>
                <a:defRPr/>
              </a:pPr>
              <a:t>2</a:t>
            </a:fld>
            <a:endParaRPr lang="en-US" altLang="ja-JP">
              <a:solidFill>
                <a:schemeClr val="tx1"/>
              </a:solidFill>
            </a:endParaRPr>
          </a:p>
        </p:txBody>
      </p:sp>
      <p:sp>
        <p:nvSpPr>
          <p:cNvPr id="6" name="テキスト ボックス 5">
            <a:extLst>
              <a:ext uri="{FF2B5EF4-FFF2-40B4-BE49-F238E27FC236}">
                <a16:creationId xmlns:a16="http://schemas.microsoft.com/office/drawing/2014/main" id="{C1E319A5-B2FA-BDBC-1322-AE0F6D5F3939}"/>
              </a:ext>
            </a:extLst>
          </p:cNvPr>
          <p:cNvSpPr txBox="1"/>
          <p:nvPr/>
        </p:nvSpPr>
        <p:spPr>
          <a:xfrm>
            <a:off x="628769" y="598962"/>
            <a:ext cx="6840760" cy="338554"/>
          </a:xfrm>
          <a:prstGeom prst="rect">
            <a:avLst/>
          </a:prstGeom>
          <a:noFill/>
        </p:spPr>
        <p:txBody>
          <a:bodyPr wrap="square">
            <a:spAutoFit/>
          </a:bodyPr>
          <a:lstStyle/>
          <a:p>
            <a:pPr eaLnBrk="1" hangingPunct="1">
              <a:defRPr/>
            </a:pPr>
            <a:r>
              <a:rPr lang="en-US" altLang="ja-JP" sz="1600" b="1" dirty="0"/>
              <a:t>【</a:t>
            </a:r>
            <a:r>
              <a:rPr lang="ja-JP" altLang="en-US" sz="1600" b="1" dirty="0"/>
              <a:t>実証事業提案時</a:t>
            </a:r>
            <a:r>
              <a:rPr lang="en-US" altLang="ja-JP" sz="1600" b="1" dirty="0"/>
              <a:t>】</a:t>
            </a:r>
            <a:r>
              <a:rPr lang="ja-JP" altLang="en-US" sz="1600" b="1" dirty="0"/>
              <a:t>　</a:t>
            </a:r>
            <a:r>
              <a:rPr lang="en-US" altLang="ja-JP" sz="1600" b="1" dirty="0"/>
              <a:t>900cm2</a:t>
            </a:r>
            <a:r>
              <a:rPr lang="ja-JP" altLang="en-US" sz="1600" b="1" dirty="0"/>
              <a:t>以上のモジュールで</a:t>
            </a:r>
            <a:r>
              <a:rPr lang="en-US" altLang="ja-JP" sz="1600" b="1" dirty="0"/>
              <a:t>20</a:t>
            </a:r>
            <a:r>
              <a:rPr lang="ja-JP" altLang="en-US" sz="1600" b="1" dirty="0"/>
              <a:t>円／</a:t>
            </a:r>
            <a:r>
              <a:rPr lang="en-US" altLang="ja-JP" sz="1600" b="1" dirty="0"/>
              <a:t>kWh</a:t>
            </a:r>
            <a:r>
              <a:rPr lang="ja-JP" altLang="en-US" sz="1600" b="1" dirty="0"/>
              <a:t>の目途</a:t>
            </a:r>
            <a:endParaRPr lang="en-US" altLang="ja-JP" sz="1600" b="1" dirty="0"/>
          </a:p>
        </p:txBody>
      </p:sp>
      <p:graphicFrame>
        <p:nvGraphicFramePr>
          <p:cNvPr id="8" name="表 4">
            <a:extLst>
              <a:ext uri="{FF2B5EF4-FFF2-40B4-BE49-F238E27FC236}">
                <a16:creationId xmlns:a16="http://schemas.microsoft.com/office/drawing/2014/main" id="{D12BE1D1-40E6-8EE4-386D-BDEBEF1FBB47}"/>
              </a:ext>
            </a:extLst>
          </p:cNvPr>
          <p:cNvGraphicFramePr>
            <a:graphicFrameLocks noGrp="1"/>
          </p:cNvGraphicFramePr>
          <p:nvPr>
            <p:extLst>
              <p:ext uri="{D42A27DB-BD31-4B8C-83A1-F6EECF244321}">
                <p14:modId xmlns:p14="http://schemas.microsoft.com/office/powerpoint/2010/main" val="981694078"/>
              </p:ext>
            </p:extLst>
          </p:nvPr>
        </p:nvGraphicFramePr>
        <p:xfrm>
          <a:off x="899591" y="1605568"/>
          <a:ext cx="7704696" cy="4876800"/>
        </p:xfrm>
        <a:graphic>
          <a:graphicData uri="http://schemas.openxmlformats.org/drawingml/2006/table">
            <a:tbl>
              <a:tblPr firstRow="1" bandRow="1">
                <a:tableStyleId>{5940675A-B579-460E-94D1-54222C63F5DA}</a:tableStyleId>
              </a:tblPr>
              <a:tblGrid>
                <a:gridCol w="1926174">
                  <a:extLst>
                    <a:ext uri="{9D8B030D-6E8A-4147-A177-3AD203B41FA5}">
                      <a16:colId xmlns:a16="http://schemas.microsoft.com/office/drawing/2014/main" val="2710178997"/>
                    </a:ext>
                  </a:extLst>
                </a:gridCol>
                <a:gridCol w="1124411">
                  <a:extLst>
                    <a:ext uri="{9D8B030D-6E8A-4147-A177-3AD203B41FA5}">
                      <a16:colId xmlns:a16="http://schemas.microsoft.com/office/drawing/2014/main" val="2510145786"/>
                    </a:ext>
                  </a:extLst>
                </a:gridCol>
                <a:gridCol w="1197888">
                  <a:extLst>
                    <a:ext uri="{9D8B030D-6E8A-4147-A177-3AD203B41FA5}">
                      <a16:colId xmlns:a16="http://schemas.microsoft.com/office/drawing/2014/main" val="344403281"/>
                    </a:ext>
                  </a:extLst>
                </a:gridCol>
                <a:gridCol w="3456223">
                  <a:extLst>
                    <a:ext uri="{9D8B030D-6E8A-4147-A177-3AD203B41FA5}">
                      <a16:colId xmlns:a16="http://schemas.microsoft.com/office/drawing/2014/main" val="1004042363"/>
                    </a:ext>
                  </a:extLst>
                </a:gridCol>
              </a:tblGrid>
              <a:tr h="0">
                <a:tc>
                  <a:txBody>
                    <a:bodyPr/>
                    <a:lstStyle/>
                    <a:p>
                      <a:endParaRPr kumimoji="1" lang="ja-JP" altLang="en-US" sz="1400" dirty="0">
                        <a:solidFill>
                          <a:schemeClr val="tx1"/>
                        </a:solidFill>
                      </a:endParaRPr>
                    </a:p>
                  </a:txBody>
                  <a:tcPr/>
                </a:tc>
                <a:tc>
                  <a:txBody>
                    <a:bodyPr/>
                    <a:lstStyle/>
                    <a:p>
                      <a:pPr algn="ctr"/>
                      <a:r>
                        <a:rPr kumimoji="1" lang="ja-JP" altLang="en-US" sz="1400" dirty="0">
                          <a:solidFill>
                            <a:schemeClr val="tx1"/>
                          </a:solidFill>
                        </a:rPr>
                        <a:t>諸元</a:t>
                      </a:r>
                    </a:p>
                  </a:txBody>
                  <a:tcPr/>
                </a:tc>
                <a:tc>
                  <a:txBody>
                    <a:bodyPr/>
                    <a:lstStyle/>
                    <a:p>
                      <a:pPr algn="ctr"/>
                      <a:r>
                        <a:rPr kumimoji="1" lang="ja-JP" altLang="en-US" sz="1400" dirty="0">
                          <a:solidFill>
                            <a:schemeClr val="tx1"/>
                          </a:solidFill>
                        </a:rPr>
                        <a:t>単位</a:t>
                      </a:r>
                    </a:p>
                  </a:txBody>
                  <a:tcPr/>
                </a:tc>
                <a:tc>
                  <a:txBody>
                    <a:bodyPr/>
                    <a:lstStyle/>
                    <a:p>
                      <a:pPr algn="ctr"/>
                      <a:r>
                        <a:rPr kumimoji="1" lang="ja-JP" altLang="en-US" sz="1400" dirty="0">
                          <a:solidFill>
                            <a:schemeClr val="tx1"/>
                          </a:solidFill>
                        </a:rPr>
                        <a:t>備考（諸元設定の背景、前提）</a:t>
                      </a:r>
                    </a:p>
                  </a:txBody>
                  <a:tcPr/>
                </a:tc>
                <a:extLst>
                  <a:ext uri="{0D108BD9-81ED-4DB2-BD59-A6C34878D82A}">
                    <a16:rowId xmlns:a16="http://schemas.microsoft.com/office/drawing/2014/main" val="3347982535"/>
                  </a:ext>
                </a:extLst>
              </a:tr>
              <a:tr h="247124">
                <a:tc>
                  <a:txBody>
                    <a:bodyPr/>
                    <a:lstStyle/>
                    <a:p>
                      <a:r>
                        <a:rPr kumimoji="1" lang="ja-JP" altLang="en-US" sz="1400" dirty="0">
                          <a:solidFill>
                            <a:schemeClr val="tx1"/>
                          </a:solidFill>
                        </a:rPr>
                        <a:t>・システム規模・諸元</a:t>
                      </a: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extLst>
                  <a:ext uri="{0D108BD9-81ED-4DB2-BD59-A6C34878D82A}">
                    <a16:rowId xmlns:a16="http://schemas.microsoft.com/office/drawing/2014/main" val="2898746362"/>
                  </a:ext>
                </a:extLst>
              </a:tr>
              <a:tr h="0">
                <a:tc>
                  <a:txBody>
                    <a:bodyPr/>
                    <a:lstStyle/>
                    <a:p>
                      <a:r>
                        <a:rPr kumimoji="1" lang="ja-JP" altLang="en-US" sz="1400" dirty="0">
                          <a:solidFill>
                            <a:schemeClr val="tx1"/>
                          </a:solidFill>
                        </a:rPr>
                        <a:t>　システム規模</a:t>
                      </a:r>
                    </a:p>
                  </a:txBody>
                  <a:tcPr/>
                </a:tc>
                <a:tc>
                  <a:txBody>
                    <a:bodyPr/>
                    <a:lstStyle/>
                    <a:p>
                      <a:pPr algn="ctr"/>
                      <a:endParaRPr kumimoji="1" lang="ja-JP" altLang="en-US" sz="1400" dirty="0">
                        <a:solidFill>
                          <a:schemeClr val="tx1"/>
                        </a:solidFill>
                        <a:highlight>
                          <a:srgbClr val="FFFF00"/>
                        </a:highlight>
                      </a:endParaRPr>
                    </a:p>
                  </a:txBody>
                  <a:tcPr>
                    <a:solidFill>
                      <a:srgbClr val="FFFF99"/>
                    </a:solidFill>
                  </a:tcPr>
                </a:tc>
                <a:tc>
                  <a:txBody>
                    <a:bodyPr/>
                    <a:lstStyle/>
                    <a:p>
                      <a:pPr algn="ctr"/>
                      <a:r>
                        <a:rPr kumimoji="1" lang="en-US" altLang="ja-JP" sz="1400" dirty="0">
                          <a:solidFill>
                            <a:schemeClr val="tx1"/>
                          </a:solidFill>
                        </a:rPr>
                        <a:t>kW</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1145064882"/>
                  </a:ext>
                </a:extLst>
              </a:tr>
              <a:tr h="279400">
                <a:tc>
                  <a:txBody>
                    <a:bodyPr/>
                    <a:lstStyle/>
                    <a:p>
                      <a:r>
                        <a:rPr kumimoji="1" lang="ja-JP" altLang="en-US" sz="1400" dirty="0">
                          <a:solidFill>
                            <a:schemeClr val="tx1"/>
                          </a:solidFill>
                        </a:rPr>
                        <a:t>　変換効率</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r>
                        <a:rPr kumimoji="1" lang="en-US" altLang="ja-JP" sz="1400" dirty="0">
                          <a:solidFill>
                            <a:schemeClr val="tx1"/>
                          </a:solidFill>
                        </a:rPr>
                        <a:t>%</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3469346602"/>
                  </a:ext>
                </a:extLst>
              </a:tr>
              <a:tr h="223520">
                <a:tc>
                  <a:txBody>
                    <a:bodyPr/>
                    <a:lstStyle/>
                    <a:p>
                      <a:r>
                        <a:rPr kumimoji="1" lang="ja-JP" altLang="en-US" sz="1400" dirty="0">
                          <a:solidFill>
                            <a:schemeClr val="tx1"/>
                          </a:solidFill>
                        </a:rPr>
                        <a:t>　劣化率</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r>
                        <a:rPr kumimoji="1" lang="ja-JP" altLang="en-US" sz="1400" dirty="0">
                          <a:solidFill>
                            <a:schemeClr val="tx1"/>
                          </a:solidFill>
                        </a:rPr>
                        <a:t>／年</a:t>
                      </a: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1995803481"/>
                  </a:ext>
                </a:extLst>
              </a:tr>
              <a:tr h="167640">
                <a:tc>
                  <a:txBody>
                    <a:bodyPr/>
                    <a:lstStyle/>
                    <a:p>
                      <a:r>
                        <a:rPr kumimoji="1" lang="ja-JP" altLang="en-US" sz="1400" dirty="0">
                          <a:solidFill>
                            <a:schemeClr val="tx1"/>
                          </a:solidFill>
                        </a:rPr>
                        <a:t>　稼働年数</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r>
                        <a:rPr kumimoji="1" lang="ja-JP" altLang="en-US" sz="1400" dirty="0">
                          <a:solidFill>
                            <a:schemeClr val="tx1"/>
                          </a:solidFill>
                        </a:rPr>
                        <a:t>年</a:t>
                      </a: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2336372248"/>
                  </a:ext>
                </a:extLst>
              </a:tr>
              <a:tr h="0">
                <a:tc>
                  <a:txBody>
                    <a:bodyPr/>
                    <a:lstStyle/>
                    <a:p>
                      <a:r>
                        <a:rPr kumimoji="1" lang="ja-JP" altLang="en-US" sz="1400" dirty="0">
                          <a:solidFill>
                            <a:schemeClr val="tx1"/>
                          </a:solidFill>
                        </a:rPr>
                        <a:t>・建設費</a:t>
                      </a: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extLst>
                  <a:ext uri="{0D108BD9-81ED-4DB2-BD59-A6C34878D82A}">
                    <a16:rowId xmlns:a16="http://schemas.microsoft.com/office/drawing/2014/main" val="2279066044"/>
                  </a:ext>
                </a:extLst>
              </a:tr>
              <a:tr h="0">
                <a:tc>
                  <a:txBody>
                    <a:bodyPr/>
                    <a:lstStyle/>
                    <a:p>
                      <a:r>
                        <a:rPr kumimoji="1" lang="ja-JP" altLang="en-US" sz="1400" dirty="0">
                          <a:solidFill>
                            <a:schemeClr val="tx1"/>
                          </a:solidFill>
                        </a:rPr>
                        <a:t>　システム単価</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r>
                        <a:rPr kumimoji="1" lang="ja-JP" altLang="en-US" sz="1400" dirty="0">
                          <a:solidFill>
                            <a:schemeClr val="tx1"/>
                          </a:solidFill>
                        </a:rPr>
                        <a:t>円／</a:t>
                      </a:r>
                      <a:r>
                        <a:rPr kumimoji="1" lang="en-US" altLang="ja-JP" sz="1400" dirty="0">
                          <a:solidFill>
                            <a:schemeClr val="tx1"/>
                          </a:solidFill>
                        </a:rPr>
                        <a:t>kW</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2606247071"/>
                  </a:ext>
                </a:extLst>
              </a:tr>
              <a:tr h="268224">
                <a:tc>
                  <a:txBody>
                    <a:bodyPr/>
                    <a:lstStyle/>
                    <a:p>
                      <a:r>
                        <a:rPr kumimoji="1" lang="ja-JP" altLang="en-US" sz="1400" dirty="0">
                          <a:solidFill>
                            <a:schemeClr val="tx1"/>
                          </a:solidFill>
                        </a:rPr>
                        <a:t>・年間経費</a:t>
                      </a: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extLst>
                  <a:ext uri="{0D108BD9-81ED-4DB2-BD59-A6C34878D82A}">
                    <a16:rowId xmlns:a16="http://schemas.microsoft.com/office/drawing/2014/main" val="3851558534"/>
                  </a:ext>
                </a:extLst>
              </a:tr>
              <a:tr h="201168">
                <a:tc>
                  <a:txBody>
                    <a:bodyPr/>
                    <a:lstStyle/>
                    <a:p>
                      <a:r>
                        <a:rPr kumimoji="1" lang="ja-JP" altLang="en-US" sz="1400" dirty="0">
                          <a:solidFill>
                            <a:schemeClr val="tx1"/>
                          </a:solidFill>
                        </a:rPr>
                        <a:t>　</a:t>
                      </a:r>
                      <a:r>
                        <a:rPr kumimoji="1" lang="en-US" altLang="ja-JP" sz="1400" dirty="0">
                          <a:solidFill>
                            <a:schemeClr val="tx1"/>
                          </a:solidFill>
                        </a:rPr>
                        <a:t>O&amp;M</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dirty="0">
                          <a:solidFill>
                            <a:schemeClr val="tx1"/>
                          </a:solidFill>
                        </a:rPr>
                        <a:t>円／</a:t>
                      </a:r>
                      <a:r>
                        <a:rPr kumimoji="1" lang="en-US" altLang="ja-JP" sz="1400" dirty="0">
                          <a:solidFill>
                            <a:schemeClr val="tx1"/>
                          </a:solidFill>
                        </a:rPr>
                        <a:t>kW</a:t>
                      </a:r>
                      <a:r>
                        <a:rPr kumimoji="1" lang="ja-JP" altLang="en-US" sz="1400" dirty="0">
                          <a:solidFill>
                            <a:schemeClr val="tx1"/>
                          </a:solidFill>
                        </a:rPr>
                        <a:t>／年</a:t>
                      </a: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1611983710"/>
                  </a:ext>
                </a:extLst>
              </a:tr>
              <a:tr h="134112">
                <a:tc>
                  <a:txBody>
                    <a:bodyPr/>
                    <a:lstStyle/>
                    <a:p>
                      <a:r>
                        <a:rPr kumimoji="1" lang="ja-JP" altLang="en-US" sz="1400" dirty="0">
                          <a:solidFill>
                            <a:schemeClr val="tx1"/>
                          </a:solidFill>
                        </a:rPr>
                        <a:t>・撤去費用</a:t>
                      </a: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extLst>
                  <a:ext uri="{0D108BD9-81ED-4DB2-BD59-A6C34878D82A}">
                    <a16:rowId xmlns:a16="http://schemas.microsoft.com/office/drawing/2014/main" val="2424785176"/>
                  </a:ext>
                </a:extLst>
              </a:tr>
              <a:tr h="0">
                <a:tc>
                  <a:txBody>
                    <a:bodyPr/>
                    <a:lstStyle/>
                    <a:p>
                      <a:r>
                        <a:rPr kumimoji="1" lang="ja-JP" altLang="en-US" sz="1400" dirty="0">
                          <a:solidFill>
                            <a:schemeClr val="tx1"/>
                          </a:solidFill>
                        </a:rPr>
                        <a:t>　撤去費用</a:t>
                      </a:r>
                    </a:p>
                  </a:txBody>
                  <a:tcPr/>
                </a:tc>
                <a:tc>
                  <a:txBody>
                    <a:bodyPr/>
                    <a:lstStyle/>
                    <a:p>
                      <a:pPr algn="ctr"/>
                      <a:r>
                        <a:rPr kumimoji="1" lang="en-US" altLang="ja-JP" sz="1400" dirty="0">
                          <a:solidFill>
                            <a:schemeClr val="tx1"/>
                          </a:solidFill>
                        </a:rPr>
                        <a:t>5%</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r>
                        <a:rPr kumimoji="1" lang="ja-JP" altLang="en-US" sz="1400" dirty="0">
                          <a:solidFill>
                            <a:schemeClr val="tx1"/>
                          </a:solidFill>
                        </a:rPr>
                        <a:t>固定値</a:t>
                      </a:r>
                    </a:p>
                  </a:txBody>
                  <a:tcPr/>
                </a:tc>
                <a:extLst>
                  <a:ext uri="{0D108BD9-81ED-4DB2-BD59-A6C34878D82A}">
                    <a16:rowId xmlns:a16="http://schemas.microsoft.com/office/drawing/2014/main" val="2871412123"/>
                  </a:ext>
                </a:extLst>
              </a:tr>
              <a:tr h="203200">
                <a:tc>
                  <a:txBody>
                    <a:bodyPr/>
                    <a:lstStyle/>
                    <a:p>
                      <a:r>
                        <a:rPr kumimoji="1" lang="ja-JP" altLang="en-US" sz="1400" dirty="0">
                          <a:solidFill>
                            <a:schemeClr val="tx1"/>
                          </a:solidFill>
                        </a:rPr>
                        <a:t>　設備利用率</a:t>
                      </a:r>
                    </a:p>
                  </a:txBody>
                  <a:tcPr/>
                </a:tc>
                <a:tc>
                  <a:txBody>
                    <a:bodyPr/>
                    <a:lstStyle/>
                    <a:p>
                      <a:pPr algn="ctr"/>
                      <a:r>
                        <a:rPr kumimoji="1" lang="en-US" altLang="ja-JP" sz="1400" dirty="0">
                          <a:solidFill>
                            <a:schemeClr val="tx1"/>
                          </a:solidFill>
                        </a:rPr>
                        <a:t>13.8%</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r>
                        <a:rPr kumimoji="1" lang="ja-JP" altLang="en-US" sz="1400" dirty="0">
                          <a:solidFill>
                            <a:schemeClr val="tx1"/>
                          </a:solidFill>
                        </a:rPr>
                        <a:t>固定値</a:t>
                      </a:r>
                    </a:p>
                  </a:txBody>
                  <a:tcPr/>
                </a:tc>
                <a:extLst>
                  <a:ext uri="{0D108BD9-81ED-4DB2-BD59-A6C34878D82A}">
                    <a16:rowId xmlns:a16="http://schemas.microsoft.com/office/drawing/2014/main" val="2473118425"/>
                  </a:ext>
                </a:extLst>
              </a:tr>
              <a:tr h="0">
                <a:tc>
                  <a:txBody>
                    <a:bodyPr/>
                    <a:lstStyle/>
                    <a:p>
                      <a:r>
                        <a:rPr kumimoji="1" lang="ja-JP" altLang="en-US" sz="1400" dirty="0">
                          <a:solidFill>
                            <a:schemeClr val="tx1"/>
                          </a:solidFill>
                        </a:rPr>
                        <a:t>　割引率</a:t>
                      </a:r>
                    </a:p>
                  </a:txBody>
                  <a:tcPr/>
                </a:tc>
                <a:tc>
                  <a:txBody>
                    <a:bodyPr/>
                    <a:lstStyle/>
                    <a:p>
                      <a:pPr algn="ctr"/>
                      <a:r>
                        <a:rPr kumimoji="1" lang="en-US" altLang="ja-JP" sz="1400" dirty="0">
                          <a:solidFill>
                            <a:schemeClr val="tx1"/>
                          </a:solidFill>
                        </a:rPr>
                        <a:t>3%</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r>
                        <a:rPr kumimoji="1" lang="ja-JP" altLang="en-US" sz="1400" dirty="0">
                          <a:solidFill>
                            <a:schemeClr val="tx1"/>
                          </a:solidFill>
                        </a:rPr>
                        <a:t>固定値</a:t>
                      </a:r>
                    </a:p>
                  </a:txBody>
                  <a:tcPr/>
                </a:tc>
                <a:extLst>
                  <a:ext uri="{0D108BD9-81ED-4DB2-BD59-A6C34878D82A}">
                    <a16:rowId xmlns:a16="http://schemas.microsoft.com/office/drawing/2014/main" val="3892698433"/>
                  </a:ext>
                </a:extLst>
              </a:tr>
              <a:tr h="0">
                <a:tc>
                  <a:txBody>
                    <a:bodyPr/>
                    <a:lstStyle/>
                    <a:p>
                      <a:r>
                        <a:rPr kumimoji="1" lang="ja-JP" altLang="en-US" sz="1400" dirty="0">
                          <a:solidFill>
                            <a:schemeClr val="tx1"/>
                          </a:solidFill>
                        </a:rPr>
                        <a:t>モジュール面積</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r>
                        <a:rPr kumimoji="1" lang="en-US" altLang="ja-JP" sz="1400" dirty="0">
                          <a:solidFill>
                            <a:schemeClr val="tx1"/>
                          </a:solidFill>
                        </a:rPr>
                        <a:t>cm2</a:t>
                      </a:r>
                      <a:endParaRPr kumimoji="1" lang="ja-JP" altLang="en-US" sz="1400" dirty="0">
                        <a:solidFill>
                          <a:schemeClr val="tx1"/>
                        </a:solidFill>
                      </a:endParaRPr>
                    </a:p>
                  </a:txBody>
                  <a:tcPr/>
                </a:tc>
                <a:tc>
                  <a:txBody>
                    <a:bodyPr/>
                    <a:lstStyle/>
                    <a:p>
                      <a:pPr algn="ctr"/>
                      <a:r>
                        <a:rPr kumimoji="1" lang="en-US" altLang="ja-JP" sz="1400" dirty="0">
                          <a:solidFill>
                            <a:schemeClr val="tx1"/>
                          </a:solidFill>
                        </a:rPr>
                        <a:t>900cm</a:t>
                      </a:r>
                      <a:r>
                        <a:rPr kumimoji="1" lang="en-US" altLang="ja-JP" sz="1400" baseline="30000" dirty="0">
                          <a:solidFill>
                            <a:schemeClr val="tx1"/>
                          </a:solidFill>
                        </a:rPr>
                        <a:t>2</a:t>
                      </a:r>
                      <a:r>
                        <a:rPr kumimoji="1" lang="ja-JP" altLang="en-US" sz="1400" dirty="0">
                          <a:solidFill>
                            <a:schemeClr val="tx1"/>
                          </a:solidFill>
                        </a:rPr>
                        <a:t>以上</a:t>
                      </a:r>
                    </a:p>
                  </a:txBody>
                  <a:tcPr/>
                </a:tc>
                <a:extLst>
                  <a:ext uri="{0D108BD9-81ED-4DB2-BD59-A6C34878D82A}">
                    <a16:rowId xmlns:a16="http://schemas.microsoft.com/office/drawing/2014/main" val="640770584"/>
                  </a:ext>
                </a:extLst>
              </a:tr>
              <a:tr h="0">
                <a:tc>
                  <a:txBody>
                    <a:bodyPr/>
                    <a:lstStyle/>
                    <a:p>
                      <a:r>
                        <a:rPr kumimoji="1" lang="ja-JP" altLang="en-US" sz="1400" dirty="0">
                          <a:solidFill>
                            <a:schemeClr val="tx1"/>
                          </a:solidFill>
                        </a:rPr>
                        <a:t>アパーチャ比</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r>
                        <a:rPr kumimoji="1" lang="en-US" altLang="ja-JP" sz="1400" dirty="0">
                          <a:solidFill>
                            <a:schemeClr val="tx1"/>
                          </a:solidFill>
                        </a:rPr>
                        <a:t>%</a:t>
                      </a:r>
                      <a:endParaRPr kumimoji="1" lang="ja-JP" altLang="en-US" sz="1400" dirty="0">
                        <a:solidFill>
                          <a:schemeClr val="tx1"/>
                        </a:solidFill>
                      </a:endParaRPr>
                    </a:p>
                  </a:txBody>
                  <a:tcPr/>
                </a:tc>
                <a:tc>
                  <a:txBody>
                    <a:bodyPr/>
                    <a:lstStyle/>
                    <a:p>
                      <a:pPr algn="ctr"/>
                      <a:r>
                        <a:rPr kumimoji="1" lang="en-US" altLang="ja-JP" sz="1400" dirty="0">
                          <a:solidFill>
                            <a:schemeClr val="tx1"/>
                          </a:solidFill>
                        </a:rPr>
                        <a:t>75%</a:t>
                      </a:r>
                      <a:r>
                        <a:rPr kumimoji="1" lang="ja-JP" altLang="en-US" sz="1400" dirty="0">
                          <a:solidFill>
                            <a:schemeClr val="tx1"/>
                          </a:solidFill>
                        </a:rPr>
                        <a:t>以上が目安</a:t>
                      </a:r>
                    </a:p>
                  </a:txBody>
                  <a:tcPr/>
                </a:tc>
                <a:extLst>
                  <a:ext uri="{0D108BD9-81ED-4DB2-BD59-A6C34878D82A}">
                    <a16:rowId xmlns:a16="http://schemas.microsoft.com/office/drawing/2014/main" val="2313368658"/>
                  </a:ext>
                </a:extLst>
              </a:tr>
            </a:tbl>
          </a:graphicData>
        </a:graphic>
      </p:graphicFrame>
      <p:sp>
        <p:nvSpPr>
          <p:cNvPr id="18" name="テキスト ボックス 17">
            <a:extLst>
              <a:ext uri="{FF2B5EF4-FFF2-40B4-BE49-F238E27FC236}">
                <a16:creationId xmlns:a16="http://schemas.microsoft.com/office/drawing/2014/main" id="{AC0583A9-3BD7-6C6D-FF1C-E0D05AF1D1B6}"/>
              </a:ext>
            </a:extLst>
          </p:cNvPr>
          <p:cNvSpPr txBox="1"/>
          <p:nvPr/>
        </p:nvSpPr>
        <p:spPr>
          <a:xfrm>
            <a:off x="899591" y="1268760"/>
            <a:ext cx="8064574" cy="307777"/>
          </a:xfrm>
          <a:prstGeom prst="rect">
            <a:avLst/>
          </a:prstGeom>
          <a:noFill/>
          <a:ln>
            <a:noFill/>
          </a:ln>
        </p:spPr>
        <p:style>
          <a:lnRef idx="2">
            <a:schemeClr val="accent1"/>
          </a:lnRef>
          <a:fillRef idx="1">
            <a:schemeClr val="lt1"/>
          </a:fillRef>
          <a:effectRef idx="0">
            <a:schemeClr val="accent1"/>
          </a:effectRef>
          <a:fontRef idx="minor">
            <a:schemeClr val="dk1"/>
          </a:fontRef>
        </p:style>
        <p:txBody>
          <a:bodyPr wrap="square">
            <a:spAutoFit/>
          </a:bodyPr>
          <a:lstStyle/>
          <a:p>
            <a:pPr eaLnBrk="1" hangingPunct="1">
              <a:defRPr/>
            </a:pPr>
            <a:r>
              <a:rPr lang="ja-JP" altLang="en-US" sz="1400" b="1" dirty="0">
                <a:solidFill>
                  <a:schemeClr val="tx1"/>
                </a:solidFill>
              </a:rPr>
              <a:t>想定される量産規模：○○</a:t>
            </a:r>
            <a:r>
              <a:rPr lang="en-US" altLang="ja-JP" sz="1400" b="1" dirty="0">
                <a:solidFill>
                  <a:schemeClr val="tx1"/>
                </a:solidFill>
              </a:rPr>
              <a:t>MW</a:t>
            </a:r>
            <a:r>
              <a:rPr lang="ja-JP" altLang="en-US" sz="1400" b="1" dirty="0">
                <a:solidFill>
                  <a:schemeClr val="tx1"/>
                </a:solidFill>
              </a:rPr>
              <a:t>（</a:t>
            </a:r>
            <a:r>
              <a:rPr lang="en-US" altLang="ja-JP" sz="1400" b="1" dirty="0">
                <a:solidFill>
                  <a:schemeClr val="tx1"/>
                </a:solidFill>
              </a:rPr>
              <a:t>20</a:t>
            </a:r>
            <a:r>
              <a:rPr lang="ja-JP" altLang="en-US" sz="1400" b="1" dirty="0">
                <a:solidFill>
                  <a:schemeClr val="tx1"/>
                </a:solidFill>
              </a:rPr>
              <a:t>ｘｘ年）</a:t>
            </a:r>
          </a:p>
        </p:txBody>
      </p:sp>
      <p:sp>
        <p:nvSpPr>
          <p:cNvPr id="19" name="テキスト ボックス 18">
            <a:extLst>
              <a:ext uri="{FF2B5EF4-FFF2-40B4-BE49-F238E27FC236}">
                <a16:creationId xmlns:a16="http://schemas.microsoft.com/office/drawing/2014/main" id="{1F66469F-4459-86A8-10DB-963938C5F099}"/>
              </a:ext>
            </a:extLst>
          </p:cNvPr>
          <p:cNvSpPr txBox="1"/>
          <p:nvPr/>
        </p:nvSpPr>
        <p:spPr>
          <a:xfrm>
            <a:off x="628769" y="946571"/>
            <a:ext cx="8064574" cy="338554"/>
          </a:xfrm>
          <a:prstGeom prst="rect">
            <a:avLst/>
          </a:prstGeom>
          <a:noFill/>
          <a:ln>
            <a:noFill/>
          </a:ln>
        </p:spPr>
        <p:style>
          <a:lnRef idx="2">
            <a:schemeClr val="accent1"/>
          </a:lnRef>
          <a:fillRef idx="1">
            <a:schemeClr val="lt1"/>
          </a:fillRef>
          <a:effectRef idx="0">
            <a:schemeClr val="accent1"/>
          </a:effectRef>
          <a:fontRef idx="minor">
            <a:schemeClr val="dk1"/>
          </a:fontRef>
        </p:style>
        <p:txBody>
          <a:bodyPr wrap="square">
            <a:spAutoFit/>
          </a:bodyPr>
          <a:lstStyle/>
          <a:p>
            <a:pPr eaLnBrk="1" hangingPunct="1">
              <a:defRPr/>
            </a:pPr>
            <a:r>
              <a:rPr lang="ja-JP" altLang="en-US" sz="1600" b="1" dirty="0">
                <a:solidFill>
                  <a:schemeClr val="tx1"/>
                </a:solidFill>
              </a:rPr>
              <a:t>発電コスト：○○円／</a:t>
            </a:r>
            <a:r>
              <a:rPr lang="en-US" altLang="ja-JP" sz="1600" b="1" dirty="0">
                <a:solidFill>
                  <a:schemeClr val="tx1"/>
                </a:solidFill>
              </a:rPr>
              <a:t>kWh</a:t>
            </a:r>
            <a:endParaRPr lang="ja-JP" altLang="en-US" sz="1600" b="1" dirty="0">
              <a:solidFill>
                <a:schemeClr val="tx1"/>
              </a:solidFill>
            </a:endParaRPr>
          </a:p>
        </p:txBody>
      </p:sp>
    </p:spTree>
    <p:extLst>
      <p:ext uri="{BB962C8B-B14F-4D97-AF65-F5344CB8AC3E}">
        <p14:creationId xmlns:p14="http://schemas.microsoft.com/office/powerpoint/2010/main" val="23594100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FB4C4B77-4F07-9567-4E47-448677C7C58C}"/>
              </a:ext>
            </a:extLst>
          </p:cNvPr>
          <p:cNvSpPr>
            <a:spLocks noGrp="1"/>
          </p:cNvSpPr>
          <p:nvPr>
            <p:ph type="sldNum" sz="quarter" idx="12"/>
          </p:nvPr>
        </p:nvSpPr>
        <p:spPr/>
        <p:txBody>
          <a:bodyPr/>
          <a:lstStyle/>
          <a:p>
            <a:pPr>
              <a:defRPr/>
            </a:pPr>
            <a:fld id="{BE90B796-96B3-4835-8061-A4C465F84B96}" type="slidenum">
              <a:rPr lang="en-US" altLang="ja-JP" smtClean="0"/>
              <a:pPr>
                <a:defRPr/>
              </a:pPr>
              <a:t>3</a:t>
            </a:fld>
            <a:endParaRPr lang="en-US" altLang="ja-JP"/>
          </a:p>
        </p:txBody>
      </p:sp>
      <p:graphicFrame>
        <p:nvGraphicFramePr>
          <p:cNvPr id="5" name="表 4">
            <a:extLst>
              <a:ext uri="{FF2B5EF4-FFF2-40B4-BE49-F238E27FC236}">
                <a16:creationId xmlns:a16="http://schemas.microsoft.com/office/drawing/2014/main" id="{4EBCE366-4448-6BF9-F065-A22F8E2D1820}"/>
              </a:ext>
            </a:extLst>
          </p:cNvPr>
          <p:cNvGraphicFramePr>
            <a:graphicFrameLocks noGrp="1"/>
          </p:cNvGraphicFramePr>
          <p:nvPr>
            <p:extLst>
              <p:ext uri="{D42A27DB-BD31-4B8C-83A1-F6EECF244321}">
                <p14:modId xmlns:p14="http://schemas.microsoft.com/office/powerpoint/2010/main" val="1688784534"/>
              </p:ext>
            </p:extLst>
          </p:nvPr>
        </p:nvGraphicFramePr>
        <p:xfrm>
          <a:off x="945351" y="1124744"/>
          <a:ext cx="7011025" cy="2133600"/>
        </p:xfrm>
        <a:graphic>
          <a:graphicData uri="http://schemas.openxmlformats.org/drawingml/2006/table">
            <a:tbl>
              <a:tblPr firstRow="1" bandRow="1">
                <a:tableStyleId>{5940675A-B579-460E-94D1-54222C63F5DA}</a:tableStyleId>
              </a:tblPr>
              <a:tblGrid>
                <a:gridCol w="1682433">
                  <a:extLst>
                    <a:ext uri="{9D8B030D-6E8A-4147-A177-3AD203B41FA5}">
                      <a16:colId xmlns:a16="http://schemas.microsoft.com/office/drawing/2014/main" val="2710178997"/>
                    </a:ext>
                  </a:extLst>
                </a:gridCol>
                <a:gridCol w="1152128">
                  <a:extLst>
                    <a:ext uri="{9D8B030D-6E8A-4147-A177-3AD203B41FA5}">
                      <a16:colId xmlns:a16="http://schemas.microsoft.com/office/drawing/2014/main" val="2510145786"/>
                    </a:ext>
                  </a:extLst>
                </a:gridCol>
                <a:gridCol w="4176464">
                  <a:extLst>
                    <a:ext uri="{9D8B030D-6E8A-4147-A177-3AD203B41FA5}">
                      <a16:colId xmlns:a16="http://schemas.microsoft.com/office/drawing/2014/main" val="3139902824"/>
                    </a:ext>
                  </a:extLst>
                </a:gridCol>
              </a:tblGrid>
              <a:tr h="0">
                <a:tc>
                  <a:txBody>
                    <a:bodyPr/>
                    <a:lstStyle/>
                    <a:p>
                      <a:endParaRPr kumimoji="1" lang="ja-JP" altLang="en-US" sz="1400" dirty="0">
                        <a:solidFill>
                          <a:schemeClr val="tx1"/>
                        </a:solidFill>
                      </a:endParaRPr>
                    </a:p>
                  </a:txBody>
                  <a:tcPr/>
                </a:tc>
                <a:tc>
                  <a:txBody>
                    <a:bodyPr/>
                    <a:lstStyle/>
                    <a:p>
                      <a:pPr algn="ctr"/>
                      <a:r>
                        <a:rPr kumimoji="1" lang="ja-JP" altLang="en-US" sz="1400" dirty="0">
                          <a:solidFill>
                            <a:schemeClr val="tx1"/>
                          </a:solidFill>
                        </a:rPr>
                        <a:t>諸元</a:t>
                      </a:r>
                    </a:p>
                  </a:txBody>
                  <a:tcPr/>
                </a:tc>
                <a:tc>
                  <a:txBody>
                    <a:bodyPr/>
                    <a:lstStyle/>
                    <a:p>
                      <a:pPr algn="ctr"/>
                      <a:r>
                        <a:rPr kumimoji="1" lang="ja-JP" altLang="en-US" sz="1400" dirty="0">
                          <a:solidFill>
                            <a:schemeClr val="tx1"/>
                          </a:solidFill>
                        </a:rPr>
                        <a:t>諸元設定の考え方・根拠</a:t>
                      </a:r>
                    </a:p>
                  </a:txBody>
                  <a:tcPr/>
                </a:tc>
                <a:extLst>
                  <a:ext uri="{0D108BD9-81ED-4DB2-BD59-A6C34878D82A}">
                    <a16:rowId xmlns:a16="http://schemas.microsoft.com/office/drawing/2014/main" val="3347982535"/>
                  </a:ext>
                </a:extLst>
              </a:tr>
              <a:tr h="185420">
                <a:tc>
                  <a:txBody>
                    <a:bodyPr/>
                    <a:lstStyle/>
                    <a:p>
                      <a:r>
                        <a:rPr kumimoji="1" lang="ja-JP" altLang="en-US" sz="1400" dirty="0">
                          <a:solidFill>
                            <a:schemeClr val="tx1"/>
                          </a:solidFill>
                        </a:rPr>
                        <a:t>パネル</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2898746362"/>
                  </a:ext>
                </a:extLst>
              </a:tr>
              <a:tr h="0">
                <a:tc>
                  <a:txBody>
                    <a:bodyPr/>
                    <a:lstStyle/>
                    <a:p>
                      <a:r>
                        <a:rPr kumimoji="1" lang="ja-JP" altLang="en-US" sz="1400" dirty="0">
                          <a:solidFill>
                            <a:schemeClr val="tx1"/>
                          </a:solidFill>
                        </a:rPr>
                        <a:t>パワーコンバーター</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1145064882"/>
                  </a:ext>
                </a:extLst>
              </a:tr>
              <a:tr h="279400">
                <a:tc>
                  <a:txBody>
                    <a:bodyPr/>
                    <a:lstStyle/>
                    <a:p>
                      <a:r>
                        <a:rPr kumimoji="1" lang="ja-JP" altLang="en-US" sz="1400" dirty="0">
                          <a:solidFill>
                            <a:schemeClr val="tx1"/>
                          </a:solidFill>
                        </a:rPr>
                        <a:t>架台</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3469346602"/>
                  </a:ext>
                </a:extLst>
              </a:tr>
              <a:tr h="223520">
                <a:tc>
                  <a:txBody>
                    <a:bodyPr/>
                    <a:lstStyle/>
                    <a:p>
                      <a:r>
                        <a:rPr kumimoji="1" lang="ja-JP" altLang="en-US" sz="1400" dirty="0">
                          <a:solidFill>
                            <a:schemeClr val="tx1"/>
                          </a:solidFill>
                        </a:rPr>
                        <a:t>その他機器</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1995803481"/>
                  </a:ext>
                </a:extLst>
              </a:tr>
              <a:tr h="167640">
                <a:tc>
                  <a:txBody>
                    <a:bodyPr/>
                    <a:lstStyle/>
                    <a:p>
                      <a:r>
                        <a:rPr kumimoji="1" lang="ja-JP" altLang="en-US" sz="1400" dirty="0">
                          <a:solidFill>
                            <a:schemeClr val="tx1"/>
                          </a:solidFill>
                        </a:rPr>
                        <a:t>工事費</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2336372248"/>
                  </a:ext>
                </a:extLst>
              </a:tr>
              <a:tr h="0">
                <a:tc>
                  <a:txBody>
                    <a:bodyPr/>
                    <a:lstStyle/>
                    <a:p>
                      <a:r>
                        <a:rPr kumimoji="1" lang="ja-JP" altLang="en-US" sz="1400" dirty="0">
                          <a:solidFill>
                            <a:schemeClr val="tx1"/>
                          </a:solidFill>
                        </a:rPr>
                        <a:t>小計</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tc>
                <a:extLst>
                  <a:ext uri="{0D108BD9-81ED-4DB2-BD59-A6C34878D82A}">
                    <a16:rowId xmlns:a16="http://schemas.microsoft.com/office/drawing/2014/main" val="2279066044"/>
                  </a:ext>
                </a:extLst>
              </a:tr>
            </a:tbl>
          </a:graphicData>
        </a:graphic>
      </p:graphicFrame>
      <p:sp>
        <p:nvSpPr>
          <p:cNvPr id="6" name="テキスト ボックス 5">
            <a:extLst>
              <a:ext uri="{FF2B5EF4-FFF2-40B4-BE49-F238E27FC236}">
                <a16:creationId xmlns:a16="http://schemas.microsoft.com/office/drawing/2014/main" id="{ED0AA4A4-04BB-CDC3-6767-FBAF72D80935}"/>
              </a:ext>
            </a:extLst>
          </p:cNvPr>
          <p:cNvSpPr txBox="1"/>
          <p:nvPr/>
        </p:nvSpPr>
        <p:spPr>
          <a:xfrm>
            <a:off x="683568" y="620688"/>
            <a:ext cx="8064574" cy="338554"/>
          </a:xfrm>
          <a:prstGeom prst="rect">
            <a:avLst/>
          </a:prstGeom>
          <a:ln>
            <a:noFill/>
          </a:ln>
        </p:spPr>
        <p:style>
          <a:lnRef idx="2">
            <a:schemeClr val="accent1"/>
          </a:lnRef>
          <a:fillRef idx="1">
            <a:schemeClr val="lt1"/>
          </a:fillRef>
          <a:effectRef idx="0">
            <a:schemeClr val="accent1"/>
          </a:effectRef>
          <a:fontRef idx="minor">
            <a:schemeClr val="dk1"/>
          </a:fontRef>
        </p:style>
        <p:txBody>
          <a:bodyPr wrap="square">
            <a:spAutoFit/>
          </a:bodyPr>
          <a:lstStyle/>
          <a:p>
            <a:pPr eaLnBrk="1" hangingPunct="1">
              <a:defRPr/>
            </a:pPr>
            <a:r>
              <a:rPr lang="ja-JP" altLang="en-US" sz="1600" b="1" dirty="0">
                <a:solidFill>
                  <a:schemeClr val="tx1"/>
                </a:solidFill>
              </a:rPr>
              <a:t>システム単価の内訳（円／</a:t>
            </a:r>
            <a:r>
              <a:rPr lang="en-US" altLang="ja-JP" sz="1600" b="1" dirty="0">
                <a:solidFill>
                  <a:schemeClr val="tx1"/>
                </a:solidFill>
              </a:rPr>
              <a:t>kW</a:t>
            </a:r>
            <a:r>
              <a:rPr lang="ja-JP" altLang="en-US" sz="1600" b="1" dirty="0">
                <a:solidFill>
                  <a:schemeClr val="tx1"/>
                </a:solidFill>
              </a:rPr>
              <a:t>）</a:t>
            </a:r>
            <a:endParaRPr lang="en-US" altLang="ja-JP" sz="1600" b="1" dirty="0">
              <a:solidFill>
                <a:schemeClr val="tx1"/>
              </a:solidFill>
            </a:endParaRPr>
          </a:p>
        </p:txBody>
      </p:sp>
      <p:sp>
        <p:nvSpPr>
          <p:cNvPr id="7" name="テキスト ボックス 6">
            <a:extLst>
              <a:ext uri="{FF2B5EF4-FFF2-40B4-BE49-F238E27FC236}">
                <a16:creationId xmlns:a16="http://schemas.microsoft.com/office/drawing/2014/main" id="{BBFB3BD4-2DE7-F989-7475-0407DB8DAD20}"/>
              </a:ext>
            </a:extLst>
          </p:cNvPr>
          <p:cNvSpPr txBox="1"/>
          <p:nvPr/>
        </p:nvSpPr>
        <p:spPr>
          <a:xfrm>
            <a:off x="281438" y="5071536"/>
            <a:ext cx="8405362" cy="1569660"/>
          </a:xfrm>
          <a:prstGeom prst="rect">
            <a:avLst/>
          </a:prstGeom>
          <a:ln>
            <a:noFill/>
          </a:ln>
        </p:spPr>
        <p:style>
          <a:lnRef idx="2">
            <a:schemeClr val="accent1"/>
          </a:lnRef>
          <a:fillRef idx="1">
            <a:schemeClr val="lt1"/>
          </a:fillRef>
          <a:effectRef idx="0">
            <a:schemeClr val="accent1"/>
          </a:effectRef>
          <a:fontRef idx="minor">
            <a:schemeClr val="dk1"/>
          </a:fontRef>
        </p:style>
        <p:txBody>
          <a:bodyPr wrap="square">
            <a:spAutoFit/>
          </a:bodyPr>
          <a:lstStyle/>
          <a:p>
            <a:pPr eaLnBrk="1" hangingPunct="1">
              <a:defRPr/>
            </a:pPr>
            <a:r>
              <a:rPr lang="en-US" altLang="ja-JP" sz="1600" dirty="0">
                <a:solidFill>
                  <a:srgbClr val="3333FF"/>
                </a:solidFill>
              </a:rPr>
              <a:t>【</a:t>
            </a:r>
            <a:r>
              <a:rPr lang="ja-JP" altLang="en-US" sz="1600" dirty="0">
                <a:solidFill>
                  <a:srgbClr val="3333FF"/>
                </a:solidFill>
              </a:rPr>
              <a:t>発電コストに関する注意事項</a:t>
            </a:r>
            <a:r>
              <a:rPr lang="en-US" altLang="ja-JP" sz="1600" dirty="0">
                <a:solidFill>
                  <a:srgbClr val="3333FF"/>
                </a:solidFill>
              </a:rPr>
              <a:t>】</a:t>
            </a:r>
          </a:p>
          <a:p>
            <a:pPr eaLnBrk="1" hangingPunct="1">
              <a:defRPr/>
            </a:pPr>
            <a:r>
              <a:rPr lang="ja-JP" altLang="en-US" sz="1600" dirty="0">
                <a:solidFill>
                  <a:srgbClr val="3333FF"/>
                </a:solidFill>
              </a:rPr>
              <a:t>・色づきの欄をすべて入力すること。</a:t>
            </a:r>
            <a:endParaRPr lang="en-US" altLang="ja-JP" sz="1600" dirty="0">
              <a:solidFill>
                <a:srgbClr val="3333FF"/>
              </a:solidFill>
            </a:endParaRPr>
          </a:p>
          <a:p>
            <a:pPr eaLnBrk="1" hangingPunct="1">
              <a:defRPr/>
            </a:pPr>
            <a:r>
              <a:rPr lang="ja-JP" altLang="en-US" sz="1600" dirty="0">
                <a:solidFill>
                  <a:srgbClr val="3333FF"/>
                </a:solidFill>
              </a:rPr>
              <a:t>・別添</a:t>
            </a:r>
            <a:r>
              <a:rPr lang="en-US" altLang="ja-JP" sz="1600" dirty="0">
                <a:solidFill>
                  <a:srgbClr val="3333FF"/>
                </a:solidFill>
              </a:rPr>
              <a:t>6</a:t>
            </a:r>
            <a:r>
              <a:rPr lang="ja-JP" altLang="en-US" sz="1600" dirty="0">
                <a:solidFill>
                  <a:srgbClr val="3333FF"/>
                </a:solidFill>
              </a:rPr>
              <a:t>発電コスト試算シートを用いること。</a:t>
            </a:r>
            <a:endParaRPr lang="en-US" altLang="ja-JP" sz="1600" dirty="0">
              <a:solidFill>
                <a:srgbClr val="3333FF"/>
              </a:solidFill>
            </a:endParaRPr>
          </a:p>
          <a:p>
            <a:pPr eaLnBrk="1" hangingPunct="1">
              <a:defRPr/>
            </a:pPr>
            <a:r>
              <a:rPr lang="ja-JP" altLang="en-US" sz="1600" dirty="0">
                <a:solidFill>
                  <a:srgbClr val="3333FF"/>
                </a:solidFill>
              </a:rPr>
              <a:t>・実用化事業（または研究開発）で得られた</a:t>
            </a:r>
            <a:r>
              <a:rPr lang="ja-JP" altLang="en-US" sz="1600" u="sng" dirty="0">
                <a:solidFill>
                  <a:srgbClr val="3333FF"/>
                </a:solidFill>
              </a:rPr>
              <a:t>データ</a:t>
            </a:r>
            <a:r>
              <a:rPr lang="ja-JP" altLang="en-US" sz="1600" dirty="0">
                <a:solidFill>
                  <a:srgbClr val="3333FF"/>
                </a:solidFill>
              </a:rPr>
              <a:t>を元にした諸元設定および導出の考え方・根拠等を明記すること。長くなる場合には、欄には概要を記し、詳細は別ページに記載すること。</a:t>
            </a:r>
            <a:endParaRPr lang="en-US" altLang="ja-JP" sz="1600" dirty="0">
              <a:solidFill>
                <a:srgbClr val="3333FF"/>
              </a:solidFill>
            </a:endParaRPr>
          </a:p>
          <a:p>
            <a:pPr eaLnBrk="1" hangingPunct="1">
              <a:defRPr/>
            </a:pPr>
            <a:r>
              <a:rPr lang="ja-JP" altLang="en-US" sz="1600" dirty="0">
                <a:solidFill>
                  <a:srgbClr val="3333FF"/>
                </a:solidFill>
              </a:rPr>
              <a:t>・必要に応じて、図・表・グラフ等を用いて説明すること。</a:t>
            </a:r>
            <a:endParaRPr lang="en-US" altLang="ja-JP" sz="1600" dirty="0">
              <a:solidFill>
                <a:srgbClr val="3333FF"/>
              </a:solidFill>
            </a:endParaRPr>
          </a:p>
        </p:txBody>
      </p:sp>
    </p:spTree>
    <p:extLst>
      <p:ext uri="{BB962C8B-B14F-4D97-AF65-F5344CB8AC3E}">
        <p14:creationId xmlns:p14="http://schemas.microsoft.com/office/powerpoint/2010/main" val="76284459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603B2392-4FE9-0EA3-BE06-FF9F8C8C6BFA}"/>
              </a:ext>
            </a:extLst>
          </p:cNvPr>
          <p:cNvSpPr>
            <a:spLocks noGrp="1"/>
          </p:cNvSpPr>
          <p:nvPr>
            <p:ph type="sldNum" sz="quarter" idx="12"/>
          </p:nvPr>
        </p:nvSpPr>
        <p:spPr/>
        <p:txBody>
          <a:bodyPr/>
          <a:lstStyle/>
          <a:p>
            <a:pPr>
              <a:defRPr/>
            </a:pPr>
            <a:fld id="{BE90B796-96B3-4835-8061-A4C465F84B96}" type="slidenum">
              <a:rPr lang="en-US" altLang="ja-JP" smtClean="0"/>
              <a:pPr>
                <a:defRPr/>
              </a:pPr>
              <a:t>4</a:t>
            </a:fld>
            <a:endParaRPr lang="en-US" altLang="ja-JP"/>
          </a:p>
        </p:txBody>
      </p:sp>
      <p:graphicFrame>
        <p:nvGraphicFramePr>
          <p:cNvPr id="5" name="表 4">
            <a:extLst>
              <a:ext uri="{FF2B5EF4-FFF2-40B4-BE49-F238E27FC236}">
                <a16:creationId xmlns:a16="http://schemas.microsoft.com/office/drawing/2014/main" id="{03B927DE-1F43-D092-427E-20872FE93194}"/>
              </a:ext>
            </a:extLst>
          </p:cNvPr>
          <p:cNvGraphicFramePr>
            <a:graphicFrameLocks noGrp="1"/>
          </p:cNvGraphicFramePr>
          <p:nvPr>
            <p:extLst>
              <p:ext uri="{D42A27DB-BD31-4B8C-83A1-F6EECF244321}">
                <p14:modId xmlns:p14="http://schemas.microsoft.com/office/powerpoint/2010/main" val="3472179108"/>
              </p:ext>
            </p:extLst>
          </p:nvPr>
        </p:nvGraphicFramePr>
        <p:xfrm>
          <a:off x="755576" y="764704"/>
          <a:ext cx="7452749" cy="5181600"/>
        </p:xfrm>
        <a:graphic>
          <a:graphicData uri="http://schemas.openxmlformats.org/drawingml/2006/table">
            <a:tbl>
              <a:tblPr firstRow="1" bandRow="1">
                <a:tableStyleId>{5940675A-B579-460E-94D1-54222C63F5DA}</a:tableStyleId>
              </a:tblPr>
              <a:tblGrid>
                <a:gridCol w="2635757">
                  <a:extLst>
                    <a:ext uri="{9D8B030D-6E8A-4147-A177-3AD203B41FA5}">
                      <a16:colId xmlns:a16="http://schemas.microsoft.com/office/drawing/2014/main" val="2710178997"/>
                    </a:ext>
                  </a:extLst>
                </a:gridCol>
                <a:gridCol w="1538634">
                  <a:extLst>
                    <a:ext uri="{9D8B030D-6E8A-4147-A177-3AD203B41FA5}">
                      <a16:colId xmlns:a16="http://schemas.microsoft.com/office/drawing/2014/main" val="2510145786"/>
                    </a:ext>
                  </a:extLst>
                </a:gridCol>
                <a:gridCol w="1639179">
                  <a:extLst>
                    <a:ext uri="{9D8B030D-6E8A-4147-A177-3AD203B41FA5}">
                      <a16:colId xmlns:a16="http://schemas.microsoft.com/office/drawing/2014/main" val="3193118013"/>
                    </a:ext>
                  </a:extLst>
                </a:gridCol>
                <a:gridCol w="1639179">
                  <a:extLst>
                    <a:ext uri="{9D8B030D-6E8A-4147-A177-3AD203B41FA5}">
                      <a16:colId xmlns:a16="http://schemas.microsoft.com/office/drawing/2014/main" val="344403281"/>
                    </a:ext>
                  </a:extLst>
                </a:gridCol>
              </a:tblGrid>
              <a:tr h="0">
                <a:tc>
                  <a:txBody>
                    <a:bodyPr/>
                    <a:lstStyle/>
                    <a:p>
                      <a:endParaRPr kumimoji="1" lang="ja-JP" altLang="en-US" sz="1400" dirty="0">
                        <a:solidFill>
                          <a:srgbClr val="3333FF"/>
                        </a:solidFill>
                      </a:endParaRPr>
                    </a:p>
                  </a:txBody>
                  <a:tcPr/>
                </a:tc>
                <a:tc>
                  <a:txBody>
                    <a:bodyPr/>
                    <a:lstStyle/>
                    <a:p>
                      <a:pPr algn="ctr"/>
                      <a:r>
                        <a:rPr kumimoji="1" lang="ja-JP" altLang="en-US" sz="1400" dirty="0">
                          <a:solidFill>
                            <a:srgbClr val="3333FF"/>
                          </a:solidFill>
                        </a:rPr>
                        <a:t>発電量比（</a:t>
                      </a:r>
                      <a:r>
                        <a:rPr kumimoji="1" lang="en-US" altLang="ja-JP" sz="1400" dirty="0">
                          <a:solidFill>
                            <a:srgbClr val="3333FF"/>
                          </a:solidFill>
                        </a:rPr>
                        <a:t>%</a:t>
                      </a:r>
                      <a:r>
                        <a:rPr kumimoji="1" lang="ja-JP" altLang="en-US" sz="1400" dirty="0">
                          <a:solidFill>
                            <a:srgbClr val="3333FF"/>
                          </a:solidFill>
                        </a:rPr>
                        <a:t>）</a:t>
                      </a:r>
                    </a:p>
                  </a:txBody>
                  <a:tcPr/>
                </a:tc>
                <a:tc>
                  <a:txBody>
                    <a:bodyPr/>
                    <a:lstStyle/>
                    <a:p>
                      <a:pPr algn="ctr"/>
                      <a:r>
                        <a:rPr kumimoji="1" lang="en-US" altLang="ja-JP" sz="1400" dirty="0">
                          <a:solidFill>
                            <a:srgbClr val="3333FF"/>
                          </a:solidFill>
                        </a:rPr>
                        <a:t>duration</a:t>
                      </a:r>
                      <a:endParaRPr kumimoji="1" lang="ja-JP" altLang="en-US" sz="1400" dirty="0">
                        <a:solidFill>
                          <a:srgbClr val="3333FF"/>
                        </a:solidFill>
                      </a:endParaRPr>
                    </a:p>
                  </a:txBody>
                  <a:tcPr/>
                </a:tc>
                <a:tc>
                  <a:txBody>
                    <a:bodyPr/>
                    <a:lstStyle/>
                    <a:p>
                      <a:pPr algn="ctr"/>
                      <a:r>
                        <a:rPr kumimoji="1" lang="ja-JP" altLang="en-US" sz="1400" dirty="0">
                          <a:solidFill>
                            <a:srgbClr val="3333FF"/>
                          </a:solidFill>
                        </a:rPr>
                        <a:t>劣化率（</a:t>
                      </a:r>
                      <a:r>
                        <a:rPr kumimoji="1" lang="en-US" altLang="ja-JP" sz="1400" dirty="0">
                          <a:solidFill>
                            <a:srgbClr val="3333FF"/>
                          </a:solidFill>
                        </a:rPr>
                        <a:t>%</a:t>
                      </a:r>
                      <a:r>
                        <a:rPr kumimoji="1" lang="ja-JP" altLang="en-US" sz="1400" dirty="0">
                          <a:solidFill>
                            <a:srgbClr val="3333FF"/>
                          </a:solidFill>
                        </a:rPr>
                        <a:t>／年）</a:t>
                      </a:r>
                    </a:p>
                  </a:txBody>
                  <a:tcPr/>
                </a:tc>
                <a:extLst>
                  <a:ext uri="{0D108BD9-81ED-4DB2-BD59-A6C34878D82A}">
                    <a16:rowId xmlns:a16="http://schemas.microsoft.com/office/drawing/2014/main" val="3347982535"/>
                  </a:ext>
                </a:extLst>
              </a:tr>
              <a:tr h="185420">
                <a:tc>
                  <a:txBody>
                    <a:bodyPr/>
                    <a:lstStyle/>
                    <a:p>
                      <a:r>
                        <a:rPr kumimoji="1" lang="ja-JP" altLang="en-US" sz="1400" dirty="0">
                          <a:solidFill>
                            <a:srgbClr val="3333FF"/>
                          </a:solidFill>
                        </a:rPr>
                        <a:t>加速試験</a:t>
                      </a:r>
                      <a:r>
                        <a:rPr kumimoji="1" lang="en-US" altLang="ja-JP" sz="1400" dirty="0">
                          <a:solidFill>
                            <a:srgbClr val="3333FF"/>
                          </a:solidFill>
                        </a:rPr>
                        <a:t>A</a:t>
                      </a:r>
                      <a:r>
                        <a:rPr kumimoji="1" lang="ja-JP" altLang="en-US" sz="1400" dirty="0">
                          <a:solidFill>
                            <a:srgbClr val="3333FF"/>
                          </a:solidFill>
                          <a:highlight>
                            <a:srgbClr val="FFFF99"/>
                          </a:highlight>
                        </a:rPr>
                        <a:t>（試験条件を記載）</a:t>
                      </a:r>
                    </a:p>
                  </a:txBody>
                  <a:tcPr/>
                </a:tc>
                <a:tc>
                  <a:txBody>
                    <a:bodyPr/>
                    <a:lstStyle/>
                    <a:p>
                      <a:pPr algn="ct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tc>
                <a:extLst>
                  <a:ext uri="{0D108BD9-81ED-4DB2-BD59-A6C34878D82A}">
                    <a16:rowId xmlns:a16="http://schemas.microsoft.com/office/drawing/2014/main" val="2898746362"/>
                  </a:ext>
                </a:extLst>
              </a:tr>
              <a:tr h="0">
                <a:tc>
                  <a:txBody>
                    <a:bodyPr/>
                    <a:lstStyle/>
                    <a:p>
                      <a:r>
                        <a:rPr kumimoji="1" lang="ja-JP" altLang="en-US" sz="1400" dirty="0">
                          <a:solidFill>
                            <a:srgbClr val="3333FF"/>
                          </a:solidFill>
                        </a:rPr>
                        <a:t>　サンプル</a:t>
                      </a:r>
                      <a:r>
                        <a:rPr kumimoji="1" lang="en-US" altLang="ja-JP" sz="1400" dirty="0">
                          <a:solidFill>
                            <a:srgbClr val="3333FF"/>
                          </a:solidFill>
                        </a:rPr>
                        <a:t>1</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extLst>
                  <a:ext uri="{0D108BD9-81ED-4DB2-BD59-A6C34878D82A}">
                    <a16:rowId xmlns:a16="http://schemas.microsoft.com/office/drawing/2014/main" val="1145064882"/>
                  </a:ext>
                </a:extLst>
              </a:tr>
              <a:tr h="279400">
                <a:tc>
                  <a:txBody>
                    <a:bodyPr/>
                    <a:lstStyle/>
                    <a:p>
                      <a:r>
                        <a:rPr kumimoji="1" lang="ja-JP" altLang="en-US" sz="1400" dirty="0">
                          <a:solidFill>
                            <a:srgbClr val="3333FF"/>
                          </a:solidFill>
                        </a:rPr>
                        <a:t>　サンプル</a:t>
                      </a:r>
                      <a:r>
                        <a:rPr kumimoji="1" lang="en-US" altLang="ja-JP" sz="1400" dirty="0">
                          <a:solidFill>
                            <a:srgbClr val="3333FF"/>
                          </a:solidFill>
                        </a:rPr>
                        <a:t>2</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extLst>
                  <a:ext uri="{0D108BD9-81ED-4DB2-BD59-A6C34878D82A}">
                    <a16:rowId xmlns:a16="http://schemas.microsoft.com/office/drawing/2014/main" val="3469346602"/>
                  </a:ext>
                </a:extLst>
              </a:tr>
              <a:tr h="223520">
                <a:tc>
                  <a:txBody>
                    <a:bodyPr/>
                    <a:lstStyle/>
                    <a:p>
                      <a:r>
                        <a:rPr kumimoji="1" lang="ja-JP" altLang="en-US" sz="1400" dirty="0">
                          <a:solidFill>
                            <a:srgbClr val="3333FF"/>
                          </a:solidFill>
                        </a:rPr>
                        <a:t>　サンプル</a:t>
                      </a:r>
                      <a:r>
                        <a:rPr kumimoji="1" lang="en-US" altLang="ja-JP" sz="1400" dirty="0">
                          <a:solidFill>
                            <a:srgbClr val="3333FF"/>
                          </a:solidFill>
                        </a:rPr>
                        <a:t>3</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extLst>
                  <a:ext uri="{0D108BD9-81ED-4DB2-BD59-A6C34878D82A}">
                    <a16:rowId xmlns:a16="http://schemas.microsoft.com/office/drawing/2014/main" val="1995803481"/>
                  </a:ext>
                </a:extLst>
              </a:tr>
              <a:tr h="167640">
                <a:tc>
                  <a:txBody>
                    <a:bodyPr/>
                    <a:lstStyle/>
                    <a:p>
                      <a:r>
                        <a:rPr kumimoji="1" lang="ja-JP" altLang="en-US" sz="1400" dirty="0">
                          <a:solidFill>
                            <a:srgbClr val="3333FF"/>
                          </a:solidFill>
                        </a:rPr>
                        <a:t>加速試験</a:t>
                      </a:r>
                      <a:r>
                        <a:rPr kumimoji="1" lang="en-US" altLang="ja-JP" sz="1400" dirty="0">
                          <a:solidFill>
                            <a:srgbClr val="3333FF"/>
                          </a:solidFill>
                        </a:rPr>
                        <a:t>B</a:t>
                      </a:r>
                      <a:r>
                        <a:rPr kumimoji="1" lang="ja-JP" altLang="en-US" sz="1400" dirty="0">
                          <a:solidFill>
                            <a:srgbClr val="3333FF"/>
                          </a:solidFill>
                          <a:highlight>
                            <a:srgbClr val="FFFF99"/>
                          </a:highlight>
                        </a:rPr>
                        <a:t>（試験条件を記載）</a:t>
                      </a:r>
                      <a:endParaRPr kumimoji="1" lang="en-US" altLang="ja-JP" sz="1400" dirty="0">
                        <a:solidFill>
                          <a:srgbClr val="3333FF"/>
                        </a:solidFill>
                      </a:endParaRPr>
                    </a:p>
                  </a:txBody>
                  <a:tcPr/>
                </a:tc>
                <a:tc>
                  <a:txBody>
                    <a:bodyPr/>
                    <a:lstStyle/>
                    <a:p>
                      <a:pPr algn="ct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tc>
                <a:extLst>
                  <a:ext uri="{0D108BD9-81ED-4DB2-BD59-A6C34878D82A}">
                    <a16:rowId xmlns:a16="http://schemas.microsoft.com/office/drawing/2014/main" val="2336372248"/>
                  </a:ext>
                </a:extLst>
              </a:tr>
              <a:tr h="0">
                <a:tc>
                  <a:txBody>
                    <a:bodyPr/>
                    <a:lstStyle/>
                    <a:p>
                      <a:r>
                        <a:rPr kumimoji="1" lang="ja-JP" altLang="en-US" sz="1400" dirty="0">
                          <a:solidFill>
                            <a:srgbClr val="3333FF"/>
                          </a:solidFill>
                        </a:rPr>
                        <a:t>　サンプル</a:t>
                      </a:r>
                      <a:r>
                        <a:rPr kumimoji="1" lang="en-US" altLang="ja-JP" sz="1400" dirty="0">
                          <a:solidFill>
                            <a:srgbClr val="3333FF"/>
                          </a:solidFill>
                        </a:rPr>
                        <a:t>1</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highlight>
                          <a:srgbClr val="FFFF99"/>
                        </a:highlight>
                      </a:endParaRPr>
                    </a:p>
                  </a:txBody>
                  <a:tcPr>
                    <a:solidFill>
                      <a:srgbClr val="FFFF99"/>
                    </a:solidFill>
                  </a:tcPr>
                </a:tc>
                <a:tc>
                  <a:txBody>
                    <a:bodyPr/>
                    <a:lstStyle/>
                    <a:p>
                      <a:pPr algn="ctr"/>
                      <a:endParaRPr kumimoji="1" lang="ja-JP" altLang="en-US" sz="1400" dirty="0">
                        <a:solidFill>
                          <a:srgbClr val="3333FF"/>
                        </a:solidFill>
                        <a:highlight>
                          <a:srgbClr val="FFFF99"/>
                        </a:highlight>
                      </a:endParaRPr>
                    </a:p>
                  </a:txBody>
                  <a:tcPr>
                    <a:solidFill>
                      <a:srgbClr val="FFFF99"/>
                    </a:solidFill>
                  </a:tcPr>
                </a:tc>
                <a:tc>
                  <a:txBody>
                    <a:bodyPr/>
                    <a:lstStyle/>
                    <a:p>
                      <a:pPr algn="ctr"/>
                      <a:endParaRPr kumimoji="1" lang="ja-JP" altLang="en-US" sz="1400" dirty="0">
                        <a:solidFill>
                          <a:srgbClr val="3333FF"/>
                        </a:solidFill>
                        <a:highlight>
                          <a:srgbClr val="FFFF99"/>
                        </a:highlight>
                      </a:endParaRPr>
                    </a:p>
                  </a:txBody>
                  <a:tcPr>
                    <a:solidFill>
                      <a:srgbClr val="FFFF99"/>
                    </a:solidFill>
                  </a:tcPr>
                </a:tc>
                <a:extLst>
                  <a:ext uri="{0D108BD9-81ED-4DB2-BD59-A6C34878D82A}">
                    <a16:rowId xmlns:a16="http://schemas.microsoft.com/office/drawing/2014/main" val="2279066044"/>
                  </a:ext>
                </a:extLst>
              </a:tr>
              <a:tr h="0">
                <a:tc>
                  <a:txBody>
                    <a:bodyPr/>
                    <a:lstStyle/>
                    <a:p>
                      <a:r>
                        <a:rPr kumimoji="1" lang="ja-JP" altLang="en-US" sz="1400" dirty="0">
                          <a:solidFill>
                            <a:srgbClr val="3333FF"/>
                          </a:solidFill>
                        </a:rPr>
                        <a:t>　サンプル</a:t>
                      </a:r>
                      <a:r>
                        <a:rPr kumimoji="1" lang="en-US" altLang="ja-JP" sz="1400" dirty="0">
                          <a:solidFill>
                            <a:srgbClr val="3333FF"/>
                          </a:solidFill>
                        </a:rPr>
                        <a:t>2</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highlight>
                          <a:srgbClr val="FFFF99"/>
                        </a:highlight>
                      </a:endParaRPr>
                    </a:p>
                  </a:txBody>
                  <a:tcPr>
                    <a:solidFill>
                      <a:srgbClr val="FFFF99"/>
                    </a:solidFill>
                  </a:tcPr>
                </a:tc>
                <a:tc>
                  <a:txBody>
                    <a:bodyPr/>
                    <a:lstStyle/>
                    <a:p>
                      <a:pPr algn="ctr"/>
                      <a:endParaRPr kumimoji="1" lang="ja-JP" altLang="en-US" sz="1400" dirty="0">
                        <a:solidFill>
                          <a:srgbClr val="3333FF"/>
                        </a:solidFill>
                        <a:highlight>
                          <a:srgbClr val="FFFF99"/>
                        </a:highlight>
                      </a:endParaRPr>
                    </a:p>
                  </a:txBody>
                  <a:tcPr>
                    <a:solidFill>
                      <a:srgbClr val="FFFF99"/>
                    </a:solidFill>
                  </a:tcPr>
                </a:tc>
                <a:tc>
                  <a:txBody>
                    <a:bodyPr/>
                    <a:lstStyle/>
                    <a:p>
                      <a:pPr algn="ctr"/>
                      <a:endParaRPr kumimoji="1" lang="ja-JP" altLang="en-US" sz="1400" dirty="0">
                        <a:solidFill>
                          <a:srgbClr val="3333FF"/>
                        </a:solidFill>
                        <a:highlight>
                          <a:srgbClr val="FFFF99"/>
                        </a:highlight>
                      </a:endParaRPr>
                    </a:p>
                  </a:txBody>
                  <a:tcPr>
                    <a:solidFill>
                      <a:srgbClr val="FFFF99"/>
                    </a:solidFill>
                  </a:tcPr>
                </a:tc>
                <a:extLst>
                  <a:ext uri="{0D108BD9-81ED-4DB2-BD59-A6C34878D82A}">
                    <a16:rowId xmlns:a16="http://schemas.microsoft.com/office/drawing/2014/main" val="2606247071"/>
                  </a:ext>
                </a:extLst>
              </a:tr>
              <a:tr h="268224">
                <a:tc>
                  <a:txBody>
                    <a:bodyPr/>
                    <a:lstStyle/>
                    <a:p>
                      <a:r>
                        <a:rPr kumimoji="1" lang="ja-JP" altLang="en-US" sz="1400" dirty="0">
                          <a:solidFill>
                            <a:srgbClr val="3333FF"/>
                          </a:solidFill>
                        </a:rPr>
                        <a:t>　サンプル</a:t>
                      </a:r>
                      <a:r>
                        <a:rPr kumimoji="1" lang="en-US" altLang="ja-JP" sz="1400" dirty="0">
                          <a:solidFill>
                            <a:srgbClr val="3333FF"/>
                          </a:solidFill>
                        </a:rPr>
                        <a:t>3</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highlight>
                          <a:srgbClr val="FFFF99"/>
                        </a:highlight>
                      </a:endParaRPr>
                    </a:p>
                  </a:txBody>
                  <a:tcPr>
                    <a:solidFill>
                      <a:srgbClr val="FFFF99"/>
                    </a:solidFill>
                  </a:tcPr>
                </a:tc>
                <a:tc>
                  <a:txBody>
                    <a:bodyPr/>
                    <a:lstStyle/>
                    <a:p>
                      <a:pPr algn="ctr"/>
                      <a:endParaRPr kumimoji="1" lang="ja-JP" altLang="en-US" sz="1400" dirty="0">
                        <a:solidFill>
                          <a:srgbClr val="3333FF"/>
                        </a:solidFill>
                        <a:highlight>
                          <a:srgbClr val="FFFF99"/>
                        </a:highlight>
                      </a:endParaRPr>
                    </a:p>
                  </a:txBody>
                  <a:tcPr>
                    <a:solidFill>
                      <a:srgbClr val="FFFF99"/>
                    </a:solidFill>
                  </a:tcPr>
                </a:tc>
                <a:tc>
                  <a:txBody>
                    <a:bodyPr/>
                    <a:lstStyle/>
                    <a:p>
                      <a:pPr algn="ctr"/>
                      <a:endParaRPr kumimoji="1" lang="ja-JP" altLang="en-US" sz="1400" dirty="0">
                        <a:solidFill>
                          <a:srgbClr val="3333FF"/>
                        </a:solidFill>
                        <a:highlight>
                          <a:srgbClr val="FFFF99"/>
                        </a:highlight>
                      </a:endParaRPr>
                    </a:p>
                  </a:txBody>
                  <a:tcPr>
                    <a:solidFill>
                      <a:srgbClr val="FFFF99"/>
                    </a:solidFill>
                  </a:tcPr>
                </a:tc>
                <a:extLst>
                  <a:ext uri="{0D108BD9-81ED-4DB2-BD59-A6C34878D82A}">
                    <a16:rowId xmlns:a16="http://schemas.microsoft.com/office/drawing/2014/main" val="3851558534"/>
                  </a:ext>
                </a:extLst>
              </a:tr>
              <a:tr h="201168">
                <a:tc>
                  <a:txBody>
                    <a:bodyPr/>
                    <a:lstStyle/>
                    <a:p>
                      <a:r>
                        <a:rPr kumimoji="1" lang="ja-JP" altLang="en-US" sz="1400" dirty="0">
                          <a:solidFill>
                            <a:srgbClr val="3333FF"/>
                          </a:solidFill>
                        </a:rPr>
                        <a:t>加速試験</a:t>
                      </a:r>
                      <a:r>
                        <a:rPr kumimoji="1" lang="en-US" altLang="ja-JP" sz="1400" dirty="0">
                          <a:solidFill>
                            <a:srgbClr val="3333FF"/>
                          </a:solidFill>
                        </a:rPr>
                        <a:t>C</a:t>
                      </a:r>
                      <a:r>
                        <a:rPr kumimoji="1" lang="ja-JP" altLang="en-US" sz="1400" dirty="0">
                          <a:solidFill>
                            <a:srgbClr val="3333FF"/>
                          </a:solidFill>
                          <a:highlight>
                            <a:srgbClr val="FFFF99"/>
                          </a:highlight>
                        </a:rPr>
                        <a:t>（試験条件を記載）</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400" dirty="0">
                        <a:solidFill>
                          <a:srgbClr val="3333FF"/>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400" dirty="0">
                        <a:solidFill>
                          <a:srgbClr val="3333FF"/>
                        </a:solidFill>
                      </a:endParaRPr>
                    </a:p>
                  </a:txBody>
                  <a:tcPr/>
                </a:tc>
                <a:extLst>
                  <a:ext uri="{0D108BD9-81ED-4DB2-BD59-A6C34878D82A}">
                    <a16:rowId xmlns:a16="http://schemas.microsoft.com/office/drawing/2014/main" val="1611983710"/>
                  </a:ext>
                </a:extLst>
              </a:tr>
              <a:tr h="134112">
                <a:tc>
                  <a:txBody>
                    <a:bodyPr/>
                    <a:lstStyle/>
                    <a:p>
                      <a:r>
                        <a:rPr kumimoji="1" lang="ja-JP" altLang="en-US" sz="1400" dirty="0">
                          <a:solidFill>
                            <a:srgbClr val="3333FF"/>
                          </a:solidFill>
                        </a:rPr>
                        <a:t>　サンプル</a:t>
                      </a:r>
                      <a:r>
                        <a:rPr kumimoji="1" lang="en-US" altLang="ja-JP" sz="1400" dirty="0">
                          <a:solidFill>
                            <a:srgbClr val="3333FF"/>
                          </a:solidFill>
                        </a:rPr>
                        <a:t>1</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highlight>
                          <a:srgbClr val="FFFF99"/>
                        </a:highlight>
                      </a:endParaRPr>
                    </a:p>
                  </a:txBody>
                  <a:tcPr/>
                </a:tc>
                <a:tc>
                  <a:txBody>
                    <a:bodyPr/>
                    <a:lstStyle/>
                    <a:p>
                      <a:pPr algn="ctr"/>
                      <a:endParaRPr kumimoji="1" lang="ja-JP" altLang="en-US" sz="1400" dirty="0">
                        <a:solidFill>
                          <a:srgbClr val="3333FF"/>
                        </a:solidFill>
                        <a:highlight>
                          <a:srgbClr val="FFFF99"/>
                        </a:highlight>
                      </a:endParaRPr>
                    </a:p>
                  </a:txBody>
                  <a:tcPr/>
                </a:tc>
                <a:tc>
                  <a:txBody>
                    <a:bodyPr/>
                    <a:lstStyle/>
                    <a:p>
                      <a:pPr algn="ctr"/>
                      <a:endParaRPr kumimoji="1" lang="ja-JP" altLang="en-US" sz="1400" dirty="0">
                        <a:solidFill>
                          <a:srgbClr val="3333FF"/>
                        </a:solidFill>
                        <a:highlight>
                          <a:srgbClr val="FFFF99"/>
                        </a:highlight>
                      </a:endParaRPr>
                    </a:p>
                  </a:txBody>
                  <a:tcPr/>
                </a:tc>
                <a:extLst>
                  <a:ext uri="{0D108BD9-81ED-4DB2-BD59-A6C34878D82A}">
                    <a16:rowId xmlns:a16="http://schemas.microsoft.com/office/drawing/2014/main" val="2424785176"/>
                  </a:ext>
                </a:extLst>
              </a:tr>
              <a:tr h="0">
                <a:tc>
                  <a:txBody>
                    <a:bodyPr/>
                    <a:lstStyle/>
                    <a:p>
                      <a:r>
                        <a:rPr kumimoji="1" lang="ja-JP" altLang="en-US" sz="1400" dirty="0">
                          <a:solidFill>
                            <a:srgbClr val="3333FF"/>
                          </a:solidFill>
                        </a:rPr>
                        <a:t>　サンプル</a:t>
                      </a:r>
                      <a:r>
                        <a:rPr kumimoji="1" lang="en-US" altLang="ja-JP" sz="1400" dirty="0">
                          <a:solidFill>
                            <a:srgbClr val="3333FF"/>
                          </a:solidFill>
                        </a:rPr>
                        <a:t>2</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highlight>
                          <a:srgbClr val="FFFF99"/>
                        </a:highlight>
                      </a:endParaRPr>
                    </a:p>
                  </a:txBody>
                  <a:tcPr/>
                </a:tc>
                <a:tc>
                  <a:txBody>
                    <a:bodyPr/>
                    <a:lstStyle/>
                    <a:p>
                      <a:pPr algn="ctr"/>
                      <a:endParaRPr kumimoji="1" lang="ja-JP" altLang="en-US" sz="1400" dirty="0">
                        <a:solidFill>
                          <a:srgbClr val="3333FF"/>
                        </a:solidFill>
                        <a:highlight>
                          <a:srgbClr val="FFFF99"/>
                        </a:highlight>
                      </a:endParaRPr>
                    </a:p>
                  </a:txBody>
                  <a:tcPr/>
                </a:tc>
                <a:tc>
                  <a:txBody>
                    <a:bodyPr/>
                    <a:lstStyle/>
                    <a:p>
                      <a:pPr algn="ctr"/>
                      <a:endParaRPr kumimoji="1" lang="ja-JP" altLang="en-US" sz="1400" dirty="0">
                        <a:solidFill>
                          <a:srgbClr val="3333FF"/>
                        </a:solidFill>
                        <a:highlight>
                          <a:srgbClr val="FFFF99"/>
                        </a:highlight>
                      </a:endParaRPr>
                    </a:p>
                  </a:txBody>
                  <a:tcPr/>
                </a:tc>
                <a:extLst>
                  <a:ext uri="{0D108BD9-81ED-4DB2-BD59-A6C34878D82A}">
                    <a16:rowId xmlns:a16="http://schemas.microsoft.com/office/drawing/2014/main" val="2871412123"/>
                  </a:ext>
                </a:extLst>
              </a:tr>
              <a:tr h="203200">
                <a:tc>
                  <a:txBody>
                    <a:bodyPr/>
                    <a:lstStyle/>
                    <a:p>
                      <a:r>
                        <a:rPr kumimoji="1" lang="ja-JP" altLang="en-US" sz="1400" dirty="0">
                          <a:solidFill>
                            <a:srgbClr val="3333FF"/>
                          </a:solidFill>
                        </a:rPr>
                        <a:t>　サンプル</a:t>
                      </a:r>
                      <a:r>
                        <a:rPr kumimoji="1" lang="en-US" altLang="ja-JP" sz="1400" dirty="0">
                          <a:solidFill>
                            <a:srgbClr val="3333FF"/>
                          </a:solidFill>
                        </a:rPr>
                        <a:t>3</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highlight>
                          <a:srgbClr val="FFFF99"/>
                        </a:highlight>
                      </a:endParaRPr>
                    </a:p>
                  </a:txBody>
                  <a:tcPr/>
                </a:tc>
                <a:tc>
                  <a:txBody>
                    <a:bodyPr/>
                    <a:lstStyle/>
                    <a:p>
                      <a:pPr algn="ctr"/>
                      <a:endParaRPr kumimoji="1" lang="ja-JP" altLang="en-US" sz="1400" dirty="0">
                        <a:solidFill>
                          <a:srgbClr val="3333FF"/>
                        </a:solidFill>
                        <a:highlight>
                          <a:srgbClr val="FFFF99"/>
                        </a:highlight>
                      </a:endParaRPr>
                    </a:p>
                  </a:txBody>
                  <a:tcPr/>
                </a:tc>
                <a:tc>
                  <a:txBody>
                    <a:bodyPr/>
                    <a:lstStyle/>
                    <a:p>
                      <a:pPr algn="ctr"/>
                      <a:endParaRPr kumimoji="1" lang="ja-JP" altLang="en-US" sz="1400" dirty="0">
                        <a:solidFill>
                          <a:srgbClr val="3333FF"/>
                        </a:solidFill>
                        <a:highlight>
                          <a:srgbClr val="FFFF99"/>
                        </a:highlight>
                      </a:endParaRPr>
                    </a:p>
                  </a:txBody>
                  <a:tcPr/>
                </a:tc>
                <a:extLst>
                  <a:ext uri="{0D108BD9-81ED-4DB2-BD59-A6C34878D82A}">
                    <a16:rowId xmlns:a16="http://schemas.microsoft.com/office/drawing/2014/main" val="2473118425"/>
                  </a:ext>
                </a:extLst>
              </a:tr>
              <a:tr h="152400">
                <a:tc>
                  <a:txBody>
                    <a:bodyPr/>
                    <a:lstStyle/>
                    <a:p>
                      <a:r>
                        <a:rPr kumimoji="1" lang="ja-JP" altLang="en-US" sz="1400" dirty="0">
                          <a:solidFill>
                            <a:srgbClr val="3333FF"/>
                          </a:solidFill>
                        </a:rPr>
                        <a:t>加速試験</a:t>
                      </a:r>
                      <a:r>
                        <a:rPr kumimoji="1" lang="en-US" altLang="ja-JP" sz="1400" dirty="0">
                          <a:solidFill>
                            <a:srgbClr val="3333FF"/>
                          </a:solidFill>
                        </a:rPr>
                        <a:t>D</a:t>
                      </a:r>
                      <a:r>
                        <a:rPr kumimoji="1" lang="ja-JP" altLang="en-US" sz="1400" dirty="0">
                          <a:solidFill>
                            <a:srgbClr val="3333FF"/>
                          </a:solidFill>
                          <a:highlight>
                            <a:srgbClr val="FFFF99"/>
                          </a:highlight>
                        </a:rPr>
                        <a:t>（試験条件を記載）</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tc>
                <a:extLst>
                  <a:ext uri="{0D108BD9-81ED-4DB2-BD59-A6C34878D82A}">
                    <a16:rowId xmlns:a16="http://schemas.microsoft.com/office/drawing/2014/main" val="3892698433"/>
                  </a:ext>
                </a:extLst>
              </a:tr>
              <a:tr h="152400">
                <a:tc>
                  <a:txBody>
                    <a:bodyPr/>
                    <a:lstStyle/>
                    <a:p>
                      <a:r>
                        <a:rPr kumimoji="1" lang="ja-JP" altLang="en-US" sz="1400" dirty="0">
                          <a:solidFill>
                            <a:srgbClr val="3333FF"/>
                          </a:solidFill>
                        </a:rPr>
                        <a:t>　サンプル</a:t>
                      </a:r>
                      <a:r>
                        <a:rPr kumimoji="1" lang="en-US" altLang="ja-JP" sz="1400" dirty="0">
                          <a:solidFill>
                            <a:srgbClr val="3333FF"/>
                          </a:solidFill>
                        </a:rPr>
                        <a:t>1</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extLst>
                  <a:ext uri="{0D108BD9-81ED-4DB2-BD59-A6C34878D82A}">
                    <a16:rowId xmlns:a16="http://schemas.microsoft.com/office/drawing/2014/main" val="753938480"/>
                  </a:ext>
                </a:extLst>
              </a:tr>
              <a:tr h="0">
                <a:tc>
                  <a:txBody>
                    <a:bodyPr/>
                    <a:lstStyle/>
                    <a:p>
                      <a:r>
                        <a:rPr kumimoji="1" lang="ja-JP" altLang="en-US" sz="1400" dirty="0">
                          <a:solidFill>
                            <a:srgbClr val="3333FF"/>
                          </a:solidFill>
                        </a:rPr>
                        <a:t>　サンプル</a:t>
                      </a:r>
                      <a:r>
                        <a:rPr kumimoji="1" lang="en-US" altLang="ja-JP" sz="1400" dirty="0">
                          <a:solidFill>
                            <a:srgbClr val="3333FF"/>
                          </a:solidFill>
                        </a:rPr>
                        <a:t>2</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extLst>
                  <a:ext uri="{0D108BD9-81ED-4DB2-BD59-A6C34878D82A}">
                    <a16:rowId xmlns:a16="http://schemas.microsoft.com/office/drawing/2014/main" val="640770584"/>
                  </a:ext>
                </a:extLst>
              </a:tr>
              <a:tr h="0">
                <a:tc>
                  <a:txBody>
                    <a:bodyPr/>
                    <a:lstStyle/>
                    <a:p>
                      <a:r>
                        <a:rPr kumimoji="1" lang="ja-JP" altLang="en-US" sz="1400" dirty="0">
                          <a:solidFill>
                            <a:srgbClr val="3333FF"/>
                          </a:solidFill>
                        </a:rPr>
                        <a:t>　サンプル</a:t>
                      </a:r>
                      <a:r>
                        <a:rPr kumimoji="1" lang="en-US" altLang="ja-JP" sz="1400" dirty="0">
                          <a:solidFill>
                            <a:srgbClr val="3333FF"/>
                          </a:solidFill>
                        </a:rPr>
                        <a:t>3</a:t>
                      </a:r>
                      <a:endParaRPr kumimoji="1" lang="ja-JP" altLang="en-US" sz="1400" dirty="0">
                        <a:solidFill>
                          <a:srgbClr val="3333FF"/>
                        </a:solidFill>
                      </a:endParaRPr>
                    </a:p>
                  </a:txBody>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tc>
                  <a:txBody>
                    <a:bodyPr/>
                    <a:lstStyle/>
                    <a:p>
                      <a:pPr algn="ctr"/>
                      <a:endParaRPr kumimoji="1" lang="ja-JP" altLang="en-US" sz="1400" dirty="0">
                        <a:solidFill>
                          <a:srgbClr val="3333FF"/>
                        </a:solidFill>
                      </a:endParaRPr>
                    </a:p>
                  </a:txBody>
                  <a:tcPr>
                    <a:solidFill>
                      <a:srgbClr val="FFFF99"/>
                    </a:solidFill>
                  </a:tcPr>
                </a:tc>
                <a:extLst>
                  <a:ext uri="{0D108BD9-81ED-4DB2-BD59-A6C34878D82A}">
                    <a16:rowId xmlns:a16="http://schemas.microsoft.com/office/drawing/2014/main" val="2313368658"/>
                  </a:ext>
                </a:extLst>
              </a:tr>
            </a:tbl>
          </a:graphicData>
        </a:graphic>
      </p:graphicFrame>
      <p:sp>
        <p:nvSpPr>
          <p:cNvPr id="7" name="テキスト ボックス 6">
            <a:extLst>
              <a:ext uri="{FF2B5EF4-FFF2-40B4-BE49-F238E27FC236}">
                <a16:creationId xmlns:a16="http://schemas.microsoft.com/office/drawing/2014/main" id="{1F8FF768-E563-E661-1F8E-B3BE4C1C45B2}"/>
              </a:ext>
            </a:extLst>
          </p:cNvPr>
          <p:cNvSpPr txBox="1"/>
          <p:nvPr/>
        </p:nvSpPr>
        <p:spPr>
          <a:xfrm>
            <a:off x="539552" y="323364"/>
            <a:ext cx="4572000" cy="369332"/>
          </a:xfrm>
          <a:prstGeom prst="rect">
            <a:avLst/>
          </a:prstGeom>
          <a:noFill/>
        </p:spPr>
        <p:txBody>
          <a:bodyPr wrap="square">
            <a:spAutoFit/>
          </a:bodyPr>
          <a:lstStyle/>
          <a:p>
            <a:pPr eaLnBrk="1" hangingPunct="1">
              <a:defRPr/>
            </a:pPr>
            <a:r>
              <a:rPr lang="en-US" altLang="ja-JP" sz="1800" b="1" dirty="0"/>
              <a:t>【</a:t>
            </a:r>
            <a:r>
              <a:rPr lang="ja-JP" altLang="en-US" sz="1800" b="1" dirty="0"/>
              <a:t>屋内加速試験</a:t>
            </a:r>
            <a:r>
              <a:rPr lang="en-US" altLang="ja-JP" sz="1800" b="1" dirty="0"/>
              <a:t>】</a:t>
            </a:r>
            <a:r>
              <a:rPr lang="ja-JP" altLang="en-US" sz="1800" b="1" dirty="0">
                <a:solidFill>
                  <a:srgbClr val="3333FF"/>
                </a:solidFill>
              </a:rPr>
              <a:t>（例）</a:t>
            </a:r>
            <a:endParaRPr lang="en-US" altLang="ja-JP" sz="1800" b="1" dirty="0">
              <a:solidFill>
                <a:srgbClr val="3333FF"/>
              </a:solidFill>
            </a:endParaRPr>
          </a:p>
        </p:txBody>
      </p:sp>
      <p:sp>
        <p:nvSpPr>
          <p:cNvPr id="2" name="テキスト ボックス 1">
            <a:extLst>
              <a:ext uri="{FF2B5EF4-FFF2-40B4-BE49-F238E27FC236}">
                <a16:creationId xmlns:a16="http://schemas.microsoft.com/office/drawing/2014/main" id="{EF4E6CE3-0E99-D7B6-6BA2-DFBEFA48ACC1}"/>
              </a:ext>
            </a:extLst>
          </p:cNvPr>
          <p:cNvSpPr txBox="1"/>
          <p:nvPr/>
        </p:nvSpPr>
        <p:spPr>
          <a:xfrm>
            <a:off x="611560" y="6128464"/>
            <a:ext cx="5832648" cy="584775"/>
          </a:xfrm>
          <a:prstGeom prst="rect">
            <a:avLst/>
          </a:prstGeom>
          <a:noFill/>
        </p:spPr>
        <p:txBody>
          <a:bodyPr wrap="square">
            <a:spAutoFit/>
          </a:bodyPr>
          <a:lstStyle/>
          <a:p>
            <a:r>
              <a:rPr lang="en-US" altLang="ja-JP" sz="1600" dirty="0">
                <a:solidFill>
                  <a:srgbClr val="3333FF"/>
                </a:solidFill>
              </a:rPr>
              <a:t>【</a:t>
            </a:r>
            <a:r>
              <a:rPr lang="ja-JP" altLang="en-US" sz="1600" dirty="0">
                <a:solidFill>
                  <a:srgbClr val="3333FF"/>
                </a:solidFill>
              </a:rPr>
              <a:t>注意事項</a:t>
            </a:r>
            <a:r>
              <a:rPr lang="en-US" altLang="ja-JP" sz="1600" dirty="0">
                <a:solidFill>
                  <a:srgbClr val="3333FF"/>
                </a:solidFill>
              </a:rPr>
              <a:t>】</a:t>
            </a:r>
          </a:p>
          <a:p>
            <a:r>
              <a:rPr lang="ja-JP" altLang="en-US" sz="1600" dirty="0">
                <a:solidFill>
                  <a:srgbClr val="3333FF"/>
                </a:solidFill>
              </a:rPr>
              <a:t>シリーズでの屋内加速試験結果も可とする。</a:t>
            </a:r>
            <a:endParaRPr lang="ja-JP" altLang="en-US" sz="1600" dirty="0">
              <a:solidFill>
                <a:srgbClr val="3366FF"/>
              </a:solidFill>
            </a:endParaRPr>
          </a:p>
        </p:txBody>
      </p:sp>
    </p:spTree>
    <p:extLst>
      <p:ext uri="{BB962C8B-B14F-4D97-AF65-F5344CB8AC3E}">
        <p14:creationId xmlns:p14="http://schemas.microsoft.com/office/powerpoint/2010/main" val="76126879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A6F6B7A4-D62F-2A4B-0192-2EF0C8A53CCC}"/>
              </a:ext>
            </a:extLst>
          </p:cNvPr>
          <p:cNvSpPr>
            <a:spLocks noGrp="1"/>
          </p:cNvSpPr>
          <p:nvPr>
            <p:ph type="sldNum" sz="quarter" idx="12"/>
          </p:nvPr>
        </p:nvSpPr>
        <p:spPr/>
        <p:txBody>
          <a:bodyPr/>
          <a:lstStyle/>
          <a:p>
            <a:pPr>
              <a:defRPr/>
            </a:pPr>
            <a:fld id="{BE90B796-96B3-4835-8061-A4C465F84B96}" type="slidenum">
              <a:rPr lang="en-US" altLang="ja-JP" smtClean="0"/>
              <a:pPr>
                <a:defRPr/>
              </a:pPr>
              <a:t>5</a:t>
            </a:fld>
            <a:endParaRPr lang="en-US" altLang="ja-JP"/>
          </a:p>
        </p:txBody>
      </p:sp>
      <p:sp>
        <p:nvSpPr>
          <p:cNvPr id="7" name="テキスト ボックス 6">
            <a:extLst>
              <a:ext uri="{FF2B5EF4-FFF2-40B4-BE49-F238E27FC236}">
                <a16:creationId xmlns:a16="http://schemas.microsoft.com/office/drawing/2014/main" id="{4F87DCB3-5BE5-FF98-B351-4B79F0183508}"/>
              </a:ext>
            </a:extLst>
          </p:cNvPr>
          <p:cNvSpPr txBox="1"/>
          <p:nvPr/>
        </p:nvSpPr>
        <p:spPr>
          <a:xfrm>
            <a:off x="539552" y="404664"/>
            <a:ext cx="4572000" cy="369332"/>
          </a:xfrm>
          <a:prstGeom prst="rect">
            <a:avLst/>
          </a:prstGeom>
          <a:noFill/>
        </p:spPr>
        <p:txBody>
          <a:bodyPr wrap="square">
            <a:spAutoFit/>
          </a:bodyPr>
          <a:lstStyle/>
          <a:p>
            <a:pPr eaLnBrk="1" hangingPunct="1">
              <a:defRPr/>
            </a:pPr>
            <a:r>
              <a:rPr lang="en-US" altLang="ja-JP" sz="1800" b="1" dirty="0"/>
              <a:t>【</a:t>
            </a:r>
            <a:r>
              <a:rPr lang="ja-JP" altLang="en-US" sz="1800" b="1" dirty="0"/>
              <a:t>屋外曝露試験</a:t>
            </a:r>
            <a:r>
              <a:rPr lang="en-US" altLang="ja-JP" sz="1800" b="1" dirty="0"/>
              <a:t>】</a:t>
            </a:r>
            <a:r>
              <a:rPr lang="ja-JP" altLang="en-US" sz="1800" b="1" dirty="0">
                <a:solidFill>
                  <a:srgbClr val="3333FF"/>
                </a:solidFill>
              </a:rPr>
              <a:t> （例）</a:t>
            </a:r>
            <a:endParaRPr lang="en-US" altLang="ja-JP" sz="1800" b="1" dirty="0"/>
          </a:p>
        </p:txBody>
      </p:sp>
      <p:sp>
        <p:nvSpPr>
          <p:cNvPr id="2" name="AutoShape 2">
            <a:extLst>
              <a:ext uri="{FF2B5EF4-FFF2-40B4-BE49-F238E27FC236}">
                <a16:creationId xmlns:a16="http://schemas.microsoft.com/office/drawing/2014/main" id="{128E8D03-5897-5DF1-CAD2-DD2302B7E7BA}"/>
              </a:ext>
            </a:extLst>
          </p:cNvPr>
          <p:cNvSpPr>
            <a:spLocks noChangeArrowheads="1"/>
          </p:cNvSpPr>
          <p:nvPr/>
        </p:nvSpPr>
        <p:spPr bwMode="auto">
          <a:xfrm>
            <a:off x="683568" y="1916832"/>
            <a:ext cx="7488832" cy="1368152"/>
          </a:xfrm>
          <a:prstGeom prst="wedgeRoundRectCallout">
            <a:avLst>
              <a:gd name="adj1" fmla="val -31399"/>
              <a:gd name="adj2" fmla="val -110993"/>
              <a:gd name="adj3" fmla="val 16667"/>
            </a:avLst>
          </a:prstGeom>
          <a:solidFill>
            <a:srgbClr val="FFFFFF"/>
          </a:solidFill>
          <a:ln w="9525">
            <a:solidFill>
              <a:srgbClr val="0000FF"/>
            </a:solidFill>
            <a:miter lim="800000"/>
            <a:headEnd/>
            <a:tailEnd/>
          </a:ln>
        </p:spPr>
        <p:txBody>
          <a:bodyPr vert="horz" wrap="square" lIns="55721" tIns="6668" rIns="55721" bIns="6668" numCol="1" anchor="t" anchorCtr="0" compatLnSpc="1">
            <a:prstTxWarp prst="textNoShape">
              <a:avLst/>
            </a:prstTxWarp>
          </a:bodyPr>
          <a:lstStyle/>
          <a:p>
            <a:pPr defTabSz="685800"/>
            <a:r>
              <a:rPr kumimoji="0" lang="en-US" altLang="ja-JP" sz="1400" dirty="0">
                <a:solidFill>
                  <a:srgbClr val="3333FF"/>
                </a:solidFill>
                <a:latin typeface="ＭＳ Ｐゴシック" panose="020B0600070205080204" pitchFamily="50" charset="-128"/>
              </a:rPr>
              <a:t>※</a:t>
            </a:r>
            <a:r>
              <a:rPr kumimoji="0" lang="ja-JP" altLang="en-US" sz="1400" dirty="0">
                <a:solidFill>
                  <a:srgbClr val="3333FF"/>
                </a:solidFill>
                <a:latin typeface="ＭＳ Ｐゴシック" panose="020B0600070205080204" pitchFamily="50" charset="-128"/>
              </a:rPr>
              <a:t>まとめ方の例</a:t>
            </a:r>
            <a:endParaRPr kumimoji="0" lang="en-US" altLang="ja-JP" sz="1400" dirty="0">
              <a:solidFill>
                <a:srgbClr val="3333FF"/>
              </a:solidFill>
              <a:latin typeface="ＭＳ Ｐゴシック" panose="020B0600070205080204" pitchFamily="50" charset="-128"/>
            </a:endParaRPr>
          </a:p>
          <a:p>
            <a:pPr defTabSz="685800"/>
            <a:r>
              <a:rPr kumimoji="0" lang="ja-JP" altLang="en-US" sz="1400" dirty="0">
                <a:solidFill>
                  <a:srgbClr val="3333FF"/>
                </a:solidFill>
                <a:latin typeface="ＭＳ Ｐゴシック" panose="020B0600070205080204" pitchFamily="50" charset="-128"/>
              </a:rPr>
              <a:t>・サンプル名を記載すること。</a:t>
            </a:r>
            <a:br>
              <a:rPr kumimoji="0" lang="en-US" altLang="ja-JP" sz="1400" dirty="0">
                <a:solidFill>
                  <a:srgbClr val="3333FF"/>
                </a:solidFill>
                <a:latin typeface="ＭＳ Ｐゴシック" panose="020B0600070205080204" pitchFamily="50" charset="-128"/>
              </a:rPr>
            </a:br>
            <a:r>
              <a:rPr kumimoji="0" lang="ja-JP" altLang="en-US" sz="1400" dirty="0">
                <a:solidFill>
                  <a:srgbClr val="3333FF"/>
                </a:solidFill>
                <a:latin typeface="ＭＳ Ｐゴシック" panose="020B0600070205080204" pitchFamily="50" charset="-128"/>
              </a:rPr>
              <a:t>・屋外曝露期間（</a:t>
            </a:r>
            <a:r>
              <a:rPr kumimoji="0" lang="en-US" altLang="ja-JP" sz="1400" dirty="0">
                <a:solidFill>
                  <a:srgbClr val="3333FF"/>
                </a:solidFill>
                <a:latin typeface="ＭＳ Ｐゴシック" panose="020B0600070205080204" pitchFamily="50" charset="-128"/>
              </a:rPr>
              <a:t>6</a:t>
            </a:r>
            <a:r>
              <a:rPr kumimoji="0" lang="ja-JP" altLang="en-US" sz="1400" dirty="0">
                <a:solidFill>
                  <a:srgbClr val="3333FF"/>
                </a:solidFill>
                <a:latin typeface="ＭＳ Ｐゴシック" panose="020B0600070205080204" pitchFamily="50" charset="-128"/>
              </a:rPr>
              <a:t>か月以上を求む）での変換効率の推移が見えるように、</a:t>
            </a:r>
            <a:endParaRPr kumimoji="0" lang="en-US" altLang="ja-JP" sz="1400" dirty="0">
              <a:solidFill>
                <a:srgbClr val="3333FF"/>
              </a:solidFill>
              <a:latin typeface="ＭＳ Ｐゴシック" panose="020B0600070205080204" pitchFamily="50" charset="-128"/>
            </a:endParaRPr>
          </a:p>
          <a:p>
            <a:pPr defTabSz="685800" eaLnBrk="0" fontAlgn="base" hangingPunct="0">
              <a:spcBef>
                <a:spcPct val="0"/>
              </a:spcBef>
              <a:spcAft>
                <a:spcPct val="0"/>
              </a:spcAft>
            </a:pPr>
            <a:r>
              <a:rPr kumimoji="0" lang="ja-JP" altLang="en-US" sz="1400" dirty="0">
                <a:solidFill>
                  <a:srgbClr val="3333FF"/>
                </a:solidFill>
                <a:latin typeface="ＭＳ Ｐゴシック" panose="020B0600070205080204" pitchFamily="50" charset="-128"/>
              </a:rPr>
              <a:t>屋外曝露経過時間を横軸に変換効率を縦軸として、データサンプリング時期が分かるようにして</a:t>
            </a:r>
            <a:endParaRPr kumimoji="0" lang="en-US" altLang="ja-JP" sz="1400" dirty="0">
              <a:solidFill>
                <a:srgbClr val="3333FF"/>
              </a:solidFill>
              <a:latin typeface="ＭＳ Ｐゴシック" panose="020B0600070205080204" pitchFamily="50" charset="-128"/>
            </a:endParaRPr>
          </a:p>
          <a:p>
            <a:pPr defTabSz="685800" eaLnBrk="0" fontAlgn="base" hangingPunct="0">
              <a:spcBef>
                <a:spcPct val="0"/>
              </a:spcBef>
              <a:spcAft>
                <a:spcPct val="0"/>
              </a:spcAft>
            </a:pPr>
            <a:r>
              <a:rPr kumimoji="0" lang="ja-JP" altLang="en-US" sz="1400" dirty="0">
                <a:solidFill>
                  <a:srgbClr val="3333FF"/>
                </a:solidFill>
                <a:latin typeface="ＭＳ Ｐゴシック" panose="020B0600070205080204" pitchFamily="50" charset="-128"/>
              </a:rPr>
              <a:t>グラフを作成すること。</a:t>
            </a:r>
            <a:endParaRPr kumimoji="0" lang="en-US" altLang="ja-JP" sz="1400" dirty="0">
              <a:solidFill>
                <a:srgbClr val="3333FF"/>
              </a:solidFill>
              <a:latin typeface="ＭＳ Ｐゴシック" panose="020B0600070205080204" pitchFamily="50" charset="-128"/>
            </a:endParaRPr>
          </a:p>
          <a:p>
            <a:pPr defTabSz="685800" eaLnBrk="0" fontAlgn="base" hangingPunct="0">
              <a:spcBef>
                <a:spcPct val="0"/>
              </a:spcBef>
              <a:spcAft>
                <a:spcPct val="0"/>
              </a:spcAft>
            </a:pPr>
            <a:endParaRPr kumimoji="0" lang="ja-JP" altLang="ja-JP" sz="1350" dirty="0">
              <a:solidFill>
                <a:srgbClr val="3333FF"/>
              </a:solidFill>
            </a:endParaRPr>
          </a:p>
        </p:txBody>
      </p:sp>
    </p:spTree>
    <p:extLst>
      <p:ext uri="{BB962C8B-B14F-4D97-AF65-F5344CB8AC3E}">
        <p14:creationId xmlns:p14="http://schemas.microsoft.com/office/powerpoint/2010/main" val="126794597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71BC9C27-48A1-FB8A-4DBB-D8691CD51410}"/>
              </a:ext>
            </a:extLst>
          </p:cNvPr>
          <p:cNvSpPr>
            <a:spLocks noGrp="1"/>
          </p:cNvSpPr>
          <p:nvPr>
            <p:ph type="sldNum" sz="quarter" idx="12"/>
          </p:nvPr>
        </p:nvSpPr>
        <p:spPr/>
        <p:txBody>
          <a:bodyPr/>
          <a:lstStyle/>
          <a:p>
            <a:pPr>
              <a:defRPr/>
            </a:pPr>
            <a:fld id="{BE90B796-96B3-4835-8061-A4C465F84B96}" type="slidenum">
              <a:rPr lang="en-US" altLang="ja-JP" smtClean="0"/>
              <a:pPr>
                <a:defRPr/>
              </a:pPr>
              <a:t>6</a:t>
            </a:fld>
            <a:endParaRPr lang="en-US" altLang="ja-JP"/>
          </a:p>
        </p:txBody>
      </p:sp>
      <p:sp>
        <p:nvSpPr>
          <p:cNvPr id="5" name="テキスト ボックス 4">
            <a:extLst>
              <a:ext uri="{FF2B5EF4-FFF2-40B4-BE49-F238E27FC236}">
                <a16:creationId xmlns:a16="http://schemas.microsoft.com/office/drawing/2014/main" id="{1AD2FB98-A475-C0C1-F00E-C672767D42D4}"/>
              </a:ext>
            </a:extLst>
          </p:cNvPr>
          <p:cNvSpPr txBox="1"/>
          <p:nvPr/>
        </p:nvSpPr>
        <p:spPr>
          <a:xfrm>
            <a:off x="539713" y="476672"/>
            <a:ext cx="8064574" cy="6001643"/>
          </a:xfrm>
          <a:prstGeom prst="rect">
            <a:avLst/>
          </a:prstGeom>
          <a:ln>
            <a:noFill/>
          </a:ln>
        </p:spPr>
        <p:style>
          <a:lnRef idx="2">
            <a:schemeClr val="accent1"/>
          </a:lnRef>
          <a:fillRef idx="1">
            <a:schemeClr val="lt1"/>
          </a:fillRef>
          <a:effectRef idx="0">
            <a:schemeClr val="accent1"/>
          </a:effectRef>
          <a:fontRef idx="minor">
            <a:schemeClr val="dk1"/>
          </a:fontRef>
        </p:style>
        <p:txBody>
          <a:bodyPr wrap="square">
            <a:spAutoFit/>
          </a:bodyPr>
          <a:lstStyle/>
          <a:p>
            <a:pPr eaLnBrk="1" hangingPunct="1">
              <a:defRPr/>
            </a:pPr>
            <a:r>
              <a:rPr lang="en-US" altLang="ja-JP" sz="1600" dirty="0">
                <a:solidFill>
                  <a:srgbClr val="3333FF"/>
                </a:solidFill>
                <a:latin typeface="ＭＳ Ｐゴシック" panose="020B0600070205080204" pitchFamily="50" charset="-128"/>
                <a:ea typeface="ＭＳ Ｐゴシック" panose="020B0600070205080204" pitchFamily="50" charset="-128"/>
              </a:rPr>
              <a:t>【</a:t>
            </a:r>
            <a:r>
              <a:rPr lang="ja-JP" altLang="en-US" sz="1600" dirty="0">
                <a:solidFill>
                  <a:srgbClr val="3333FF"/>
                </a:solidFill>
                <a:latin typeface="ＭＳ Ｐゴシック" panose="020B0600070205080204" pitchFamily="50" charset="-128"/>
                <a:ea typeface="ＭＳ Ｐゴシック" panose="020B0600070205080204" pitchFamily="50" charset="-128"/>
              </a:rPr>
              <a:t>屋内加速試験、屋外曝露試験に関する注意事項</a:t>
            </a:r>
            <a:r>
              <a:rPr lang="en-US" altLang="ja-JP" sz="1600" dirty="0">
                <a:solidFill>
                  <a:srgbClr val="3333FF"/>
                </a:solidFill>
                <a:latin typeface="ＭＳ Ｐゴシック" panose="020B0600070205080204" pitchFamily="50" charset="-128"/>
                <a:ea typeface="ＭＳ Ｐゴシック" panose="020B0600070205080204" pitchFamily="50" charset="-128"/>
              </a:rPr>
              <a:t>】</a:t>
            </a:r>
          </a:p>
          <a:p>
            <a:pPr eaLnBrk="1" hangingPunct="1">
              <a:defRPr/>
            </a:pPr>
            <a:r>
              <a:rPr lang="ja-JP" altLang="en-US" sz="1600" dirty="0">
                <a:solidFill>
                  <a:srgbClr val="3333FF"/>
                </a:solidFill>
                <a:latin typeface="ＭＳ Ｐゴシック" panose="020B0600070205080204" pitchFamily="50" charset="-128"/>
                <a:ea typeface="ＭＳ Ｐゴシック" panose="020B0600070205080204" pitchFamily="50" charset="-128"/>
              </a:rPr>
              <a:t>・色つきの欄をすべて入力すること。</a:t>
            </a: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endParaRPr lang="en-US" altLang="ja-JP" sz="12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r>
              <a:rPr lang="ja-JP" altLang="en-US" sz="1600" dirty="0">
                <a:solidFill>
                  <a:srgbClr val="3333FF"/>
                </a:solidFill>
                <a:latin typeface="ＭＳ Ｐゴシック" panose="020B0600070205080204" pitchFamily="50" charset="-128"/>
                <a:ea typeface="ＭＳ Ｐゴシック" panose="020B0600070205080204" pitchFamily="50" charset="-128"/>
              </a:rPr>
              <a:t>・モジュールサイズが判定できる写真を添付すること。</a:t>
            </a: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endParaRPr lang="en-US" altLang="ja-JP" sz="12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r>
              <a:rPr lang="ja-JP" altLang="en-US" sz="1600" dirty="0">
                <a:solidFill>
                  <a:srgbClr val="3333FF"/>
                </a:solidFill>
                <a:latin typeface="ＭＳ Ｐゴシック" panose="020B0600070205080204" pitchFamily="50" charset="-128"/>
                <a:ea typeface="ＭＳ Ｐゴシック" panose="020B0600070205080204" pitchFamily="50" charset="-128"/>
              </a:rPr>
              <a:t>・変換効率測定、屋内加速試験、屋外曝露試験は、同一構造、製造条件のモジュールで行うこと。</a:t>
            </a: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r>
              <a:rPr lang="ja-JP" altLang="en-US" sz="1600" dirty="0">
                <a:solidFill>
                  <a:srgbClr val="3333FF"/>
                </a:solidFill>
                <a:latin typeface="ＭＳ Ｐゴシック" panose="020B0600070205080204" pitchFamily="50" charset="-128"/>
                <a:ea typeface="ＭＳ Ｐゴシック" panose="020B0600070205080204" pitchFamily="50" charset="-128"/>
              </a:rPr>
              <a:t>・変換効率は第三者認証機関測定とし、サンプル数（</a:t>
            </a:r>
            <a:r>
              <a:rPr lang="en-US" altLang="ja-JP" sz="1600" dirty="0">
                <a:solidFill>
                  <a:srgbClr val="3333FF"/>
                </a:solidFill>
                <a:latin typeface="ＭＳ Ｐゴシック" panose="020B0600070205080204" pitchFamily="50" charset="-128"/>
                <a:ea typeface="ＭＳ Ｐゴシック" panose="020B0600070205080204" pitchFamily="50" charset="-128"/>
              </a:rPr>
              <a:t>1</a:t>
            </a:r>
            <a:r>
              <a:rPr lang="ja-JP" altLang="en-US" sz="1600" dirty="0">
                <a:solidFill>
                  <a:srgbClr val="3333FF"/>
                </a:solidFill>
                <a:latin typeface="ＭＳ Ｐゴシック" panose="020B0600070205080204" pitchFamily="50" charset="-128"/>
                <a:ea typeface="ＭＳ Ｐゴシック" panose="020B0600070205080204" pitchFamily="50" charset="-128"/>
              </a:rPr>
              <a:t>以上を求む）、測定機関、安定化条件・判断基準、測定条件（光源、測定器の設定など）、</a:t>
            </a:r>
            <a:r>
              <a:rPr lang="en-US" altLang="ja-JP" sz="1600" dirty="0">
                <a:solidFill>
                  <a:srgbClr val="3333FF"/>
                </a:solidFill>
                <a:latin typeface="ＭＳ Ｐゴシック" panose="020B0600070205080204" pitchFamily="50" charset="-128"/>
                <a:ea typeface="ＭＳ Ｐゴシック" panose="020B0600070205080204" pitchFamily="50" charset="-128"/>
              </a:rPr>
              <a:t>I-V</a:t>
            </a:r>
            <a:r>
              <a:rPr lang="ja-JP" altLang="en-US" sz="1600" dirty="0">
                <a:solidFill>
                  <a:srgbClr val="3333FF"/>
                </a:solidFill>
                <a:latin typeface="ＭＳ Ｐゴシック" panose="020B0600070205080204" pitchFamily="50" charset="-128"/>
                <a:ea typeface="ＭＳ Ｐゴシック" panose="020B0600070205080204" pitchFamily="50" charset="-128"/>
              </a:rPr>
              <a:t>データ等を明示すること。</a:t>
            </a: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endParaRPr lang="en-US" altLang="ja-JP" sz="12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r>
              <a:rPr lang="ja-JP" altLang="en-US" sz="1600" dirty="0">
                <a:solidFill>
                  <a:srgbClr val="3333FF"/>
                </a:solidFill>
                <a:latin typeface="ＭＳ Ｐゴシック" panose="020B0600070205080204" pitchFamily="50" charset="-128"/>
                <a:ea typeface="ＭＳ Ｐゴシック" panose="020B0600070205080204" pitchFamily="50" charset="-128"/>
              </a:rPr>
              <a:t>・屋内加速試験、屋外曝露試験に関しては自社測定を可とするが、トレーサビリティ確保の手順や手続き等について明示すること。</a:t>
            </a: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r>
              <a:rPr lang="ja-JP" altLang="en-US" sz="1600" dirty="0">
                <a:solidFill>
                  <a:srgbClr val="3333FF"/>
                </a:solidFill>
                <a:latin typeface="ＭＳ Ｐゴシック" panose="020B0600070205080204" pitchFamily="50" charset="-128"/>
                <a:ea typeface="ＭＳ Ｐゴシック" panose="020B0600070205080204" pitchFamily="50" charset="-128"/>
              </a:rPr>
              <a:t>サンプル数（各試験で</a:t>
            </a:r>
            <a:r>
              <a:rPr lang="en-US" altLang="ja-JP" sz="1600" dirty="0">
                <a:solidFill>
                  <a:srgbClr val="3333FF"/>
                </a:solidFill>
                <a:latin typeface="ＭＳ Ｐゴシック" panose="020B0600070205080204" pitchFamily="50" charset="-128"/>
                <a:ea typeface="ＭＳ Ｐゴシック" panose="020B0600070205080204" pitchFamily="50" charset="-128"/>
              </a:rPr>
              <a:t>3</a:t>
            </a:r>
            <a:r>
              <a:rPr lang="ja-JP" altLang="en-US" sz="1600" dirty="0">
                <a:solidFill>
                  <a:srgbClr val="3333FF"/>
                </a:solidFill>
                <a:latin typeface="ＭＳ Ｐゴシック" panose="020B0600070205080204" pitchFamily="50" charset="-128"/>
                <a:ea typeface="ＭＳ Ｐゴシック" panose="020B0600070205080204" pitchFamily="50" charset="-128"/>
              </a:rPr>
              <a:t>以上を求む）、安定化条件・判断基準、測定条件（光源、測定器の設定など）、</a:t>
            </a:r>
            <a:r>
              <a:rPr lang="en-US" altLang="ja-JP" sz="1600" dirty="0">
                <a:solidFill>
                  <a:srgbClr val="3333FF"/>
                </a:solidFill>
                <a:latin typeface="ＭＳ Ｐゴシック" panose="020B0600070205080204" pitchFamily="50" charset="-128"/>
                <a:ea typeface="ＭＳ Ｐゴシック" panose="020B0600070205080204" pitchFamily="50" charset="-128"/>
              </a:rPr>
              <a:t> I-V</a:t>
            </a:r>
            <a:r>
              <a:rPr lang="ja-JP" altLang="en-US" sz="1600" dirty="0">
                <a:solidFill>
                  <a:srgbClr val="3333FF"/>
                </a:solidFill>
                <a:latin typeface="ＭＳ Ｐゴシック" panose="020B0600070205080204" pitchFamily="50" charset="-128"/>
                <a:ea typeface="ＭＳ Ｐゴシック" panose="020B0600070205080204" pitchFamily="50" charset="-128"/>
              </a:rPr>
              <a:t>データ等を明示すること。</a:t>
            </a: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r>
              <a:rPr lang="ja-JP" altLang="en-US" sz="1600" dirty="0">
                <a:solidFill>
                  <a:srgbClr val="3333FF"/>
                </a:solidFill>
                <a:latin typeface="ＭＳ Ｐゴシック" panose="020B0600070205080204" pitchFamily="50" charset="-128"/>
                <a:ea typeface="ＭＳ Ｐゴシック" panose="020B0600070205080204" pitchFamily="50" charset="-128"/>
              </a:rPr>
              <a:t>また、必要に応じて生データの提出を求める場合がある。</a:t>
            </a: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endParaRPr lang="en-US" altLang="ja-JP" sz="12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r>
              <a:rPr lang="ja-JP" altLang="en-US" sz="1600" dirty="0">
                <a:solidFill>
                  <a:srgbClr val="3333FF"/>
                </a:solidFill>
                <a:latin typeface="ＭＳ Ｐゴシック" panose="020B0600070205080204" pitchFamily="50" charset="-128"/>
                <a:ea typeface="ＭＳ Ｐゴシック" panose="020B0600070205080204" pitchFamily="50" charset="-128"/>
              </a:rPr>
              <a:t>・屋内加速試験項目は劣化要因（複合要因を含む）をカバーするように設定すること。</a:t>
            </a: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r>
              <a:rPr lang="ja-JP" altLang="en-US" sz="1600" dirty="0">
                <a:solidFill>
                  <a:srgbClr val="3333FF"/>
                </a:solidFill>
                <a:latin typeface="ＭＳ Ｐゴシック" panose="020B0600070205080204" pitchFamily="50" charset="-128"/>
                <a:ea typeface="ＭＳ Ｐゴシック" panose="020B0600070205080204" pitchFamily="50" charset="-128"/>
              </a:rPr>
              <a:t>また、加速試験の</a:t>
            </a:r>
            <a:r>
              <a:rPr lang="en-US" altLang="ja-JP" sz="1600" dirty="0">
                <a:solidFill>
                  <a:srgbClr val="3333FF"/>
                </a:solidFill>
                <a:latin typeface="ＭＳ Ｐゴシック" panose="020B0600070205080204" pitchFamily="50" charset="-128"/>
                <a:ea typeface="ＭＳ Ｐゴシック" panose="020B0600070205080204" pitchFamily="50" charset="-128"/>
              </a:rPr>
              <a:t>duration</a:t>
            </a:r>
            <a:r>
              <a:rPr lang="ja-JP" altLang="en-US" sz="1600" dirty="0">
                <a:solidFill>
                  <a:srgbClr val="3333FF"/>
                </a:solidFill>
                <a:latin typeface="ＭＳ Ｐゴシック" panose="020B0600070205080204" pitchFamily="50" charset="-128"/>
                <a:ea typeface="ＭＳ Ｐゴシック" panose="020B0600070205080204" pitchFamily="50" charset="-128"/>
              </a:rPr>
              <a:t>は、目標とした稼働年数を踏まえて合理的に設定すること。</a:t>
            </a: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endParaRPr lang="en-US" altLang="ja-JP" sz="12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r>
              <a:rPr lang="ja-JP" altLang="en-US" sz="1600" dirty="0">
                <a:solidFill>
                  <a:srgbClr val="3333FF"/>
                </a:solidFill>
                <a:latin typeface="ＭＳ Ｐゴシック" panose="020B0600070205080204" pitchFamily="50" charset="-128"/>
                <a:ea typeface="ＭＳ Ｐゴシック" panose="020B0600070205080204" pitchFamily="50" charset="-128"/>
              </a:rPr>
              <a:t>・劣化率導出の根拠・考え方等を明示すること。また、劣化率はサンプル毎に導出し、加速試験に供したサンプルで最も低い劣化率を用いて発電コストを算出すること。</a:t>
            </a: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endParaRPr lang="en-US" altLang="ja-JP" sz="1200" dirty="0">
              <a:solidFill>
                <a:srgbClr val="3333FF"/>
              </a:solidFill>
              <a:latin typeface="ＭＳ Ｐゴシック" panose="020B0600070205080204" pitchFamily="50" charset="-128"/>
              <a:ea typeface="ＭＳ Ｐゴシック" panose="020B0600070205080204" pitchFamily="50" charset="-128"/>
            </a:endParaRPr>
          </a:p>
          <a:p>
            <a:pPr eaLnBrk="1" hangingPunct="1">
              <a:defRPr/>
            </a:pPr>
            <a:r>
              <a:rPr lang="ja-JP" altLang="en-US" sz="1600" dirty="0">
                <a:solidFill>
                  <a:srgbClr val="3333FF"/>
                </a:solidFill>
                <a:latin typeface="ＭＳ Ｐゴシック" panose="020B0600070205080204" pitchFamily="50" charset="-128"/>
                <a:ea typeface="ＭＳ Ｐゴシック" panose="020B0600070205080204" pitchFamily="50" charset="-128"/>
              </a:rPr>
              <a:t>・屋外曝露試験の場合には、設置サイト、接置面、試験期間（</a:t>
            </a:r>
            <a:r>
              <a:rPr lang="en-US" altLang="ja-JP" sz="1600" dirty="0">
                <a:solidFill>
                  <a:srgbClr val="3333FF"/>
                </a:solidFill>
                <a:latin typeface="ＭＳ Ｐゴシック" panose="020B0600070205080204" pitchFamily="50" charset="-128"/>
                <a:ea typeface="ＭＳ Ｐゴシック" panose="020B0600070205080204" pitchFamily="50" charset="-128"/>
              </a:rPr>
              <a:t>6</a:t>
            </a:r>
            <a:r>
              <a:rPr lang="ja-JP" altLang="en-US" sz="1600" dirty="0">
                <a:solidFill>
                  <a:srgbClr val="3333FF"/>
                </a:solidFill>
                <a:latin typeface="ＭＳ Ｐゴシック" panose="020B0600070205080204" pitchFamily="50" charset="-128"/>
                <a:ea typeface="ＭＳ Ｐゴシック" panose="020B0600070205080204" pitchFamily="50" charset="-128"/>
              </a:rPr>
              <a:t>ヶ月以上を求む）等を明記すること。</a:t>
            </a:r>
            <a:endParaRPr lang="en-US" altLang="ja-JP" sz="1600" dirty="0">
              <a:solidFill>
                <a:srgbClr val="3333FF"/>
              </a:solidFill>
              <a:latin typeface="ＭＳ Ｐゴシック" panose="020B0600070205080204" pitchFamily="50" charset="-128"/>
              <a:ea typeface="ＭＳ Ｐゴシック" panose="020B0600070205080204" pitchFamily="50" charset="-128"/>
            </a:endParaRPr>
          </a:p>
        </p:txBody>
      </p:sp>
    </p:spTree>
    <p:extLst>
      <p:ext uri="{BB962C8B-B14F-4D97-AF65-F5344CB8AC3E}">
        <p14:creationId xmlns:p14="http://schemas.microsoft.com/office/powerpoint/2010/main" val="253299452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733D213A-2793-DEF9-421D-AE629FF97CF5}"/>
              </a:ext>
            </a:extLst>
          </p:cNvPr>
          <p:cNvSpPr>
            <a:spLocks noGrp="1"/>
          </p:cNvSpPr>
          <p:nvPr>
            <p:ph type="sldNum" sz="quarter" idx="12"/>
          </p:nvPr>
        </p:nvSpPr>
        <p:spPr/>
        <p:txBody>
          <a:bodyPr/>
          <a:lstStyle/>
          <a:p>
            <a:pPr>
              <a:defRPr/>
            </a:pPr>
            <a:fld id="{BE90B796-96B3-4835-8061-A4C465F84B96}" type="slidenum">
              <a:rPr lang="en-US" altLang="ja-JP" smtClean="0"/>
              <a:pPr>
                <a:defRPr/>
              </a:pPr>
              <a:t>7</a:t>
            </a:fld>
            <a:endParaRPr lang="en-US" altLang="ja-JP"/>
          </a:p>
        </p:txBody>
      </p:sp>
      <p:sp>
        <p:nvSpPr>
          <p:cNvPr id="16" name="テキスト ボックス 15">
            <a:extLst>
              <a:ext uri="{FF2B5EF4-FFF2-40B4-BE49-F238E27FC236}">
                <a16:creationId xmlns:a16="http://schemas.microsoft.com/office/drawing/2014/main" id="{3F5DF253-B994-4AC3-83EA-61AEA69AECCA}"/>
              </a:ext>
            </a:extLst>
          </p:cNvPr>
          <p:cNvSpPr txBox="1"/>
          <p:nvPr/>
        </p:nvSpPr>
        <p:spPr>
          <a:xfrm>
            <a:off x="539713" y="597523"/>
            <a:ext cx="8064574" cy="338554"/>
          </a:xfrm>
          <a:prstGeom prst="rect">
            <a:avLst/>
          </a:prstGeom>
          <a:ln>
            <a:noFill/>
          </a:ln>
        </p:spPr>
        <p:style>
          <a:lnRef idx="2">
            <a:schemeClr val="accent1"/>
          </a:lnRef>
          <a:fillRef idx="1">
            <a:schemeClr val="lt1"/>
          </a:fillRef>
          <a:effectRef idx="0">
            <a:schemeClr val="accent1"/>
          </a:effectRef>
          <a:fontRef idx="minor">
            <a:schemeClr val="dk1"/>
          </a:fontRef>
        </p:style>
        <p:txBody>
          <a:bodyPr wrap="square">
            <a:spAutoFit/>
          </a:bodyPr>
          <a:lstStyle/>
          <a:p>
            <a:pPr eaLnBrk="1" hangingPunct="1">
              <a:defRPr/>
            </a:pPr>
            <a:r>
              <a:rPr lang="en-US" altLang="ja-JP" sz="1600" b="1" dirty="0">
                <a:solidFill>
                  <a:schemeClr val="tx1"/>
                </a:solidFill>
              </a:rPr>
              <a:t>【</a:t>
            </a:r>
            <a:r>
              <a:rPr lang="ja-JP" altLang="en-US" sz="1600" b="1" dirty="0">
                <a:solidFill>
                  <a:schemeClr val="tx1"/>
                </a:solidFill>
              </a:rPr>
              <a:t>実用化事業提案時</a:t>
            </a:r>
            <a:r>
              <a:rPr lang="en-US" altLang="ja-JP" sz="1600" b="1" dirty="0">
                <a:solidFill>
                  <a:schemeClr val="tx1"/>
                </a:solidFill>
              </a:rPr>
              <a:t>】</a:t>
            </a:r>
            <a:r>
              <a:rPr lang="ja-JP" altLang="en-US" sz="1600" b="1" dirty="0">
                <a:solidFill>
                  <a:schemeClr val="tx1"/>
                </a:solidFill>
              </a:rPr>
              <a:t>　</a:t>
            </a:r>
            <a:r>
              <a:rPr lang="en-US" altLang="ja-JP" sz="1600" b="1" dirty="0">
                <a:solidFill>
                  <a:srgbClr val="3333FF"/>
                </a:solidFill>
              </a:rPr>
              <a:t>※</a:t>
            </a:r>
            <a:r>
              <a:rPr lang="ja-JP" altLang="en-US" sz="1600" b="1" dirty="0">
                <a:solidFill>
                  <a:srgbClr val="3333FF"/>
                </a:solidFill>
              </a:rPr>
              <a:t>参画していない場合には提出不要</a:t>
            </a:r>
          </a:p>
        </p:txBody>
      </p:sp>
      <p:graphicFrame>
        <p:nvGraphicFramePr>
          <p:cNvPr id="17" name="表 4">
            <a:extLst>
              <a:ext uri="{FF2B5EF4-FFF2-40B4-BE49-F238E27FC236}">
                <a16:creationId xmlns:a16="http://schemas.microsoft.com/office/drawing/2014/main" id="{96F1F951-C083-4B03-A520-240FF0BC8333}"/>
              </a:ext>
            </a:extLst>
          </p:cNvPr>
          <p:cNvGraphicFramePr>
            <a:graphicFrameLocks noGrp="1"/>
          </p:cNvGraphicFramePr>
          <p:nvPr>
            <p:extLst>
              <p:ext uri="{D42A27DB-BD31-4B8C-83A1-F6EECF244321}">
                <p14:modId xmlns:p14="http://schemas.microsoft.com/office/powerpoint/2010/main" val="1169708845"/>
              </p:ext>
            </p:extLst>
          </p:nvPr>
        </p:nvGraphicFramePr>
        <p:xfrm>
          <a:off x="899591" y="1466056"/>
          <a:ext cx="7704696" cy="4267200"/>
        </p:xfrm>
        <a:graphic>
          <a:graphicData uri="http://schemas.openxmlformats.org/drawingml/2006/table">
            <a:tbl>
              <a:tblPr firstRow="1" bandRow="1">
                <a:tableStyleId>{5940675A-B579-460E-94D1-54222C63F5DA}</a:tableStyleId>
              </a:tblPr>
              <a:tblGrid>
                <a:gridCol w="1926174">
                  <a:extLst>
                    <a:ext uri="{9D8B030D-6E8A-4147-A177-3AD203B41FA5}">
                      <a16:colId xmlns:a16="http://schemas.microsoft.com/office/drawing/2014/main" val="2710178997"/>
                    </a:ext>
                  </a:extLst>
                </a:gridCol>
                <a:gridCol w="1124411">
                  <a:extLst>
                    <a:ext uri="{9D8B030D-6E8A-4147-A177-3AD203B41FA5}">
                      <a16:colId xmlns:a16="http://schemas.microsoft.com/office/drawing/2014/main" val="2510145786"/>
                    </a:ext>
                  </a:extLst>
                </a:gridCol>
                <a:gridCol w="1197888">
                  <a:extLst>
                    <a:ext uri="{9D8B030D-6E8A-4147-A177-3AD203B41FA5}">
                      <a16:colId xmlns:a16="http://schemas.microsoft.com/office/drawing/2014/main" val="344403281"/>
                    </a:ext>
                  </a:extLst>
                </a:gridCol>
                <a:gridCol w="3456223">
                  <a:extLst>
                    <a:ext uri="{9D8B030D-6E8A-4147-A177-3AD203B41FA5}">
                      <a16:colId xmlns:a16="http://schemas.microsoft.com/office/drawing/2014/main" val="1004042363"/>
                    </a:ext>
                  </a:extLst>
                </a:gridCol>
              </a:tblGrid>
              <a:tr h="0">
                <a:tc>
                  <a:txBody>
                    <a:bodyPr/>
                    <a:lstStyle/>
                    <a:p>
                      <a:endParaRPr kumimoji="1" lang="ja-JP" altLang="en-US" sz="1400" dirty="0">
                        <a:solidFill>
                          <a:schemeClr val="tx1"/>
                        </a:solidFill>
                      </a:endParaRPr>
                    </a:p>
                  </a:txBody>
                  <a:tcPr/>
                </a:tc>
                <a:tc>
                  <a:txBody>
                    <a:bodyPr/>
                    <a:lstStyle/>
                    <a:p>
                      <a:pPr algn="ctr"/>
                      <a:r>
                        <a:rPr kumimoji="1" lang="ja-JP" altLang="en-US" sz="1400" dirty="0">
                          <a:solidFill>
                            <a:schemeClr val="tx1"/>
                          </a:solidFill>
                        </a:rPr>
                        <a:t>諸元</a:t>
                      </a:r>
                    </a:p>
                  </a:txBody>
                  <a:tcPr/>
                </a:tc>
                <a:tc>
                  <a:txBody>
                    <a:bodyPr/>
                    <a:lstStyle/>
                    <a:p>
                      <a:pPr algn="ctr"/>
                      <a:r>
                        <a:rPr kumimoji="1" lang="ja-JP" altLang="en-US" sz="1400" dirty="0">
                          <a:solidFill>
                            <a:schemeClr val="tx1"/>
                          </a:solidFill>
                        </a:rPr>
                        <a:t>単位</a:t>
                      </a:r>
                    </a:p>
                  </a:txBody>
                  <a:tcPr/>
                </a:tc>
                <a:tc>
                  <a:txBody>
                    <a:bodyPr/>
                    <a:lstStyle/>
                    <a:p>
                      <a:pPr algn="ctr"/>
                      <a:r>
                        <a:rPr kumimoji="1" lang="ja-JP" altLang="en-US" sz="1400" dirty="0">
                          <a:solidFill>
                            <a:schemeClr val="tx1"/>
                          </a:solidFill>
                        </a:rPr>
                        <a:t>備考（諸元設定の背景、前提）</a:t>
                      </a:r>
                    </a:p>
                  </a:txBody>
                  <a:tcPr/>
                </a:tc>
                <a:extLst>
                  <a:ext uri="{0D108BD9-81ED-4DB2-BD59-A6C34878D82A}">
                    <a16:rowId xmlns:a16="http://schemas.microsoft.com/office/drawing/2014/main" val="3347982535"/>
                  </a:ext>
                </a:extLst>
              </a:tr>
              <a:tr h="185420">
                <a:tc>
                  <a:txBody>
                    <a:bodyPr/>
                    <a:lstStyle/>
                    <a:p>
                      <a:r>
                        <a:rPr kumimoji="1" lang="ja-JP" altLang="en-US" sz="1400" dirty="0">
                          <a:solidFill>
                            <a:schemeClr val="tx1"/>
                          </a:solidFill>
                        </a:rPr>
                        <a:t>・システム規模・諸元</a:t>
                      </a: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extLst>
                  <a:ext uri="{0D108BD9-81ED-4DB2-BD59-A6C34878D82A}">
                    <a16:rowId xmlns:a16="http://schemas.microsoft.com/office/drawing/2014/main" val="2898746362"/>
                  </a:ext>
                </a:extLst>
              </a:tr>
              <a:tr h="0">
                <a:tc>
                  <a:txBody>
                    <a:bodyPr/>
                    <a:lstStyle/>
                    <a:p>
                      <a:r>
                        <a:rPr kumimoji="1" lang="ja-JP" altLang="en-US" sz="1400" dirty="0">
                          <a:solidFill>
                            <a:schemeClr val="tx1"/>
                          </a:solidFill>
                        </a:rPr>
                        <a:t>　システム規模</a:t>
                      </a:r>
                    </a:p>
                  </a:txBody>
                  <a:tcPr/>
                </a:tc>
                <a:tc>
                  <a:txBody>
                    <a:bodyPr/>
                    <a:lstStyle/>
                    <a:p>
                      <a:pPr algn="ctr"/>
                      <a:endParaRPr kumimoji="1" lang="ja-JP" altLang="en-US" sz="1400" dirty="0">
                        <a:solidFill>
                          <a:schemeClr val="tx1"/>
                        </a:solidFill>
                        <a:highlight>
                          <a:srgbClr val="FFFF00"/>
                        </a:highlight>
                      </a:endParaRPr>
                    </a:p>
                  </a:txBody>
                  <a:tcPr>
                    <a:solidFill>
                      <a:srgbClr val="FFFF99"/>
                    </a:solidFill>
                  </a:tcPr>
                </a:tc>
                <a:tc>
                  <a:txBody>
                    <a:bodyPr/>
                    <a:lstStyle/>
                    <a:p>
                      <a:pPr algn="ctr"/>
                      <a:r>
                        <a:rPr kumimoji="1" lang="en-US" altLang="ja-JP" sz="1400" dirty="0">
                          <a:solidFill>
                            <a:schemeClr val="tx1"/>
                          </a:solidFill>
                        </a:rPr>
                        <a:t>kW</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1145064882"/>
                  </a:ext>
                </a:extLst>
              </a:tr>
              <a:tr h="279400">
                <a:tc>
                  <a:txBody>
                    <a:bodyPr/>
                    <a:lstStyle/>
                    <a:p>
                      <a:r>
                        <a:rPr kumimoji="1" lang="ja-JP" altLang="en-US" sz="1400" dirty="0">
                          <a:solidFill>
                            <a:schemeClr val="tx1"/>
                          </a:solidFill>
                        </a:rPr>
                        <a:t>　変換効率</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r>
                        <a:rPr kumimoji="1" lang="en-US" altLang="ja-JP" sz="1400" dirty="0">
                          <a:solidFill>
                            <a:schemeClr val="tx1"/>
                          </a:solidFill>
                        </a:rPr>
                        <a:t>%</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3469346602"/>
                  </a:ext>
                </a:extLst>
              </a:tr>
              <a:tr h="230416">
                <a:tc>
                  <a:txBody>
                    <a:bodyPr/>
                    <a:lstStyle/>
                    <a:p>
                      <a:r>
                        <a:rPr kumimoji="1" lang="ja-JP" altLang="en-US" sz="1400" dirty="0">
                          <a:solidFill>
                            <a:schemeClr val="tx1"/>
                          </a:solidFill>
                        </a:rPr>
                        <a:t>　劣化率</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r>
                        <a:rPr kumimoji="1" lang="ja-JP" altLang="en-US" sz="1400" dirty="0">
                          <a:solidFill>
                            <a:schemeClr val="tx1"/>
                          </a:solidFill>
                        </a:rPr>
                        <a:t>／年</a:t>
                      </a: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1995803481"/>
                  </a:ext>
                </a:extLst>
              </a:tr>
              <a:tr h="167640">
                <a:tc>
                  <a:txBody>
                    <a:bodyPr/>
                    <a:lstStyle/>
                    <a:p>
                      <a:r>
                        <a:rPr kumimoji="1" lang="ja-JP" altLang="en-US" sz="1400" dirty="0">
                          <a:solidFill>
                            <a:schemeClr val="tx1"/>
                          </a:solidFill>
                        </a:rPr>
                        <a:t>　稼働年数</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r>
                        <a:rPr kumimoji="1" lang="ja-JP" altLang="en-US" sz="1400" dirty="0">
                          <a:solidFill>
                            <a:schemeClr val="tx1"/>
                          </a:solidFill>
                        </a:rPr>
                        <a:t>年</a:t>
                      </a: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2336372248"/>
                  </a:ext>
                </a:extLst>
              </a:tr>
              <a:tr h="0">
                <a:tc>
                  <a:txBody>
                    <a:bodyPr/>
                    <a:lstStyle/>
                    <a:p>
                      <a:r>
                        <a:rPr kumimoji="1" lang="ja-JP" altLang="en-US" sz="1400" dirty="0">
                          <a:solidFill>
                            <a:schemeClr val="tx1"/>
                          </a:solidFill>
                        </a:rPr>
                        <a:t>・建設費</a:t>
                      </a: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extLst>
                  <a:ext uri="{0D108BD9-81ED-4DB2-BD59-A6C34878D82A}">
                    <a16:rowId xmlns:a16="http://schemas.microsoft.com/office/drawing/2014/main" val="2279066044"/>
                  </a:ext>
                </a:extLst>
              </a:tr>
              <a:tr h="0">
                <a:tc>
                  <a:txBody>
                    <a:bodyPr/>
                    <a:lstStyle/>
                    <a:p>
                      <a:r>
                        <a:rPr kumimoji="1" lang="ja-JP" altLang="en-US" sz="1400" dirty="0">
                          <a:solidFill>
                            <a:schemeClr val="tx1"/>
                          </a:solidFill>
                        </a:rPr>
                        <a:t>　システム単価</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r>
                        <a:rPr kumimoji="1" lang="ja-JP" altLang="en-US" sz="1400" dirty="0">
                          <a:solidFill>
                            <a:schemeClr val="tx1"/>
                          </a:solidFill>
                        </a:rPr>
                        <a:t>円／</a:t>
                      </a:r>
                      <a:r>
                        <a:rPr kumimoji="1" lang="en-US" altLang="ja-JP" sz="1400" dirty="0">
                          <a:solidFill>
                            <a:schemeClr val="tx1"/>
                          </a:solidFill>
                        </a:rPr>
                        <a:t>kW</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2606247071"/>
                  </a:ext>
                </a:extLst>
              </a:tr>
              <a:tr h="268224">
                <a:tc>
                  <a:txBody>
                    <a:bodyPr/>
                    <a:lstStyle/>
                    <a:p>
                      <a:r>
                        <a:rPr kumimoji="1" lang="ja-JP" altLang="en-US" sz="1400" dirty="0">
                          <a:solidFill>
                            <a:schemeClr val="tx1"/>
                          </a:solidFill>
                        </a:rPr>
                        <a:t>・年間経費</a:t>
                      </a: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extLst>
                  <a:ext uri="{0D108BD9-81ED-4DB2-BD59-A6C34878D82A}">
                    <a16:rowId xmlns:a16="http://schemas.microsoft.com/office/drawing/2014/main" val="3851558534"/>
                  </a:ext>
                </a:extLst>
              </a:tr>
              <a:tr h="201168">
                <a:tc>
                  <a:txBody>
                    <a:bodyPr/>
                    <a:lstStyle/>
                    <a:p>
                      <a:r>
                        <a:rPr kumimoji="1" lang="ja-JP" altLang="en-US" sz="1400" dirty="0">
                          <a:solidFill>
                            <a:schemeClr val="tx1"/>
                          </a:solidFill>
                        </a:rPr>
                        <a:t>　</a:t>
                      </a:r>
                      <a:r>
                        <a:rPr kumimoji="1" lang="en-US" altLang="ja-JP" sz="1400" dirty="0">
                          <a:solidFill>
                            <a:schemeClr val="tx1"/>
                          </a:solidFill>
                        </a:rPr>
                        <a:t>O&amp;M</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dirty="0">
                          <a:solidFill>
                            <a:schemeClr val="tx1"/>
                          </a:solidFill>
                        </a:rPr>
                        <a:t>円／</a:t>
                      </a:r>
                      <a:r>
                        <a:rPr kumimoji="1" lang="en-US" altLang="ja-JP" sz="1400" dirty="0">
                          <a:solidFill>
                            <a:schemeClr val="tx1"/>
                          </a:solidFill>
                        </a:rPr>
                        <a:t>kW</a:t>
                      </a:r>
                      <a:r>
                        <a:rPr kumimoji="1" lang="ja-JP" altLang="en-US" sz="1400" dirty="0">
                          <a:solidFill>
                            <a:schemeClr val="tx1"/>
                          </a:solidFill>
                        </a:rPr>
                        <a:t>／年</a:t>
                      </a:r>
                    </a:p>
                  </a:txBody>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1611983710"/>
                  </a:ext>
                </a:extLst>
              </a:tr>
              <a:tr h="134112">
                <a:tc>
                  <a:txBody>
                    <a:bodyPr/>
                    <a:lstStyle/>
                    <a:p>
                      <a:r>
                        <a:rPr kumimoji="1" lang="ja-JP" altLang="en-US" sz="1400" dirty="0">
                          <a:solidFill>
                            <a:schemeClr val="tx1"/>
                          </a:solidFill>
                        </a:rPr>
                        <a:t>・撤去費用</a:t>
                      </a: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extLst>
                  <a:ext uri="{0D108BD9-81ED-4DB2-BD59-A6C34878D82A}">
                    <a16:rowId xmlns:a16="http://schemas.microsoft.com/office/drawing/2014/main" val="2424785176"/>
                  </a:ext>
                </a:extLst>
              </a:tr>
              <a:tr h="0">
                <a:tc>
                  <a:txBody>
                    <a:bodyPr/>
                    <a:lstStyle/>
                    <a:p>
                      <a:r>
                        <a:rPr kumimoji="1" lang="ja-JP" altLang="en-US" sz="1400" dirty="0">
                          <a:solidFill>
                            <a:schemeClr val="tx1"/>
                          </a:solidFill>
                        </a:rPr>
                        <a:t>　撤去費用</a:t>
                      </a:r>
                    </a:p>
                  </a:txBody>
                  <a:tcPr/>
                </a:tc>
                <a:tc>
                  <a:txBody>
                    <a:bodyPr/>
                    <a:lstStyle/>
                    <a:p>
                      <a:pPr algn="ctr"/>
                      <a:r>
                        <a:rPr kumimoji="1" lang="en-US" altLang="ja-JP" sz="1400" dirty="0">
                          <a:solidFill>
                            <a:schemeClr val="tx1"/>
                          </a:solidFill>
                        </a:rPr>
                        <a:t>5%</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r>
                        <a:rPr kumimoji="1" lang="ja-JP" altLang="en-US" sz="1400" dirty="0">
                          <a:solidFill>
                            <a:schemeClr val="tx1"/>
                          </a:solidFill>
                        </a:rPr>
                        <a:t>固定値</a:t>
                      </a:r>
                    </a:p>
                  </a:txBody>
                  <a:tcPr/>
                </a:tc>
                <a:extLst>
                  <a:ext uri="{0D108BD9-81ED-4DB2-BD59-A6C34878D82A}">
                    <a16:rowId xmlns:a16="http://schemas.microsoft.com/office/drawing/2014/main" val="2871412123"/>
                  </a:ext>
                </a:extLst>
              </a:tr>
              <a:tr h="203200">
                <a:tc>
                  <a:txBody>
                    <a:bodyPr/>
                    <a:lstStyle/>
                    <a:p>
                      <a:r>
                        <a:rPr kumimoji="1" lang="ja-JP" altLang="en-US" sz="1400" dirty="0">
                          <a:solidFill>
                            <a:schemeClr val="tx1"/>
                          </a:solidFill>
                        </a:rPr>
                        <a:t>　設備利用率</a:t>
                      </a:r>
                    </a:p>
                  </a:txBody>
                  <a:tcPr/>
                </a:tc>
                <a:tc>
                  <a:txBody>
                    <a:bodyPr/>
                    <a:lstStyle/>
                    <a:p>
                      <a:pPr algn="ctr"/>
                      <a:r>
                        <a:rPr kumimoji="1" lang="en-US" altLang="ja-JP" sz="1400" dirty="0">
                          <a:solidFill>
                            <a:schemeClr val="tx1"/>
                          </a:solidFill>
                        </a:rPr>
                        <a:t>13.8%</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r>
                        <a:rPr kumimoji="1" lang="ja-JP" altLang="en-US" sz="1400" dirty="0">
                          <a:solidFill>
                            <a:schemeClr val="tx1"/>
                          </a:solidFill>
                        </a:rPr>
                        <a:t>固定値</a:t>
                      </a:r>
                    </a:p>
                  </a:txBody>
                  <a:tcPr/>
                </a:tc>
                <a:extLst>
                  <a:ext uri="{0D108BD9-81ED-4DB2-BD59-A6C34878D82A}">
                    <a16:rowId xmlns:a16="http://schemas.microsoft.com/office/drawing/2014/main" val="2473118425"/>
                  </a:ext>
                </a:extLst>
              </a:tr>
              <a:tr h="0">
                <a:tc>
                  <a:txBody>
                    <a:bodyPr/>
                    <a:lstStyle/>
                    <a:p>
                      <a:r>
                        <a:rPr kumimoji="1" lang="ja-JP" altLang="en-US" sz="1400" dirty="0">
                          <a:solidFill>
                            <a:schemeClr val="tx1"/>
                          </a:solidFill>
                        </a:rPr>
                        <a:t>　割引率</a:t>
                      </a:r>
                    </a:p>
                  </a:txBody>
                  <a:tcPr/>
                </a:tc>
                <a:tc>
                  <a:txBody>
                    <a:bodyPr/>
                    <a:lstStyle/>
                    <a:p>
                      <a:pPr algn="ctr"/>
                      <a:r>
                        <a:rPr kumimoji="1" lang="en-US" altLang="ja-JP" sz="1400" dirty="0">
                          <a:solidFill>
                            <a:schemeClr val="tx1"/>
                          </a:solidFill>
                        </a:rPr>
                        <a:t>3%</a:t>
                      </a:r>
                      <a:endParaRPr kumimoji="1" lang="ja-JP" altLang="en-US" sz="1400" dirty="0">
                        <a:solidFill>
                          <a:schemeClr val="tx1"/>
                        </a:solidFill>
                      </a:endParaRPr>
                    </a:p>
                  </a:txBody>
                  <a:tcPr/>
                </a:tc>
                <a:tc>
                  <a:txBody>
                    <a:bodyPr/>
                    <a:lstStyle/>
                    <a:p>
                      <a:pPr algn="ctr"/>
                      <a:endParaRPr kumimoji="1" lang="ja-JP" altLang="en-US" sz="1400" dirty="0">
                        <a:solidFill>
                          <a:schemeClr val="tx1"/>
                        </a:solidFill>
                      </a:endParaRPr>
                    </a:p>
                  </a:txBody>
                  <a:tcPr/>
                </a:tc>
                <a:tc>
                  <a:txBody>
                    <a:bodyPr/>
                    <a:lstStyle/>
                    <a:p>
                      <a:pPr algn="ctr"/>
                      <a:r>
                        <a:rPr kumimoji="1" lang="ja-JP" altLang="en-US" sz="1400" dirty="0">
                          <a:solidFill>
                            <a:schemeClr val="tx1"/>
                          </a:solidFill>
                        </a:rPr>
                        <a:t>固定値</a:t>
                      </a:r>
                    </a:p>
                  </a:txBody>
                  <a:tcPr/>
                </a:tc>
                <a:extLst>
                  <a:ext uri="{0D108BD9-81ED-4DB2-BD59-A6C34878D82A}">
                    <a16:rowId xmlns:a16="http://schemas.microsoft.com/office/drawing/2014/main" val="3892698433"/>
                  </a:ext>
                </a:extLst>
              </a:tr>
            </a:tbl>
          </a:graphicData>
        </a:graphic>
      </p:graphicFrame>
      <p:sp>
        <p:nvSpPr>
          <p:cNvPr id="5" name="テキスト ボックス 4">
            <a:extLst>
              <a:ext uri="{FF2B5EF4-FFF2-40B4-BE49-F238E27FC236}">
                <a16:creationId xmlns:a16="http://schemas.microsoft.com/office/drawing/2014/main" id="{68B10D66-1753-4822-1891-53359B64C9B7}"/>
              </a:ext>
            </a:extLst>
          </p:cNvPr>
          <p:cNvSpPr txBox="1"/>
          <p:nvPr/>
        </p:nvSpPr>
        <p:spPr>
          <a:xfrm>
            <a:off x="827584" y="1057240"/>
            <a:ext cx="8064574" cy="338554"/>
          </a:xfrm>
          <a:prstGeom prst="rect">
            <a:avLst/>
          </a:prstGeom>
          <a:ln>
            <a:noFill/>
          </a:ln>
        </p:spPr>
        <p:style>
          <a:lnRef idx="2">
            <a:schemeClr val="accent1"/>
          </a:lnRef>
          <a:fillRef idx="1">
            <a:schemeClr val="lt1"/>
          </a:fillRef>
          <a:effectRef idx="0">
            <a:schemeClr val="accent1"/>
          </a:effectRef>
          <a:fontRef idx="minor">
            <a:schemeClr val="dk1"/>
          </a:fontRef>
        </p:style>
        <p:txBody>
          <a:bodyPr wrap="square">
            <a:spAutoFit/>
          </a:bodyPr>
          <a:lstStyle/>
          <a:p>
            <a:pPr eaLnBrk="1" hangingPunct="1">
              <a:defRPr/>
            </a:pPr>
            <a:r>
              <a:rPr lang="ja-JP" altLang="en-US" sz="1600" b="1" dirty="0">
                <a:solidFill>
                  <a:schemeClr val="tx1"/>
                </a:solidFill>
              </a:rPr>
              <a:t>想定される量産規模：○○</a:t>
            </a:r>
            <a:r>
              <a:rPr lang="en-US" altLang="ja-JP" sz="1600" b="1" dirty="0">
                <a:solidFill>
                  <a:schemeClr val="tx1"/>
                </a:solidFill>
              </a:rPr>
              <a:t>MW</a:t>
            </a:r>
            <a:r>
              <a:rPr lang="ja-JP" altLang="en-US" sz="1600" b="1" dirty="0">
                <a:solidFill>
                  <a:schemeClr val="tx1"/>
                </a:solidFill>
              </a:rPr>
              <a:t>（２０ｘｘ年）</a:t>
            </a:r>
          </a:p>
        </p:txBody>
      </p:sp>
    </p:spTree>
    <p:extLst>
      <p:ext uri="{BB962C8B-B14F-4D97-AF65-F5344CB8AC3E}">
        <p14:creationId xmlns:p14="http://schemas.microsoft.com/office/powerpoint/2010/main" val="31847985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186F1B14-0B47-DA7B-03BB-1319DD3DB729}"/>
              </a:ext>
            </a:extLst>
          </p:cNvPr>
          <p:cNvSpPr>
            <a:spLocks noGrp="1"/>
          </p:cNvSpPr>
          <p:nvPr>
            <p:ph type="sldNum" sz="quarter" idx="12"/>
          </p:nvPr>
        </p:nvSpPr>
        <p:spPr/>
        <p:txBody>
          <a:bodyPr/>
          <a:lstStyle/>
          <a:p>
            <a:pPr>
              <a:defRPr/>
            </a:pPr>
            <a:fld id="{BE90B796-96B3-4835-8061-A4C465F84B96}" type="slidenum">
              <a:rPr lang="en-US" altLang="ja-JP" smtClean="0"/>
              <a:pPr>
                <a:defRPr/>
              </a:pPr>
              <a:t>8</a:t>
            </a:fld>
            <a:endParaRPr lang="en-US" altLang="ja-JP"/>
          </a:p>
        </p:txBody>
      </p:sp>
      <p:sp>
        <p:nvSpPr>
          <p:cNvPr id="5" name="テキスト ボックス 4">
            <a:extLst>
              <a:ext uri="{FF2B5EF4-FFF2-40B4-BE49-F238E27FC236}">
                <a16:creationId xmlns:a16="http://schemas.microsoft.com/office/drawing/2014/main" id="{08FB6711-9C04-3173-6769-E6E9B4BC57BA}"/>
              </a:ext>
            </a:extLst>
          </p:cNvPr>
          <p:cNvSpPr txBox="1"/>
          <p:nvPr/>
        </p:nvSpPr>
        <p:spPr>
          <a:xfrm>
            <a:off x="683568" y="620688"/>
            <a:ext cx="8064574" cy="338554"/>
          </a:xfrm>
          <a:prstGeom prst="rect">
            <a:avLst/>
          </a:prstGeom>
          <a:ln>
            <a:noFill/>
          </a:ln>
        </p:spPr>
        <p:style>
          <a:lnRef idx="2">
            <a:schemeClr val="accent1"/>
          </a:lnRef>
          <a:fillRef idx="1">
            <a:schemeClr val="lt1"/>
          </a:fillRef>
          <a:effectRef idx="0">
            <a:schemeClr val="accent1"/>
          </a:effectRef>
          <a:fontRef idx="minor">
            <a:schemeClr val="dk1"/>
          </a:fontRef>
        </p:style>
        <p:txBody>
          <a:bodyPr wrap="square">
            <a:spAutoFit/>
          </a:bodyPr>
          <a:lstStyle/>
          <a:p>
            <a:pPr eaLnBrk="1" hangingPunct="1">
              <a:defRPr/>
            </a:pPr>
            <a:r>
              <a:rPr lang="ja-JP" altLang="en-US" sz="1600" b="1" dirty="0">
                <a:solidFill>
                  <a:schemeClr val="tx1"/>
                </a:solidFill>
              </a:rPr>
              <a:t>システム単価の内訳（円／</a:t>
            </a:r>
            <a:r>
              <a:rPr lang="en-US" altLang="ja-JP" sz="1600" b="1" dirty="0">
                <a:solidFill>
                  <a:schemeClr val="tx1"/>
                </a:solidFill>
              </a:rPr>
              <a:t>kW</a:t>
            </a:r>
            <a:r>
              <a:rPr lang="ja-JP" altLang="en-US" sz="1600" b="1" dirty="0">
                <a:solidFill>
                  <a:schemeClr val="tx1"/>
                </a:solidFill>
              </a:rPr>
              <a:t>）</a:t>
            </a:r>
            <a:endParaRPr lang="en-US" altLang="ja-JP" sz="1600" b="1" dirty="0">
              <a:solidFill>
                <a:schemeClr val="tx1"/>
              </a:solidFill>
            </a:endParaRPr>
          </a:p>
        </p:txBody>
      </p:sp>
      <p:sp>
        <p:nvSpPr>
          <p:cNvPr id="7" name="テキスト ボックス 6">
            <a:extLst>
              <a:ext uri="{FF2B5EF4-FFF2-40B4-BE49-F238E27FC236}">
                <a16:creationId xmlns:a16="http://schemas.microsoft.com/office/drawing/2014/main" id="{75412B1D-FE51-969C-7AAB-DDACB19BF7A3}"/>
              </a:ext>
            </a:extLst>
          </p:cNvPr>
          <p:cNvSpPr txBox="1"/>
          <p:nvPr/>
        </p:nvSpPr>
        <p:spPr>
          <a:xfrm>
            <a:off x="342780" y="5661248"/>
            <a:ext cx="8405362" cy="1077218"/>
          </a:xfrm>
          <a:prstGeom prst="rect">
            <a:avLst/>
          </a:prstGeom>
          <a:ln>
            <a:noFill/>
          </a:ln>
        </p:spPr>
        <p:style>
          <a:lnRef idx="2">
            <a:schemeClr val="accent1"/>
          </a:lnRef>
          <a:fillRef idx="1">
            <a:schemeClr val="lt1"/>
          </a:fillRef>
          <a:effectRef idx="0">
            <a:schemeClr val="accent1"/>
          </a:effectRef>
          <a:fontRef idx="minor">
            <a:schemeClr val="dk1"/>
          </a:fontRef>
        </p:style>
        <p:txBody>
          <a:bodyPr wrap="square">
            <a:spAutoFit/>
          </a:bodyPr>
          <a:lstStyle/>
          <a:p>
            <a:pPr eaLnBrk="1" hangingPunct="1">
              <a:defRPr/>
            </a:pPr>
            <a:r>
              <a:rPr lang="en-US" altLang="ja-JP" sz="1600" dirty="0">
                <a:solidFill>
                  <a:srgbClr val="3333FF"/>
                </a:solidFill>
              </a:rPr>
              <a:t>【</a:t>
            </a:r>
            <a:r>
              <a:rPr lang="ja-JP" altLang="en-US" sz="1600" dirty="0">
                <a:solidFill>
                  <a:srgbClr val="3333FF"/>
                </a:solidFill>
              </a:rPr>
              <a:t>注意事項</a:t>
            </a:r>
            <a:r>
              <a:rPr lang="en-US" altLang="ja-JP" sz="1600" dirty="0">
                <a:solidFill>
                  <a:srgbClr val="3333FF"/>
                </a:solidFill>
              </a:rPr>
              <a:t>】</a:t>
            </a:r>
          </a:p>
          <a:p>
            <a:pPr eaLnBrk="1" hangingPunct="1">
              <a:defRPr/>
            </a:pPr>
            <a:r>
              <a:rPr lang="ja-JP" altLang="en-US" sz="1600" dirty="0">
                <a:solidFill>
                  <a:srgbClr val="3333FF"/>
                </a:solidFill>
              </a:rPr>
              <a:t>・色つきの欄をすべて入力すること。</a:t>
            </a:r>
            <a:endParaRPr lang="en-US" altLang="ja-JP" sz="1600" b="1" dirty="0">
              <a:solidFill>
                <a:srgbClr val="3333FF"/>
              </a:solidFill>
            </a:endParaRPr>
          </a:p>
          <a:p>
            <a:pPr eaLnBrk="1" hangingPunct="1">
              <a:defRPr/>
            </a:pPr>
            <a:r>
              <a:rPr lang="ja-JP" altLang="en-US" sz="1600" dirty="0">
                <a:solidFill>
                  <a:srgbClr val="3333FF"/>
                </a:solidFill>
              </a:rPr>
              <a:t>・実用化事業提案時の諸元設定の考え方・根拠を明示すること。長くなる場合には、欄には概要を記し、詳細は別ページに記載すること。</a:t>
            </a:r>
            <a:endParaRPr lang="en-US" altLang="ja-JP" sz="1600" dirty="0">
              <a:solidFill>
                <a:srgbClr val="3333FF"/>
              </a:solidFill>
            </a:endParaRPr>
          </a:p>
        </p:txBody>
      </p:sp>
      <p:graphicFrame>
        <p:nvGraphicFramePr>
          <p:cNvPr id="8" name="表 7">
            <a:extLst>
              <a:ext uri="{FF2B5EF4-FFF2-40B4-BE49-F238E27FC236}">
                <a16:creationId xmlns:a16="http://schemas.microsoft.com/office/drawing/2014/main" id="{F9A820C2-17E0-85A1-80AD-516DFFC0146C}"/>
              </a:ext>
            </a:extLst>
          </p:cNvPr>
          <p:cNvGraphicFramePr>
            <a:graphicFrameLocks noGrp="1"/>
          </p:cNvGraphicFramePr>
          <p:nvPr>
            <p:extLst>
              <p:ext uri="{D42A27DB-BD31-4B8C-83A1-F6EECF244321}">
                <p14:modId xmlns:p14="http://schemas.microsoft.com/office/powerpoint/2010/main" val="1561733385"/>
              </p:ext>
            </p:extLst>
          </p:nvPr>
        </p:nvGraphicFramePr>
        <p:xfrm>
          <a:off x="945351" y="1124744"/>
          <a:ext cx="7011025" cy="2133600"/>
        </p:xfrm>
        <a:graphic>
          <a:graphicData uri="http://schemas.openxmlformats.org/drawingml/2006/table">
            <a:tbl>
              <a:tblPr firstRow="1" bandRow="1">
                <a:tableStyleId>{5940675A-B579-460E-94D1-54222C63F5DA}</a:tableStyleId>
              </a:tblPr>
              <a:tblGrid>
                <a:gridCol w="1682433">
                  <a:extLst>
                    <a:ext uri="{9D8B030D-6E8A-4147-A177-3AD203B41FA5}">
                      <a16:colId xmlns:a16="http://schemas.microsoft.com/office/drawing/2014/main" val="2710178997"/>
                    </a:ext>
                  </a:extLst>
                </a:gridCol>
                <a:gridCol w="1152128">
                  <a:extLst>
                    <a:ext uri="{9D8B030D-6E8A-4147-A177-3AD203B41FA5}">
                      <a16:colId xmlns:a16="http://schemas.microsoft.com/office/drawing/2014/main" val="2510145786"/>
                    </a:ext>
                  </a:extLst>
                </a:gridCol>
                <a:gridCol w="4176464">
                  <a:extLst>
                    <a:ext uri="{9D8B030D-6E8A-4147-A177-3AD203B41FA5}">
                      <a16:colId xmlns:a16="http://schemas.microsoft.com/office/drawing/2014/main" val="3139902824"/>
                    </a:ext>
                  </a:extLst>
                </a:gridCol>
              </a:tblGrid>
              <a:tr h="0">
                <a:tc>
                  <a:txBody>
                    <a:bodyPr/>
                    <a:lstStyle/>
                    <a:p>
                      <a:endParaRPr kumimoji="1" lang="ja-JP" altLang="en-US" sz="1400" dirty="0">
                        <a:solidFill>
                          <a:schemeClr val="tx1"/>
                        </a:solidFill>
                      </a:endParaRPr>
                    </a:p>
                  </a:txBody>
                  <a:tcPr/>
                </a:tc>
                <a:tc>
                  <a:txBody>
                    <a:bodyPr/>
                    <a:lstStyle/>
                    <a:p>
                      <a:pPr algn="ctr"/>
                      <a:r>
                        <a:rPr kumimoji="1" lang="ja-JP" altLang="en-US" sz="1400" dirty="0">
                          <a:solidFill>
                            <a:schemeClr val="tx1"/>
                          </a:solidFill>
                        </a:rPr>
                        <a:t>諸元</a:t>
                      </a:r>
                    </a:p>
                  </a:txBody>
                  <a:tcPr/>
                </a:tc>
                <a:tc>
                  <a:txBody>
                    <a:bodyPr/>
                    <a:lstStyle/>
                    <a:p>
                      <a:pPr algn="ctr"/>
                      <a:r>
                        <a:rPr kumimoji="1" lang="ja-JP" altLang="en-US" sz="1400" dirty="0">
                          <a:solidFill>
                            <a:schemeClr val="tx1"/>
                          </a:solidFill>
                        </a:rPr>
                        <a:t>諸元設定の考え方・根拠</a:t>
                      </a:r>
                    </a:p>
                  </a:txBody>
                  <a:tcPr/>
                </a:tc>
                <a:extLst>
                  <a:ext uri="{0D108BD9-81ED-4DB2-BD59-A6C34878D82A}">
                    <a16:rowId xmlns:a16="http://schemas.microsoft.com/office/drawing/2014/main" val="3347982535"/>
                  </a:ext>
                </a:extLst>
              </a:tr>
              <a:tr h="185420">
                <a:tc>
                  <a:txBody>
                    <a:bodyPr/>
                    <a:lstStyle/>
                    <a:p>
                      <a:r>
                        <a:rPr kumimoji="1" lang="ja-JP" altLang="en-US" sz="1400" dirty="0">
                          <a:solidFill>
                            <a:schemeClr val="tx1"/>
                          </a:solidFill>
                        </a:rPr>
                        <a:t>パネル</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2898746362"/>
                  </a:ext>
                </a:extLst>
              </a:tr>
              <a:tr h="0">
                <a:tc>
                  <a:txBody>
                    <a:bodyPr/>
                    <a:lstStyle/>
                    <a:p>
                      <a:r>
                        <a:rPr kumimoji="1" lang="ja-JP" altLang="en-US" sz="1400" dirty="0">
                          <a:solidFill>
                            <a:schemeClr val="tx1"/>
                          </a:solidFill>
                        </a:rPr>
                        <a:t>パワーコンバーター</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1145064882"/>
                  </a:ext>
                </a:extLst>
              </a:tr>
              <a:tr h="279400">
                <a:tc>
                  <a:txBody>
                    <a:bodyPr/>
                    <a:lstStyle/>
                    <a:p>
                      <a:r>
                        <a:rPr kumimoji="1" lang="ja-JP" altLang="en-US" sz="1400" dirty="0">
                          <a:solidFill>
                            <a:schemeClr val="tx1"/>
                          </a:solidFill>
                        </a:rPr>
                        <a:t>課題</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3469346602"/>
                  </a:ext>
                </a:extLst>
              </a:tr>
              <a:tr h="223520">
                <a:tc>
                  <a:txBody>
                    <a:bodyPr/>
                    <a:lstStyle/>
                    <a:p>
                      <a:r>
                        <a:rPr kumimoji="1" lang="ja-JP" altLang="en-US" sz="1400" dirty="0">
                          <a:solidFill>
                            <a:schemeClr val="tx1"/>
                          </a:solidFill>
                        </a:rPr>
                        <a:t>その他機器</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1995803481"/>
                  </a:ext>
                </a:extLst>
              </a:tr>
              <a:tr h="167640">
                <a:tc>
                  <a:txBody>
                    <a:bodyPr/>
                    <a:lstStyle/>
                    <a:p>
                      <a:r>
                        <a:rPr kumimoji="1" lang="ja-JP" altLang="en-US" sz="1400" dirty="0">
                          <a:solidFill>
                            <a:schemeClr val="tx1"/>
                          </a:solidFill>
                        </a:rPr>
                        <a:t>工事費</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solidFill>
                      <a:srgbClr val="FFFF99"/>
                    </a:solidFill>
                  </a:tcPr>
                </a:tc>
                <a:extLst>
                  <a:ext uri="{0D108BD9-81ED-4DB2-BD59-A6C34878D82A}">
                    <a16:rowId xmlns:a16="http://schemas.microsoft.com/office/drawing/2014/main" val="2336372248"/>
                  </a:ext>
                </a:extLst>
              </a:tr>
              <a:tr h="0">
                <a:tc>
                  <a:txBody>
                    <a:bodyPr/>
                    <a:lstStyle/>
                    <a:p>
                      <a:r>
                        <a:rPr kumimoji="1" lang="ja-JP" altLang="en-US" sz="1400" dirty="0">
                          <a:solidFill>
                            <a:schemeClr val="tx1"/>
                          </a:solidFill>
                        </a:rPr>
                        <a:t>小計</a:t>
                      </a:r>
                    </a:p>
                  </a:txBody>
                  <a:tcPr/>
                </a:tc>
                <a:tc>
                  <a:txBody>
                    <a:bodyPr/>
                    <a:lstStyle/>
                    <a:p>
                      <a:pPr algn="ctr"/>
                      <a:endParaRPr kumimoji="1" lang="ja-JP" altLang="en-US" sz="1400" dirty="0">
                        <a:solidFill>
                          <a:schemeClr val="tx1"/>
                        </a:solidFill>
                      </a:endParaRPr>
                    </a:p>
                  </a:txBody>
                  <a:tcPr>
                    <a:solidFill>
                      <a:srgbClr val="FFFF99"/>
                    </a:solidFill>
                  </a:tcPr>
                </a:tc>
                <a:tc>
                  <a:txBody>
                    <a:bodyPr/>
                    <a:lstStyle/>
                    <a:p>
                      <a:pPr algn="ctr"/>
                      <a:endParaRPr kumimoji="1" lang="ja-JP" altLang="en-US" sz="1400" dirty="0">
                        <a:solidFill>
                          <a:schemeClr val="tx1"/>
                        </a:solidFill>
                      </a:endParaRPr>
                    </a:p>
                  </a:txBody>
                  <a:tcPr>
                    <a:noFill/>
                  </a:tcPr>
                </a:tc>
                <a:extLst>
                  <a:ext uri="{0D108BD9-81ED-4DB2-BD59-A6C34878D82A}">
                    <a16:rowId xmlns:a16="http://schemas.microsoft.com/office/drawing/2014/main" val="2279066044"/>
                  </a:ext>
                </a:extLst>
              </a:tr>
            </a:tbl>
          </a:graphicData>
        </a:graphic>
      </p:graphicFrame>
    </p:spTree>
    <p:extLst>
      <p:ext uri="{BB962C8B-B14F-4D97-AF65-F5344CB8AC3E}">
        <p14:creationId xmlns:p14="http://schemas.microsoft.com/office/powerpoint/2010/main" val="2245243882"/>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966</Words>
  <Application>Microsoft Office PowerPoint</Application>
  <PresentationFormat>画面に合わせる (4:3)</PresentationFormat>
  <Paragraphs>156</Paragraphs>
  <Slides>8</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8</vt:i4>
      </vt:variant>
    </vt:vector>
  </HeadingPairs>
  <TitlesOfParts>
    <vt:vector size="13" baseType="lpstr">
      <vt:lpstr>ＭＳ Ｐゴシック</vt:lpstr>
      <vt:lpstr>ＭＳ ゴシック</vt:lpstr>
      <vt:lpstr>Arial</vt:lpstr>
      <vt:lpstr>Calibri</vt:lpstr>
      <vt:lpstr>Office テーマ</vt:lpstr>
      <vt:lpstr>テーマ名</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2023-08-23T23:51:17Z</dcterms:created>
  <dcterms:modified xsi:type="dcterms:W3CDTF">2024-03-27T06:56:29Z</dcterms:modified>
</cp:coreProperties>
</file>

<file path=docProps/thumbnail.jpeg>
</file>