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4004" r:id="rId1"/>
  </p:sldMasterIdLst>
  <p:notesMasterIdLst>
    <p:notesMasterId r:id="rId5"/>
  </p:notesMasterIdLst>
  <p:handoutMasterIdLst>
    <p:handoutMasterId r:id="rId6"/>
  </p:handoutMasterIdLst>
  <p:sldIdLst>
    <p:sldId id="300" r:id="rId2"/>
    <p:sldId id="297" r:id="rId3"/>
    <p:sldId id="298" r:id="rId4"/>
  </p:sldIdLst>
  <p:sldSz cx="9144000" cy="6858000" type="screen4x3"/>
  <p:notesSz cx="6735763" cy="9866313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7" userDrawn="1">
          <p15:clr>
            <a:srgbClr val="A4A3A4"/>
          </p15:clr>
        </p15:guide>
        <p15:guide id="2" pos="2122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3333FF"/>
    <a:srgbClr val="3366FF"/>
    <a:srgbClr val="007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534" autoAdjust="0"/>
    <p:restoredTop sz="94660"/>
  </p:normalViewPr>
  <p:slideViewPr>
    <p:cSldViewPr>
      <p:cViewPr varScale="1">
        <p:scale>
          <a:sx n="108" d="100"/>
          <a:sy n="108" d="100"/>
        </p:scale>
        <p:origin x="2172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4" d="100"/>
          <a:sy n="74" d="100"/>
        </p:scale>
        <p:origin x="-2172" y="-102"/>
      </p:cViewPr>
      <p:guideLst>
        <p:guide orient="horz" pos="3107"/>
        <p:guide pos="21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584624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0193" cy="493237"/>
          </a:xfrm>
          <a:prstGeom prst="rect">
            <a:avLst/>
          </a:prstGeom>
        </p:spPr>
        <p:txBody>
          <a:bodyPr vert="horz" lIns="91434" tIns="45717" rIns="91434" bIns="45717" rtlCol="0"/>
          <a:lstStyle>
            <a:lvl1pPr algn="l" eaLnBrk="1" hangingPunct="1">
              <a:defRPr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14000" y="0"/>
            <a:ext cx="2920193" cy="493237"/>
          </a:xfrm>
          <a:prstGeom prst="rect">
            <a:avLst/>
          </a:prstGeom>
        </p:spPr>
        <p:txBody>
          <a:bodyPr vert="horz" lIns="91434" tIns="45717" rIns="91434" bIns="45717" rtlCol="0"/>
          <a:lstStyle>
            <a:lvl1pPr algn="r" eaLnBrk="1" hangingPunct="1">
              <a:defRPr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fld id="{AA67C262-8B7F-40D1-BC5F-844DAA1D5EA5}" type="datetimeFigureOut">
              <a:rPr lang="ja-JP" altLang="en-US"/>
              <a:pPr>
                <a:defRPr/>
              </a:pPr>
              <a:t>2024/3/27</a:t>
            </a:fld>
            <a:endParaRPr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4" tIns="45717" rIns="91434" bIns="45717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72320" y="4686538"/>
            <a:ext cx="5391124" cy="4440707"/>
          </a:xfrm>
          <a:prstGeom prst="rect">
            <a:avLst/>
          </a:prstGeom>
        </p:spPr>
        <p:txBody>
          <a:bodyPr vert="horz" lIns="91434" tIns="45717" rIns="91434" bIns="45717" rtlCol="0">
            <a:normAutofit/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9371501"/>
            <a:ext cx="2920193" cy="493236"/>
          </a:xfrm>
          <a:prstGeom prst="rect">
            <a:avLst/>
          </a:prstGeom>
        </p:spPr>
        <p:txBody>
          <a:bodyPr vert="horz" lIns="91434" tIns="45717" rIns="91434" bIns="45717" rtlCol="0" anchor="b"/>
          <a:lstStyle>
            <a:lvl1pPr algn="l" eaLnBrk="1" hangingPunct="1">
              <a:defRPr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14000" y="9371501"/>
            <a:ext cx="2920193" cy="493236"/>
          </a:xfrm>
          <a:prstGeom prst="rect">
            <a:avLst/>
          </a:prstGeom>
        </p:spPr>
        <p:txBody>
          <a:bodyPr vert="horz" wrap="square" lIns="91434" tIns="45717" rIns="91434" bIns="45717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/>
            </a:lvl1pPr>
          </a:lstStyle>
          <a:p>
            <a:pPr>
              <a:defRPr/>
            </a:pPr>
            <a:fld id="{243CDBA8-714F-4D1E-884E-3A89AC9628B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082278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DB91A7-1AAA-47F9-889D-8C3949C9273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11777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301DBB-9E81-42B0-A2CB-CE37B1B641A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141745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3AE2A5-B273-4DEA-939F-5931DA3C87A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479410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529638" y="0"/>
            <a:ext cx="614362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B227367F-66B8-480A-81F7-8FE9210366A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525367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90B796-96B3-4835-8061-A4C465F84B9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469784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AEA5B7-B9BD-4B70-9977-8F475B4653C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91027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3C5C7D-341F-4E72-B99F-74E86BE270F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129467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2C7DFB-C2D7-4B4E-97C1-A9113EF8CAC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333838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19256" cy="562074"/>
          </a:xfrm>
        </p:spPr>
        <p:txBody>
          <a:bodyPr>
            <a:noAutofit/>
          </a:bodyPr>
          <a:lstStyle>
            <a:lvl1pPr algn="l">
              <a:defRPr sz="3600"/>
            </a:lvl1pPr>
          </a:lstStyle>
          <a:p>
            <a:r>
              <a:rPr lang="ja-JP" altLang="en-US" dirty="0"/>
              <a:t>マスタ タイトルの書式設定</a:t>
            </a:r>
          </a:p>
        </p:txBody>
      </p:sp>
      <p:sp>
        <p:nvSpPr>
          <p:cNvPr id="3" name="スライド番号プレースホルダ 4"/>
          <p:cNvSpPr>
            <a:spLocks noGrp="1"/>
          </p:cNvSpPr>
          <p:nvPr>
            <p:ph type="sldNum" sz="quarter" idx="10"/>
          </p:nvPr>
        </p:nvSpPr>
        <p:spPr>
          <a:xfrm>
            <a:off x="8388350" y="115888"/>
            <a:ext cx="658813" cy="341312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3816FD1F-9CD6-4B5F-8F2B-18143C713A04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988739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A6515A-9E95-4CAB-9075-4700B221658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412206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757F41-8431-4430-94FD-7517A948C71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116326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CCEFB4-186D-4B5D-A9A8-8D8DE1E40FA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92728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hangingPunct="1">
              <a:defRPr sz="1200">
                <a:solidFill>
                  <a:schemeClr val="tx1">
                    <a:tint val="75000"/>
                  </a:schemeClr>
                </a:solidFill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hangingPunct="1">
              <a:defRPr sz="1200">
                <a:solidFill>
                  <a:schemeClr val="tx1">
                    <a:tint val="75000"/>
                  </a:schemeClr>
                </a:solidFill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5B50B936-6A82-484E-92F1-2EE87F5BC3E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229" r:id="rId1"/>
    <p:sldLayoutId id="2147484230" r:id="rId2"/>
    <p:sldLayoutId id="2147484231" r:id="rId3"/>
    <p:sldLayoutId id="2147484232" r:id="rId4"/>
    <p:sldLayoutId id="2147484233" r:id="rId5"/>
    <p:sldLayoutId id="2147484239" r:id="rId6"/>
    <p:sldLayoutId id="2147484234" r:id="rId7"/>
    <p:sldLayoutId id="2147484235" r:id="rId8"/>
    <p:sldLayoutId id="2147484236" r:id="rId9"/>
    <p:sldLayoutId id="2147484237" r:id="rId10"/>
    <p:sldLayoutId id="2147484238" r:id="rId11"/>
    <p:sldLayoutId id="2147484241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08B52DAF-0528-D1F5-9F60-5548F39869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E90B796-96B3-4835-8061-A4C465F84B96}" type="slidenum">
              <a:rPr lang="en-US" altLang="ja-JP" smtClean="0"/>
              <a:pPr>
                <a:defRPr/>
              </a:pPr>
              <a:t>1</a:t>
            </a:fld>
            <a:endParaRPr lang="en-US" altLang="ja-JP"/>
          </a:p>
        </p:txBody>
      </p:sp>
      <p:sp>
        <p:nvSpPr>
          <p:cNvPr id="2" name="タイトル 1">
            <a:extLst>
              <a:ext uri="{FF2B5EF4-FFF2-40B4-BE49-F238E27FC236}">
                <a16:creationId xmlns:a16="http://schemas.microsoft.com/office/drawing/2014/main" id="{DCCE3793-0269-A668-A44F-F5313C7C7FA4}"/>
              </a:ext>
            </a:extLst>
          </p:cNvPr>
          <p:cNvSpPr txBox="1">
            <a:spLocks/>
          </p:cNvSpPr>
          <p:nvPr/>
        </p:nvSpPr>
        <p:spPr bwMode="auto">
          <a:xfrm>
            <a:off x="1043608" y="2985631"/>
            <a:ext cx="6812280" cy="9134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rmAutofit/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kumimoji="1" sz="44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kumimoji="1" sz="44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kumimoji="1" sz="44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kumimoji="1" sz="44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kumimoji="1" sz="44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kumimoji="1" sz="44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kumimoji="1" sz="44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kumimoji="1" sz="44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9pPr>
          </a:lstStyle>
          <a:p>
            <a:r>
              <a:rPr lang="ja-JP" altLang="en-US" sz="3600" i="1"/>
              <a:t>テーマ名</a:t>
            </a:r>
            <a:endParaRPr lang="ja-JP" altLang="en-US" sz="3600" i="1" dirty="0"/>
          </a:p>
        </p:txBody>
      </p:sp>
      <p:sp>
        <p:nvSpPr>
          <p:cNvPr id="5" name="サブタイトル 2">
            <a:extLst>
              <a:ext uri="{FF2B5EF4-FFF2-40B4-BE49-F238E27FC236}">
                <a16:creationId xmlns:a16="http://schemas.microsoft.com/office/drawing/2014/main" id="{9AFBD0C8-F79A-D85E-8ACC-F1DAA3C5D6B6}"/>
              </a:ext>
            </a:extLst>
          </p:cNvPr>
          <p:cNvSpPr txBox="1">
            <a:spLocks/>
          </p:cNvSpPr>
          <p:nvPr/>
        </p:nvSpPr>
        <p:spPr bwMode="auto">
          <a:xfrm>
            <a:off x="3563888" y="5742236"/>
            <a:ext cx="5437794" cy="67664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–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–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buNone/>
            </a:pPr>
            <a:r>
              <a:rPr lang="ja-JP" altLang="en-US" sz="2800" dirty="0"/>
              <a:t>○○株式会社</a:t>
            </a:r>
          </a:p>
        </p:txBody>
      </p:sp>
      <p:sp>
        <p:nvSpPr>
          <p:cNvPr id="6" name="AutoShape 2">
            <a:extLst>
              <a:ext uri="{FF2B5EF4-FFF2-40B4-BE49-F238E27FC236}">
                <a16:creationId xmlns:a16="http://schemas.microsoft.com/office/drawing/2014/main" id="{A6D20FD0-2C73-E07E-4E8E-930FE4F8CD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67341" y="4869160"/>
            <a:ext cx="3636707" cy="628182"/>
          </a:xfrm>
          <a:prstGeom prst="wedgeRoundRectCallout">
            <a:avLst>
              <a:gd name="adj1" fmla="val 72035"/>
              <a:gd name="adj2" fmla="val 103439"/>
              <a:gd name="adj3" fmla="val 16667"/>
            </a:avLst>
          </a:prstGeom>
          <a:solidFill>
            <a:srgbClr val="FFFFFF"/>
          </a:solidFill>
          <a:ln w="9525">
            <a:solidFill>
              <a:srgbClr val="0000FF"/>
            </a:solidFill>
            <a:miter lim="800000"/>
            <a:headEnd/>
            <a:tailEnd/>
          </a:ln>
        </p:spPr>
        <p:txBody>
          <a:bodyPr vert="horz" wrap="square" lIns="55721" tIns="6668" rIns="55721" bIns="6668" numCol="1" anchor="t" anchorCtr="0" compatLnSpc="1">
            <a:prstTxWarp prst="textNoShape">
              <a:avLst/>
            </a:prstTxWarp>
          </a:bodyPr>
          <a:lstStyle/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ja-JP" altLang="en-US" sz="1350" dirty="0">
                <a:solidFill>
                  <a:srgbClr val="3333FF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幹事企業名を記載</a:t>
            </a:r>
            <a:br>
              <a:rPr kumimoji="0" lang="en-US" altLang="ja-JP" sz="1350" dirty="0">
                <a:solidFill>
                  <a:srgbClr val="3333FF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</a:br>
            <a:r>
              <a:rPr kumimoji="0" lang="ja-JP" altLang="en-US" sz="1350" dirty="0">
                <a:solidFill>
                  <a:srgbClr val="3333FF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（連携する者、委託先等の記載は不要）</a:t>
            </a:r>
            <a:endParaRPr kumimoji="0" lang="en-US" altLang="ja-JP" sz="1350" dirty="0">
              <a:solidFill>
                <a:srgbClr val="3333FF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defTabSz="685800" eaLnBrk="0" fontAlgn="base" hangingPunct="0">
              <a:spcBef>
                <a:spcPct val="0"/>
              </a:spcBef>
              <a:spcAft>
                <a:spcPct val="0"/>
              </a:spcAft>
            </a:pPr>
            <a:endParaRPr kumimoji="0" lang="ja-JP" altLang="ja-JP" sz="1350" dirty="0">
              <a:solidFill>
                <a:srgbClr val="3333FF"/>
              </a:solidFill>
            </a:endParaRPr>
          </a:p>
        </p:txBody>
      </p:sp>
      <p:sp>
        <p:nvSpPr>
          <p:cNvPr id="7" name="タイトル 1">
            <a:extLst>
              <a:ext uri="{FF2B5EF4-FFF2-40B4-BE49-F238E27FC236}">
                <a16:creationId xmlns:a16="http://schemas.microsoft.com/office/drawing/2014/main" id="{E7E686A9-A68E-ACB5-E84D-1F7F76784129}"/>
              </a:ext>
            </a:extLst>
          </p:cNvPr>
          <p:cNvSpPr txBox="1">
            <a:spLocks/>
          </p:cNvSpPr>
          <p:nvPr/>
        </p:nvSpPr>
        <p:spPr>
          <a:xfrm>
            <a:off x="235092" y="942296"/>
            <a:ext cx="8638223" cy="1584177"/>
          </a:xfrm>
          <a:prstGeom prst="rect">
            <a:avLst/>
          </a:prstGeom>
        </p:spPr>
        <p:txBody>
          <a:bodyPr vert="horz" lIns="68580" tIns="34290" rIns="68580" bIns="3429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400" dirty="0">
                <a:latin typeface="+mj-ea"/>
              </a:rPr>
              <a:t>「グリーンイノベーション基金事業／</a:t>
            </a:r>
            <a:endParaRPr lang="en-US" altLang="ja-JP" sz="2400" dirty="0">
              <a:latin typeface="+mj-ea"/>
            </a:endParaRPr>
          </a:p>
          <a:p>
            <a:r>
              <a:rPr lang="ja-JP" altLang="en-US" sz="2400" dirty="0">
                <a:latin typeface="+mj-ea"/>
              </a:rPr>
              <a:t>次世代型太陽電池の開発／</a:t>
            </a:r>
            <a:r>
              <a:rPr lang="zh-TW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③次世代型太陽電池実証事業</a:t>
            </a:r>
            <a:r>
              <a:rPr lang="ja-JP" altLang="en-US" sz="2400" dirty="0">
                <a:latin typeface="+mj-ea"/>
              </a:rPr>
              <a:t>」</a:t>
            </a:r>
            <a:endParaRPr lang="en-US" altLang="ja-JP" sz="2400" dirty="0">
              <a:latin typeface="+mj-ea"/>
            </a:endParaRPr>
          </a:p>
          <a:p>
            <a:endParaRPr lang="en-US" altLang="ja-JP" sz="2400" dirty="0">
              <a:latin typeface="+mj-ea"/>
            </a:endParaRPr>
          </a:p>
          <a:p>
            <a:r>
              <a:rPr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「③</a:t>
            </a:r>
            <a:r>
              <a:rPr lang="zh-TW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次世代型太陽電池</a:t>
            </a:r>
            <a:r>
              <a:rPr lang="ja-JP" altLang="en-US" sz="240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実証</a:t>
            </a:r>
            <a:r>
              <a:rPr lang="ja-JP" altLang="en-US" sz="2400">
                <a:latin typeface="+mj-ea"/>
              </a:rPr>
              <a:t>事業」目標</a:t>
            </a:r>
            <a:r>
              <a:rPr lang="ja-JP" altLang="en-US" sz="2400" dirty="0">
                <a:latin typeface="+mj-ea"/>
              </a:rPr>
              <a:t>の設定</a:t>
            </a:r>
          </a:p>
        </p:txBody>
      </p:sp>
      <p:sp>
        <p:nvSpPr>
          <p:cNvPr id="8" name="スライド番号プレースホルダー 3">
            <a:extLst>
              <a:ext uri="{FF2B5EF4-FFF2-40B4-BE49-F238E27FC236}">
                <a16:creationId xmlns:a16="http://schemas.microsoft.com/office/drawing/2014/main" id="{C1438E35-4FEB-6718-C7E3-A577958B56E2}"/>
              </a:ext>
            </a:extLst>
          </p:cNvPr>
          <p:cNvSpPr txBox="1">
            <a:spLocks/>
          </p:cNvSpPr>
          <p:nvPr/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defPPr>
              <a:defRPr lang="ja-JP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kumimoji="1" sz="1200" kern="1200">
                <a:solidFill>
                  <a:srgbClr val="898989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kumimoji="1" kern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kumimoji="1" kern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kumimoji="1" kern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kumimoji="1" kern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+mn-cs"/>
              </a:defRPr>
            </a:lvl5pPr>
            <a:lvl6pPr marL="2286000" algn="l" defTabSz="914400" rtl="0" eaLnBrk="1" latinLnBrk="0" hangingPunct="1">
              <a:defRPr kumimoji="1" kern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+mn-cs"/>
              </a:defRPr>
            </a:lvl6pPr>
            <a:lvl7pPr marL="2743200" algn="l" defTabSz="914400" rtl="0" eaLnBrk="1" latinLnBrk="0" hangingPunct="1">
              <a:defRPr kumimoji="1" kern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+mn-cs"/>
              </a:defRPr>
            </a:lvl7pPr>
            <a:lvl8pPr marL="3200400" algn="l" defTabSz="914400" rtl="0" eaLnBrk="1" latinLnBrk="0" hangingPunct="1">
              <a:defRPr kumimoji="1" kern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+mn-cs"/>
              </a:defRPr>
            </a:lvl8pPr>
            <a:lvl9pPr marL="3657600" algn="l" defTabSz="914400" rtl="0" eaLnBrk="1" latinLnBrk="0" hangingPunct="1">
              <a:defRPr kumimoji="1" kern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+mn-cs"/>
              </a:defRPr>
            </a:lvl9pPr>
          </a:lstStyle>
          <a:p>
            <a:pPr>
              <a:defRPr/>
            </a:pPr>
            <a:fld id="{E3DB91A7-1AAA-47F9-889D-8C3949C9273B}" type="slidenum">
              <a:rPr lang="en-US" altLang="ja-JP" smtClean="0"/>
              <a:pPr>
                <a:defRPr/>
              </a:pPr>
              <a:t>1</a:t>
            </a:fld>
            <a:endParaRPr lang="en-US" altLang="ja-JP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FA6A2679-71B1-6075-6954-A850AFDA6B61}"/>
              </a:ext>
            </a:extLst>
          </p:cNvPr>
          <p:cNvSpPr txBox="1"/>
          <p:nvPr/>
        </p:nvSpPr>
        <p:spPr>
          <a:xfrm>
            <a:off x="432048" y="158719"/>
            <a:ext cx="1115616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dirty="0"/>
              <a:t>別添</a:t>
            </a:r>
            <a:r>
              <a:rPr lang="en-US" altLang="ja-JP" dirty="0"/>
              <a:t>8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846782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/>
          <p:cNvSpPr txBox="1">
            <a:spLocks/>
          </p:cNvSpPr>
          <p:nvPr/>
        </p:nvSpPr>
        <p:spPr>
          <a:xfrm>
            <a:off x="360000" y="180000"/>
            <a:ext cx="8640000" cy="418961"/>
          </a:xfrm>
          <a:prstGeom prst="rect">
            <a:avLst/>
          </a:prstGeom>
        </p:spPr>
        <p:txBody>
          <a:bodyPr vert="horz" lIns="68580" tIns="34290" rIns="68580" bIns="34290" rtlCol="0" anchor="ctr" anchorCtr="0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2400" dirty="0">
                <a:latin typeface="+mn-ea"/>
                <a:ea typeface="+mn-ea"/>
              </a:rPr>
              <a:t>実証事業目標に関して</a:t>
            </a: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DDEC473A-BE7F-64D9-EE17-65CDD239F6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3DB91A7-1AAA-47F9-889D-8C3949C9273B}" type="slidenum">
              <a:rPr lang="en-US" altLang="ja-JP" smtClean="0"/>
              <a:pPr>
                <a:defRPr/>
              </a:pPr>
              <a:t>2</a:t>
            </a:fld>
            <a:endParaRPr lang="en-US" altLang="ja-JP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C1E319A5-B2FA-BDBC-1322-AE0F6D5F3939}"/>
              </a:ext>
            </a:extLst>
          </p:cNvPr>
          <p:cNvSpPr txBox="1"/>
          <p:nvPr/>
        </p:nvSpPr>
        <p:spPr>
          <a:xfrm>
            <a:off x="628769" y="598962"/>
            <a:ext cx="6840760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eaLnBrk="1" hangingPunct="1">
              <a:defRPr/>
            </a:pPr>
            <a:r>
              <a:rPr lang="en-US" altLang="ja-JP" sz="1600" b="1" dirty="0"/>
              <a:t>【</a:t>
            </a:r>
            <a:r>
              <a:rPr lang="ja-JP" altLang="en-US" sz="1600" b="1" dirty="0"/>
              <a:t>実証事業終了時</a:t>
            </a:r>
            <a:r>
              <a:rPr lang="en-US" altLang="ja-JP" sz="1600" b="1" dirty="0"/>
              <a:t>】</a:t>
            </a:r>
            <a:r>
              <a:rPr lang="ja-JP" altLang="en-US" sz="1600" b="1" dirty="0"/>
              <a:t>　</a:t>
            </a:r>
            <a:r>
              <a:rPr lang="en-US" altLang="ja-JP" sz="1600" b="1" dirty="0"/>
              <a:t>14</a:t>
            </a:r>
            <a:r>
              <a:rPr lang="ja-JP" altLang="en-US" sz="1600" b="1" dirty="0"/>
              <a:t>円／</a:t>
            </a:r>
            <a:r>
              <a:rPr lang="en-US" altLang="ja-JP" sz="1600" b="1" dirty="0"/>
              <a:t>kWh</a:t>
            </a:r>
            <a:r>
              <a:rPr lang="ja-JP" altLang="en-US" sz="1600" b="1" dirty="0"/>
              <a:t>の見通し</a:t>
            </a:r>
            <a:endParaRPr lang="en-US" altLang="ja-JP" sz="1600" b="1" dirty="0"/>
          </a:p>
        </p:txBody>
      </p:sp>
      <p:graphicFrame>
        <p:nvGraphicFramePr>
          <p:cNvPr id="8" name="表 4">
            <a:extLst>
              <a:ext uri="{FF2B5EF4-FFF2-40B4-BE49-F238E27FC236}">
                <a16:creationId xmlns:a16="http://schemas.microsoft.com/office/drawing/2014/main" id="{D12BE1D1-40E6-8EE4-386D-BDEBEF1FBB4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092404"/>
              </p:ext>
            </p:extLst>
          </p:nvPr>
        </p:nvGraphicFramePr>
        <p:xfrm>
          <a:off x="899591" y="1605568"/>
          <a:ext cx="7704696" cy="48768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26174">
                  <a:extLst>
                    <a:ext uri="{9D8B030D-6E8A-4147-A177-3AD203B41FA5}">
                      <a16:colId xmlns:a16="http://schemas.microsoft.com/office/drawing/2014/main" val="2710178997"/>
                    </a:ext>
                  </a:extLst>
                </a:gridCol>
                <a:gridCol w="1124411">
                  <a:extLst>
                    <a:ext uri="{9D8B030D-6E8A-4147-A177-3AD203B41FA5}">
                      <a16:colId xmlns:a16="http://schemas.microsoft.com/office/drawing/2014/main" val="2510145786"/>
                    </a:ext>
                  </a:extLst>
                </a:gridCol>
                <a:gridCol w="1197888">
                  <a:extLst>
                    <a:ext uri="{9D8B030D-6E8A-4147-A177-3AD203B41FA5}">
                      <a16:colId xmlns:a16="http://schemas.microsoft.com/office/drawing/2014/main" val="344403281"/>
                    </a:ext>
                  </a:extLst>
                </a:gridCol>
                <a:gridCol w="3456223">
                  <a:extLst>
                    <a:ext uri="{9D8B030D-6E8A-4147-A177-3AD203B41FA5}">
                      <a16:colId xmlns:a16="http://schemas.microsoft.com/office/drawing/2014/main" val="100404236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諸元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単位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備考（諸元設定の背景、前提）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47982535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・システム規模・諸元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8746362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　システム規模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kW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5064882"/>
                  </a:ext>
                </a:extLst>
              </a:tr>
              <a:tr h="27940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　変換効率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%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69346602"/>
                  </a:ext>
                </a:extLst>
              </a:tr>
              <a:tr h="22352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　劣化率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／年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5803481"/>
                  </a:ext>
                </a:extLst>
              </a:tr>
              <a:tr h="16764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　稼働年数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年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6372248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・建設費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79066044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　システム単価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円／</a:t>
                      </a:r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kW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06247071"/>
                  </a:ext>
                </a:extLst>
              </a:tr>
              <a:tr h="268224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・年間経費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1558534"/>
                  </a:ext>
                </a:extLst>
              </a:tr>
              <a:tr h="201168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　</a:t>
                      </a:r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O&amp;M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円／</a:t>
                      </a:r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kW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／年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11983710"/>
                  </a:ext>
                </a:extLst>
              </a:tr>
              <a:tr h="116912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・撤去費用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24785176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　撤去費用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5%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固定値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71412123"/>
                  </a:ext>
                </a:extLst>
              </a:tr>
              <a:tr h="20320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　設備利用率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13.8%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固定値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73118425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　割引率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3%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固定値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92698433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モジュール面積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cm2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900cm2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以上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0770584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アパーチャ比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%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75%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以上が目安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13368658"/>
                  </a:ext>
                </a:extLst>
              </a:tr>
            </a:tbl>
          </a:graphicData>
        </a:graphic>
      </p:graphicFrame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AC0583A9-3BD7-6C6D-FF1C-E0D05AF1D1B6}"/>
              </a:ext>
            </a:extLst>
          </p:cNvPr>
          <p:cNvSpPr txBox="1"/>
          <p:nvPr/>
        </p:nvSpPr>
        <p:spPr>
          <a:xfrm>
            <a:off x="899591" y="1268760"/>
            <a:ext cx="8064574" cy="307777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eaLnBrk="1" hangingPunct="1">
              <a:defRPr/>
            </a:pPr>
            <a:r>
              <a:rPr lang="ja-JP" altLang="en-US" sz="1400" b="1" dirty="0">
                <a:solidFill>
                  <a:schemeClr val="tx1"/>
                </a:solidFill>
              </a:rPr>
              <a:t>想定される量産規模：○○</a:t>
            </a:r>
            <a:r>
              <a:rPr lang="en-US" altLang="ja-JP" sz="1400" b="1" dirty="0">
                <a:solidFill>
                  <a:schemeClr val="tx1"/>
                </a:solidFill>
              </a:rPr>
              <a:t>MW</a:t>
            </a:r>
            <a:r>
              <a:rPr lang="ja-JP" altLang="en-US" sz="1400" b="1" dirty="0">
                <a:solidFill>
                  <a:schemeClr val="tx1"/>
                </a:solidFill>
              </a:rPr>
              <a:t>（２０ｘｘ年）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1F66469F-4459-86A8-10DB-963938C5F099}"/>
              </a:ext>
            </a:extLst>
          </p:cNvPr>
          <p:cNvSpPr txBox="1"/>
          <p:nvPr/>
        </p:nvSpPr>
        <p:spPr>
          <a:xfrm>
            <a:off x="628769" y="946571"/>
            <a:ext cx="8064574" cy="33855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eaLnBrk="1" hangingPunct="1">
              <a:defRPr/>
            </a:pPr>
            <a:r>
              <a:rPr lang="ja-JP" altLang="en-US" sz="1600" b="1" dirty="0">
                <a:solidFill>
                  <a:schemeClr val="tx1"/>
                </a:solidFill>
              </a:rPr>
              <a:t>発電コスト：○○円／</a:t>
            </a:r>
            <a:r>
              <a:rPr lang="en-US" altLang="ja-JP" sz="1600" b="1" dirty="0">
                <a:solidFill>
                  <a:schemeClr val="tx1"/>
                </a:solidFill>
              </a:rPr>
              <a:t>kWh</a:t>
            </a:r>
            <a:endParaRPr lang="ja-JP" altLang="en-US" sz="16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423107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B4C4B77-4F07-9567-4E47-448677C7C5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E90B796-96B3-4835-8061-A4C465F84B96}" type="slidenum">
              <a:rPr lang="en-US" altLang="ja-JP" smtClean="0"/>
              <a:pPr>
                <a:defRPr/>
              </a:pPr>
              <a:t>3</a:t>
            </a:fld>
            <a:endParaRPr lang="en-US" altLang="ja-JP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4EBCE366-4448-6BF9-F065-A22F8E2D18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44891593"/>
              </p:ext>
            </p:extLst>
          </p:nvPr>
        </p:nvGraphicFramePr>
        <p:xfrm>
          <a:off x="945351" y="1124744"/>
          <a:ext cx="7011025" cy="2133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2433">
                  <a:extLst>
                    <a:ext uri="{9D8B030D-6E8A-4147-A177-3AD203B41FA5}">
                      <a16:colId xmlns:a16="http://schemas.microsoft.com/office/drawing/2014/main" val="2710178997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510145786"/>
                    </a:ext>
                  </a:extLst>
                </a:gridCol>
                <a:gridCol w="4176464">
                  <a:extLst>
                    <a:ext uri="{9D8B030D-6E8A-4147-A177-3AD203B41FA5}">
                      <a16:colId xmlns:a16="http://schemas.microsoft.com/office/drawing/2014/main" val="3139902824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諸元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諸元設定の考え方・根拠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47982535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パネル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8746362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パワーコンバーター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5064882"/>
                  </a:ext>
                </a:extLst>
              </a:tr>
              <a:tr h="27940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課題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69346602"/>
                  </a:ext>
                </a:extLst>
              </a:tr>
              <a:tr h="22352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その他機器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5803481"/>
                  </a:ext>
                </a:extLst>
              </a:tr>
              <a:tr h="16764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工事費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6372248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小計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79066044"/>
                  </a:ext>
                </a:extLst>
              </a:tr>
            </a:tbl>
          </a:graphicData>
        </a:graphic>
      </p:graphicFrame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ED0AA4A4-04BB-CDC3-6767-FBAF72D80935}"/>
              </a:ext>
            </a:extLst>
          </p:cNvPr>
          <p:cNvSpPr txBox="1"/>
          <p:nvPr/>
        </p:nvSpPr>
        <p:spPr>
          <a:xfrm>
            <a:off x="683568" y="620688"/>
            <a:ext cx="8064574" cy="338554"/>
          </a:xfrm>
          <a:prstGeom prst="rect">
            <a:avLst/>
          </a:prstGeo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eaLnBrk="1" hangingPunct="1">
              <a:defRPr/>
            </a:pPr>
            <a:r>
              <a:rPr lang="ja-JP" altLang="en-US" sz="1600" b="1" dirty="0">
                <a:solidFill>
                  <a:schemeClr val="tx1"/>
                </a:solidFill>
              </a:rPr>
              <a:t>システム単価の内訳（円／</a:t>
            </a:r>
            <a:r>
              <a:rPr lang="en-US" altLang="ja-JP" sz="1600" b="1" dirty="0">
                <a:solidFill>
                  <a:schemeClr val="tx1"/>
                </a:solidFill>
              </a:rPr>
              <a:t>kW</a:t>
            </a:r>
            <a:r>
              <a:rPr lang="ja-JP" altLang="en-US" sz="1600" b="1" dirty="0">
                <a:solidFill>
                  <a:schemeClr val="tx1"/>
                </a:solidFill>
              </a:rPr>
              <a:t>）</a:t>
            </a:r>
            <a:endParaRPr lang="en-US" altLang="ja-JP" sz="1600" b="1" dirty="0">
              <a:solidFill>
                <a:schemeClr val="tx1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8BA7A41-3BE8-D2B7-11D8-39858B74A34E}"/>
              </a:ext>
            </a:extLst>
          </p:cNvPr>
          <p:cNvSpPr txBox="1"/>
          <p:nvPr/>
        </p:nvSpPr>
        <p:spPr>
          <a:xfrm>
            <a:off x="342780" y="4581128"/>
            <a:ext cx="8405362" cy="206210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eaLnBrk="1" hangingPunct="1">
              <a:defRPr/>
            </a:pPr>
            <a:r>
              <a:rPr lang="en-US" altLang="ja-JP" sz="1600" dirty="0">
                <a:solidFill>
                  <a:srgbClr val="3333FF"/>
                </a:solidFill>
                <a:latin typeface="+mn-ea"/>
              </a:rPr>
              <a:t>【</a:t>
            </a:r>
            <a:r>
              <a:rPr lang="ja-JP" altLang="en-US" sz="1600" dirty="0">
                <a:solidFill>
                  <a:srgbClr val="3333FF"/>
                </a:solidFill>
                <a:latin typeface="+mn-ea"/>
              </a:rPr>
              <a:t>発電コストに関する注意事項</a:t>
            </a:r>
            <a:r>
              <a:rPr lang="en-US" altLang="ja-JP" sz="1600" dirty="0">
                <a:solidFill>
                  <a:srgbClr val="3333FF"/>
                </a:solidFill>
                <a:latin typeface="+mn-ea"/>
              </a:rPr>
              <a:t>】</a:t>
            </a:r>
          </a:p>
          <a:p>
            <a:pPr eaLnBrk="1" hangingPunct="1">
              <a:defRPr/>
            </a:pPr>
            <a:r>
              <a:rPr lang="ja-JP" altLang="en-US" sz="1600" dirty="0">
                <a:solidFill>
                  <a:srgbClr val="3333FF"/>
                </a:solidFill>
                <a:latin typeface="+mn-ea"/>
              </a:rPr>
              <a:t>・別添</a:t>
            </a:r>
            <a:r>
              <a:rPr lang="en-US" altLang="ja-JP" sz="1600" dirty="0">
                <a:solidFill>
                  <a:srgbClr val="3333FF"/>
                </a:solidFill>
                <a:latin typeface="+mn-ea"/>
              </a:rPr>
              <a:t>6</a:t>
            </a:r>
            <a:r>
              <a:rPr lang="ja-JP" altLang="en-US" sz="1600" dirty="0">
                <a:solidFill>
                  <a:srgbClr val="3333FF"/>
                </a:solidFill>
                <a:latin typeface="+mn-ea"/>
              </a:rPr>
              <a:t>発電コスト試算シートを用いること。</a:t>
            </a:r>
            <a:endParaRPr lang="en-US" altLang="ja-JP" sz="1600" dirty="0">
              <a:solidFill>
                <a:srgbClr val="3333FF"/>
              </a:solidFill>
              <a:latin typeface="+mn-ea"/>
            </a:endParaRPr>
          </a:p>
          <a:p>
            <a:pPr eaLnBrk="1" hangingPunct="1">
              <a:defRPr/>
            </a:pPr>
            <a:r>
              <a:rPr lang="ja-JP" altLang="en-US" sz="1600" dirty="0">
                <a:solidFill>
                  <a:srgbClr val="3333FF"/>
                </a:solidFill>
                <a:latin typeface="+mn-ea"/>
              </a:rPr>
              <a:t>・色つきの欄はすべて入力すること。</a:t>
            </a:r>
            <a:endParaRPr lang="en-US" altLang="ja-JP" sz="1600" dirty="0">
              <a:solidFill>
                <a:srgbClr val="3333FF"/>
              </a:solidFill>
              <a:latin typeface="+mn-ea"/>
            </a:endParaRPr>
          </a:p>
          <a:p>
            <a:pPr eaLnBrk="1" hangingPunct="1">
              <a:defRPr/>
            </a:pPr>
            <a:r>
              <a:rPr lang="ja-JP" altLang="en-US" sz="1600" dirty="0">
                <a:solidFill>
                  <a:srgbClr val="3333FF"/>
                </a:solidFill>
                <a:latin typeface="+mn-ea"/>
              </a:rPr>
              <a:t>・実証事業提案時の諸元を元に、実証事業終了時の諸元設定の考え方・根拠を明記すること。</a:t>
            </a:r>
            <a:endParaRPr lang="en-US" altLang="ja-JP" sz="1600" dirty="0">
              <a:solidFill>
                <a:srgbClr val="3333FF"/>
              </a:solidFill>
              <a:latin typeface="+mn-ea"/>
            </a:endParaRPr>
          </a:p>
          <a:p>
            <a:pPr eaLnBrk="1" hangingPunct="1">
              <a:defRPr/>
            </a:pPr>
            <a:r>
              <a:rPr lang="ja-JP" altLang="en-US" sz="1600" dirty="0">
                <a:solidFill>
                  <a:srgbClr val="3333FF"/>
                </a:solidFill>
              </a:rPr>
              <a:t>長くなる場合には、欄には概要を記し、詳細は別ページに記載すること。</a:t>
            </a:r>
            <a:endParaRPr lang="en-US" altLang="ja-JP" sz="1600" dirty="0">
              <a:solidFill>
                <a:srgbClr val="3333FF"/>
              </a:solidFill>
            </a:endParaRPr>
          </a:p>
          <a:p>
            <a:pPr eaLnBrk="1" hangingPunct="1">
              <a:defRPr/>
            </a:pPr>
            <a:r>
              <a:rPr lang="ja-JP" altLang="en-US" sz="1600" dirty="0">
                <a:solidFill>
                  <a:srgbClr val="3333FF"/>
                </a:solidFill>
                <a:latin typeface="+mn-ea"/>
              </a:rPr>
              <a:t>・必要に応じて図・表・グラフ等を用いて説明すること。</a:t>
            </a:r>
            <a:endParaRPr lang="en-US" altLang="ja-JP" sz="1600" dirty="0">
              <a:solidFill>
                <a:srgbClr val="3333FF"/>
              </a:solidFill>
              <a:latin typeface="+mn-ea"/>
            </a:endParaRPr>
          </a:p>
          <a:p>
            <a:pPr eaLnBrk="1" hangingPunct="1">
              <a:defRPr/>
            </a:pPr>
            <a:r>
              <a:rPr lang="ja-JP" altLang="en-US" sz="1600" dirty="0">
                <a:solidFill>
                  <a:srgbClr val="3333FF"/>
                </a:solidFill>
                <a:latin typeface="+mn-ea"/>
              </a:rPr>
              <a:t>・実証事業提案時の諸元との比較を踏まえた技術面等の課題、課題解決に関する取組内容を、事業戦略ビジョンとの連関</a:t>
            </a:r>
            <a:r>
              <a:rPr lang="ja-JP" altLang="en-US" sz="1600">
                <a:solidFill>
                  <a:srgbClr val="3333FF"/>
                </a:solidFill>
                <a:latin typeface="+mn-ea"/>
              </a:rPr>
              <a:t>を踏まえて別紙に具体的に記載する</a:t>
            </a:r>
            <a:r>
              <a:rPr lang="ja-JP" altLang="en-US" sz="1600" dirty="0">
                <a:solidFill>
                  <a:srgbClr val="3333FF"/>
                </a:solidFill>
                <a:latin typeface="+mn-ea"/>
              </a:rPr>
              <a:t>こと。</a:t>
            </a:r>
            <a:endParaRPr lang="en-US" altLang="ja-JP" sz="1600" dirty="0">
              <a:solidFill>
                <a:srgbClr val="3333FF"/>
              </a:solidFill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8203504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335</Words>
  <Application>Microsoft Office PowerPoint</Application>
  <PresentationFormat>画面に合わせる (4:3)</PresentationFormat>
  <Paragraphs>66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2023-08-23T23:51:17Z</dcterms:created>
  <dcterms:modified xsi:type="dcterms:W3CDTF">2024-03-27T06:57:03Z</dcterms:modified>
</cp:coreProperties>
</file>

<file path=docProps/thumbnail.jpeg>
</file>