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2"/>
  </p:notesMasterIdLst>
  <p:handoutMasterIdLst>
    <p:handoutMasterId r:id="rId23"/>
  </p:handoutMasterIdLst>
  <p:sldIdLst>
    <p:sldId id="258" r:id="rId2"/>
    <p:sldId id="260" r:id="rId3"/>
    <p:sldId id="261" r:id="rId4"/>
    <p:sldId id="266" r:id="rId5"/>
    <p:sldId id="274" r:id="rId6"/>
    <p:sldId id="275" r:id="rId7"/>
    <p:sldId id="276" r:id="rId8"/>
    <p:sldId id="277" r:id="rId9"/>
    <p:sldId id="282" r:id="rId10"/>
    <p:sldId id="278" r:id="rId11"/>
    <p:sldId id="269" r:id="rId12"/>
    <p:sldId id="264" r:id="rId13"/>
    <p:sldId id="265" r:id="rId14"/>
    <p:sldId id="279" r:id="rId15"/>
    <p:sldId id="267" r:id="rId16"/>
    <p:sldId id="281" r:id="rId17"/>
    <p:sldId id="268" r:id="rId18"/>
    <p:sldId id="272" r:id="rId19"/>
    <p:sldId id="270" r:id="rId20"/>
    <p:sldId id="271" r:id="rId21"/>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82" d="100"/>
          <a:sy n="82" d="100"/>
        </p:scale>
        <p:origin x="1094" y="72"/>
      </p:cViewPr>
      <p:guideLst/>
    </p:cSldViewPr>
  </p:slideViewPr>
  <p:notesTextViewPr>
    <p:cViewPr>
      <p:scale>
        <a:sx n="1" d="1"/>
        <a:sy n="1" d="1"/>
      </p:scale>
      <p:origin x="0" y="0"/>
    </p:cViewPr>
  </p:notesTextViewPr>
  <p:notesViewPr>
    <p:cSldViewPr snapToGrid="0">
      <p:cViewPr varScale="1">
        <p:scale>
          <a:sx n="82" d="100"/>
          <a:sy n="82" d="100"/>
        </p:scale>
        <p:origin x="2646" y="108"/>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notesMasters/notesMaster1.xml" Type="http://schemas.openxmlformats.org/officeDocument/2006/relationships/notesMaster"/><Relationship Id="rId23" Target="handoutMasters/handoutMaster1.xml" Type="http://schemas.openxmlformats.org/officeDocument/2006/relationships/handoutMaster"/><Relationship Id="rId24" Target="presProps.xml" Type="http://schemas.openxmlformats.org/officeDocument/2006/relationships/presProps"/><Relationship Id="rId25" Target="viewProps.xml" Type="http://schemas.openxmlformats.org/officeDocument/2006/relationships/viewProps"/><Relationship Id="rId26" Target="theme/theme1.xml" Type="http://schemas.openxmlformats.org/officeDocument/2006/relationships/theme"/><Relationship Id="rId27"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6C50B2B8-527E-4CC4-9CC6-C8CF95BA9A34}"/>
              </a:ext>
            </a:extLst>
          </p:cNvPr>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3821D5E3-E8EC-4DB1-A56A-81E3789F1841}"/>
              </a:ext>
            </a:extLst>
          </p:cNvPr>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1F2D798D-6D2A-4B58-BBDB-9314A684AE07}" type="datetimeFigureOut">
              <a:rPr kumimoji="1" lang="ja-JP" altLang="en-US" smtClean="0"/>
              <a:t>2024/3/18</a:t>
            </a:fld>
            <a:endParaRPr kumimoji="1" lang="ja-JP" altLang="en-US"/>
          </a:p>
        </p:txBody>
      </p:sp>
      <p:sp>
        <p:nvSpPr>
          <p:cNvPr id="4" name="フッター プレースホルダー 3">
            <a:extLst>
              <a:ext uri="{FF2B5EF4-FFF2-40B4-BE49-F238E27FC236}">
                <a16:creationId xmlns:a16="http://schemas.microsoft.com/office/drawing/2014/main" id="{09A8A8AB-33BB-4042-9434-2DDF99592E72}"/>
              </a:ext>
            </a:extLst>
          </p:cNvPr>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5223E40-B9FB-4952-B88A-4D9C3654223E}"/>
              </a:ext>
            </a:extLst>
          </p:cNvPr>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0B752ABD-1D4F-44F1-B1DA-D59CDE57BE59}" type="slidenum">
              <a:rPr kumimoji="1" lang="ja-JP" altLang="en-US" smtClean="0"/>
              <a:t>‹#›</a:t>
            </a:fld>
            <a:endParaRPr kumimoji="1" lang="ja-JP" altLang="en-US"/>
          </a:p>
        </p:txBody>
      </p:sp>
    </p:spTree>
    <p:extLst>
      <p:ext uri="{BB962C8B-B14F-4D97-AF65-F5344CB8AC3E}">
        <p14:creationId xmlns:p14="http://schemas.microsoft.com/office/powerpoint/2010/main" val="10643165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435D0A4E-8F26-4730-89B2-CE0658009740}" type="datetimeFigureOut">
              <a:rPr kumimoji="1" lang="ja-JP" altLang="en-US" smtClean="0"/>
              <a:t>2024/3/18</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EB0DFDCF-E5D4-4068-8A8A-9D6CAB5F1F3B}" type="slidenum">
              <a:rPr kumimoji="1" lang="ja-JP" altLang="en-US" smtClean="0"/>
              <a:t>‹#›</a:t>
            </a:fld>
            <a:endParaRPr kumimoji="1" lang="ja-JP" altLang="en-US"/>
          </a:p>
        </p:txBody>
      </p:sp>
    </p:spTree>
    <p:extLst>
      <p:ext uri="{BB962C8B-B14F-4D97-AF65-F5344CB8AC3E}">
        <p14:creationId xmlns:p14="http://schemas.microsoft.com/office/powerpoint/2010/main" val="42775383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タイトル 氏名あり">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AAF40E-7526-4F8B-AE17-EC800C3BE74B}"/>
              </a:ext>
            </a:extLst>
          </p:cNvPr>
          <p:cNvSpPr>
            <a:spLocks noGrp="1"/>
          </p:cNvSpPr>
          <p:nvPr>
            <p:ph type="ctrTitle"/>
          </p:nvPr>
        </p:nvSpPr>
        <p:spPr>
          <a:xfrm>
            <a:off x="367436" y="1508999"/>
            <a:ext cx="8163968" cy="1655762"/>
          </a:xfrm>
        </p:spPr>
        <p:txBody>
          <a:bodyPr anchor="b">
            <a:normAutofit/>
          </a:bodyPr>
          <a:lstStyle>
            <a:lvl1pPr algn="l">
              <a:defRPr sz="3000" b="1"/>
            </a:lvl1pPr>
          </a:lstStyle>
          <a:p>
            <a:r>
              <a:rPr kumimoji="1" lang="ja-JP" altLang="en-US" dirty="0"/>
              <a:t>マスター タイトルの書式設定</a:t>
            </a:r>
          </a:p>
        </p:txBody>
      </p:sp>
      <p:sp>
        <p:nvSpPr>
          <p:cNvPr id="3" name="字幕 2">
            <a:extLst>
              <a:ext uri="{FF2B5EF4-FFF2-40B4-BE49-F238E27FC236}">
                <a16:creationId xmlns:a16="http://schemas.microsoft.com/office/drawing/2014/main" id="{3838027A-8484-4F5E-8AFA-4793D694398C}"/>
              </a:ext>
            </a:extLst>
          </p:cNvPr>
          <p:cNvSpPr>
            <a:spLocks noGrp="1"/>
          </p:cNvSpPr>
          <p:nvPr>
            <p:ph type="subTitle" idx="1" hasCustomPrompt="1"/>
          </p:nvPr>
        </p:nvSpPr>
        <p:spPr>
          <a:xfrm>
            <a:off x="474110" y="6095161"/>
            <a:ext cx="8039553" cy="436221"/>
          </a:xfr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dirty="0"/>
              <a:t>担当氏名の書式設定</a:t>
            </a:r>
          </a:p>
        </p:txBody>
      </p:sp>
      <p:sp>
        <p:nvSpPr>
          <p:cNvPr id="22" name="テキスト プレースホルダー 3">
            <a:extLst>
              <a:ext uri="{FF2B5EF4-FFF2-40B4-BE49-F238E27FC236}">
                <a16:creationId xmlns:a16="http://schemas.microsoft.com/office/drawing/2014/main" id="{E15C6A7A-21FF-4171-81E2-D98579EB7649}"/>
              </a:ext>
            </a:extLst>
          </p:cNvPr>
          <p:cNvSpPr>
            <a:spLocks noGrp="1"/>
          </p:cNvSpPr>
          <p:nvPr>
            <p:ph type="body" sz="half" idx="2" hasCustomPrompt="1"/>
          </p:nvPr>
        </p:nvSpPr>
        <p:spPr>
          <a:xfrm>
            <a:off x="500399" y="5841011"/>
            <a:ext cx="7993857" cy="31588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肩書きの書式設定</a:t>
            </a:r>
          </a:p>
        </p:txBody>
      </p:sp>
      <p:sp>
        <p:nvSpPr>
          <p:cNvPr id="23" name="テキスト プレースホルダー 3">
            <a:extLst>
              <a:ext uri="{FF2B5EF4-FFF2-40B4-BE49-F238E27FC236}">
                <a16:creationId xmlns:a16="http://schemas.microsoft.com/office/drawing/2014/main" id="{B1AAF0D4-8877-4577-A56A-2986D59F97C4}"/>
              </a:ext>
            </a:extLst>
          </p:cNvPr>
          <p:cNvSpPr>
            <a:spLocks noGrp="1"/>
          </p:cNvSpPr>
          <p:nvPr>
            <p:ph type="body" sz="half" idx="13" hasCustomPrompt="1"/>
          </p:nvPr>
        </p:nvSpPr>
        <p:spPr>
          <a:xfrm>
            <a:off x="500399" y="5585339"/>
            <a:ext cx="7993857" cy="348652"/>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部署名の書式設定</a:t>
            </a:r>
          </a:p>
        </p:txBody>
      </p:sp>
      <p:sp>
        <p:nvSpPr>
          <p:cNvPr id="24" name="テキスト プレースホルダー 3">
            <a:extLst>
              <a:ext uri="{FF2B5EF4-FFF2-40B4-BE49-F238E27FC236}">
                <a16:creationId xmlns:a16="http://schemas.microsoft.com/office/drawing/2014/main" id="{79D91572-B6A8-403E-B991-2E29C356EA60}"/>
              </a:ext>
            </a:extLst>
          </p:cNvPr>
          <p:cNvSpPr>
            <a:spLocks noGrp="1"/>
          </p:cNvSpPr>
          <p:nvPr>
            <p:ph type="body" sz="half" idx="14" hasCustomPrompt="1"/>
          </p:nvPr>
        </p:nvSpPr>
        <p:spPr>
          <a:xfrm>
            <a:off x="397967" y="3345984"/>
            <a:ext cx="2263751" cy="366221"/>
          </a:xfrm>
        </p:spPr>
        <p:txBody>
          <a:bodyPr>
            <a:noAutofit/>
          </a:bodyPr>
          <a:lstStyle>
            <a:lvl1pPr marL="0" indent="0">
              <a:buNone/>
              <a:defRPr sz="1800" b="1" i="0" baseline="0">
                <a:latin typeface="+mn-lt"/>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日時の書式設定</a:t>
            </a:r>
          </a:p>
        </p:txBody>
      </p:sp>
      <p:sp>
        <p:nvSpPr>
          <p:cNvPr id="9" name="正方形/長方形 8">
            <a:extLst>
              <a:ext uri="{FF2B5EF4-FFF2-40B4-BE49-F238E27FC236}">
                <a16:creationId xmlns:a16="http://schemas.microsoft.com/office/drawing/2014/main" id="{99616F60-FD02-4282-8C62-6235A8801BD7}"/>
              </a:ext>
            </a:extLst>
          </p:cNvPr>
          <p:cNvSpPr/>
          <p:nvPr userDrawn="1"/>
        </p:nvSpPr>
        <p:spPr>
          <a:xfrm>
            <a:off x="436964" y="5324701"/>
            <a:ext cx="37146" cy="108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11" name="テキスト プレースホルダー 3">
            <a:extLst>
              <a:ext uri="{FF2B5EF4-FFF2-40B4-BE49-F238E27FC236}">
                <a16:creationId xmlns:a16="http://schemas.microsoft.com/office/drawing/2014/main" id="{F60EFCA5-BC2A-4213-A9FC-B8565910DEB9}"/>
              </a:ext>
            </a:extLst>
          </p:cNvPr>
          <p:cNvSpPr>
            <a:spLocks noGrp="1"/>
          </p:cNvSpPr>
          <p:nvPr>
            <p:ph type="body" sz="half" idx="15" hasCustomPrompt="1"/>
          </p:nvPr>
        </p:nvSpPr>
        <p:spPr>
          <a:xfrm>
            <a:off x="367436" y="221199"/>
            <a:ext cx="1042264" cy="261788"/>
          </a:xfrm>
          <a:ln>
            <a:solidFill>
              <a:schemeClr val="accent1"/>
            </a:solidFill>
          </a:ln>
        </p:spPr>
        <p:txBody>
          <a:bodyPr>
            <a:noAutofit/>
          </a:bodyPr>
          <a:lstStyle>
            <a:lvl1pPr marL="0" indent="0" algn="ctr">
              <a:lnSpc>
                <a:spcPct val="100000"/>
              </a:lnSpc>
              <a:buNone/>
              <a:defRPr sz="1050" b="1" i="0" baseline="0">
                <a:latin typeface="Arial" panose="020B0604020202020204" pitchFamily="34" charset="0"/>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en-US" altLang="ja-JP" dirty="0"/>
              <a:t>Confidential</a:t>
            </a:r>
            <a:endParaRPr kumimoji="1" lang="ja-JP" altLang="en-US" dirty="0"/>
          </a:p>
        </p:txBody>
      </p:sp>
      <p:pic>
        <p:nvPicPr>
          <p:cNvPr id="14" name="図 13">
            <a:extLst>
              <a:ext uri="{FF2B5EF4-FFF2-40B4-BE49-F238E27FC236}">
                <a16:creationId xmlns:a16="http://schemas.microsoft.com/office/drawing/2014/main" id="{B4BC263F-A53E-47B3-80C0-1CD8C62845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866" y="5324869"/>
            <a:ext cx="4899687" cy="191530"/>
          </a:xfrm>
          <a:prstGeom prst="rect">
            <a:avLst/>
          </a:prstGeom>
        </p:spPr>
      </p:pic>
      <p:sp>
        <p:nvSpPr>
          <p:cNvPr id="12" name="スライド番号プレースホルダー 5">
            <a:extLst>
              <a:ext uri="{FF2B5EF4-FFF2-40B4-BE49-F238E27FC236}">
                <a16:creationId xmlns:a16="http://schemas.microsoft.com/office/drawing/2014/main" id="{C0812218-A65A-46E8-B407-3DAF0C98FF9D}"/>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3343303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付きのコンテンツ">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BC27760-FF63-4519-AD0A-42BD76197F9C}"/>
              </a:ext>
            </a:extLst>
          </p:cNvPr>
          <p:cNvSpPr>
            <a:spLocks noGrp="1"/>
          </p:cNvSpPr>
          <p:nvPr>
            <p:ph idx="1"/>
          </p:nvPr>
        </p:nvSpPr>
        <p:spPr>
          <a:xfrm>
            <a:off x="4211340" y="1397287"/>
            <a:ext cx="5405270" cy="47569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タイトル 1">
            <a:extLst>
              <a:ext uri="{FF2B5EF4-FFF2-40B4-BE49-F238E27FC236}">
                <a16:creationId xmlns:a16="http://schemas.microsoft.com/office/drawing/2014/main" id="{57B14F88-CA3C-4A92-A36F-2F537386A219}"/>
              </a:ext>
            </a:extLst>
          </p:cNvPr>
          <p:cNvSpPr>
            <a:spLocks noGrp="1"/>
          </p:cNvSpPr>
          <p:nvPr>
            <p:ph type="title"/>
          </p:nvPr>
        </p:nvSpPr>
        <p:spPr>
          <a:xfrm>
            <a:off x="363824" y="457200"/>
            <a:ext cx="3634750" cy="1515438"/>
          </a:xfrm>
        </p:spPr>
        <p:txBody>
          <a:bodyPr anchor="b"/>
          <a:lstStyle>
            <a:lvl1pPr>
              <a:defRPr sz="2400"/>
            </a:lvl1pPr>
          </a:lstStyle>
          <a:p>
            <a:r>
              <a:rPr kumimoji="1" lang="ja-JP" altLang="en-US"/>
              <a:t>マスター タイトルの書式設定</a:t>
            </a:r>
          </a:p>
        </p:txBody>
      </p:sp>
      <p:sp>
        <p:nvSpPr>
          <p:cNvPr id="9" name="テキスト プレースホルダー 3">
            <a:extLst>
              <a:ext uri="{FF2B5EF4-FFF2-40B4-BE49-F238E27FC236}">
                <a16:creationId xmlns:a16="http://schemas.microsoft.com/office/drawing/2014/main" id="{BFF77AF4-5C89-4572-948F-891A8F345932}"/>
              </a:ext>
            </a:extLst>
          </p:cNvPr>
          <p:cNvSpPr>
            <a:spLocks noGrp="1"/>
          </p:cNvSpPr>
          <p:nvPr>
            <p:ph type="body" sz="half" idx="2"/>
          </p:nvPr>
        </p:nvSpPr>
        <p:spPr>
          <a:xfrm>
            <a:off x="363824" y="2339392"/>
            <a:ext cx="3634750" cy="3814829"/>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cxnSp>
        <p:nvCxnSpPr>
          <p:cNvPr id="7" name="直線コネクタ 6">
            <a:extLst>
              <a:ext uri="{FF2B5EF4-FFF2-40B4-BE49-F238E27FC236}">
                <a16:creationId xmlns:a16="http://schemas.microsoft.com/office/drawing/2014/main" id="{3A9A5744-616F-4C2F-801F-0302F9CC320E}"/>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grpSp>
        <p:nvGrpSpPr>
          <p:cNvPr id="12" name="グループ化 11">
            <a:extLst>
              <a:ext uri="{FF2B5EF4-FFF2-40B4-BE49-F238E27FC236}">
                <a16:creationId xmlns:a16="http://schemas.microsoft.com/office/drawing/2014/main" id="{FA58AE65-40EE-46D5-98A5-1153BA032CC1}"/>
              </a:ext>
            </a:extLst>
          </p:cNvPr>
          <p:cNvGrpSpPr/>
          <p:nvPr userDrawn="1"/>
        </p:nvGrpSpPr>
        <p:grpSpPr>
          <a:xfrm>
            <a:off x="0" y="2132636"/>
            <a:ext cx="3998574" cy="108587"/>
            <a:chOff x="0" y="2132634"/>
            <a:chExt cx="4921321" cy="108587"/>
          </a:xfrm>
        </p:grpSpPr>
        <p:sp>
          <p:nvSpPr>
            <p:cNvPr id="13" name="正方形/長方形 12">
              <a:extLst>
                <a:ext uri="{FF2B5EF4-FFF2-40B4-BE49-F238E27FC236}">
                  <a16:creationId xmlns:a16="http://schemas.microsoft.com/office/drawing/2014/main" id="{D6BCA6C9-BD83-4301-9E98-96130CA628FD}"/>
                </a:ext>
              </a:extLst>
            </p:cNvPr>
            <p:cNvSpPr/>
            <p:nvPr userDrawn="1"/>
          </p:nvSpPr>
          <p:spPr>
            <a:xfrm>
              <a:off x="0" y="2132634"/>
              <a:ext cx="1149178" cy="108587"/>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4" name="正方形/長方形 13">
              <a:extLst>
                <a:ext uri="{FF2B5EF4-FFF2-40B4-BE49-F238E27FC236}">
                  <a16:creationId xmlns:a16="http://schemas.microsoft.com/office/drawing/2014/main" id="{4E1E9722-B8A9-401A-8406-6EF8D3E95670}"/>
                </a:ext>
              </a:extLst>
            </p:cNvPr>
            <p:cNvSpPr/>
            <p:nvPr userDrawn="1"/>
          </p:nvSpPr>
          <p:spPr>
            <a:xfrm>
              <a:off x="1149178" y="2132634"/>
              <a:ext cx="1149178" cy="108587"/>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5" name="正方形/長方形 14">
              <a:extLst>
                <a:ext uri="{FF2B5EF4-FFF2-40B4-BE49-F238E27FC236}">
                  <a16:creationId xmlns:a16="http://schemas.microsoft.com/office/drawing/2014/main" id="{EF9C18E8-0F6B-408A-A118-60CC5E20F6A3}"/>
                </a:ext>
              </a:extLst>
            </p:cNvPr>
            <p:cNvSpPr/>
            <p:nvPr userDrawn="1"/>
          </p:nvSpPr>
          <p:spPr>
            <a:xfrm>
              <a:off x="2298356" y="2132634"/>
              <a:ext cx="2622965" cy="108587"/>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pic>
        <p:nvPicPr>
          <p:cNvPr id="18" name="図 17">
            <a:extLst>
              <a:ext uri="{FF2B5EF4-FFF2-40B4-BE49-F238E27FC236}">
                <a16:creationId xmlns:a16="http://schemas.microsoft.com/office/drawing/2014/main" id="{08AD8144-EC29-4BB8-A322-8931B7C2C5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17" name="スライド番号プレースホルダー 5">
            <a:extLst>
              <a:ext uri="{FF2B5EF4-FFF2-40B4-BE49-F238E27FC236}">
                <a16:creationId xmlns:a16="http://schemas.microsoft.com/office/drawing/2014/main" id="{330374C8-F86F-4CE9-AB81-11CFB93EC681}"/>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588447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付きの図">
    <p:spTree>
      <p:nvGrpSpPr>
        <p:cNvPr id="1" name=""/>
        <p:cNvGrpSpPr/>
        <p:nvPr/>
      </p:nvGrpSpPr>
      <p:grpSpPr>
        <a:xfrm>
          <a:off x="0" y="0"/>
          <a:ext cx="0" cy="0"/>
          <a:chOff x="0" y="0"/>
          <a:chExt cx="0" cy="0"/>
        </a:xfrm>
      </p:grpSpPr>
      <p:sp>
        <p:nvSpPr>
          <p:cNvPr id="3" name="図プレースホルダー 2">
            <a:extLst>
              <a:ext uri="{FF2B5EF4-FFF2-40B4-BE49-F238E27FC236}">
                <a16:creationId xmlns:a16="http://schemas.microsoft.com/office/drawing/2014/main" id="{9CA8DF20-3855-4FE4-871B-6C1F13244B7F}"/>
              </a:ext>
            </a:extLst>
          </p:cNvPr>
          <p:cNvSpPr>
            <a:spLocks noGrp="1"/>
          </p:cNvSpPr>
          <p:nvPr>
            <p:ph type="pic" idx="1"/>
          </p:nvPr>
        </p:nvSpPr>
        <p:spPr>
          <a:xfrm>
            <a:off x="4211340" y="1376739"/>
            <a:ext cx="5405270" cy="4777483"/>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kumimoji="1" lang="ja-JP" altLang="en-US"/>
              <a:t>アイコンをクリックして図を追加</a:t>
            </a:r>
          </a:p>
        </p:txBody>
      </p:sp>
      <p:cxnSp>
        <p:nvCxnSpPr>
          <p:cNvPr id="7" name="直線コネクタ 6">
            <a:extLst>
              <a:ext uri="{FF2B5EF4-FFF2-40B4-BE49-F238E27FC236}">
                <a16:creationId xmlns:a16="http://schemas.microsoft.com/office/drawing/2014/main" id="{54046DA6-B94E-4FDF-A718-CF05E52E498F}"/>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grpSp>
        <p:nvGrpSpPr>
          <p:cNvPr id="9" name="グループ化 8">
            <a:extLst>
              <a:ext uri="{FF2B5EF4-FFF2-40B4-BE49-F238E27FC236}">
                <a16:creationId xmlns:a16="http://schemas.microsoft.com/office/drawing/2014/main" id="{D00B4758-A8A4-44FB-81EA-065FAD7F3059}"/>
              </a:ext>
            </a:extLst>
          </p:cNvPr>
          <p:cNvGrpSpPr/>
          <p:nvPr userDrawn="1"/>
        </p:nvGrpSpPr>
        <p:grpSpPr>
          <a:xfrm>
            <a:off x="0" y="2132636"/>
            <a:ext cx="3998574" cy="108587"/>
            <a:chOff x="0" y="2132634"/>
            <a:chExt cx="4921321" cy="108587"/>
          </a:xfrm>
        </p:grpSpPr>
        <p:sp>
          <p:nvSpPr>
            <p:cNvPr id="10" name="正方形/長方形 9">
              <a:extLst>
                <a:ext uri="{FF2B5EF4-FFF2-40B4-BE49-F238E27FC236}">
                  <a16:creationId xmlns:a16="http://schemas.microsoft.com/office/drawing/2014/main" id="{65BD971B-E74F-473D-A707-74402193C0F3}"/>
                </a:ext>
              </a:extLst>
            </p:cNvPr>
            <p:cNvSpPr/>
            <p:nvPr userDrawn="1"/>
          </p:nvSpPr>
          <p:spPr>
            <a:xfrm>
              <a:off x="0" y="2132634"/>
              <a:ext cx="1149178" cy="108587"/>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1" name="正方形/長方形 10">
              <a:extLst>
                <a:ext uri="{FF2B5EF4-FFF2-40B4-BE49-F238E27FC236}">
                  <a16:creationId xmlns:a16="http://schemas.microsoft.com/office/drawing/2014/main" id="{C6F07540-C3FF-4028-A22E-34944EADAC56}"/>
                </a:ext>
              </a:extLst>
            </p:cNvPr>
            <p:cNvSpPr/>
            <p:nvPr userDrawn="1"/>
          </p:nvSpPr>
          <p:spPr>
            <a:xfrm>
              <a:off x="1149178" y="2132634"/>
              <a:ext cx="1149178" cy="108587"/>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2" name="正方形/長方形 11">
              <a:extLst>
                <a:ext uri="{FF2B5EF4-FFF2-40B4-BE49-F238E27FC236}">
                  <a16:creationId xmlns:a16="http://schemas.microsoft.com/office/drawing/2014/main" id="{110F2029-7C8D-40B5-A936-DE06ADA9A67D}"/>
                </a:ext>
              </a:extLst>
            </p:cNvPr>
            <p:cNvSpPr/>
            <p:nvPr userDrawn="1"/>
          </p:nvSpPr>
          <p:spPr>
            <a:xfrm>
              <a:off x="2298356" y="2132634"/>
              <a:ext cx="2622965" cy="108587"/>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13" name="タイトル 1">
            <a:extLst>
              <a:ext uri="{FF2B5EF4-FFF2-40B4-BE49-F238E27FC236}">
                <a16:creationId xmlns:a16="http://schemas.microsoft.com/office/drawing/2014/main" id="{3963F06C-7FA8-4D63-A654-F500575BB03D}"/>
              </a:ext>
            </a:extLst>
          </p:cNvPr>
          <p:cNvSpPr>
            <a:spLocks noGrp="1"/>
          </p:cNvSpPr>
          <p:nvPr>
            <p:ph type="title"/>
          </p:nvPr>
        </p:nvSpPr>
        <p:spPr>
          <a:xfrm>
            <a:off x="363824" y="457200"/>
            <a:ext cx="3634750" cy="1515438"/>
          </a:xfrm>
        </p:spPr>
        <p:txBody>
          <a:bodyPr anchor="b"/>
          <a:lstStyle>
            <a:lvl1pPr>
              <a:defRPr sz="2400"/>
            </a:lvl1pPr>
          </a:lstStyle>
          <a:p>
            <a:r>
              <a:rPr kumimoji="1" lang="ja-JP" altLang="en-US"/>
              <a:t>マスター タイトルの書式設定</a:t>
            </a:r>
          </a:p>
        </p:txBody>
      </p:sp>
      <p:sp>
        <p:nvSpPr>
          <p:cNvPr id="14" name="テキスト プレースホルダー 3">
            <a:extLst>
              <a:ext uri="{FF2B5EF4-FFF2-40B4-BE49-F238E27FC236}">
                <a16:creationId xmlns:a16="http://schemas.microsoft.com/office/drawing/2014/main" id="{8F2CB95E-D401-4768-B23E-320DF7D8FBC3}"/>
              </a:ext>
            </a:extLst>
          </p:cNvPr>
          <p:cNvSpPr>
            <a:spLocks noGrp="1"/>
          </p:cNvSpPr>
          <p:nvPr>
            <p:ph type="body" sz="half" idx="2"/>
          </p:nvPr>
        </p:nvSpPr>
        <p:spPr>
          <a:xfrm>
            <a:off x="363824" y="2339392"/>
            <a:ext cx="3634750" cy="3814829"/>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pic>
        <p:nvPicPr>
          <p:cNvPr id="17" name="図 16">
            <a:extLst>
              <a:ext uri="{FF2B5EF4-FFF2-40B4-BE49-F238E27FC236}">
                <a16:creationId xmlns:a16="http://schemas.microsoft.com/office/drawing/2014/main" id="{96203EC7-473C-4E9C-B160-4D91EFB672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16" name="スライド番号プレースホルダー 5">
            <a:extLst>
              <a:ext uri="{FF2B5EF4-FFF2-40B4-BE49-F238E27FC236}">
                <a16:creationId xmlns:a16="http://schemas.microsoft.com/office/drawing/2014/main" id="{4F09E17A-2E7B-498C-8194-29598DC1256A}"/>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7056309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D5A9F40E-93A1-4BF3-9497-3079152EDF5A}"/>
              </a:ext>
            </a:extLst>
          </p:cNvPr>
          <p:cNvSpPr>
            <a:spLocks noGrp="1"/>
          </p:cNvSpPr>
          <p:nvPr>
            <p:ph type="body" orient="vert" idx="1"/>
          </p:nvPr>
        </p:nvSpPr>
        <p:spPr>
          <a:xfrm>
            <a:off x="363823" y="1344201"/>
            <a:ext cx="9252788" cy="483276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6" name="直線コネクタ 5">
            <a:extLst>
              <a:ext uri="{FF2B5EF4-FFF2-40B4-BE49-F238E27FC236}">
                <a16:creationId xmlns:a16="http://schemas.microsoft.com/office/drawing/2014/main" id="{604A37F7-FFFA-433A-8AC8-96A6EF255032}"/>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sp>
        <p:nvSpPr>
          <p:cNvPr id="11" name="タイトル プレースホルダー 1">
            <a:extLst>
              <a:ext uri="{FF2B5EF4-FFF2-40B4-BE49-F238E27FC236}">
                <a16:creationId xmlns:a16="http://schemas.microsoft.com/office/drawing/2014/main" id="{55D506B8-19F6-4AF4-BE1F-A79D3FE87834}"/>
              </a:ext>
            </a:extLst>
          </p:cNvPr>
          <p:cNvSpPr>
            <a:spLocks noGrp="1"/>
          </p:cNvSpPr>
          <p:nvPr>
            <p:ph type="title"/>
          </p:nvPr>
        </p:nvSpPr>
        <p:spPr>
          <a:xfrm>
            <a:off x="363823" y="365128"/>
            <a:ext cx="7140807" cy="691120"/>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dirty="0"/>
              <a:t>マスター タイトルの書式設定</a:t>
            </a:r>
          </a:p>
        </p:txBody>
      </p:sp>
      <p:pic>
        <p:nvPicPr>
          <p:cNvPr id="15" name="図 14">
            <a:extLst>
              <a:ext uri="{FF2B5EF4-FFF2-40B4-BE49-F238E27FC236}">
                <a16:creationId xmlns:a16="http://schemas.microsoft.com/office/drawing/2014/main" id="{9F6E8A5C-A057-4C56-9B46-8B397BC102C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grpSp>
        <p:nvGrpSpPr>
          <p:cNvPr id="14" name="グループ化 13">
            <a:extLst>
              <a:ext uri="{FF2B5EF4-FFF2-40B4-BE49-F238E27FC236}">
                <a16:creationId xmlns:a16="http://schemas.microsoft.com/office/drawing/2014/main" id="{722359B8-11F5-4E74-BC7B-BA9A94D9C2EE}"/>
              </a:ext>
            </a:extLst>
          </p:cNvPr>
          <p:cNvGrpSpPr/>
          <p:nvPr userDrawn="1"/>
        </p:nvGrpSpPr>
        <p:grpSpPr>
          <a:xfrm>
            <a:off x="0" y="1152232"/>
            <a:ext cx="9906000" cy="95985"/>
            <a:chOff x="0" y="1633655"/>
            <a:chExt cx="12192000" cy="95985"/>
          </a:xfrm>
        </p:grpSpPr>
        <p:sp>
          <p:nvSpPr>
            <p:cNvPr id="16" name="正方形/長方形 15">
              <a:extLst>
                <a:ext uri="{FF2B5EF4-FFF2-40B4-BE49-F238E27FC236}">
                  <a16:creationId xmlns:a16="http://schemas.microsoft.com/office/drawing/2014/main" id="{93A6EAB1-ECA4-45CD-BB68-80BA8467F551}"/>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7" name="正方形/長方形 16">
              <a:extLst>
                <a:ext uri="{FF2B5EF4-FFF2-40B4-BE49-F238E27FC236}">
                  <a16:creationId xmlns:a16="http://schemas.microsoft.com/office/drawing/2014/main" id="{52A5E132-2C58-4A3D-84CA-289BCE84DBFC}"/>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21" name="正方形/長方形 20">
              <a:extLst>
                <a:ext uri="{FF2B5EF4-FFF2-40B4-BE49-F238E27FC236}">
                  <a16:creationId xmlns:a16="http://schemas.microsoft.com/office/drawing/2014/main" id="{A9E9D15B-5516-488F-91A5-EA6318F0C157}"/>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2" name="スライド番号プレースホルダー 5">
            <a:extLst>
              <a:ext uri="{FF2B5EF4-FFF2-40B4-BE49-F238E27FC236}">
                <a16:creationId xmlns:a16="http://schemas.microsoft.com/office/drawing/2014/main" id="{83ABBF3A-986A-4D84-A478-C6ED031835FE}"/>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31452349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C6D6090-F046-4090-BD11-FFD95FF5D6A1}"/>
              </a:ext>
            </a:extLst>
          </p:cNvPr>
          <p:cNvSpPr>
            <a:spLocks noGrp="1"/>
          </p:cNvSpPr>
          <p:nvPr>
            <p:ph type="title" orient="vert"/>
          </p:nvPr>
        </p:nvSpPr>
        <p:spPr>
          <a:xfrm>
            <a:off x="6836810" y="365125"/>
            <a:ext cx="1352336" cy="5811838"/>
          </a:xfrm>
        </p:spPr>
        <p:txBody>
          <a:bodyPr vert="eaVert">
            <a:normAutofit/>
          </a:bodyPr>
          <a:lstStyle>
            <a:lvl1pPr>
              <a:defRPr sz="2700"/>
            </a:lvl1pPr>
          </a:lstStyle>
          <a:p>
            <a:r>
              <a:rPr kumimoji="1" lang="ja-JP" altLang="en-US"/>
              <a:t>マスター タイトルの書式設定</a:t>
            </a:r>
            <a:endParaRPr kumimoji="1" lang="ja-JP" altLang="en-US" dirty="0"/>
          </a:p>
        </p:txBody>
      </p:sp>
      <p:sp>
        <p:nvSpPr>
          <p:cNvPr id="3" name="縦書きテキスト プレースホルダー 2">
            <a:extLst>
              <a:ext uri="{FF2B5EF4-FFF2-40B4-BE49-F238E27FC236}">
                <a16:creationId xmlns:a16="http://schemas.microsoft.com/office/drawing/2014/main" id="{1F59B434-557C-4BC8-98A1-0A720F4DE35A}"/>
              </a:ext>
            </a:extLst>
          </p:cNvPr>
          <p:cNvSpPr>
            <a:spLocks noGrp="1"/>
          </p:cNvSpPr>
          <p:nvPr>
            <p:ph type="body" orient="vert" idx="1"/>
          </p:nvPr>
        </p:nvSpPr>
        <p:spPr>
          <a:xfrm>
            <a:off x="367303" y="365125"/>
            <a:ext cx="627751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6" name="直線コネクタ 5">
            <a:extLst>
              <a:ext uri="{FF2B5EF4-FFF2-40B4-BE49-F238E27FC236}">
                <a16:creationId xmlns:a16="http://schemas.microsoft.com/office/drawing/2014/main" id="{147B9D00-7479-4723-85B0-E6F6E3613256}"/>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pic>
        <p:nvPicPr>
          <p:cNvPr id="7" name="図 6">
            <a:extLst>
              <a:ext uri="{FF2B5EF4-FFF2-40B4-BE49-F238E27FC236}">
                <a16:creationId xmlns:a16="http://schemas.microsoft.com/office/drawing/2014/main" id="{D8B48F63-4923-4BE0-895E-3D209F366F2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9" name="スライド番号プレースホルダー 5">
            <a:extLst>
              <a:ext uri="{FF2B5EF4-FFF2-40B4-BE49-F238E27FC236}">
                <a16:creationId xmlns:a16="http://schemas.microsoft.com/office/drawing/2014/main" id="{874675F8-FAC4-4508-A9F2-7FBFF4249AF3}"/>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3537212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部署名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AAF40E-7526-4F8B-AE17-EC800C3BE74B}"/>
              </a:ext>
            </a:extLst>
          </p:cNvPr>
          <p:cNvSpPr>
            <a:spLocks noGrp="1"/>
          </p:cNvSpPr>
          <p:nvPr>
            <p:ph type="ctrTitle"/>
          </p:nvPr>
        </p:nvSpPr>
        <p:spPr>
          <a:xfrm>
            <a:off x="367436" y="1508999"/>
            <a:ext cx="8163968" cy="1655762"/>
          </a:xfrm>
        </p:spPr>
        <p:txBody>
          <a:bodyPr anchor="b">
            <a:normAutofit/>
          </a:bodyPr>
          <a:lstStyle>
            <a:lvl1pPr algn="l">
              <a:defRPr sz="3000" b="1"/>
            </a:lvl1pPr>
          </a:lstStyle>
          <a:p>
            <a:r>
              <a:rPr kumimoji="1" lang="ja-JP" altLang="en-US" dirty="0"/>
              <a:t>マスター タイトルの書式設定</a:t>
            </a:r>
          </a:p>
        </p:txBody>
      </p:sp>
      <p:sp>
        <p:nvSpPr>
          <p:cNvPr id="23" name="テキスト プレースホルダー 3">
            <a:extLst>
              <a:ext uri="{FF2B5EF4-FFF2-40B4-BE49-F238E27FC236}">
                <a16:creationId xmlns:a16="http://schemas.microsoft.com/office/drawing/2014/main" id="{B1AAF0D4-8877-4577-A56A-2986D59F97C4}"/>
              </a:ext>
            </a:extLst>
          </p:cNvPr>
          <p:cNvSpPr>
            <a:spLocks noGrp="1"/>
          </p:cNvSpPr>
          <p:nvPr>
            <p:ph type="body" sz="half" idx="13" hasCustomPrompt="1"/>
          </p:nvPr>
        </p:nvSpPr>
        <p:spPr>
          <a:xfrm>
            <a:off x="500399" y="6149510"/>
            <a:ext cx="7993857" cy="348652"/>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部署名の書式設定</a:t>
            </a:r>
          </a:p>
        </p:txBody>
      </p:sp>
      <p:sp>
        <p:nvSpPr>
          <p:cNvPr id="24" name="テキスト プレースホルダー 3">
            <a:extLst>
              <a:ext uri="{FF2B5EF4-FFF2-40B4-BE49-F238E27FC236}">
                <a16:creationId xmlns:a16="http://schemas.microsoft.com/office/drawing/2014/main" id="{79D91572-B6A8-403E-B991-2E29C356EA60}"/>
              </a:ext>
            </a:extLst>
          </p:cNvPr>
          <p:cNvSpPr>
            <a:spLocks noGrp="1"/>
          </p:cNvSpPr>
          <p:nvPr>
            <p:ph type="body" sz="half" idx="14" hasCustomPrompt="1"/>
          </p:nvPr>
        </p:nvSpPr>
        <p:spPr>
          <a:xfrm>
            <a:off x="397967" y="3345984"/>
            <a:ext cx="2263751" cy="366221"/>
          </a:xfrm>
        </p:spPr>
        <p:txBody>
          <a:bodyPr>
            <a:noAutofit/>
          </a:bodyPr>
          <a:lstStyle>
            <a:lvl1pPr marL="0" indent="0">
              <a:buNone/>
              <a:defRPr sz="1800" b="1" i="0" baseline="0">
                <a:latin typeface="+mn-lt"/>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日時の書式設定</a:t>
            </a:r>
          </a:p>
        </p:txBody>
      </p:sp>
      <p:sp>
        <p:nvSpPr>
          <p:cNvPr id="9" name="正方形/長方形 8">
            <a:extLst>
              <a:ext uri="{FF2B5EF4-FFF2-40B4-BE49-F238E27FC236}">
                <a16:creationId xmlns:a16="http://schemas.microsoft.com/office/drawing/2014/main" id="{99616F60-FD02-4282-8C62-6235A8801BD7}"/>
              </a:ext>
            </a:extLst>
          </p:cNvPr>
          <p:cNvSpPr/>
          <p:nvPr userDrawn="1"/>
        </p:nvSpPr>
        <p:spPr>
          <a:xfrm>
            <a:off x="436964" y="5892485"/>
            <a:ext cx="37146" cy="50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11" name="テキスト プレースホルダー 3">
            <a:extLst>
              <a:ext uri="{FF2B5EF4-FFF2-40B4-BE49-F238E27FC236}">
                <a16:creationId xmlns:a16="http://schemas.microsoft.com/office/drawing/2014/main" id="{F60EFCA5-BC2A-4213-A9FC-B8565910DEB9}"/>
              </a:ext>
            </a:extLst>
          </p:cNvPr>
          <p:cNvSpPr>
            <a:spLocks noGrp="1"/>
          </p:cNvSpPr>
          <p:nvPr>
            <p:ph type="body" sz="half" idx="15" hasCustomPrompt="1"/>
          </p:nvPr>
        </p:nvSpPr>
        <p:spPr>
          <a:xfrm>
            <a:off x="367436" y="221199"/>
            <a:ext cx="1042264" cy="261788"/>
          </a:xfrm>
          <a:ln>
            <a:solidFill>
              <a:schemeClr val="accent1"/>
            </a:solidFill>
          </a:ln>
        </p:spPr>
        <p:txBody>
          <a:bodyPr>
            <a:noAutofit/>
          </a:bodyPr>
          <a:lstStyle>
            <a:lvl1pPr marL="0" indent="0" algn="ctr">
              <a:lnSpc>
                <a:spcPct val="100000"/>
              </a:lnSpc>
              <a:buNone/>
              <a:defRPr sz="1050" b="1" i="0" baseline="0">
                <a:latin typeface="Arial" panose="020B0604020202020204" pitchFamily="34" charset="0"/>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en-US" altLang="ja-JP" dirty="0"/>
              <a:t>Confidential</a:t>
            </a:r>
            <a:endParaRPr kumimoji="1" lang="ja-JP" altLang="en-US" dirty="0"/>
          </a:p>
        </p:txBody>
      </p:sp>
      <p:pic>
        <p:nvPicPr>
          <p:cNvPr id="14" name="図 13">
            <a:extLst>
              <a:ext uri="{FF2B5EF4-FFF2-40B4-BE49-F238E27FC236}">
                <a16:creationId xmlns:a16="http://schemas.microsoft.com/office/drawing/2014/main" id="{B4BC263F-A53E-47B3-80C0-1CD8C62845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866" y="5898095"/>
            <a:ext cx="4899687" cy="191530"/>
          </a:xfrm>
          <a:prstGeom prst="rect">
            <a:avLst/>
          </a:prstGeom>
        </p:spPr>
      </p:pic>
      <p:sp>
        <p:nvSpPr>
          <p:cNvPr id="12" name="スライド番号プレースホルダー 5">
            <a:extLst>
              <a:ext uri="{FF2B5EF4-FFF2-40B4-BE49-F238E27FC236}">
                <a16:creationId xmlns:a16="http://schemas.microsoft.com/office/drawing/2014/main" id="{C0812218-A65A-46E8-B407-3DAF0C98FF9D}"/>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1004719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 機構名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AAF40E-7526-4F8B-AE17-EC800C3BE74B}"/>
              </a:ext>
            </a:extLst>
          </p:cNvPr>
          <p:cNvSpPr>
            <a:spLocks noGrp="1"/>
          </p:cNvSpPr>
          <p:nvPr>
            <p:ph type="ctrTitle"/>
          </p:nvPr>
        </p:nvSpPr>
        <p:spPr>
          <a:xfrm>
            <a:off x="367436" y="1508999"/>
            <a:ext cx="8163968" cy="1655762"/>
          </a:xfrm>
        </p:spPr>
        <p:txBody>
          <a:bodyPr anchor="b">
            <a:normAutofit/>
          </a:bodyPr>
          <a:lstStyle>
            <a:lvl1pPr algn="l">
              <a:defRPr sz="3000" b="1"/>
            </a:lvl1pPr>
          </a:lstStyle>
          <a:p>
            <a:r>
              <a:rPr kumimoji="1" lang="ja-JP" altLang="en-US" dirty="0"/>
              <a:t>マスター タイトルの書式設定</a:t>
            </a:r>
          </a:p>
        </p:txBody>
      </p:sp>
      <p:sp>
        <p:nvSpPr>
          <p:cNvPr id="24" name="テキスト プレースホルダー 3">
            <a:extLst>
              <a:ext uri="{FF2B5EF4-FFF2-40B4-BE49-F238E27FC236}">
                <a16:creationId xmlns:a16="http://schemas.microsoft.com/office/drawing/2014/main" id="{79D91572-B6A8-403E-B991-2E29C356EA60}"/>
              </a:ext>
            </a:extLst>
          </p:cNvPr>
          <p:cNvSpPr>
            <a:spLocks noGrp="1"/>
          </p:cNvSpPr>
          <p:nvPr>
            <p:ph type="body" sz="half" idx="14" hasCustomPrompt="1"/>
          </p:nvPr>
        </p:nvSpPr>
        <p:spPr>
          <a:xfrm>
            <a:off x="397967" y="3345984"/>
            <a:ext cx="2263751" cy="366221"/>
          </a:xfrm>
        </p:spPr>
        <p:txBody>
          <a:bodyPr>
            <a:noAutofit/>
          </a:bodyPr>
          <a:lstStyle>
            <a:lvl1pPr marL="0" indent="0">
              <a:buNone/>
              <a:defRPr sz="1800" b="1" i="0" baseline="0">
                <a:latin typeface="+mn-lt"/>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日時の書式設定</a:t>
            </a:r>
          </a:p>
        </p:txBody>
      </p:sp>
      <p:sp>
        <p:nvSpPr>
          <p:cNvPr id="11" name="テキスト プレースホルダー 3">
            <a:extLst>
              <a:ext uri="{FF2B5EF4-FFF2-40B4-BE49-F238E27FC236}">
                <a16:creationId xmlns:a16="http://schemas.microsoft.com/office/drawing/2014/main" id="{F60EFCA5-BC2A-4213-A9FC-B8565910DEB9}"/>
              </a:ext>
            </a:extLst>
          </p:cNvPr>
          <p:cNvSpPr>
            <a:spLocks noGrp="1"/>
          </p:cNvSpPr>
          <p:nvPr>
            <p:ph type="body" sz="half" idx="15" hasCustomPrompt="1"/>
          </p:nvPr>
        </p:nvSpPr>
        <p:spPr>
          <a:xfrm>
            <a:off x="367436" y="221199"/>
            <a:ext cx="1042264" cy="261788"/>
          </a:xfrm>
          <a:ln>
            <a:solidFill>
              <a:schemeClr val="accent1"/>
            </a:solidFill>
          </a:ln>
        </p:spPr>
        <p:txBody>
          <a:bodyPr>
            <a:noAutofit/>
          </a:bodyPr>
          <a:lstStyle>
            <a:lvl1pPr marL="0" indent="0" algn="ctr">
              <a:lnSpc>
                <a:spcPct val="100000"/>
              </a:lnSpc>
              <a:buNone/>
              <a:defRPr sz="1050" b="1" i="0" baseline="0">
                <a:latin typeface="Arial" panose="020B0604020202020204" pitchFamily="34" charset="0"/>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en-US" altLang="ja-JP" dirty="0"/>
              <a:t>Confidential</a:t>
            </a:r>
            <a:endParaRPr kumimoji="1" lang="ja-JP" altLang="en-US" dirty="0"/>
          </a:p>
        </p:txBody>
      </p:sp>
      <p:pic>
        <p:nvPicPr>
          <p:cNvPr id="14" name="図 13">
            <a:extLst>
              <a:ext uri="{FF2B5EF4-FFF2-40B4-BE49-F238E27FC236}">
                <a16:creationId xmlns:a16="http://schemas.microsoft.com/office/drawing/2014/main" id="{B4BC263F-A53E-47B3-80C0-1CD8C62845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4770" y="6167995"/>
            <a:ext cx="4899687" cy="191530"/>
          </a:xfrm>
          <a:prstGeom prst="rect">
            <a:avLst/>
          </a:prstGeom>
        </p:spPr>
      </p:pic>
      <p:sp>
        <p:nvSpPr>
          <p:cNvPr id="12" name="スライド番号プレースホルダー 5">
            <a:extLst>
              <a:ext uri="{FF2B5EF4-FFF2-40B4-BE49-F238E27FC236}">
                <a16:creationId xmlns:a16="http://schemas.microsoft.com/office/drawing/2014/main" id="{C0812218-A65A-46E8-B407-3DAF0C98FF9D}"/>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4257153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10" name="タイトル プレースホルダー 1">
            <a:extLst>
              <a:ext uri="{FF2B5EF4-FFF2-40B4-BE49-F238E27FC236}">
                <a16:creationId xmlns:a16="http://schemas.microsoft.com/office/drawing/2014/main" id="{C0CB3E06-502B-41BD-8F32-E721FA4F337C}"/>
              </a:ext>
            </a:extLst>
          </p:cNvPr>
          <p:cNvSpPr>
            <a:spLocks noGrp="1"/>
          </p:cNvSpPr>
          <p:nvPr>
            <p:ph type="title"/>
          </p:nvPr>
        </p:nvSpPr>
        <p:spPr>
          <a:xfrm>
            <a:off x="206805" y="62294"/>
            <a:ext cx="7140807" cy="691120"/>
          </a:xfrm>
          <a:prstGeom prst="rect">
            <a:avLst/>
          </a:prstGeom>
        </p:spPr>
        <p:txBody>
          <a:bodyPr vert="horz" lIns="91440" tIns="45720" rIns="91440" bIns="45720" rtlCol="0" anchor="ctr">
            <a:normAutofit/>
          </a:bodyPr>
          <a:lstStyle>
            <a:lvl1pPr>
              <a:defRPr b="1">
                <a:latin typeface="メイリオ" panose="020B0604030504040204" pitchFamily="50" charset="-128"/>
                <a:ea typeface="メイリオ" panose="020B0604030504040204" pitchFamily="50" charset="-128"/>
              </a:defRPr>
            </a:lvl1pPr>
          </a:lstStyle>
          <a:p>
            <a:r>
              <a:rPr kumimoji="1" lang="ja-JP" altLang="en-US" dirty="0"/>
              <a:t>マスター タイトルの書式設定</a:t>
            </a:r>
          </a:p>
        </p:txBody>
      </p:sp>
      <p:grpSp>
        <p:nvGrpSpPr>
          <p:cNvPr id="14" name="グループ化 13">
            <a:extLst>
              <a:ext uri="{FF2B5EF4-FFF2-40B4-BE49-F238E27FC236}">
                <a16:creationId xmlns:a16="http://schemas.microsoft.com/office/drawing/2014/main" id="{08F00BED-263C-4A9F-8F96-648C48A57D57}"/>
              </a:ext>
            </a:extLst>
          </p:cNvPr>
          <p:cNvGrpSpPr/>
          <p:nvPr userDrawn="1"/>
        </p:nvGrpSpPr>
        <p:grpSpPr>
          <a:xfrm>
            <a:off x="0" y="828965"/>
            <a:ext cx="9906000" cy="95985"/>
            <a:chOff x="0" y="1633655"/>
            <a:chExt cx="12192000" cy="95985"/>
          </a:xfrm>
        </p:grpSpPr>
        <p:sp>
          <p:nvSpPr>
            <p:cNvPr id="15" name="正方形/長方形 14">
              <a:extLst>
                <a:ext uri="{FF2B5EF4-FFF2-40B4-BE49-F238E27FC236}">
                  <a16:creationId xmlns:a16="http://schemas.microsoft.com/office/drawing/2014/main" id="{8ABDC729-8A44-4EF3-A80F-04CEE484900F}"/>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7" name="正方形/長方形 16">
              <a:extLst>
                <a:ext uri="{FF2B5EF4-FFF2-40B4-BE49-F238E27FC236}">
                  <a16:creationId xmlns:a16="http://schemas.microsoft.com/office/drawing/2014/main" id="{1839F230-B275-447B-B067-9ED3678FB27B}"/>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8" name="正方形/長方形 17">
              <a:extLst>
                <a:ext uri="{FF2B5EF4-FFF2-40B4-BE49-F238E27FC236}">
                  <a16:creationId xmlns:a16="http://schemas.microsoft.com/office/drawing/2014/main" id="{08428735-0B86-49FE-8AF8-0BFABA1B29F6}"/>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19" name="スライド番号プレースホルダー 5">
            <a:extLst>
              <a:ext uri="{FF2B5EF4-FFF2-40B4-BE49-F238E27FC236}">
                <a16:creationId xmlns:a16="http://schemas.microsoft.com/office/drawing/2014/main" id="{ABDF4ECD-48AE-47C5-B67D-2490A35F33CD}"/>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71720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9C61C4-7CDA-419F-8F1D-40D96DB2637C}"/>
              </a:ext>
            </a:extLst>
          </p:cNvPr>
          <p:cNvSpPr>
            <a:spLocks noGrp="1"/>
          </p:cNvSpPr>
          <p:nvPr>
            <p:ph type="title"/>
          </p:nvPr>
        </p:nvSpPr>
        <p:spPr>
          <a:xfrm>
            <a:off x="363824" y="1664415"/>
            <a:ext cx="9252788" cy="2579563"/>
          </a:xfrm>
        </p:spPr>
        <p:txBody>
          <a:bodyPr anchor="b">
            <a:normAutofit/>
          </a:bodyPr>
          <a:lstStyle>
            <a:lvl1pPr>
              <a:defRPr sz="3600"/>
            </a:lvl1pPr>
          </a:lstStyle>
          <a:p>
            <a:r>
              <a:rPr kumimoji="1" lang="ja-JP" altLang="en-US"/>
              <a:t>マスター タイトルの書式設定</a:t>
            </a:r>
            <a:endParaRPr kumimoji="1" lang="ja-JP" altLang="en-US" dirty="0"/>
          </a:p>
        </p:txBody>
      </p:sp>
      <p:sp>
        <p:nvSpPr>
          <p:cNvPr id="3" name="テキスト プレースホルダー 2">
            <a:extLst>
              <a:ext uri="{FF2B5EF4-FFF2-40B4-BE49-F238E27FC236}">
                <a16:creationId xmlns:a16="http://schemas.microsoft.com/office/drawing/2014/main" id="{5BF5655E-5610-48A1-BEEA-09BA8337AC9B}"/>
              </a:ext>
            </a:extLst>
          </p:cNvPr>
          <p:cNvSpPr>
            <a:spLocks noGrp="1"/>
          </p:cNvSpPr>
          <p:nvPr>
            <p:ph type="body" idx="1"/>
          </p:nvPr>
        </p:nvSpPr>
        <p:spPr>
          <a:xfrm>
            <a:off x="363823" y="4589465"/>
            <a:ext cx="9252788"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cxnSp>
        <p:nvCxnSpPr>
          <p:cNvPr id="6" name="直線コネクタ 5">
            <a:extLst>
              <a:ext uri="{FF2B5EF4-FFF2-40B4-BE49-F238E27FC236}">
                <a16:creationId xmlns:a16="http://schemas.microsoft.com/office/drawing/2014/main" id="{BBA2AF1D-1C57-4F27-9F5C-63EED1F8B357}"/>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grpSp>
        <p:nvGrpSpPr>
          <p:cNvPr id="9" name="グループ化 8">
            <a:extLst>
              <a:ext uri="{FF2B5EF4-FFF2-40B4-BE49-F238E27FC236}">
                <a16:creationId xmlns:a16="http://schemas.microsoft.com/office/drawing/2014/main" id="{6900B54C-CFDC-4D97-BA7E-74E7A646AFCC}"/>
              </a:ext>
            </a:extLst>
          </p:cNvPr>
          <p:cNvGrpSpPr/>
          <p:nvPr userDrawn="1"/>
        </p:nvGrpSpPr>
        <p:grpSpPr>
          <a:xfrm>
            <a:off x="0" y="4388956"/>
            <a:ext cx="9906000" cy="95985"/>
            <a:chOff x="0" y="1633655"/>
            <a:chExt cx="12192000" cy="95985"/>
          </a:xfrm>
        </p:grpSpPr>
        <p:sp>
          <p:nvSpPr>
            <p:cNvPr id="10" name="正方形/長方形 9">
              <a:extLst>
                <a:ext uri="{FF2B5EF4-FFF2-40B4-BE49-F238E27FC236}">
                  <a16:creationId xmlns:a16="http://schemas.microsoft.com/office/drawing/2014/main" id="{6F840603-3A30-4EC6-B1E7-36B17AE29075}"/>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1" name="正方形/長方形 10">
              <a:extLst>
                <a:ext uri="{FF2B5EF4-FFF2-40B4-BE49-F238E27FC236}">
                  <a16:creationId xmlns:a16="http://schemas.microsoft.com/office/drawing/2014/main" id="{E8DC0E0D-7730-4345-936F-A363E8E2E05F}"/>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2" name="正方形/長方形 11">
              <a:extLst>
                <a:ext uri="{FF2B5EF4-FFF2-40B4-BE49-F238E27FC236}">
                  <a16:creationId xmlns:a16="http://schemas.microsoft.com/office/drawing/2014/main" id="{F3C5175F-89EC-4F89-84FE-CFD704718C87}"/>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pic>
        <p:nvPicPr>
          <p:cNvPr id="15" name="図 14">
            <a:extLst>
              <a:ext uri="{FF2B5EF4-FFF2-40B4-BE49-F238E27FC236}">
                <a16:creationId xmlns:a16="http://schemas.microsoft.com/office/drawing/2014/main" id="{C2943D3B-D5E7-4701-8416-74224CE79A0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14" name="スライド番号プレースホルダー 5">
            <a:extLst>
              <a:ext uri="{FF2B5EF4-FFF2-40B4-BE49-F238E27FC236}">
                <a16:creationId xmlns:a16="http://schemas.microsoft.com/office/drawing/2014/main" id="{954FA7B6-C3BE-45D0-9F13-5A3D2CBAF5FB}"/>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1477929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10" name="コンテンツ プレースホルダー 3">
            <a:extLst>
              <a:ext uri="{FF2B5EF4-FFF2-40B4-BE49-F238E27FC236}">
                <a16:creationId xmlns:a16="http://schemas.microsoft.com/office/drawing/2014/main" id="{292F7800-AAB4-4801-85AC-95F164BE662F}"/>
              </a:ext>
            </a:extLst>
          </p:cNvPr>
          <p:cNvSpPr>
            <a:spLocks noGrp="1"/>
          </p:cNvSpPr>
          <p:nvPr>
            <p:ph sz="half" idx="2"/>
          </p:nvPr>
        </p:nvSpPr>
        <p:spPr>
          <a:xfrm>
            <a:off x="363823" y="1323088"/>
            <a:ext cx="4513977" cy="486657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 name="コンテンツ プレースホルダー 5">
            <a:extLst>
              <a:ext uri="{FF2B5EF4-FFF2-40B4-BE49-F238E27FC236}">
                <a16:creationId xmlns:a16="http://schemas.microsoft.com/office/drawing/2014/main" id="{EA0F60A0-20FC-4642-AD57-4034754A6C76}"/>
              </a:ext>
            </a:extLst>
          </p:cNvPr>
          <p:cNvSpPr>
            <a:spLocks noGrp="1"/>
          </p:cNvSpPr>
          <p:nvPr>
            <p:ph sz="quarter" idx="4"/>
          </p:nvPr>
        </p:nvSpPr>
        <p:spPr>
          <a:xfrm>
            <a:off x="5080403" y="1323088"/>
            <a:ext cx="4536207" cy="486657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7" name="直線コネクタ 6">
            <a:extLst>
              <a:ext uri="{FF2B5EF4-FFF2-40B4-BE49-F238E27FC236}">
                <a16:creationId xmlns:a16="http://schemas.microsoft.com/office/drawing/2014/main" id="{5F542677-B10F-465A-9FEC-CB01B8601E2C}"/>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sp>
        <p:nvSpPr>
          <p:cNvPr id="12" name="タイトル プレースホルダー 1">
            <a:extLst>
              <a:ext uri="{FF2B5EF4-FFF2-40B4-BE49-F238E27FC236}">
                <a16:creationId xmlns:a16="http://schemas.microsoft.com/office/drawing/2014/main" id="{9D9C3F2D-29A7-4005-85B4-A05C582C5A83}"/>
              </a:ext>
            </a:extLst>
          </p:cNvPr>
          <p:cNvSpPr>
            <a:spLocks noGrp="1"/>
          </p:cNvSpPr>
          <p:nvPr>
            <p:ph type="title"/>
          </p:nvPr>
        </p:nvSpPr>
        <p:spPr>
          <a:xfrm>
            <a:off x="363823" y="365127"/>
            <a:ext cx="7140807" cy="712235"/>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dirty="0"/>
              <a:t>マスター タイトルの書式設定</a:t>
            </a:r>
          </a:p>
        </p:txBody>
      </p:sp>
      <p:pic>
        <p:nvPicPr>
          <p:cNvPr id="16" name="図 15">
            <a:extLst>
              <a:ext uri="{FF2B5EF4-FFF2-40B4-BE49-F238E27FC236}">
                <a16:creationId xmlns:a16="http://schemas.microsoft.com/office/drawing/2014/main" id="{7F1809A9-28D2-4ADA-A487-03EC49CDC74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grpSp>
        <p:nvGrpSpPr>
          <p:cNvPr id="13" name="グループ化 12">
            <a:extLst>
              <a:ext uri="{FF2B5EF4-FFF2-40B4-BE49-F238E27FC236}">
                <a16:creationId xmlns:a16="http://schemas.microsoft.com/office/drawing/2014/main" id="{DCCFB8FF-C45C-4B13-9011-F32201E63C8C}"/>
              </a:ext>
            </a:extLst>
          </p:cNvPr>
          <p:cNvGrpSpPr/>
          <p:nvPr userDrawn="1"/>
        </p:nvGrpSpPr>
        <p:grpSpPr>
          <a:xfrm>
            <a:off x="0" y="1152232"/>
            <a:ext cx="9906000" cy="95985"/>
            <a:chOff x="0" y="1633655"/>
            <a:chExt cx="12192000" cy="95985"/>
          </a:xfrm>
        </p:grpSpPr>
        <p:sp>
          <p:nvSpPr>
            <p:cNvPr id="17" name="正方形/長方形 16">
              <a:extLst>
                <a:ext uri="{FF2B5EF4-FFF2-40B4-BE49-F238E27FC236}">
                  <a16:creationId xmlns:a16="http://schemas.microsoft.com/office/drawing/2014/main" id="{829A7AD7-ABD6-4BF1-809C-3CDD6D9B6232}"/>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8" name="正方形/長方形 17">
              <a:extLst>
                <a:ext uri="{FF2B5EF4-FFF2-40B4-BE49-F238E27FC236}">
                  <a16:creationId xmlns:a16="http://schemas.microsoft.com/office/drawing/2014/main" id="{A24FB5A6-27B6-404B-B1D6-1DD20C55D4A4}"/>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9" name="正方形/長方形 18">
              <a:extLst>
                <a:ext uri="{FF2B5EF4-FFF2-40B4-BE49-F238E27FC236}">
                  <a16:creationId xmlns:a16="http://schemas.microsoft.com/office/drawing/2014/main" id="{42FAD9C0-D2EA-4B7B-BCEB-389433708AD5}"/>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3" name="スライド番号プレースホルダー 5">
            <a:extLst>
              <a:ext uri="{FF2B5EF4-FFF2-40B4-BE49-F238E27FC236}">
                <a16:creationId xmlns:a16="http://schemas.microsoft.com/office/drawing/2014/main" id="{CD20E888-670F-4B36-BB93-AD2E8A71222F}"/>
              </a:ext>
            </a:extLst>
          </p:cNvPr>
          <p:cNvSpPr>
            <a:spLocks noGrp="1"/>
          </p:cNvSpPr>
          <p:nvPr>
            <p:ph type="sldNum" sz="quarter" idx="10"/>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3918458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19ABAA52-3386-4D4E-971E-E1737D5F001E}"/>
              </a:ext>
            </a:extLst>
          </p:cNvPr>
          <p:cNvSpPr>
            <a:spLocks noGrp="1"/>
          </p:cNvSpPr>
          <p:nvPr>
            <p:ph type="body" idx="1"/>
          </p:nvPr>
        </p:nvSpPr>
        <p:spPr>
          <a:xfrm>
            <a:off x="363823" y="1344201"/>
            <a:ext cx="4513977" cy="64545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644E088-A4D7-4F94-9E33-DEF63E5E95FC}"/>
              </a:ext>
            </a:extLst>
          </p:cNvPr>
          <p:cNvSpPr>
            <a:spLocks noGrp="1"/>
          </p:cNvSpPr>
          <p:nvPr>
            <p:ph sz="half" idx="2"/>
          </p:nvPr>
        </p:nvSpPr>
        <p:spPr>
          <a:xfrm>
            <a:off x="363823" y="2085638"/>
            <a:ext cx="4513977" cy="408262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B5A3CC3-0FA3-4264-B9CC-CCC6603CCCFA}"/>
              </a:ext>
            </a:extLst>
          </p:cNvPr>
          <p:cNvSpPr>
            <a:spLocks noGrp="1"/>
          </p:cNvSpPr>
          <p:nvPr>
            <p:ph type="body" sz="quarter" idx="3"/>
          </p:nvPr>
        </p:nvSpPr>
        <p:spPr>
          <a:xfrm>
            <a:off x="5080403" y="1344201"/>
            <a:ext cx="4536207" cy="64545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09603E4-C4E6-40CD-976C-B4E630B48120}"/>
              </a:ext>
            </a:extLst>
          </p:cNvPr>
          <p:cNvSpPr>
            <a:spLocks noGrp="1"/>
          </p:cNvSpPr>
          <p:nvPr>
            <p:ph sz="quarter" idx="4"/>
          </p:nvPr>
        </p:nvSpPr>
        <p:spPr>
          <a:xfrm>
            <a:off x="5080403" y="2085638"/>
            <a:ext cx="4536207" cy="408262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9" name="直線コネクタ 8">
            <a:extLst>
              <a:ext uri="{FF2B5EF4-FFF2-40B4-BE49-F238E27FC236}">
                <a16:creationId xmlns:a16="http://schemas.microsoft.com/office/drawing/2014/main" id="{F7E31975-D24C-4B58-83EB-226A646EFED2}"/>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sp>
        <p:nvSpPr>
          <p:cNvPr id="14" name="タイトル プレースホルダー 1">
            <a:extLst>
              <a:ext uri="{FF2B5EF4-FFF2-40B4-BE49-F238E27FC236}">
                <a16:creationId xmlns:a16="http://schemas.microsoft.com/office/drawing/2014/main" id="{7308AD34-F2A1-47C0-9C5D-36A21DEFE29E}"/>
              </a:ext>
            </a:extLst>
          </p:cNvPr>
          <p:cNvSpPr>
            <a:spLocks noGrp="1"/>
          </p:cNvSpPr>
          <p:nvPr>
            <p:ph type="title"/>
          </p:nvPr>
        </p:nvSpPr>
        <p:spPr>
          <a:xfrm>
            <a:off x="363823" y="365128"/>
            <a:ext cx="7140807" cy="691120"/>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dirty="0"/>
              <a:t>マスター タイトルの書式設定</a:t>
            </a:r>
          </a:p>
        </p:txBody>
      </p:sp>
      <p:pic>
        <p:nvPicPr>
          <p:cNvPr id="17" name="図 16">
            <a:extLst>
              <a:ext uri="{FF2B5EF4-FFF2-40B4-BE49-F238E27FC236}">
                <a16:creationId xmlns:a16="http://schemas.microsoft.com/office/drawing/2014/main" id="{A8D0488E-3FA8-4CB0-A7A1-E217FCBA9BB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grpSp>
        <p:nvGrpSpPr>
          <p:cNvPr id="16" name="グループ化 15">
            <a:extLst>
              <a:ext uri="{FF2B5EF4-FFF2-40B4-BE49-F238E27FC236}">
                <a16:creationId xmlns:a16="http://schemas.microsoft.com/office/drawing/2014/main" id="{5DEFE4F5-287D-41EC-99C6-B55E4DBC65C5}"/>
              </a:ext>
            </a:extLst>
          </p:cNvPr>
          <p:cNvGrpSpPr/>
          <p:nvPr userDrawn="1"/>
        </p:nvGrpSpPr>
        <p:grpSpPr>
          <a:xfrm>
            <a:off x="0" y="1152232"/>
            <a:ext cx="9906000" cy="95985"/>
            <a:chOff x="0" y="1633655"/>
            <a:chExt cx="12192000" cy="95985"/>
          </a:xfrm>
        </p:grpSpPr>
        <p:sp>
          <p:nvSpPr>
            <p:cNvPr id="18" name="正方形/長方形 17">
              <a:extLst>
                <a:ext uri="{FF2B5EF4-FFF2-40B4-BE49-F238E27FC236}">
                  <a16:creationId xmlns:a16="http://schemas.microsoft.com/office/drawing/2014/main" id="{12E84CE3-02F9-4F95-BCC7-9214AB0EE881}"/>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9" name="正方形/長方形 18">
              <a:extLst>
                <a:ext uri="{FF2B5EF4-FFF2-40B4-BE49-F238E27FC236}">
                  <a16:creationId xmlns:a16="http://schemas.microsoft.com/office/drawing/2014/main" id="{917D63D8-A435-4529-943B-301843AB7D6F}"/>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24" name="正方形/長方形 23">
              <a:extLst>
                <a:ext uri="{FF2B5EF4-FFF2-40B4-BE49-F238E27FC236}">
                  <a16:creationId xmlns:a16="http://schemas.microsoft.com/office/drawing/2014/main" id="{D08D646D-A372-4F3F-B652-D58EE37B1406}"/>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5" name="スライド番号プレースホルダー 5">
            <a:extLst>
              <a:ext uri="{FF2B5EF4-FFF2-40B4-BE49-F238E27FC236}">
                <a16:creationId xmlns:a16="http://schemas.microsoft.com/office/drawing/2014/main" id="{24381AEA-0461-43F9-8460-32A8D10FE103}"/>
              </a:ext>
            </a:extLst>
          </p:cNvPr>
          <p:cNvSpPr>
            <a:spLocks noGrp="1"/>
          </p:cNvSpPr>
          <p:nvPr>
            <p:ph type="sldNum" sz="quarter" idx="10"/>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1765036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10" name="タイトル プレースホルダー 1">
            <a:extLst>
              <a:ext uri="{FF2B5EF4-FFF2-40B4-BE49-F238E27FC236}">
                <a16:creationId xmlns:a16="http://schemas.microsoft.com/office/drawing/2014/main" id="{A20CC62D-8F6A-4653-9FB5-1246AD0C88F2}"/>
              </a:ext>
            </a:extLst>
          </p:cNvPr>
          <p:cNvSpPr>
            <a:spLocks noGrp="1"/>
          </p:cNvSpPr>
          <p:nvPr>
            <p:ph type="title"/>
          </p:nvPr>
        </p:nvSpPr>
        <p:spPr>
          <a:xfrm>
            <a:off x="363823" y="365128"/>
            <a:ext cx="7140807" cy="691120"/>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dirty="0"/>
              <a:t>マスター タイトルの書式設定</a:t>
            </a:r>
          </a:p>
        </p:txBody>
      </p:sp>
      <p:grpSp>
        <p:nvGrpSpPr>
          <p:cNvPr id="12" name="グループ化 11">
            <a:extLst>
              <a:ext uri="{FF2B5EF4-FFF2-40B4-BE49-F238E27FC236}">
                <a16:creationId xmlns:a16="http://schemas.microsoft.com/office/drawing/2014/main" id="{ED9EF6F4-1E5F-4253-A9E8-DD5D104DD99F}"/>
              </a:ext>
            </a:extLst>
          </p:cNvPr>
          <p:cNvGrpSpPr/>
          <p:nvPr userDrawn="1"/>
        </p:nvGrpSpPr>
        <p:grpSpPr>
          <a:xfrm>
            <a:off x="0" y="1152232"/>
            <a:ext cx="9906000" cy="95985"/>
            <a:chOff x="0" y="1633655"/>
            <a:chExt cx="12192000" cy="95985"/>
          </a:xfrm>
        </p:grpSpPr>
        <p:sp>
          <p:nvSpPr>
            <p:cNvPr id="14" name="正方形/長方形 13">
              <a:extLst>
                <a:ext uri="{FF2B5EF4-FFF2-40B4-BE49-F238E27FC236}">
                  <a16:creationId xmlns:a16="http://schemas.microsoft.com/office/drawing/2014/main" id="{39FE272E-A015-4017-81F8-02B5C665C356}"/>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5" name="正方形/長方形 14">
              <a:extLst>
                <a:ext uri="{FF2B5EF4-FFF2-40B4-BE49-F238E27FC236}">
                  <a16:creationId xmlns:a16="http://schemas.microsoft.com/office/drawing/2014/main" id="{7D6F32E3-BB6A-4993-B98E-0C96DE0B2DC7}"/>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20" name="正方形/長方形 19">
              <a:extLst>
                <a:ext uri="{FF2B5EF4-FFF2-40B4-BE49-F238E27FC236}">
                  <a16:creationId xmlns:a16="http://schemas.microsoft.com/office/drawing/2014/main" id="{A011ED55-2850-4FEF-8081-E95AF8306D9A}"/>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1" name="スライド番号プレースホルダー 5">
            <a:extLst>
              <a:ext uri="{FF2B5EF4-FFF2-40B4-BE49-F238E27FC236}">
                <a16:creationId xmlns:a16="http://schemas.microsoft.com/office/drawing/2014/main" id="{D1D3E5C9-461A-46C3-91A7-5F458066C545}"/>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2518586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cxnSp>
        <p:nvCxnSpPr>
          <p:cNvPr id="6" name="直線コネクタ 5">
            <a:extLst>
              <a:ext uri="{FF2B5EF4-FFF2-40B4-BE49-F238E27FC236}">
                <a16:creationId xmlns:a16="http://schemas.microsoft.com/office/drawing/2014/main" id="{3A26408B-1AF6-42A9-81FE-1F33CC4F1179}"/>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pic>
        <p:nvPicPr>
          <p:cNvPr id="7" name="図 6">
            <a:extLst>
              <a:ext uri="{FF2B5EF4-FFF2-40B4-BE49-F238E27FC236}">
                <a16:creationId xmlns:a16="http://schemas.microsoft.com/office/drawing/2014/main" id="{2C046AFA-384F-4495-A8E8-C7403053DE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8" name="スライド番号プレースホルダー 5">
            <a:extLst>
              <a:ext uri="{FF2B5EF4-FFF2-40B4-BE49-F238E27FC236}">
                <a16:creationId xmlns:a16="http://schemas.microsoft.com/office/drawing/2014/main" id="{8B5864F1-C7EC-47A9-A20C-E9634EEE20C3}"/>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1183195872"/>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theme/theme1.xml" Type="http://schemas.openxmlformats.org/officeDocument/2006/relationships/theme"/><Relationship Id="rId15" Target="../media/image1.png" Type="http://schemas.openxmlformats.org/officeDocument/2006/relationships/image"/><Relationship Id="rId16" Target="../media/image2.sv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4FC72CD-5CBE-404F-9752-A86ABDAF7586}"/>
              </a:ext>
            </a:extLst>
          </p:cNvPr>
          <p:cNvSpPr>
            <a:spLocks noGrp="1"/>
          </p:cNvSpPr>
          <p:nvPr>
            <p:ph type="title"/>
          </p:nvPr>
        </p:nvSpPr>
        <p:spPr>
          <a:xfrm>
            <a:off x="363823" y="365128"/>
            <a:ext cx="7140807" cy="666968"/>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BF1726D2-2E3D-40CF-9BBB-FB1C58F7416B}"/>
              </a:ext>
            </a:extLst>
          </p:cNvPr>
          <p:cNvSpPr>
            <a:spLocks noGrp="1"/>
          </p:cNvSpPr>
          <p:nvPr>
            <p:ph type="body" idx="1"/>
          </p:nvPr>
        </p:nvSpPr>
        <p:spPr>
          <a:xfrm>
            <a:off x="363822" y="1330859"/>
            <a:ext cx="9252789" cy="4846105"/>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a:extLst>
              <a:ext uri="{FF2B5EF4-FFF2-40B4-BE49-F238E27FC236}">
                <a16:creationId xmlns:a16="http://schemas.microsoft.com/office/drawing/2014/main" id="{9FADD3F7-25D7-42AD-B515-2A52521F74EB}"/>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pic>
        <p:nvPicPr>
          <p:cNvPr id="7" name="グラフィックス 6">
            <a:extLst>
              <a:ext uri="{FF2B5EF4-FFF2-40B4-BE49-F238E27FC236}">
                <a16:creationId xmlns:a16="http://schemas.microsoft.com/office/drawing/2014/main" id="{73680EEB-D24B-4A9F-B417-6580895CA072}"/>
              </a:ext>
            </a:extLst>
          </p:cNvPr>
          <p:cNvPicPr>
            <a:picLocks noChangeAspect="1"/>
          </p:cNvPicPr>
          <p:nvPr userDrawn="1"/>
        </p:nvPicPr>
        <p:blipFill>
          <a:blip r:embed="rId15">
            <a:extLst>
              <a:ext uri="{96DAC541-7B7A-43D3-8B79-37D633B846F1}">
                <asvg:svgBlip xmlns:asvg="http://schemas.microsoft.com/office/drawing/2016/SVG/main" r:embed="rId16"/>
              </a:ext>
            </a:extLst>
          </a:blip>
          <a:stretch>
            <a:fillRect/>
          </a:stretch>
        </p:blipFill>
        <p:spPr>
          <a:xfrm>
            <a:off x="8549963" y="156651"/>
            <a:ext cx="1066648" cy="524385"/>
          </a:xfrm>
          <a:prstGeom prst="rect">
            <a:avLst/>
          </a:prstGeom>
        </p:spPr>
      </p:pic>
    </p:spTree>
    <p:extLst>
      <p:ext uri="{BB962C8B-B14F-4D97-AF65-F5344CB8AC3E}">
        <p14:creationId xmlns:p14="http://schemas.microsoft.com/office/powerpoint/2010/main" val="81786911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hdr="0" ftr="0" dt="0"/>
  <p:txStyles>
    <p:titleStyle>
      <a:lvl1pPr algn="l" defTabSz="685800" rtl="0" eaLnBrk="1" latinLnBrk="0" hangingPunct="1">
        <a:lnSpc>
          <a:spcPct val="90000"/>
        </a:lnSpc>
        <a:spcBef>
          <a:spcPct val="0"/>
        </a:spcBef>
        <a:buNone/>
        <a:defRPr kumimoji="1" sz="2700" b="1" kern="1200">
          <a:solidFill>
            <a:schemeClr val="accent1">
              <a:lumMod val="75000"/>
            </a:schemeClr>
          </a:solidFill>
          <a:latin typeface="+mn-ea"/>
          <a:ea typeface="+mn-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4.emf"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5.emf"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113495" y="99618"/>
            <a:ext cx="8424015" cy="691120"/>
          </a:xfrm>
        </p:spPr>
        <p:txBody>
          <a:bodyPr>
            <a:noAutofit/>
          </a:bodyPr>
          <a:lstStyle/>
          <a:p>
            <a:r>
              <a:rPr kumimoji="1" lang="ja-JP" altLang="en-US" sz="2000" dirty="0"/>
              <a:t>事業会社等が保有する革新的な技術を活用したカーブアウトによるディープテック・スタートアップ創出等促進事業</a:t>
            </a:r>
            <a:br>
              <a:rPr kumimoji="1" lang="en-US" altLang="ja-JP" sz="2000" dirty="0"/>
            </a:br>
            <a:r>
              <a:rPr kumimoji="1" lang="en-US" altLang="ja-JP" sz="2000" dirty="0"/>
              <a:t>【</a:t>
            </a:r>
            <a:r>
              <a:rPr kumimoji="1" lang="ja-JP" altLang="en-US" sz="2000" dirty="0"/>
              <a:t>２．実証事業</a:t>
            </a:r>
            <a:r>
              <a:rPr kumimoji="1" lang="en-US" altLang="ja-JP" sz="2000" dirty="0"/>
              <a:t>】</a:t>
            </a:r>
            <a:r>
              <a:rPr kumimoji="1" lang="ja-JP" altLang="en-US" sz="2000" dirty="0"/>
              <a:t>に係る提案書</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a:t>
            </a:fld>
            <a:endParaRPr lang="ja-JP" altLang="en-US" dirty="0"/>
          </a:p>
        </p:txBody>
      </p:sp>
      <p:sp>
        <p:nvSpPr>
          <p:cNvPr id="12" name="テキスト ボックス 11">
            <a:extLst>
              <a:ext uri="{FF2B5EF4-FFF2-40B4-BE49-F238E27FC236}">
                <a16:creationId xmlns:a16="http://schemas.microsoft.com/office/drawing/2014/main" id="{8D2377C2-5A32-B849-4738-E14C18BA261E}"/>
              </a:ext>
            </a:extLst>
          </p:cNvPr>
          <p:cNvSpPr txBox="1"/>
          <p:nvPr/>
        </p:nvSpPr>
        <p:spPr>
          <a:xfrm>
            <a:off x="9196472" y="0"/>
            <a:ext cx="709528"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latin typeface="メイリオ" panose="020B0604030504040204" pitchFamily="50" charset="-128"/>
                <a:ea typeface="メイリオ" panose="020B0604030504040204" pitchFamily="50" charset="-128"/>
              </a:rPr>
              <a:t>様式１</a:t>
            </a:r>
          </a:p>
        </p:txBody>
      </p:sp>
      <p:graphicFrame>
        <p:nvGraphicFramePr>
          <p:cNvPr id="13" name="表 13">
            <a:extLst>
              <a:ext uri="{FF2B5EF4-FFF2-40B4-BE49-F238E27FC236}">
                <a16:creationId xmlns:a16="http://schemas.microsoft.com/office/drawing/2014/main" id="{57BEA0F5-1B01-B38C-4956-924097570FD7}"/>
              </a:ext>
            </a:extLst>
          </p:cNvPr>
          <p:cNvGraphicFramePr>
            <a:graphicFrameLocks noGrp="1"/>
          </p:cNvGraphicFramePr>
          <p:nvPr>
            <p:extLst>
              <p:ext uri="{D42A27DB-BD31-4B8C-83A1-F6EECF244321}">
                <p14:modId xmlns:p14="http://schemas.microsoft.com/office/powerpoint/2010/main" val="2687459408"/>
              </p:ext>
            </p:extLst>
          </p:nvPr>
        </p:nvGraphicFramePr>
        <p:xfrm>
          <a:off x="586014" y="1037191"/>
          <a:ext cx="8733972" cy="4850208"/>
        </p:xfrm>
        <a:graphic>
          <a:graphicData uri="http://schemas.openxmlformats.org/drawingml/2006/table">
            <a:tbl>
              <a:tblPr firstRow="1" bandRow="1">
                <a:tableStyleId>{5C22544A-7EE6-4342-B048-85BDC9FD1C3A}</a:tableStyleId>
              </a:tblPr>
              <a:tblGrid>
                <a:gridCol w="1298770">
                  <a:extLst>
                    <a:ext uri="{9D8B030D-6E8A-4147-A177-3AD203B41FA5}">
                      <a16:colId xmlns:a16="http://schemas.microsoft.com/office/drawing/2014/main" val="2914699276"/>
                    </a:ext>
                  </a:extLst>
                </a:gridCol>
                <a:gridCol w="466530">
                  <a:extLst>
                    <a:ext uri="{9D8B030D-6E8A-4147-A177-3AD203B41FA5}">
                      <a16:colId xmlns:a16="http://schemas.microsoft.com/office/drawing/2014/main" val="974727151"/>
                    </a:ext>
                  </a:extLst>
                </a:gridCol>
                <a:gridCol w="3251071">
                  <a:extLst>
                    <a:ext uri="{9D8B030D-6E8A-4147-A177-3AD203B41FA5}">
                      <a16:colId xmlns:a16="http://schemas.microsoft.com/office/drawing/2014/main" val="828609983"/>
                    </a:ext>
                  </a:extLst>
                </a:gridCol>
                <a:gridCol w="471844">
                  <a:extLst>
                    <a:ext uri="{9D8B030D-6E8A-4147-A177-3AD203B41FA5}">
                      <a16:colId xmlns:a16="http://schemas.microsoft.com/office/drawing/2014/main" val="789456474"/>
                    </a:ext>
                  </a:extLst>
                </a:gridCol>
                <a:gridCol w="3245757">
                  <a:extLst>
                    <a:ext uri="{9D8B030D-6E8A-4147-A177-3AD203B41FA5}">
                      <a16:colId xmlns:a16="http://schemas.microsoft.com/office/drawing/2014/main" val="2368077874"/>
                    </a:ext>
                  </a:extLst>
                </a:gridCol>
              </a:tblGrid>
              <a:tr h="303138">
                <a:tc>
                  <a:txBody>
                    <a:bodyPr/>
                    <a:lstStyle/>
                    <a:p>
                      <a:r>
                        <a:rPr kumimoji="1" lang="ja-JP" altLang="en-US" sz="1100" b="0" dirty="0">
                          <a:solidFill>
                            <a:schemeClr val="tx1"/>
                          </a:solidFill>
                        </a:rPr>
                        <a:t>＜提案者情報＞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75457472"/>
                  </a:ext>
                </a:extLst>
              </a:tr>
              <a:tr h="303138">
                <a:tc>
                  <a:txBody>
                    <a:bodyPr/>
                    <a:lstStyle/>
                    <a:p>
                      <a:r>
                        <a:rPr kumimoji="1" lang="ja-JP" altLang="en-US" sz="1100" b="0" dirty="0">
                          <a:solidFill>
                            <a:schemeClr val="tx1"/>
                          </a:solidFill>
                        </a:rPr>
                        <a:t>提案代表者名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kumimoji="1" lang="zh-CN" altLang="en-US" sz="1100" b="0" dirty="0">
                          <a:solidFill>
                            <a:schemeClr val="accent1"/>
                          </a:solidFill>
                        </a:rPr>
                        <a:t>○○○○○株式会社</a:t>
                      </a:r>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47056257"/>
                  </a:ext>
                </a:extLst>
              </a:tr>
              <a:tr h="303138">
                <a:tc>
                  <a:txBody>
                    <a:bodyPr/>
                    <a:lstStyle/>
                    <a:p>
                      <a:r>
                        <a:rPr kumimoji="1" lang="ja-JP" altLang="en-US" sz="1100" b="0" dirty="0">
                          <a:solidFill>
                            <a:schemeClr val="tx1"/>
                          </a:solidFill>
                        </a:rPr>
                        <a:t>法人番号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kumimoji="1" lang="zh-CN" altLang="en-US" sz="1100" b="0" dirty="0">
                          <a:solidFill>
                            <a:schemeClr val="accent1"/>
                          </a:solidFill>
                        </a:rPr>
                        <a:t>法人番号</a:t>
                      </a:r>
                      <a:r>
                        <a:rPr kumimoji="1" lang="en-US" altLang="zh-CN" sz="1100" b="0" dirty="0">
                          <a:solidFill>
                            <a:schemeClr val="accent1"/>
                          </a:solidFill>
                        </a:rPr>
                        <a:t>13</a:t>
                      </a:r>
                      <a:r>
                        <a:rPr kumimoji="1" lang="zh-CN" altLang="en-US" sz="1100" b="0" dirty="0">
                          <a:solidFill>
                            <a:schemeClr val="accent1"/>
                          </a:solidFill>
                        </a:rPr>
                        <a:t>桁</a:t>
                      </a:r>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00367772"/>
                  </a:ext>
                </a:extLst>
              </a:tr>
              <a:tr h="303138">
                <a:tc>
                  <a:txBody>
                    <a:bodyPr/>
                    <a:lstStyle/>
                    <a:p>
                      <a:r>
                        <a:rPr kumimoji="1" lang="ja-JP" altLang="en-US" sz="1100" b="0" dirty="0">
                          <a:solidFill>
                            <a:schemeClr val="tx1"/>
                          </a:solidFill>
                        </a:rPr>
                        <a:t>代表者役職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kumimoji="1" lang="zh-TW" altLang="en-US" sz="1100" b="0" dirty="0">
                          <a:solidFill>
                            <a:schemeClr val="accent1"/>
                          </a:solidFill>
                        </a:rPr>
                        <a:t>代表取締役社長　</a:t>
                      </a:r>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32812960"/>
                  </a:ext>
                </a:extLst>
              </a:tr>
              <a:tr h="303138">
                <a:tc>
                  <a:txBody>
                    <a:bodyPr/>
                    <a:lstStyle/>
                    <a:p>
                      <a:r>
                        <a:rPr kumimoji="1" lang="ja-JP" altLang="en-US" sz="1100" b="0" dirty="0">
                          <a:solidFill>
                            <a:schemeClr val="tx1"/>
                          </a:solidFill>
                        </a:rPr>
                        <a:t>代表者氏名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kumimoji="1" lang="zh-TW" altLang="en-US" sz="1100" b="0" dirty="0">
                          <a:solidFill>
                            <a:schemeClr val="accent1"/>
                          </a:solidFill>
                        </a:rPr>
                        <a:t>○○　○○</a:t>
                      </a:r>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15376096"/>
                  </a:ext>
                </a:extLst>
              </a:tr>
              <a:tr h="303138">
                <a:tc>
                  <a:txBody>
                    <a:bodyPr/>
                    <a:lstStyle/>
                    <a:p>
                      <a:r>
                        <a:rPr kumimoji="1" lang="ja-JP" altLang="en-US" sz="1100" b="0" dirty="0">
                          <a:solidFill>
                            <a:schemeClr val="tx1"/>
                          </a:solidFill>
                        </a:rPr>
                        <a:t>所 在 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kumimoji="1" lang="ja-JP" altLang="en-US" sz="1100" b="0" dirty="0">
                          <a:solidFill>
                            <a:schemeClr val="accent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29991621"/>
                  </a:ext>
                </a:extLst>
              </a:tr>
              <a:tr h="303138">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kumimoji="1" lang="ja-JP" altLang="en-US" sz="1100" b="0" dirty="0">
                          <a:solidFill>
                            <a:schemeClr val="accent1"/>
                          </a:solidFill>
                        </a:rPr>
                        <a:t>○○県△△市・・・・・・・・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2341283"/>
                  </a:ext>
                </a:extLst>
              </a:tr>
              <a:tr h="303138">
                <a:tc>
                  <a:txBody>
                    <a:bodyPr/>
                    <a:lstStyle/>
                    <a:p>
                      <a:r>
                        <a:rPr kumimoji="1" lang="ja-JP" altLang="en-US" sz="1100" b="0" dirty="0">
                          <a:solidFill>
                            <a:schemeClr val="tx1"/>
                          </a:solidFill>
                        </a:rPr>
                        <a:t>＜連絡先＞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45086542"/>
                  </a:ext>
                </a:extLst>
              </a:tr>
              <a:tr h="303138">
                <a:tc>
                  <a:txBody>
                    <a:bodyPr/>
                    <a:lstStyle/>
                    <a:p>
                      <a:r>
                        <a:rPr kumimoji="1" lang="ja-JP" altLang="en-US" sz="1100" b="0" dirty="0">
                          <a:solidFill>
                            <a:schemeClr val="tx1"/>
                          </a:solidFill>
                        </a:rPr>
                        <a:t>所　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kumimoji="1" lang="ja-JP" altLang="en-US" sz="1100" b="0" dirty="0">
                          <a:solidFill>
                            <a:schemeClr val="accent1"/>
                          </a:solidFill>
                        </a:rPr>
                        <a:t>○○○部　△△△課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69144953"/>
                  </a:ext>
                </a:extLst>
              </a:tr>
              <a:tr h="303138">
                <a:tc>
                  <a:txBody>
                    <a:bodyPr/>
                    <a:lstStyle/>
                    <a:p>
                      <a:r>
                        <a:rPr kumimoji="1" lang="ja-JP" altLang="en-US" sz="1100" b="0" dirty="0">
                          <a:solidFill>
                            <a:schemeClr val="tx1"/>
                          </a:solidFill>
                        </a:rPr>
                        <a:t>役職名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kumimoji="1" lang="ja-JP" altLang="en-US" sz="1100" b="0" dirty="0">
                          <a:solidFill>
                            <a:schemeClr val="accent1"/>
                          </a:solidFill>
                        </a:rPr>
                        <a:t>○○○○○部（課）長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94370116"/>
                  </a:ext>
                </a:extLst>
              </a:tr>
              <a:tr h="303138">
                <a:tc>
                  <a:txBody>
                    <a:bodyPr/>
                    <a:lstStyle/>
                    <a:p>
                      <a:r>
                        <a:rPr kumimoji="1" lang="ja-JP" altLang="en-US" sz="1100" b="0" dirty="0">
                          <a:solidFill>
                            <a:schemeClr val="tx1"/>
                          </a:solidFill>
                        </a:rPr>
                        <a:t>氏　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kumimoji="1" lang="ja-JP" altLang="en-US" sz="1100" b="0" dirty="0">
                          <a:solidFill>
                            <a:schemeClr val="accent1"/>
                          </a:solidFill>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07516520"/>
                  </a:ext>
                </a:extLst>
              </a:tr>
              <a:tr h="303138">
                <a:tc>
                  <a:txBody>
                    <a:bodyPr/>
                    <a:lstStyle/>
                    <a:p>
                      <a:r>
                        <a:rPr kumimoji="1" lang="ja-JP" altLang="en-US" sz="1100" b="0" dirty="0">
                          <a:solidFill>
                            <a:schemeClr val="tx1"/>
                          </a:solidFill>
                        </a:rPr>
                        <a:t>所在地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accent1"/>
                          </a:solidFill>
                        </a:rPr>
                        <a:t>〒○○○－○○○○　＊連絡先が上記の所在地と異なる場合は、連絡先所在地を記載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68714577"/>
                  </a:ext>
                </a:extLst>
              </a:tr>
              <a:tr h="303138">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kumimoji="1" lang="ja-JP" altLang="en-US" sz="1100" b="0" dirty="0">
                          <a:solidFill>
                            <a:schemeClr val="accent1"/>
                          </a:solidFill>
                        </a:rPr>
                        <a:t>○○県△△市・・・・・・・・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74757424"/>
                  </a:ext>
                </a:extLst>
              </a:tr>
              <a:tr h="303138">
                <a:tc>
                  <a:txBody>
                    <a:bodyPr/>
                    <a:lstStyle/>
                    <a:p>
                      <a:r>
                        <a:rPr kumimoji="1" lang="ja-JP" altLang="en-US" sz="1100" b="0" dirty="0">
                          <a:solidFill>
                            <a:schemeClr val="tx1"/>
                          </a:solidFill>
                        </a:rPr>
                        <a:t>ＴＥＬ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kumimoji="1" lang="ja-JP" altLang="en-US" sz="1100" b="0" dirty="0">
                          <a:solidFill>
                            <a:schemeClr val="accent1"/>
                          </a:solidFill>
                        </a:rPr>
                        <a:t>△△△－△△－△△△△（代）＊日中連絡がつく連絡先を記載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68862081"/>
                  </a:ext>
                </a:extLst>
              </a:tr>
              <a:tr h="303138">
                <a:tc>
                  <a:txBody>
                    <a:bodyPr/>
                    <a:lstStyle/>
                    <a:p>
                      <a:r>
                        <a:rPr kumimoji="1" lang="en-US" altLang="ja-JP" sz="1100" b="0" dirty="0">
                          <a:solidFill>
                            <a:schemeClr val="tx1"/>
                          </a:solidFill>
                        </a:rPr>
                        <a:t>E-mail</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kumimoji="1" lang="ja-JP" altLang="en-US" sz="1100" b="0" dirty="0">
                          <a:solidFill>
                            <a:schemeClr val="accent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52649085"/>
                  </a:ext>
                </a:extLst>
              </a:tr>
              <a:tr h="303138">
                <a:tc>
                  <a:txBody>
                    <a:bodyPr/>
                    <a:lstStyle/>
                    <a:p>
                      <a:r>
                        <a:rPr kumimoji="1" lang="ja-JP" altLang="en-US" sz="1100" b="0" dirty="0">
                          <a:solidFill>
                            <a:schemeClr val="bg1"/>
                          </a:solidFill>
                        </a:rPr>
                        <a:t>提案プログラム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kumimoji="1" lang="ja-JP" altLang="en-US" sz="1100" b="0" dirty="0">
                          <a:solidFill>
                            <a:schemeClr val="accent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bg1"/>
                          </a:solidFill>
                        </a:rPr>
                        <a:t>パートナー型プログラム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accent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bg1"/>
                          </a:solidFill>
                        </a:rPr>
                        <a:t>マルチプル型プログラム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632690371"/>
                  </a:ext>
                </a:extLst>
              </a:tr>
            </a:tbl>
          </a:graphicData>
        </a:graphic>
      </p:graphicFrame>
      <p:sp>
        <p:nvSpPr>
          <p:cNvPr id="6" name="テキスト ボックス 5">
            <a:extLst>
              <a:ext uri="{FF2B5EF4-FFF2-40B4-BE49-F238E27FC236}">
                <a16:creationId xmlns:a16="http://schemas.microsoft.com/office/drawing/2014/main" id="{4362CBB8-5543-C649-244C-997BAAC38855}"/>
              </a:ext>
            </a:extLst>
          </p:cNvPr>
          <p:cNvSpPr txBox="1"/>
          <p:nvPr/>
        </p:nvSpPr>
        <p:spPr>
          <a:xfrm>
            <a:off x="2775858" y="6257836"/>
            <a:ext cx="4954554" cy="600164"/>
          </a:xfrm>
          <a:prstGeom prst="rect">
            <a:avLst/>
          </a:prstGeom>
          <a:noFill/>
        </p:spPr>
        <p:txBody>
          <a:bodyPr wrap="square">
            <a:spAutoFit/>
          </a:bodyPr>
          <a:lstStyle/>
          <a:p>
            <a:r>
              <a:rPr lang="ja-JP" altLang="en-US" sz="1100" dirty="0">
                <a:solidFill>
                  <a:schemeClr val="accent1"/>
                </a:solidFill>
              </a:rPr>
              <a:t>枠線、サイズ等は自由に改変していただいて構いません。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r>
              <a:rPr kumimoji="1" lang="ja-JP" altLang="en-US" sz="1100" dirty="0">
                <a:solidFill>
                  <a:schemeClr val="accent1"/>
                </a:solidFill>
              </a:rPr>
              <a:t>提案プログラムは、いずれか（もしくは両方）に「○」を入れてください。</a:t>
            </a:r>
          </a:p>
        </p:txBody>
      </p:sp>
      <p:sp>
        <p:nvSpPr>
          <p:cNvPr id="5" name="テキスト ボックス 4">
            <a:extLst>
              <a:ext uri="{FF2B5EF4-FFF2-40B4-BE49-F238E27FC236}">
                <a16:creationId xmlns:a16="http://schemas.microsoft.com/office/drawing/2014/main" id="{78BC9896-EA5E-E40D-A379-14D68D3480B4}"/>
              </a:ext>
            </a:extLst>
          </p:cNvPr>
          <p:cNvSpPr txBox="1"/>
          <p:nvPr/>
        </p:nvSpPr>
        <p:spPr>
          <a:xfrm>
            <a:off x="216132" y="5974474"/>
            <a:ext cx="7733550" cy="369332"/>
          </a:xfrm>
          <a:prstGeom prst="rect">
            <a:avLst/>
          </a:prstGeom>
          <a:noFill/>
        </p:spPr>
        <p:txBody>
          <a:bodyPr wrap="square">
            <a:spAutoFit/>
          </a:bodyPr>
          <a:lstStyle/>
          <a:p>
            <a:r>
              <a:rPr lang="en-US" altLang="ja-JP" sz="1800" dirty="0">
                <a:solidFill>
                  <a:schemeClr val="accent1"/>
                </a:solidFill>
              </a:rPr>
              <a:t>※</a:t>
            </a:r>
            <a:r>
              <a:rPr lang="ja-JP" altLang="en-US" sz="1800" dirty="0">
                <a:solidFill>
                  <a:schemeClr val="accent1"/>
                </a:solidFill>
              </a:rPr>
              <a:t>全スライドについて、青字は削除し、「黒字」で記入してください。</a:t>
            </a:r>
            <a:endParaRPr lang="en-US" altLang="ja-JP" sz="1800" dirty="0">
              <a:solidFill>
                <a:schemeClr val="accent1"/>
              </a:solidFill>
            </a:endParaRPr>
          </a:p>
        </p:txBody>
      </p:sp>
    </p:spTree>
    <p:extLst>
      <p:ext uri="{BB962C8B-B14F-4D97-AF65-F5344CB8AC3E}">
        <p14:creationId xmlns:p14="http://schemas.microsoft.com/office/powerpoint/2010/main" val="26335128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ja-JP" altLang="en-US" dirty="0"/>
              <a:t>３</a:t>
            </a:r>
            <a:r>
              <a:rPr kumimoji="1" lang="ja-JP" altLang="en-US" dirty="0"/>
              <a:t>．必要経費</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10</a:t>
            </a:fld>
            <a:endParaRPr lang="ja-JP" altLang="en-US" dirty="0"/>
          </a:p>
        </p:txBody>
      </p:sp>
      <p:sp>
        <p:nvSpPr>
          <p:cNvPr id="7" name="テキスト ボックス 6">
            <a:extLst>
              <a:ext uri="{FF2B5EF4-FFF2-40B4-BE49-F238E27FC236}">
                <a16:creationId xmlns:a16="http://schemas.microsoft.com/office/drawing/2014/main" id="{3E03A146-D51E-0478-DD09-D8E542AF8C98}"/>
              </a:ext>
            </a:extLst>
          </p:cNvPr>
          <p:cNvSpPr txBox="1"/>
          <p:nvPr/>
        </p:nvSpPr>
        <p:spPr>
          <a:xfrm>
            <a:off x="811692" y="1352167"/>
            <a:ext cx="7735148" cy="1277273"/>
          </a:xfrm>
          <a:prstGeom prst="rect">
            <a:avLst/>
          </a:prstGeom>
          <a:noFill/>
        </p:spPr>
        <p:txBody>
          <a:bodyPr wrap="square">
            <a:spAutoFit/>
          </a:bodyPr>
          <a:lstStyle/>
          <a:p>
            <a:r>
              <a:rPr lang="ja-JP" altLang="en-US" sz="1100" dirty="0">
                <a:solidFill>
                  <a:schemeClr val="accent1"/>
                </a:solidFill>
              </a:rPr>
              <a:t>予算規模以内で経費を計上することができますが、調査の経済性が優れていることを審査します。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最大２スライド以内に収めてください。</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なお、提案者が本業務で実施するプログラムへの参加者の活動経費の一部として、「謝金」を計上する場合は、その必要性、妥当性を本項で補足説明してください。</a:t>
            </a:r>
            <a:endParaRPr lang="en-US" altLang="ja-JP" sz="1100" dirty="0">
              <a:solidFill>
                <a:schemeClr val="accent1"/>
              </a:solidFill>
            </a:endParaRPr>
          </a:p>
        </p:txBody>
      </p:sp>
      <p:sp>
        <p:nvSpPr>
          <p:cNvPr id="6" name="テキスト ボックス 5">
            <a:extLst>
              <a:ext uri="{FF2B5EF4-FFF2-40B4-BE49-F238E27FC236}">
                <a16:creationId xmlns:a16="http://schemas.microsoft.com/office/drawing/2014/main" id="{12236BF3-2847-A556-59EC-A34057FF13B2}"/>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lang="en-US" altLang="ja-JP" sz="800" dirty="0">
                <a:solidFill>
                  <a:schemeClr val="bg1"/>
                </a:solidFill>
                <a:latin typeface="メイリオ" panose="020B0604030504040204" pitchFamily="50" charset="-128"/>
                <a:ea typeface="メイリオ" panose="020B0604030504040204" pitchFamily="50" charset="-128"/>
              </a:rPr>
              <a:t>3</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94859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ja-JP" altLang="en-US" dirty="0"/>
              <a:t>３</a:t>
            </a:r>
            <a:r>
              <a:rPr kumimoji="1" lang="ja-JP" altLang="en-US" dirty="0"/>
              <a:t>．必要経費（積算表）</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11</a:t>
            </a:fld>
            <a:endParaRPr lang="ja-JP" altLang="en-US" dirty="0"/>
          </a:p>
        </p:txBody>
      </p:sp>
      <p:sp>
        <p:nvSpPr>
          <p:cNvPr id="6" name="テキスト ボックス 5">
            <a:extLst>
              <a:ext uri="{FF2B5EF4-FFF2-40B4-BE49-F238E27FC236}">
                <a16:creationId xmlns:a16="http://schemas.microsoft.com/office/drawing/2014/main" id="{ED410782-4E71-CE44-D0AC-53D9FACD3044}"/>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lang="en-US" altLang="ja-JP" sz="800" dirty="0">
                <a:solidFill>
                  <a:schemeClr val="bg1"/>
                </a:solidFill>
                <a:latin typeface="メイリオ" panose="020B0604030504040204" pitchFamily="50" charset="-128"/>
                <a:ea typeface="メイリオ" panose="020B0604030504040204" pitchFamily="50" charset="-128"/>
              </a:rPr>
              <a:t>3</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graphicFrame>
        <p:nvGraphicFramePr>
          <p:cNvPr id="2" name="表 13">
            <a:extLst>
              <a:ext uri="{FF2B5EF4-FFF2-40B4-BE49-F238E27FC236}">
                <a16:creationId xmlns:a16="http://schemas.microsoft.com/office/drawing/2014/main" id="{68F9D132-ABBB-8771-942D-C94C30A39DCE}"/>
              </a:ext>
            </a:extLst>
          </p:cNvPr>
          <p:cNvGraphicFramePr>
            <a:graphicFrameLocks noGrp="1"/>
          </p:cNvGraphicFramePr>
          <p:nvPr>
            <p:extLst>
              <p:ext uri="{D42A27DB-BD31-4B8C-83A1-F6EECF244321}">
                <p14:modId xmlns:p14="http://schemas.microsoft.com/office/powerpoint/2010/main" val="708401508"/>
              </p:ext>
            </p:extLst>
          </p:nvPr>
        </p:nvGraphicFramePr>
        <p:xfrm>
          <a:off x="206805" y="1101013"/>
          <a:ext cx="9338412" cy="4555908"/>
        </p:xfrm>
        <a:graphic>
          <a:graphicData uri="http://schemas.openxmlformats.org/drawingml/2006/table">
            <a:tbl>
              <a:tblPr firstRow="1" bandRow="1">
                <a:tableStyleId>{5C22544A-7EE6-4342-B048-85BDC9FD1C3A}</a:tableStyleId>
              </a:tblPr>
              <a:tblGrid>
                <a:gridCol w="2023211">
                  <a:extLst>
                    <a:ext uri="{9D8B030D-6E8A-4147-A177-3AD203B41FA5}">
                      <a16:colId xmlns:a16="http://schemas.microsoft.com/office/drawing/2014/main" val="2914699276"/>
                    </a:ext>
                  </a:extLst>
                </a:gridCol>
                <a:gridCol w="2379306">
                  <a:extLst>
                    <a:ext uri="{9D8B030D-6E8A-4147-A177-3AD203B41FA5}">
                      <a16:colId xmlns:a16="http://schemas.microsoft.com/office/drawing/2014/main" val="3254119355"/>
                    </a:ext>
                  </a:extLst>
                </a:gridCol>
                <a:gridCol w="2528596">
                  <a:extLst>
                    <a:ext uri="{9D8B030D-6E8A-4147-A177-3AD203B41FA5}">
                      <a16:colId xmlns:a16="http://schemas.microsoft.com/office/drawing/2014/main" val="974727151"/>
                    </a:ext>
                  </a:extLst>
                </a:gridCol>
                <a:gridCol w="2407299">
                  <a:extLst>
                    <a:ext uri="{9D8B030D-6E8A-4147-A177-3AD203B41FA5}">
                      <a16:colId xmlns:a16="http://schemas.microsoft.com/office/drawing/2014/main" val="1506180924"/>
                    </a:ext>
                  </a:extLst>
                </a:gridCol>
              </a:tblGrid>
              <a:tr h="200236">
                <a:tc>
                  <a:txBody>
                    <a:bodyPr/>
                    <a:lstStyle/>
                    <a:p>
                      <a:pPr algn="ctr"/>
                      <a:r>
                        <a:rPr kumimoji="1" lang="ja-JP" altLang="en-US" sz="1100" b="0" dirty="0">
                          <a:solidFill>
                            <a:schemeClr val="tx1"/>
                          </a:solidFill>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100" b="0" dirty="0">
                          <a:solidFill>
                            <a:schemeClr val="tx1"/>
                          </a:solidFill>
                        </a:rPr>
                        <a:t>事業期間全体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2023</a:t>
                      </a:r>
                      <a:r>
                        <a:rPr kumimoji="1" lang="ja-JP" altLang="en-US" sz="1100" b="0" dirty="0">
                          <a:solidFill>
                            <a:schemeClr val="tx1"/>
                          </a:solidFill>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2024</a:t>
                      </a:r>
                      <a:r>
                        <a:rPr kumimoji="1" lang="ja-JP" altLang="en-US" sz="1100" b="0" dirty="0">
                          <a:solidFill>
                            <a:schemeClr val="tx1"/>
                          </a:solidFill>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932812960"/>
                  </a:ext>
                </a:extLst>
              </a:tr>
              <a:tr h="254486">
                <a:tc>
                  <a:txBody>
                    <a:bodyPr/>
                    <a:lstStyle/>
                    <a:p>
                      <a:r>
                        <a:rPr kumimoji="1" lang="en-US" altLang="ja-JP" sz="1100" b="0" dirty="0">
                          <a:solidFill>
                            <a:schemeClr val="tx1"/>
                          </a:solidFill>
                        </a:rPr>
                        <a:t>Ⅰ</a:t>
                      </a:r>
                      <a:r>
                        <a:rPr kumimoji="1" lang="ja-JP" altLang="en-US" sz="1100" b="0" dirty="0">
                          <a:solidFill>
                            <a:schemeClr val="tx1"/>
                          </a:solidFill>
                        </a:rPr>
                        <a:t>．労務費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r h="265302">
                <a:tc>
                  <a:txBody>
                    <a:bodyPr/>
                    <a:lstStyle/>
                    <a:p>
                      <a:r>
                        <a:rPr kumimoji="1" lang="ja-JP" altLang="en-US" sz="1100" b="0" dirty="0">
                          <a:solidFill>
                            <a:schemeClr val="tx1"/>
                          </a:solidFill>
                        </a:rPr>
                        <a:t>　１．研究員費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3613529"/>
                  </a:ext>
                </a:extLst>
              </a:tr>
              <a:tr h="265302">
                <a:tc>
                  <a:txBody>
                    <a:bodyPr/>
                    <a:lstStyle/>
                    <a:p>
                      <a:r>
                        <a:rPr kumimoji="1" lang="ja-JP" altLang="en-US" sz="1100" b="0" dirty="0">
                          <a:solidFill>
                            <a:schemeClr val="tx1"/>
                          </a:solidFill>
                        </a:rPr>
                        <a:t>　２．補助員費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3530273"/>
                  </a:ext>
                </a:extLst>
              </a:tr>
              <a:tr h="265302">
                <a:tc>
                  <a:txBody>
                    <a:bodyPr/>
                    <a:lstStyle/>
                    <a:p>
                      <a:r>
                        <a:rPr kumimoji="1" lang="en-US" altLang="ja-JP" sz="1100" b="0" dirty="0">
                          <a:solidFill>
                            <a:schemeClr val="tx1"/>
                          </a:solidFill>
                        </a:rPr>
                        <a:t>Ⅱ</a:t>
                      </a:r>
                      <a:r>
                        <a:rPr kumimoji="1" lang="ja-JP" altLang="en-US" sz="1100" b="0" dirty="0">
                          <a:solidFill>
                            <a:schemeClr val="tx1"/>
                          </a:solidFill>
                        </a:rPr>
                        <a:t>．その他経費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5376096"/>
                  </a:ext>
                </a:extLst>
              </a:tr>
              <a:tr h="265302">
                <a:tc>
                  <a:txBody>
                    <a:bodyPr/>
                    <a:lstStyle/>
                    <a:p>
                      <a:r>
                        <a:rPr kumimoji="1" lang="ja-JP" altLang="en-US" sz="1100" b="0" dirty="0">
                          <a:solidFill>
                            <a:schemeClr val="tx1"/>
                          </a:solidFill>
                        </a:rPr>
                        <a:t>　１．消耗品費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9991621"/>
                  </a:ext>
                </a:extLst>
              </a:tr>
              <a:tr h="265302">
                <a:tc>
                  <a:txBody>
                    <a:bodyPr/>
                    <a:lstStyle/>
                    <a:p>
                      <a:r>
                        <a:rPr kumimoji="1" lang="ja-JP" altLang="en-US" sz="1100" b="0" dirty="0">
                          <a:solidFill>
                            <a:schemeClr val="tx1"/>
                          </a:solidFill>
                        </a:rPr>
                        <a:t>　２．旅費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341283"/>
                  </a:ext>
                </a:extLst>
              </a:tr>
              <a:tr h="265302">
                <a:tc>
                  <a:txBody>
                    <a:bodyPr/>
                    <a:lstStyle/>
                    <a:p>
                      <a:r>
                        <a:rPr kumimoji="1" lang="ja-JP" altLang="en-US" sz="1100" b="0" dirty="0">
                          <a:solidFill>
                            <a:schemeClr val="tx1"/>
                          </a:solidFill>
                        </a:rPr>
                        <a:t>　３．外注費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0480720"/>
                  </a:ext>
                </a:extLst>
              </a:tr>
              <a:tr h="369528">
                <a:tc>
                  <a:txBody>
                    <a:bodyPr/>
                    <a:lstStyle/>
                    <a:p>
                      <a:r>
                        <a:rPr kumimoji="1" lang="ja-JP" altLang="en-US" sz="1100" b="0" dirty="0">
                          <a:solidFill>
                            <a:schemeClr val="tx1"/>
                          </a:solidFill>
                        </a:rPr>
                        <a:t>　４．諸経費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029123"/>
                  </a:ext>
                </a:extLst>
              </a:tr>
              <a:tr h="369528">
                <a:tc>
                  <a:txBody>
                    <a:bodyPr/>
                    <a:lstStyle/>
                    <a:p>
                      <a:r>
                        <a:rPr kumimoji="1" lang="ja-JP" altLang="en-US" sz="1100" b="0" dirty="0">
                          <a:solidFill>
                            <a:schemeClr val="tx1"/>
                          </a:solidFill>
                        </a:rPr>
                        <a:t>小計</a:t>
                      </a:r>
                      <a:r>
                        <a:rPr kumimoji="1" lang="en-US" altLang="ja-JP" sz="1100" b="0" dirty="0">
                          <a:solidFill>
                            <a:schemeClr val="tx1"/>
                          </a:solidFill>
                        </a:rPr>
                        <a:t>A</a:t>
                      </a:r>
                      <a:r>
                        <a:rPr kumimoji="1" lang="ja-JP" altLang="en-US" sz="1100" b="0" dirty="0">
                          <a:solidFill>
                            <a:schemeClr val="tx1"/>
                          </a:solidFill>
                        </a:rPr>
                        <a:t>（＝</a:t>
                      </a:r>
                      <a:r>
                        <a:rPr kumimoji="1" lang="en-US" altLang="ja-JP" sz="1100" b="0" dirty="0">
                          <a:solidFill>
                            <a:schemeClr val="tx1"/>
                          </a:solidFill>
                        </a:rPr>
                        <a:t>Ⅰ</a:t>
                      </a:r>
                      <a:r>
                        <a:rPr kumimoji="1" lang="ja-JP" altLang="en-US" sz="1100" b="0" dirty="0">
                          <a:solidFill>
                            <a:schemeClr val="tx1"/>
                          </a:solidFill>
                        </a:rPr>
                        <a:t>＋</a:t>
                      </a:r>
                      <a:r>
                        <a:rPr kumimoji="1" lang="en-US" altLang="ja-JP" sz="1100" b="0" dirty="0">
                          <a:solidFill>
                            <a:schemeClr val="tx1"/>
                          </a:solidFill>
                        </a:rPr>
                        <a:t>Ⅱ</a:t>
                      </a:r>
                      <a:r>
                        <a:rPr kumimoji="1" lang="ja-JP" altLang="en-US" sz="1100" b="0"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00353026"/>
                  </a:ext>
                </a:extLst>
              </a:tr>
              <a:tr h="369528">
                <a:tc>
                  <a:txBody>
                    <a:bodyPr/>
                    <a:lstStyle/>
                    <a:p>
                      <a:r>
                        <a:rPr kumimoji="1" lang="en-US" altLang="ja-JP" sz="1100" b="0" dirty="0">
                          <a:solidFill>
                            <a:schemeClr val="tx1"/>
                          </a:solidFill>
                        </a:rPr>
                        <a:t>Ⅲ</a:t>
                      </a:r>
                      <a:r>
                        <a:rPr kumimoji="1" lang="ja-JP" altLang="en-US" sz="1100" b="0" dirty="0">
                          <a:solidFill>
                            <a:schemeClr val="tx1"/>
                          </a:solidFill>
                        </a:rPr>
                        <a:t>．間接経費（＝</a:t>
                      </a:r>
                      <a:r>
                        <a:rPr kumimoji="1" lang="en-US" altLang="ja-JP" sz="1100" b="0" dirty="0">
                          <a:solidFill>
                            <a:schemeClr val="tx1"/>
                          </a:solidFill>
                        </a:rPr>
                        <a:t>A×</a:t>
                      </a:r>
                      <a:r>
                        <a:rPr kumimoji="1" lang="ja-JP" altLang="en-US" sz="1100" b="0" dirty="0">
                          <a:solidFill>
                            <a:schemeClr val="tx1"/>
                          </a:solidFill>
                        </a:rPr>
                        <a:t>比率）</a:t>
                      </a:r>
                      <a:endParaRPr kumimoji="1" lang="en-US" altLang="ja-JP" sz="1100" b="0" dirty="0">
                        <a:solidFill>
                          <a:schemeClr val="tx1"/>
                        </a:solidFill>
                      </a:endParaRPr>
                    </a:p>
                    <a:p>
                      <a:r>
                        <a:rPr kumimoji="1" lang="ja-JP" altLang="en-US" sz="1100" b="0" dirty="0">
                          <a:solidFill>
                            <a:schemeClr val="tx1"/>
                          </a:solidFill>
                        </a:rPr>
                        <a:t>（注１）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13997088"/>
                  </a:ext>
                </a:extLst>
              </a:tr>
              <a:tr h="329801">
                <a:tc>
                  <a:txBody>
                    <a:bodyPr/>
                    <a:lstStyle/>
                    <a:p>
                      <a:r>
                        <a:rPr kumimoji="1" lang="ja-JP" altLang="en-US" sz="1100" b="0" dirty="0">
                          <a:solidFill>
                            <a:schemeClr val="tx1"/>
                          </a:solidFill>
                        </a:rPr>
                        <a:t>合計</a:t>
                      </a:r>
                      <a:r>
                        <a:rPr kumimoji="1" lang="en-US" altLang="ja-JP" sz="1100" b="0" dirty="0">
                          <a:solidFill>
                            <a:schemeClr val="tx1"/>
                          </a:solidFill>
                        </a:rPr>
                        <a:t>B</a:t>
                      </a:r>
                      <a:r>
                        <a:rPr kumimoji="1" lang="ja-JP" altLang="en-US" sz="1100" b="0" dirty="0">
                          <a:solidFill>
                            <a:schemeClr val="tx1"/>
                          </a:solidFill>
                        </a:rPr>
                        <a:t>（＝</a:t>
                      </a:r>
                      <a:r>
                        <a:rPr kumimoji="1" lang="en-US" altLang="ja-JP" sz="1100" b="0" dirty="0">
                          <a:solidFill>
                            <a:schemeClr val="tx1"/>
                          </a:solidFill>
                        </a:rPr>
                        <a:t>A</a:t>
                      </a:r>
                      <a:r>
                        <a:rPr kumimoji="1" lang="ja-JP" altLang="en-US" sz="1100" b="0" dirty="0">
                          <a:solidFill>
                            <a:schemeClr val="tx1"/>
                          </a:solidFill>
                        </a:rPr>
                        <a:t>＋</a:t>
                      </a:r>
                      <a:r>
                        <a:rPr kumimoji="1" lang="en-US" altLang="ja-JP" sz="1100" b="0" dirty="0">
                          <a:solidFill>
                            <a:schemeClr val="tx1"/>
                          </a:solidFill>
                        </a:rPr>
                        <a:t>Ⅲ</a:t>
                      </a:r>
                      <a:r>
                        <a:rPr kumimoji="1" lang="ja-JP" altLang="en-US" sz="1100" b="0" dirty="0">
                          <a:solidFill>
                            <a:schemeClr val="tx1"/>
                          </a:solidFill>
                        </a:rPr>
                        <a:t>）</a:t>
                      </a:r>
                      <a:endParaRPr kumimoji="1" lang="en-US" altLang="ja-JP" sz="1100" b="0" dirty="0">
                        <a:solidFill>
                          <a:schemeClr val="tx1"/>
                        </a:solidFill>
                      </a:endParaRPr>
                    </a:p>
                    <a:p>
                      <a:r>
                        <a:rPr kumimoji="1" lang="ja-JP" altLang="en-US" sz="1100" b="0" dirty="0">
                          <a:solidFill>
                            <a:schemeClr val="tx1"/>
                          </a:solidFill>
                        </a:rPr>
                        <a:t>（注２）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792856"/>
                  </a:ext>
                </a:extLst>
              </a:tr>
              <a:tr h="459366">
                <a:tc>
                  <a:txBody>
                    <a:bodyPr/>
                    <a:lstStyle/>
                    <a:p>
                      <a:r>
                        <a:rPr kumimoji="1" lang="ja-JP" altLang="en-US" sz="1100" b="0" dirty="0">
                          <a:solidFill>
                            <a:schemeClr val="tx1"/>
                          </a:solidFill>
                        </a:rPr>
                        <a:t>消費税及び地方消費税</a:t>
                      </a:r>
                      <a:r>
                        <a:rPr kumimoji="1" lang="en-US" altLang="ja-JP" sz="1100" b="0" dirty="0">
                          <a:solidFill>
                            <a:schemeClr val="tx1"/>
                          </a:solidFill>
                        </a:rPr>
                        <a:t>C</a:t>
                      </a:r>
                      <a:r>
                        <a:rPr kumimoji="1" lang="ja-JP" altLang="en-US" sz="1100" b="0" dirty="0">
                          <a:solidFill>
                            <a:schemeClr val="tx1"/>
                          </a:solidFill>
                        </a:rPr>
                        <a:t>（＝</a:t>
                      </a:r>
                      <a:r>
                        <a:rPr kumimoji="1" lang="en-US" altLang="ja-JP" sz="1100" b="0" dirty="0">
                          <a:solidFill>
                            <a:schemeClr val="tx1"/>
                          </a:solidFill>
                        </a:rPr>
                        <a:t>B×10</a:t>
                      </a:r>
                      <a:r>
                        <a:rPr kumimoji="1" lang="ja-JP" altLang="en-US" sz="1100" b="0" dirty="0">
                          <a:solidFill>
                            <a:schemeClr val="tx1"/>
                          </a:solidFill>
                        </a:rPr>
                        <a:t>％）</a:t>
                      </a:r>
                      <a:endParaRPr kumimoji="1" lang="en-US" altLang="ja-JP" sz="1100" b="0" dirty="0">
                        <a:solidFill>
                          <a:schemeClr val="tx1"/>
                        </a:solidFill>
                      </a:endParaRPr>
                    </a:p>
                    <a:p>
                      <a:r>
                        <a:rPr kumimoji="1" lang="ja-JP" altLang="en-US" sz="1100" b="0" dirty="0">
                          <a:solidFill>
                            <a:schemeClr val="tx1"/>
                          </a:solidFill>
                        </a:rPr>
                        <a:t>（注３）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11262952"/>
                  </a:ext>
                </a:extLst>
              </a:tr>
              <a:tr h="254486">
                <a:tc>
                  <a:txBody>
                    <a:bodyPr/>
                    <a:lstStyle/>
                    <a:p>
                      <a:r>
                        <a:rPr kumimoji="1" lang="ja-JP" altLang="en-US" sz="1100" b="0" dirty="0">
                          <a:solidFill>
                            <a:schemeClr val="tx1"/>
                          </a:solidFill>
                        </a:rPr>
                        <a:t>総計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990291055"/>
                  </a:ext>
                </a:extLst>
              </a:tr>
            </a:tbl>
          </a:graphicData>
        </a:graphic>
      </p:graphicFrame>
      <p:sp>
        <p:nvSpPr>
          <p:cNvPr id="7" name="テキスト ボックス 6">
            <a:extLst>
              <a:ext uri="{FF2B5EF4-FFF2-40B4-BE49-F238E27FC236}">
                <a16:creationId xmlns:a16="http://schemas.microsoft.com/office/drawing/2014/main" id="{5E60A0A1-2427-3AB7-BA9D-99C63840650A}"/>
              </a:ext>
            </a:extLst>
          </p:cNvPr>
          <p:cNvSpPr txBox="1"/>
          <p:nvPr/>
        </p:nvSpPr>
        <p:spPr>
          <a:xfrm>
            <a:off x="8816874" y="769915"/>
            <a:ext cx="1208314" cy="246221"/>
          </a:xfrm>
          <a:prstGeom prst="rect">
            <a:avLst/>
          </a:prstGeom>
          <a:noFill/>
        </p:spPr>
        <p:txBody>
          <a:bodyPr wrap="square">
            <a:spAutoFit/>
          </a:bodyPr>
          <a:lstStyle/>
          <a:p>
            <a:r>
              <a:rPr kumimoji="1" lang="ja-JP" altLang="en-US" sz="1000" b="0" dirty="0">
                <a:solidFill>
                  <a:schemeClr val="tx1"/>
                </a:solidFill>
              </a:rPr>
              <a:t>（単位：円）</a:t>
            </a:r>
            <a:endParaRPr lang="ja-JP" altLang="en-US" sz="1000" dirty="0"/>
          </a:p>
        </p:txBody>
      </p:sp>
      <p:sp>
        <p:nvSpPr>
          <p:cNvPr id="9" name="テキスト ボックス 8">
            <a:extLst>
              <a:ext uri="{FF2B5EF4-FFF2-40B4-BE49-F238E27FC236}">
                <a16:creationId xmlns:a16="http://schemas.microsoft.com/office/drawing/2014/main" id="{A98B8815-0D76-60FF-1BB5-E71178C20C12}"/>
              </a:ext>
            </a:extLst>
          </p:cNvPr>
          <p:cNvSpPr txBox="1"/>
          <p:nvPr/>
        </p:nvSpPr>
        <p:spPr>
          <a:xfrm>
            <a:off x="206805" y="6334780"/>
            <a:ext cx="6499173" cy="461665"/>
          </a:xfrm>
          <a:prstGeom prst="rect">
            <a:avLst/>
          </a:prstGeom>
          <a:noFill/>
        </p:spPr>
        <p:txBody>
          <a:bodyPr wrap="square">
            <a:spAutoFit/>
          </a:bodyPr>
          <a:lstStyle/>
          <a:p>
            <a:r>
              <a:rPr lang="ja-JP" altLang="en-US" sz="600" dirty="0"/>
              <a:t>注１）間接経費は中小企業等は２０％、その他は１０％、とし、</a:t>
            </a:r>
            <a:r>
              <a:rPr lang="en-US" altLang="ja-JP" sz="600" dirty="0"/>
              <a:t>Ⅰ</a:t>
            </a:r>
            <a:r>
              <a:rPr lang="ja-JP" altLang="en-US" sz="600" dirty="0"/>
              <a:t>～</a:t>
            </a:r>
            <a:r>
              <a:rPr lang="en-US" altLang="ja-JP" sz="600" dirty="0"/>
              <a:t>Ⅱ</a:t>
            </a:r>
            <a:r>
              <a:rPr lang="ja-JP" altLang="en-US" sz="600" dirty="0"/>
              <a:t>の経費総額に対して算定してください。</a:t>
            </a:r>
          </a:p>
          <a:p>
            <a:r>
              <a:rPr lang="ja-JP" altLang="en-US" sz="600" dirty="0"/>
              <a:t>注２）合計は、</a:t>
            </a:r>
            <a:r>
              <a:rPr lang="en-US" altLang="ja-JP" sz="600" dirty="0"/>
              <a:t>Ⅰ</a:t>
            </a:r>
            <a:r>
              <a:rPr lang="ja-JP" altLang="en-US" sz="600" dirty="0"/>
              <a:t>～</a:t>
            </a:r>
            <a:r>
              <a:rPr lang="en-US" altLang="ja-JP" sz="600" dirty="0"/>
              <a:t>Ⅲ</a:t>
            </a:r>
            <a:r>
              <a:rPr lang="ja-JP" altLang="en-US" sz="600" dirty="0"/>
              <a:t>の各項目の消費税を除いた額で算定し、その総額を記載してください。</a:t>
            </a:r>
          </a:p>
          <a:p>
            <a:r>
              <a:rPr lang="ja-JP" altLang="en-US" sz="600" dirty="0"/>
              <a:t>注３）提案者が免税業者</a:t>
            </a:r>
            <a:r>
              <a:rPr lang="en-US" altLang="ja-JP" sz="600" dirty="0"/>
              <a:t>※</a:t>
            </a:r>
            <a:r>
              <a:rPr lang="ja-JP" altLang="en-US" sz="600" dirty="0"/>
              <a:t>の場合は、積算内訳欄に単価</a:t>
            </a:r>
            <a:r>
              <a:rPr lang="en-US" altLang="ja-JP" sz="600" dirty="0"/>
              <a:t>×</a:t>
            </a:r>
            <a:r>
              <a:rPr lang="ja-JP" altLang="en-US" sz="600" dirty="0"/>
              <a:t>数量</a:t>
            </a:r>
            <a:r>
              <a:rPr lang="en-US" altLang="ja-JP" sz="600" dirty="0"/>
              <a:t>×</a:t>
            </a:r>
            <a:r>
              <a:rPr lang="ja-JP" altLang="en-US" sz="600" dirty="0"/>
              <a:t>１．１で記載し、消費税及び地方消費税Ｃ欄には記載しないでください。</a:t>
            </a:r>
          </a:p>
          <a:p>
            <a:r>
              <a:rPr lang="en-US" altLang="ja-JP" sz="600" dirty="0"/>
              <a:t>※</a:t>
            </a:r>
            <a:r>
              <a:rPr lang="ja-JP" altLang="en-US" sz="600" dirty="0"/>
              <a:t>例えば、設立２年未満の団体、又は前々年度の課税売上高が１千万円以下の場合は、消費税及び地方税の非課税事業者として取扱われます。</a:t>
            </a:r>
          </a:p>
        </p:txBody>
      </p:sp>
      <p:sp>
        <p:nvSpPr>
          <p:cNvPr id="10" name="テキスト ボックス 9">
            <a:extLst>
              <a:ext uri="{FF2B5EF4-FFF2-40B4-BE49-F238E27FC236}">
                <a16:creationId xmlns:a16="http://schemas.microsoft.com/office/drawing/2014/main" id="{3D7EADBF-371C-DA40-90FA-EE68B3DE585D}"/>
              </a:ext>
            </a:extLst>
          </p:cNvPr>
          <p:cNvSpPr txBox="1"/>
          <p:nvPr/>
        </p:nvSpPr>
        <p:spPr>
          <a:xfrm>
            <a:off x="2813180" y="2256177"/>
            <a:ext cx="6340152" cy="1785104"/>
          </a:xfrm>
          <a:prstGeom prst="rect">
            <a:avLst/>
          </a:prstGeom>
          <a:noFill/>
        </p:spPr>
        <p:txBody>
          <a:bodyPr wrap="square">
            <a:spAutoFit/>
          </a:bodyPr>
          <a:lstStyle/>
          <a:p>
            <a:r>
              <a:rPr lang="ja-JP" altLang="en-US" sz="1100" dirty="0">
                <a:solidFill>
                  <a:schemeClr val="accent1"/>
                </a:solidFill>
              </a:rPr>
              <a:t>予算の範囲内の積算額を適切に提示し、かつ調査の内容から判断して妥当な積算としてください。</a:t>
            </a:r>
            <a:endParaRPr lang="en-US" altLang="ja-JP" sz="1100" dirty="0">
              <a:solidFill>
                <a:schemeClr val="accent1"/>
              </a:solidFill>
            </a:endParaRPr>
          </a:p>
          <a:p>
            <a:r>
              <a:rPr lang="ja-JP" altLang="en-US" sz="1100" dirty="0">
                <a:solidFill>
                  <a:schemeClr val="accent1"/>
                </a:solidFill>
              </a:rPr>
              <a:t>上記の業務に必要な経費の概算額を調査委託費積算基準（</a:t>
            </a:r>
            <a:r>
              <a:rPr lang="en-US" altLang="ja-JP" sz="1100" dirty="0">
                <a:solidFill>
                  <a:schemeClr val="accent1"/>
                </a:solidFill>
              </a:rPr>
              <a:t>https://www.nedo.go.jp/itaku-gyomu/yakkan.html</a:t>
            </a:r>
            <a:r>
              <a:rPr lang="ja-JP" altLang="en-US" sz="1100" dirty="0">
                <a:solidFill>
                  <a:schemeClr val="accent1"/>
                </a:solidFill>
              </a:rPr>
              <a:t>）に定める経費項目に従って、記載してください。</a:t>
            </a:r>
            <a:endParaRPr lang="en-US" altLang="ja-JP" sz="1100" dirty="0">
              <a:solidFill>
                <a:schemeClr val="accent1"/>
              </a:solidFill>
            </a:endParaRPr>
          </a:p>
          <a:p>
            <a:r>
              <a:rPr lang="ja-JP" altLang="en-US" sz="1100" dirty="0">
                <a:solidFill>
                  <a:schemeClr val="accent1"/>
                </a:solidFill>
              </a:rPr>
              <a:t>その他、詳細はマニュアルを参照してください。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再委託がある場合は、「</a:t>
            </a:r>
            <a:r>
              <a:rPr lang="en-US" altLang="ja-JP" sz="1100" dirty="0">
                <a:solidFill>
                  <a:schemeClr val="accent1"/>
                </a:solidFill>
              </a:rPr>
              <a:t>Ⅳ</a:t>
            </a:r>
            <a:r>
              <a:rPr lang="ja-JP" altLang="en-US" sz="1100" dirty="0">
                <a:solidFill>
                  <a:schemeClr val="accent1"/>
                </a:solidFill>
              </a:rPr>
              <a:t>。再委託費」を追加してください。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スライドは必要に応じて追加していただいて構いません。</a:t>
            </a:r>
            <a:endParaRPr lang="en-US" altLang="ja-JP" sz="1100" dirty="0">
              <a:solidFill>
                <a:schemeClr val="accent1"/>
              </a:solidFill>
            </a:endParaRPr>
          </a:p>
          <a:p>
            <a:r>
              <a:rPr lang="ja-JP" altLang="en-US" sz="1100" dirty="0">
                <a:solidFill>
                  <a:schemeClr val="accent1"/>
                </a:solidFill>
              </a:rPr>
              <a:t>枠線、サイズ等は自由に改変していただいて構いません。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p:txBody>
      </p:sp>
    </p:spTree>
    <p:extLst>
      <p:ext uri="{BB962C8B-B14F-4D97-AF65-F5344CB8AC3E}">
        <p14:creationId xmlns:p14="http://schemas.microsoft.com/office/powerpoint/2010/main" val="893236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４．</a:t>
            </a:r>
            <a:r>
              <a:rPr kumimoji="1" lang="zh-TW" altLang="en-US" dirty="0"/>
              <a:t>関連業務実績</a:t>
            </a:r>
            <a:endParaRPr kumimoji="1" lang="ja-JP" altLang="en-US" dirty="0"/>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12</a:t>
            </a:fld>
            <a:endParaRPr lang="ja-JP" altLang="en-US" dirty="0"/>
          </a:p>
        </p:txBody>
      </p:sp>
      <p:sp>
        <p:nvSpPr>
          <p:cNvPr id="6" name="テキスト ボックス 5">
            <a:extLst>
              <a:ext uri="{FF2B5EF4-FFF2-40B4-BE49-F238E27FC236}">
                <a16:creationId xmlns:a16="http://schemas.microsoft.com/office/drawing/2014/main" id="{1A9C2A21-EB4A-5281-5110-B6AD90ADAC88}"/>
              </a:ext>
            </a:extLst>
          </p:cNvPr>
          <p:cNvSpPr txBox="1"/>
          <p:nvPr/>
        </p:nvSpPr>
        <p:spPr>
          <a:xfrm>
            <a:off x="769775" y="1208229"/>
            <a:ext cx="6536094" cy="1277273"/>
          </a:xfrm>
          <a:prstGeom prst="rect">
            <a:avLst/>
          </a:prstGeom>
          <a:noFill/>
        </p:spPr>
        <p:txBody>
          <a:bodyPr wrap="square">
            <a:spAutoFit/>
          </a:bodyPr>
          <a:lstStyle/>
          <a:p>
            <a:r>
              <a:rPr lang="ja-JP" altLang="en-US" sz="1100" dirty="0">
                <a:solidFill>
                  <a:schemeClr val="accent1"/>
                </a:solidFill>
              </a:rPr>
              <a:t>提案者が関連分野の調査等に関する実績を有することを審査します。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過去に、当該課題を解決する技術について体系的に取りまとめた実績・ノウハウを有するか等を記載してください。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最大</a:t>
            </a:r>
            <a:r>
              <a:rPr lang="en-US" altLang="ja-JP" sz="1100" dirty="0">
                <a:solidFill>
                  <a:schemeClr val="accent1"/>
                </a:solidFill>
              </a:rPr>
              <a:t>2</a:t>
            </a:r>
            <a:r>
              <a:rPr lang="ja-JP" altLang="en-US" sz="1100" dirty="0">
                <a:solidFill>
                  <a:schemeClr val="accent1"/>
                </a:solidFill>
              </a:rPr>
              <a:t>スライド以内としてください。</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p>
        </p:txBody>
      </p:sp>
      <p:sp>
        <p:nvSpPr>
          <p:cNvPr id="7" name="テキスト ボックス 6">
            <a:extLst>
              <a:ext uri="{FF2B5EF4-FFF2-40B4-BE49-F238E27FC236}">
                <a16:creationId xmlns:a16="http://schemas.microsoft.com/office/drawing/2014/main" id="{5E13FB70-B659-87F1-B9B2-2E92C8E0DC51}"/>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4</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25684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５．事業実施体制図（事業会社）</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13</a:t>
            </a:fld>
            <a:endParaRPr lang="ja-JP" altLang="en-US" dirty="0"/>
          </a:p>
        </p:txBody>
      </p:sp>
      <p:sp>
        <p:nvSpPr>
          <p:cNvPr id="45" name="テキスト ボックス 44">
            <a:extLst>
              <a:ext uri="{FF2B5EF4-FFF2-40B4-BE49-F238E27FC236}">
                <a16:creationId xmlns:a16="http://schemas.microsoft.com/office/drawing/2014/main" id="{95CEA218-7509-3CB3-1B82-587354E448E5}"/>
              </a:ext>
            </a:extLst>
          </p:cNvPr>
          <p:cNvSpPr txBox="1"/>
          <p:nvPr/>
        </p:nvSpPr>
        <p:spPr>
          <a:xfrm>
            <a:off x="206805" y="1116510"/>
            <a:ext cx="4299881" cy="3647152"/>
          </a:xfrm>
          <a:prstGeom prst="rect">
            <a:avLst/>
          </a:prstGeom>
          <a:noFill/>
        </p:spPr>
        <p:txBody>
          <a:bodyPr wrap="square">
            <a:spAutoFit/>
          </a:bodyPr>
          <a:lstStyle/>
          <a:p>
            <a:r>
              <a:rPr lang="ja-JP" altLang="en-US" sz="1100" dirty="0">
                <a:solidFill>
                  <a:schemeClr val="accent1"/>
                </a:solidFill>
              </a:rPr>
              <a:t>当該調査を行う体制が整っていることを審査します。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本業務を的確に実施することが出来る力量を備えた人員を備えているなど、当該調査に必要な知見を有する研究員等を配置していることを右図のイメージで説明してください。</a:t>
            </a:r>
            <a:endParaRPr lang="en-US" altLang="ja-JP" sz="1100" dirty="0">
              <a:solidFill>
                <a:schemeClr val="accent1"/>
              </a:solidFill>
            </a:endParaRPr>
          </a:p>
          <a:p>
            <a:r>
              <a:rPr lang="ja-JP" altLang="en-US" sz="1100" dirty="0">
                <a:solidFill>
                  <a:schemeClr val="accent1"/>
                </a:solidFill>
              </a:rPr>
              <a:t>また、組織内外の業務の分担を行っている場合は、明確で効率的に整理してください。</a:t>
            </a:r>
            <a:endParaRPr lang="en-US" altLang="ja-JP" sz="1100" dirty="0">
              <a:solidFill>
                <a:schemeClr val="accent1"/>
              </a:solidFill>
            </a:endParaRPr>
          </a:p>
          <a:p>
            <a:r>
              <a:rPr lang="ja-JP" altLang="en-US" sz="1100" dirty="0">
                <a:solidFill>
                  <a:schemeClr val="accent1"/>
                </a:solidFill>
              </a:rPr>
              <a:t>外注もしくは再委託で想定する業務内容については、別紙（添付資料３）でも説明してください。</a:t>
            </a:r>
            <a:endParaRPr lang="en-US" altLang="ja-JP" sz="1100" dirty="0">
              <a:solidFill>
                <a:schemeClr val="accent1"/>
              </a:solidFill>
            </a:endParaRPr>
          </a:p>
          <a:p>
            <a:r>
              <a:rPr lang="ja-JP" altLang="en-US" sz="1100" dirty="0">
                <a:solidFill>
                  <a:schemeClr val="accent1"/>
                </a:solidFill>
              </a:rPr>
              <a:t>なお、外注先の名称は不要です。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本項では、実証事業を実施する事業会社名および関係性についても、体系的に整理してください。</a:t>
            </a:r>
            <a:endParaRPr lang="en-US" altLang="ja-JP" sz="1100" dirty="0">
              <a:solidFill>
                <a:schemeClr val="accent1"/>
              </a:solidFill>
            </a:endParaRPr>
          </a:p>
          <a:p>
            <a:r>
              <a:rPr lang="ja-JP" altLang="en-US" sz="1100" dirty="0">
                <a:solidFill>
                  <a:schemeClr val="accent1"/>
                </a:solidFill>
              </a:rPr>
              <a:t>可能な限り、事業会社における協力体制も整理してください。</a:t>
            </a:r>
            <a:endParaRPr lang="en-US" altLang="ja-JP" sz="1100" dirty="0">
              <a:solidFill>
                <a:schemeClr val="accent1"/>
              </a:solidFill>
            </a:endParaRPr>
          </a:p>
          <a:p>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なお、本委託業務を実施するための業務管理体制（事務機能）は、「８．</a:t>
            </a:r>
            <a:r>
              <a:rPr lang="zh-TW" altLang="en-US" sz="1100" dirty="0">
                <a:solidFill>
                  <a:schemeClr val="accent1"/>
                </a:solidFill>
              </a:rPr>
              <a:t>委託業務管理体制</a:t>
            </a:r>
            <a:r>
              <a:rPr lang="ja-JP" altLang="en-US" sz="1100" dirty="0">
                <a:solidFill>
                  <a:schemeClr val="accent1"/>
                </a:solidFill>
              </a:rPr>
              <a:t>」に整理していください。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スライドは必要に応じて追加していただいて構いません。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p:txBody>
      </p:sp>
      <p:sp>
        <p:nvSpPr>
          <p:cNvPr id="5" name="テキスト ボックス 4">
            <a:extLst>
              <a:ext uri="{FF2B5EF4-FFF2-40B4-BE49-F238E27FC236}">
                <a16:creationId xmlns:a16="http://schemas.microsoft.com/office/drawing/2014/main" id="{5683A210-099B-B325-BC4C-9217373FDEED}"/>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5-1</a:t>
            </a:r>
            <a:r>
              <a:rPr kumimoji="1" lang="ja-JP" altLang="en-US" sz="800" dirty="0">
                <a:solidFill>
                  <a:schemeClr val="bg1"/>
                </a:solidFill>
                <a:latin typeface="メイリオ" panose="020B0604030504040204" pitchFamily="50" charset="-128"/>
                <a:ea typeface="メイリオ" panose="020B0604030504040204" pitchFamily="50" charset="-128"/>
              </a:rPr>
              <a:t>～</a:t>
            </a:r>
            <a:r>
              <a:rPr kumimoji="1" lang="en-US" altLang="ja-JP" sz="800" dirty="0">
                <a:solidFill>
                  <a:schemeClr val="bg1"/>
                </a:solidFill>
                <a:latin typeface="メイリオ" panose="020B0604030504040204" pitchFamily="50" charset="-128"/>
                <a:ea typeface="メイリオ" panose="020B0604030504040204" pitchFamily="50" charset="-128"/>
              </a:rPr>
              <a:t>2</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pic>
        <p:nvPicPr>
          <p:cNvPr id="2" name="図 1">
            <a:extLst>
              <a:ext uri="{FF2B5EF4-FFF2-40B4-BE49-F238E27FC236}">
                <a16:creationId xmlns:a16="http://schemas.microsoft.com/office/drawing/2014/main" id="{AE6BAD0F-1AFA-658B-4C97-4FD04AC3B1A0}"/>
              </a:ext>
            </a:extLst>
          </p:cNvPr>
          <p:cNvPicPr>
            <a:picLocks noChangeAspect="1"/>
          </p:cNvPicPr>
          <p:nvPr/>
        </p:nvPicPr>
        <p:blipFill>
          <a:blip r:embed="rId2">
            <a:duotone>
              <a:schemeClr val="accent5">
                <a:shade val="45000"/>
                <a:satMod val="135000"/>
              </a:schemeClr>
              <a:prstClr val="white"/>
            </a:duotone>
          </a:blip>
          <a:stretch>
            <a:fillRect/>
          </a:stretch>
        </p:blipFill>
        <p:spPr>
          <a:xfrm>
            <a:off x="4552483" y="1334278"/>
            <a:ext cx="5306547" cy="4460033"/>
          </a:xfrm>
          <a:prstGeom prst="rect">
            <a:avLst/>
          </a:prstGeom>
        </p:spPr>
      </p:pic>
    </p:spTree>
    <p:extLst>
      <p:ext uri="{BB962C8B-B14F-4D97-AF65-F5344CB8AC3E}">
        <p14:creationId xmlns:p14="http://schemas.microsoft.com/office/powerpoint/2010/main" val="2516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６．経営基盤</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14</a:t>
            </a:fld>
            <a:endParaRPr lang="ja-JP" altLang="en-US" dirty="0"/>
          </a:p>
        </p:txBody>
      </p:sp>
      <p:sp>
        <p:nvSpPr>
          <p:cNvPr id="45" name="テキスト ボックス 44">
            <a:extLst>
              <a:ext uri="{FF2B5EF4-FFF2-40B4-BE49-F238E27FC236}">
                <a16:creationId xmlns:a16="http://schemas.microsoft.com/office/drawing/2014/main" id="{95CEA218-7509-3CB3-1B82-587354E448E5}"/>
              </a:ext>
            </a:extLst>
          </p:cNvPr>
          <p:cNvSpPr txBox="1"/>
          <p:nvPr/>
        </p:nvSpPr>
        <p:spPr>
          <a:xfrm>
            <a:off x="906601" y="1443081"/>
            <a:ext cx="4954554" cy="1107996"/>
          </a:xfrm>
          <a:prstGeom prst="rect">
            <a:avLst/>
          </a:prstGeom>
          <a:noFill/>
        </p:spPr>
        <p:txBody>
          <a:bodyPr wrap="square">
            <a:spAutoFit/>
          </a:bodyPr>
          <a:lstStyle/>
          <a:p>
            <a:r>
              <a:rPr lang="en-US" altLang="ja-JP" sz="1100" dirty="0">
                <a:solidFill>
                  <a:schemeClr val="accent1"/>
                </a:solidFill>
              </a:rPr>
              <a:t>NEDO</a:t>
            </a:r>
            <a:r>
              <a:rPr lang="ja-JP" altLang="en-US" sz="1100" dirty="0">
                <a:solidFill>
                  <a:schemeClr val="accent1"/>
                </a:solidFill>
              </a:rPr>
              <a:t>事業を実施するにあたって、経営基盤が確立していることを審査します。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過去</a:t>
            </a:r>
            <a:r>
              <a:rPr lang="en-US" altLang="ja-JP" sz="1100" dirty="0">
                <a:solidFill>
                  <a:schemeClr val="accent1"/>
                </a:solidFill>
              </a:rPr>
              <a:t>3</a:t>
            </a:r>
            <a:r>
              <a:rPr lang="ja-JP" altLang="en-US" sz="1100" dirty="0">
                <a:solidFill>
                  <a:schemeClr val="accent1"/>
                </a:solidFill>
              </a:rPr>
              <a:t>年間の経営状態が確認できる資料として、事業報告書及び直近３年分の財務諸表を添付資料としてください。</a:t>
            </a:r>
            <a:endParaRPr lang="en-US" altLang="ja-JP" sz="1100" dirty="0">
              <a:solidFill>
                <a:schemeClr val="accent1"/>
              </a:solidFill>
            </a:endParaRPr>
          </a:p>
          <a:p>
            <a:r>
              <a:rPr lang="ja-JP" altLang="en-US" sz="1100" dirty="0">
                <a:solidFill>
                  <a:schemeClr val="accent1"/>
                </a:solidFill>
              </a:rPr>
              <a:t>（本スライドは、特記事項がなければ、特に白紙のままで構いません）</a:t>
            </a:r>
          </a:p>
        </p:txBody>
      </p:sp>
      <p:sp>
        <p:nvSpPr>
          <p:cNvPr id="5" name="テキスト ボックス 4">
            <a:extLst>
              <a:ext uri="{FF2B5EF4-FFF2-40B4-BE49-F238E27FC236}">
                <a16:creationId xmlns:a16="http://schemas.microsoft.com/office/drawing/2014/main" id="{5683A210-099B-B325-BC4C-9217373FDEED}"/>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lang="en-US" altLang="ja-JP" sz="800" dirty="0">
                <a:solidFill>
                  <a:schemeClr val="bg1"/>
                </a:solidFill>
                <a:latin typeface="メイリオ" panose="020B0604030504040204" pitchFamily="50" charset="-128"/>
                <a:ea typeface="メイリオ" panose="020B0604030504040204" pitchFamily="50" charset="-128"/>
              </a:rPr>
              <a:t>6</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18215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７．事業管理者</a:t>
            </a:r>
            <a:r>
              <a:rPr lang="ja-JP" altLang="en-US" dirty="0"/>
              <a:t>及び事業会社等</a:t>
            </a:r>
            <a:r>
              <a:rPr kumimoji="1" lang="ja-JP" altLang="en-US" dirty="0"/>
              <a:t>について</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15</a:t>
            </a:fld>
            <a:endParaRPr lang="ja-JP" altLang="en-US" dirty="0"/>
          </a:p>
        </p:txBody>
      </p:sp>
      <p:sp>
        <p:nvSpPr>
          <p:cNvPr id="7" name="テキスト ボックス 6">
            <a:extLst>
              <a:ext uri="{FF2B5EF4-FFF2-40B4-BE49-F238E27FC236}">
                <a16:creationId xmlns:a16="http://schemas.microsoft.com/office/drawing/2014/main" id="{840035E0-BA53-2F03-6971-6880FE2ED5A3}"/>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7</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D94E31B7-7117-61B9-A8C8-A3E61F5672F3}"/>
              </a:ext>
            </a:extLst>
          </p:cNvPr>
          <p:cNvSpPr txBox="1"/>
          <p:nvPr/>
        </p:nvSpPr>
        <p:spPr>
          <a:xfrm>
            <a:off x="309442" y="2528679"/>
            <a:ext cx="9320132" cy="1107996"/>
          </a:xfrm>
          <a:prstGeom prst="rect">
            <a:avLst/>
          </a:prstGeom>
          <a:noFill/>
        </p:spPr>
        <p:txBody>
          <a:bodyPr wrap="square">
            <a:spAutoFit/>
          </a:bodyPr>
          <a:lstStyle/>
          <a:p>
            <a:r>
              <a:rPr lang="ja-JP" altLang="en-US" sz="1100" dirty="0">
                <a:solidFill>
                  <a:schemeClr val="accent1"/>
                </a:solidFill>
              </a:rPr>
              <a:t>当該調査等に必要な研究員等を有していることを審査します。</a:t>
            </a:r>
            <a:endParaRPr lang="en-US" altLang="ja-JP" sz="1100" dirty="0">
              <a:solidFill>
                <a:schemeClr val="accent1"/>
              </a:solidFill>
            </a:endParaRPr>
          </a:p>
          <a:p>
            <a:r>
              <a:rPr lang="ja-JP" altLang="en-US" sz="1100" dirty="0">
                <a:solidFill>
                  <a:schemeClr val="accent1"/>
                </a:solidFill>
              </a:rPr>
              <a:t>該当研究員等の関連業務実績についても、補足してください。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スライドは必要に応じて追加していただいて構いません。</a:t>
            </a:r>
            <a:endParaRPr lang="en-US" altLang="ja-JP" sz="1100" dirty="0">
              <a:solidFill>
                <a:schemeClr val="accent1"/>
              </a:solidFill>
            </a:endParaRPr>
          </a:p>
          <a:p>
            <a:r>
              <a:rPr lang="ja-JP" altLang="en-US" sz="1100" dirty="0">
                <a:solidFill>
                  <a:schemeClr val="accent1"/>
                </a:solidFill>
              </a:rPr>
              <a:t>枠線、サイズ等は自由に改変していただいて構いません。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p>
        </p:txBody>
      </p:sp>
      <p:graphicFrame>
        <p:nvGraphicFramePr>
          <p:cNvPr id="9" name="表 13">
            <a:extLst>
              <a:ext uri="{FF2B5EF4-FFF2-40B4-BE49-F238E27FC236}">
                <a16:creationId xmlns:a16="http://schemas.microsoft.com/office/drawing/2014/main" id="{5A564EBD-13BD-9FF0-3B82-0A80326B58BA}"/>
              </a:ext>
            </a:extLst>
          </p:cNvPr>
          <p:cNvGraphicFramePr>
            <a:graphicFrameLocks noGrp="1"/>
          </p:cNvGraphicFramePr>
          <p:nvPr>
            <p:extLst>
              <p:ext uri="{D42A27DB-BD31-4B8C-83A1-F6EECF244321}">
                <p14:modId xmlns:p14="http://schemas.microsoft.com/office/powerpoint/2010/main" val="3522019875"/>
              </p:ext>
            </p:extLst>
          </p:nvPr>
        </p:nvGraphicFramePr>
        <p:xfrm>
          <a:off x="309442" y="1068338"/>
          <a:ext cx="9422769" cy="1295400"/>
        </p:xfrm>
        <a:graphic>
          <a:graphicData uri="http://schemas.openxmlformats.org/drawingml/2006/table">
            <a:tbl>
              <a:tblPr firstRow="1" bandRow="1">
                <a:tableStyleId>{5C22544A-7EE6-4342-B048-85BDC9FD1C3A}</a:tableStyleId>
              </a:tblPr>
              <a:tblGrid>
                <a:gridCol w="2443089">
                  <a:extLst>
                    <a:ext uri="{9D8B030D-6E8A-4147-A177-3AD203B41FA5}">
                      <a16:colId xmlns:a16="http://schemas.microsoft.com/office/drawing/2014/main" val="2914699276"/>
                    </a:ext>
                  </a:extLst>
                </a:gridCol>
                <a:gridCol w="6979680">
                  <a:extLst>
                    <a:ext uri="{9D8B030D-6E8A-4147-A177-3AD203B41FA5}">
                      <a16:colId xmlns:a16="http://schemas.microsoft.com/office/drawing/2014/main" val="288065185"/>
                    </a:ext>
                  </a:extLst>
                </a:gridCol>
              </a:tblGrid>
              <a:tr h="0">
                <a:tc>
                  <a:txBody>
                    <a:bodyPr/>
                    <a:lstStyle/>
                    <a:p>
                      <a:pPr algn="ctr"/>
                      <a:r>
                        <a:rPr kumimoji="1" lang="ja-JP" altLang="en-US" sz="1100" b="0" dirty="0">
                          <a:solidFill>
                            <a:schemeClr val="tx1"/>
                          </a:solidFill>
                        </a:rPr>
                        <a:t>業務管理者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関連業務実績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2812960"/>
                  </a:ext>
                </a:extLst>
              </a:tr>
              <a:tr h="0">
                <a:tc>
                  <a:txBody>
                    <a:bodyPr/>
                    <a:lstStyle/>
                    <a:p>
                      <a:r>
                        <a:rPr kumimoji="1" lang="ja-JP" altLang="en-US" sz="1100" b="0" dirty="0">
                          <a:solidFill>
                            <a:schemeClr val="accent1"/>
                          </a:solidFill>
                        </a:rPr>
                        <a:t>○○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r h="0">
                <a:tc>
                  <a:txBody>
                    <a:bodyPr/>
                    <a:lstStyle/>
                    <a:p>
                      <a:pPr algn="ctr"/>
                      <a:r>
                        <a:rPr kumimoji="1" lang="ja-JP" altLang="en-US" sz="1100" b="0" dirty="0">
                          <a:solidFill>
                            <a:schemeClr val="tx1"/>
                          </a:solidFill>
                        </a:rPr>
                        <a:t>業務実施者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47209598"/>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accent1"/>
                          </a:solidFill>
                        </a:rPr>
                        <a:t>○○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782825"/>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accent1"/>
                          </a:solidFill>
                        </a:rPr>
                        <a:t>○○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5089138"/>
                  </a:ext>
                </a:extLst>
              </a:tr>
            </a:tbl>
          </a:graphicData>
        </a:graphic>
      </p:graphicFrame>
    </p:spTree>
    <p:extLst>
      <p:ext uri="{BB962C8B-B14F-4D97-AF65-F5344CB8AC3E}">
        <p14:creationId xmlns:p14="http://schemas.microsoft.com/office/powerpoint/2010/main" val="1642233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７．事業管理者及び事業会社について</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16</a:t>
            </a:fld>
            <a:endParaRPr lang="ja-JP" altLang="en-US" dirty="0"/>
          </a:p>
        </p:txBody>
      </p:sp>
      <p:sp>
        <p:nvSpPr>
          <p:cNvPr id="7" name="テキスト ボックス 6">
            <a:extLst>
              <a:ext uri="{FF2B5EF4-FFF2-40B4-BE49-F238E27FC236}">
                <a16:creationId xmlns:a16="http://schemas.microsoft.com/office/drawing/2014/main" id="{840035E0-BA53-2F03-6971-6880FE2ED5A3}"/>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7</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graphicFrame>
        <p:nvGraphicFramePr>
          <p:cNvPr id="10" name="表 13">
            <a:extLst>
              <a:ext uri="{FF2B5EF4-FFF2-40B4-BE49-F238E27FC236}">
                <a16:creationId xmlns:a16="http://schemas.microsoft.com/office/drawing/2014/main" id="{68E6D26D-25C2-2674-327B-9724BB979DC8}"/>
              </a:ext>
            </a:extLst>
          </p:cNvPr>
          <p:cNvGraphicFramePr>
            <a:graphicFrameLocks noGrp="1"/>
          </p:cNvGraphicFramePr>
          <p:nvPr>
            <p:extLst>
              <p:ext uri="{D42A27DB-BD31-4B8C-83A1-F6EECF244321}">
                <p14:modId xmlns:p14="http://schemas.microsoft.com/office/powerpoint/2010/main" val="2031505024"/>
              </p:ext>
            </p:extLst>
          </p:nvPr>
        </p:nvGraphicFramePr>
        <p:xfrm>
          <a:off x="241615" y="1159440"/>
          <a:ext cx="9422771" cy="1798320"/>
        </p:xfrm>
        <a:graphic>
          <a:graphicData uri="http://schemas.openxmlformats.org/drawingml/2006/table">
            <a:tbl>
              <a:tblPr firstRow="1" bandRow="1">
                <a:tableStyleId>{5C22544A-7EE6-4342-B048-85BDC9FD1C3A}</a:tableStyleId>
              </a:tblPr>
              <a:tblGrid>
                <a:gridCol w="226197">
                  <a:extLst>
                    <a:ext uri="{9D8B030D-6E8A-4147-A177-3AD203B41FA5}">
                      <a16:colId xmlns:a16="http://schemas.microsoft.com/office/drawing/2014/main" val="2215293445"/>
                    </a:ext>
                  </a:extLst>
                </a:gridCol>
                <a:gridCol w="1472955">
                  <a:extLst>
                    <a:ext uri="{9D8B030D-6E8A-4147-A177-3AD203B41FA5}">
                      <a16:colId xmlns:a16="http://schemas.microsoft.com/office/drawing/2014/main" val="2914699276"/>
                    </a:ext>
                  </a:extLst>
                </a:gridCol>
                <a:gridCol w="7109927">
                  <a:extLst>
                    <a:ext uri="{9D8B030D-6E8A-4147-A177-3AD203B41FA5}">
                      <a16:colId xmlns:a16="http://schemas.microsoft.com/office/drawing/2014/main" val="288065185"/>
                    </a:ext>
                  </a:extLst>
                </a:gridCol>
                <a:gridCol w="613692">
                  <a:extLst>
                    <a:ext uri="{9D8B030D-6E8A-4147-A177-3AD203B41FA5}">
                      <a16:colId xmlns:a16="http://schemas.microsoft.com/office/drawing/2014/main" val="337360493"/>
                    </a:ext>
                  </a:extLst>
                </a:gridCol>
              </a:tblGrid>
              <a:tr h="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事業会社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事業会社の事業内容及び本プログラムでの期待値、協力体制等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確約済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2812960"/>
                  </a:ext>
                </a:extLst>
              </a:tr>
              <a:tr h="0">
                <a:tc>
                  <a:txBody>
                    <a:bodyPr/>
                    <a:lstStyle/>
                    <a:p>
                      <a:r>
                        <a:rPr kumimoji="1" lang="en-US" altLang="ja-JP" sz="1100" b="0" dirty="0">
                          <a:solidFill>
                            <a:schemeClr val="tx1"/>
                          </a:solidFill>
                        </a:rPr>
                        <a:t>1</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accent1"/>
                          </a:solidFill>
                        </a:rPr>
                        <a:t>株式会社○○○○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accent1"/>
                          </a:solidFill>
                        </a:rPr>
                        <a:t>・○○に関する事業を実施</a:t>
                      </a:r>
                      <a:endParaRPr kumimoji="1" lang="en-US" altLang="ja-JP" sz="1100" b="0" dirty="0">
                        <a:solidFill>
                          <a:schemeClr val="accent1"/>
                        </a:solidFill>
                      </a:endParaRPr>
                    </a:p>
                    <a:p>
                      <a:r>
                        <a:rPr kumimoji="1" lang="ja-JP" altLang="en-US" sz="1100" b="0" dirty="0">
                          <a:solidFill>
                            <a:schemeClr val="accent1"/>
                          </a:solidFill>
                        </a:rPr>
                        <a:t>・カーブアウトに向け、自社検討を重ねていたが、本プログラムをきっかけに実導入予定</a:t>
                      </a:r>
                      <a:endParaRPr kumimoji="1" lang="en-US" altLang="ja-JP" sz="1100" b="0" dirty="0">
                        <a:solidFill>
                          <a:schemeClr val="accent1"/>
                        </a:solidFill>
                      </a:endParaRPr>
                    </a:p>
                    <a:p>
                      <a:r>
                        <a:rPr kumimoji="1" lang="ja-JP" altLang="en-US" sz="1100" b="0" dirty="0">
                          <a:solidFill>
                            <a:schemeClr val="accent1"/>
                          </a:solidFill>
                        </a:rPr>
                        <a:t>・社長役員等が熱望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accent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r h="0">
                <a:tc>
                  <a:txBody>
                    <a:bodyPr/>
                    <a:lstStyle/>
                    <a:p>
                      <a:pPr algn="l"/>
                      <a:r>
                        <a:rPr kumimoji="1" lang="en-US" altLang="ja-JP" sz="1100" b="0" dirty="0">
                          <a:solidFill>
                            <a:schemeClr val="tx1"/>
                          </a:solidFill>
                        </a:rPr>
                        <a:t>2</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accent1"/>
                          </a:solidFill>
                        </a:rPr>
                        <a:t>株式会社○○○○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7209598"/>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dirty="0">
                          <a:solidFill>
                            <a:schemeClr val="tx1"/>
                          </a:solidFill>
                        </a:rPr>
                        <a:t>…</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782825"/>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dirty="0">
                          <a:solidFill>
                            <a:schemeClr val="tx1"/>
                          </a:solidFill>
                        </a:rPr>
                        <a:t>20</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accent1"/>
                          </a:solidFill>
                        </a:rPr>
                        <a:t>株式会社○○○○</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5089138"/>
                  </a:ext>
                </a:extLst>
              </a:tr>
            </a:tbl>
          </a:graphicData>
        </a:graphic>
      </p:graphicFrame>
      <p:graphicFrame>
        <p:nvGraphicFramePr>
          <p:cNvPr id="12" name="表 13">
            <a:extLst>
              <a:ext uri="{FF2B5EF4-FFF2-40B4-BE49-F238E27FC236}">
                <a16:creationId xmlns:a16="http://schemas.microsoft.com/office/drawing/2014/main" id="{00C9004A-C4E9-187B-972E-83EA152AA027}"/>
              </a:ext>
            </a:extLst>
          </p:cNvPr>
          <p:cNvGraphicFramePr>
            <a:graphicFrameLocks noGrp="1"/>
          </p:cNvGraphicFramePr>
          <p:nvPr>
            <p:extLst>
              <p:ext uri="{D42A27DB-BD31-4B8C-83A1-F6EECF244321}">
                <p14:modId xmlns:p14="http://schemas.microsoft.com/office/powerpoint/2010/main" val="4008505973"/>
              </p:ext>
            </p:extLst>
          </p:nvPr>
        </p:nvGraphicFramePr>
        <p:xfrm>
          <a:off x="206805" y="5989637"/>
          <a:ext cx="9422769" cy="685800"/>
        </p:xfrm>
        <a:graphic>
          <a:graphicData uri="http://schemas.openxmlformats.org/drawingml/2006/table">
            <a:tbl>
              <a:tblPr firstRow="1" bandRow="1">
                <a:tableStyleId>{5C22544A-7EE6-4342-B048-85BDC9FD1C3A}</a:tableStyleId>
              </a:tblPr>
              <a:tblGrid>
                <a:gridCol w="8414681">
                  <a:extLst>
                    <a:ext uri="{9D8B030D-6E8A-4147-A177-3AD203B41FA5}">
                      <a16:colId xmlns:a16="http://schemas.microsoft.com/office/drawing/2014/main" val="2914699276"/>
                    </a:ext>
                  </a:extLst>
                </a:gridCol>
                <a:gridCol w="1008088">
                  <a:extLst>
                    <a:ext uri="{9D8B030D-6E8A-4147-A177-3AD203B41FA5}">
                      <a16:colId xmlns:a16="http://schemas.microsoft.com/office/drawing/2014/main" val="288065185"/>
                    </a:ext>
                  </a:extLst>
                </a:gridCol>
              </a:tblGrid>
              <a:tr h="0">
                <a:tc>
                  <a:txBody>
                    <a:bodyPr/>
                    <a:lstStyle/>
                    <a:p>
                      <a:pPr algn="ctr"/>
                      <a:r>
                        <a:rPr kumimoji="1" lang="ja-JP" altLang="en-US" sz="1100" b="0" dirty="0">
                          <a:solidFill>
                            <a:schemeClr val="tx1"/>
                          </a:solidFill>
                        </a:rPr>
                        <a:t>確認事項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対応状況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2812960"/>
                  </a:ext>
                </a:extLst>
              </a:tr>
              <a:tr h="0">
                <a:tc>
                  <a:txBody>
                    <a:bodyPr/>
                    <a:lstStyle/>
                    <a:p>
                      <a:r>
                        <a:rPr kumimoji="1" lang="ja-JP" altLang="en-US" sz="1100" b="0" dirty="0">
                          <a:solidFill>
                            <a:schemeClr val="tx1"/>
                          </a:solidFill>
                        </a:rPr>
                        <a:t>「事業会社やスタートアップ等の情報漏洩、機微情報の取扱、外為法含む各種法令等に対して責任を持ってフォローアップできる」経営人材を人選していますか？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tx1"/>
                          </a:solidFill>
                        </a:rPr>
                        <a:t>（　）はい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bl>
          </a:graphicData>
        </a:graphic>
      </p:graphicFrame>
      <p:sp>
        <p:nvSpPr>
          <p:cNvPr id="5" name="テキスト ボックス 4">
            <a:extLst>
              <a:ext uri="{FF2B5EF4-FFF2-40B4-BE49-F238E27FC236}">
                <a16:creationId xmlns:a16="http://schemas.microsoft.com/office/drawing/2014/main" id="{B0D7C86E-2EE6-463E-F228-2451790F4263}"/>
              </a:ext>
            </a:extLst>
          </p:cNvPr>
          <p:cNvSpPr txBox="1"/>
          <p:nvPr/>
        </p:nvSpPr>
        <p:spPr>
          <a:xfrm>
            <a:off x="760444" y="3007893"/>
            <a:ext cx="7375849" cy="2970044"/>
          </a:xfrm>
          <a:prstGeom prst="rect">
            <a:avLst/>
          </a:prstGeom>
          <a:noFill/>
        </p:spPr>
        <p:txBody>
          <a:bodyPr wrap="square">
            <a:spAutoFit/>
          </a:bodyPr>
          <a:lstStyle/>
          <a:p>
            <a:r>
              <a:rPr lang="ja-JP" altLang="en-US" sz="1100" dirty="0">
                <a:solidFill>
                  <a:schemeClr val="accent1"/>
                </a:solidFill>
              </a:rPr>
              <a:t>実施項目</a:t>
            </a:r>
            <a:r>
              <a:rPr lang="en-US" altLang="ja-JP" sz="1100" dirty="0">
                <a:solidFill>
                  <a:schemeClr val="accent1"/>
                </a:solidFill>
              </a:rPr>
              <a:t>B</a:t>
            </a:r>
            <a:r>
              <a:rPr lang="ja-JP" altLang="en-US" sz="1100" dirty="0">
                <a:solidFill>
                  <a:schemeClr val="accent1"/>
                </a:solidFill>
              </a:rPr>
              <a:t>のプログラムに応じて、事業会社名を記載した上で、事業会社本体の事業内容及び本プログラムにおける期待値や協力体制等を記載してください。</a:t>
            </a:r>
            <a:endParaRPr lang="en-US" altLang="ja-JP" sz="1100" dirty="0">
              <a:solidFill>
                <a:schemeClr val="accent1"/>
              </a:solidFill>
            </a:endParaRPr>
          </a:p>
          <a:p>
            <a:r>
              <a:rPr lang="ja-JP" altLang="en-US" sz="1100" dirty="0">
                <a:solidFill>
                  <a:schemeClr val="accent1"/>
                </a:solidFill>
              </a:rPr>
              <a:t>新規探索される場合は、その事業会社に期待するポテンシャル等を記載してください。</a:t>
            </a:r>
            <a:endParaRPr lang="en-US" altLang="ja-JP" sz="1100" dirty="0">
              <a:solidFill>
                <a:schemeClr val="accent1"/>
              </a:solidFill>
            </a:endParaRPr>
          </a:p>
          <a:p>
            <a:r>
              <a:rPr lang="ja-JP" altLang="en-US" sz="1100" dirty="0">
                <a:solidFill>
                  <a:schemeClr val="accent1"/>
                </a:solidFill>
              </a:rPr>
              <a:t>起業家として参加者名まで確定している場合は、氏名も記載してください（ロングリストにする場合は、別紙としていただいても構いません）。</a:t>
            </a:r>
            <a:endParaRPr lang="en-US" altLang="ja-JP" sz="1100" dirty="0">
              <a:solidFill>
                <a:schemeClr val="accent1"/>
              </a:solidFill>
            </a:endParaRPr>
          </a:p>
          <a:p>
            <a:r>
              <a:rPr lang="ja-JP" altLang="en-US" sz="1100" dirty="0">
                <a:solidFill>
                  <a:schemeClr val="accent1"/>
                </a:solidFill>
              </a:rPr>
              <a:t>なお、提案に際しては、プログラムに参加する事業会社がすでに確定している場合でも、プログラムに参加する事業会社が未確定でありその探索も含めた活動を活動計画に含んでいる場合でも、いずれも応募可能です（審査基準参照のこと）。確約済の場合は、右欄に〇を入れてください（確約済みの事業会社が、採択決定後に変更になることのないように十分ご調整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なお、カーブアウト起業家人材の人選において、「事業会社やスタートアップ等の情報漏洩、機微情報の取扱、外為法含む各種法令等に対して責任を持ってフォローアップできる」点について、確認した旨をチェック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スライドは必要に応じて追加していただいて構いません。</a:t>
            </a:r>
            <a:endParaRPr lang="en-US" altLang="ja-JP" sz="1100" dirty="0">
              <a:solidFill>
                <a:schemeClr val="accent1"/>
              </a:solidFill>
            </a:endParaRPr>
          </a:p>
          <a:p>
            <a:r>
              <a:rPr lang="ja-JP" altLang="en-US" sz="1100" dirty="0">
                <a:solidFill>
                  <a:schemeClr val="accent1"/>
                </a:solidFill>
              </a:rPr>
              <a:t>枠線、サイズ等は自由に改変していただいて構いません。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ja-JP" altLang="en-US" sz="1100" dirty="0"/>
          </a:p>
        </p:txBody>
      </p:sp>
    </p:spTree>
    <p:extLst>
      <p:ext uri="{BB962C8B-B14F-4D97-AF65-F5344CB8AC3E}">
        <p14:creationId xmlns:p14="http://schemas.microsoft.com/office/powerpoint/2010/main" val="3848437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８．委託業務管理体制</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17</a:t>
            </a:fld>
            <a:endParaRPr lang="ja-JP" altLang="en-US" dirty="0"/>
          </a:p>
        </p:txBody>
      </p:sp>
      <p:pic>
        <p:nvPicPr>
          <p:cNvPr id="17" name="図 16">
            <a:extLst>
              <a:ext uri="{FF2B5EF4-FFF2-40B4-BE49-F238E27FC236}">
                <a16:creationId xmlns:a16="http://schemas.microsoft.com/office/drawing/2014/main" id="{82DEE7C1-5D2E-CD36-54DF-24863C28BA22}"/>
              </a:ext>
            </a:extLst>
          </p:cNvPr>
          <p:cNvPicPr>
            <a:picLocks noChangeAspect="1"/>
          </p:cNvPicPr>
          <p:nvPr/>
        </p:nvPicPr>
        <p:blipFill>
          <a:blip r:embed="rId2"/>
          <a:stretch>
            <a:fillRect/>
          </a:stretch>
        </p:blipFill>
        <p:spPr>
          <a:xfrm>
            <a:off x="9699195" y="612224"/>
            <a:ext cx="4242712" cy="5880651"/>
          </a:xfrm>
          <a:prstGeom prst="rect">
            <a:avLst/>
          </a:prstGeom>
        </p:spPr>
      </p:pic>
      <p:sp>
        <p:nvSpPr>
          <p:cNvPr id="19" name="テキスト ボックス 18">
            <a:extLst>
              <a:ext uri="{FF2B5EF4-FFF2-40B4-BE49-F238E27FC236}">
                <a16:creationId xmlns:a16="http://schemas.microsoft.com/office/drawing/2014/main" id="{40710E91-E90A-3369-71D5-3074F3B82094}"/>
              </a:ext>
            </a:extLst>
          </p:cNvPr>
          <p:cNvSpPr txBox="1"/>
          <p:nvPr/>
        </p:nvSpPr>
        <p:spPr>
          <a:xfrm>
            <a:off x="206805" y="1255484"/>
            <a:ext cx="6968436" cy="600164"/>
          </a:xfrm>
          <a:prstGeom prst="rect">
            <a:avLst/>
          </a:prstGeom>
          <a:noFill/>
        </p:spPr>
        <p:txBody>
          <a:bodyPr wrap="square">
            <a:spAutoFit/>
          </a:bodyPr>
          <a:lstStyle/>
          <a:p>
            <a:r>
              <a:rPr lang="ja-JP" altLang="en-US" sz="1100" b="0" i="0" u="none" strike="noStrike" dirty="0">
                <a:solidFill>
                  <a:schemeClr val="accent1"/>
                </a:solidFill>
                <a:effectLst/>
                <a:latin typeface="+mn-ea"/>
              </a:rPr>
              <a:t>委託業務管理上</a:t>
            </a:r>
            <a:r>
              <a:rPr lang="en-US" altLang="ja-JP" sz="1100" b="0" i="0" u="none" strike="noStrike" dirty="0">
                <a:solidFill>
                  <a:schemeClr val="accent1"/>
                </a:solidFill>
                <a:effectLst/>
                <a:latin typeface="+mn-ea"/>
              </a:rPr>
              <a:t>NEDO</a:t>
            </a:r>
            <a:r>
              <a:rPr lang="ja-JP" altLang="en-US" sz="1100" b="0" i="0" u="none" strike="noStrike" dirty="0">
                <a:solidFill>
                  <a:schemeClr val="accent1"/>
                </a:solidFill>
                <a:effectLst/>
                <a:latin typeface="+mn-ea"/>
              </a:rPr>
              <a:t>の必要とする措置を適切に遂行できる体制を有していることを審査します。</a:t>
            </a:r>
            <a:endParaRPr lang="en-US" altLang="ja-JP" sz="1100" b="0" i="0" u="none" strike="noStrike" dirty="0">
              <a:solidFill>
                <a:schemeClr val="accent1"/>
              </a:solidFill>
              <a:effectLst/>
              <a:latin typeface="+mn-ea"/>
            </a:endParaRPr>
          </a:p>
          <a:p>
            <a:r>
              <a:rPr lang="ja-JP" altLang="en-US" sz="1100" b="0" i="0" u="none" strike="noStrike" dirty="0">
                <a:solidFill>
                  <a:schemeClr val="accent1"/>
                </a:solidFill>
                <a:effectLst/>
                <a:latin typeface="+mn-ea"/>
              </a:rPr>
              <a:t>経理、進捗管理、対外折衝・調整等を適切に遂行できる体制を図等を用いて説明してください。</a:t>
            </a:r>
            <a:endParaRPr lang="en-US" altLang="ja-JP" sz="1100" b="0" i="0" u="none" strike="noStrike" dirty="0">
              <a:solidFill>
                <a:schemeClr val="accent1"/>
              </a:solidFill>
              <a:effectLst/>
              <a:latin typeface="+mn-ea"/>
            </a:endParaRPr>
          </a:p>
          <a:p>
            <a:r>
              <a:rPr lang="ja-JP" altLang="en-US" sz="1100" dirty="0">
                <a:solidFill>
                  <a:schemeClr val="accent1"/>
                </a:solidFill>
                <a:latin typeface="+mn-ea"/>
              </a:rPr>
              <a:t>「</a:t>
            </a:r>
            <a:r>
              <a:rPr lang="zh-TW" altLang="en-US" sz="1100" dirty="0">
                <a:solidFill>
                  <a:schemeClr val="accent1"/>
                </a:solidFill>
                <a:latin typeface="+mn-ea"/>
              </a:rPr>
              <a:t>５．事業実施体制図</a:t>
            </a:r>
            <a:r>
              <a:rPr lang="ja-JP" altLang="en-US" sz="1100" dirty="0">
                <a:solidFill>
                  <a:schemeClr val="accent1"/>
                </a:solidFill>
                <a:latin typeface="+mn-ea"/>
              </a:rPr>
              <a:t>」のフローチャート図等の形式にしていただいていも構いません。</a:t>
            </a:r>
          </a:p>
        </p:txBody>
      </p:sp>
      <p:sp>
        <p:nvSpPr>
          <p:cNvPr id="2" name="テキスト ボックス 1">
            <a:extLst>
              <a:ext uri="{FF2B5EF4-FFF2-40B4-BE49-F238E27FC236}">
                <a16:creationId xmlns:a16="http://schemas.microsoft.com/office/drawing/2014/main" id="{1FB0EBBE-D750-B45F-A03D-C5611CF6C5DC}"/>
              </a:ext>
            </a:extLst>
          </p:cNvPr>
          <p:cNvSpPr txBox="1"/>
          <p:nvPr/>
        </p:nvSpPr>
        <p:spPr>
          <a:xfrm>
            <a:off x="206805" y="4432965"/>
            <a:ext cx="9492390" cy="738664"/>
          </a:xfrm>
          <a:prstGeom prst="rect">
            <a:avLst/>
          </a:prstGeom>
          <a:noFill/>
        </p:spPr>
        <p:txBody>
          <a:bodyPr wrap="square">
            <a:spAutoFit/>
          </a:bodyPr>
          <a:lstStyle/>
          <a:p>
            <a:r>
              <a:rPr lang="ja-JP" altLang="en-US" sz="1050" dirty="0">
                <a:solidFill>
                  <a:schemeClr val="accent1"/>
                </a:solidFill>
              </a:rPr>
              <a:t>提案者が企業の場合は、以下の表に必要事項を記載してください。大企業、中堅・中小・ベンチャー企業の種別は以下の（参考）の定義を参照してください。会計監査人の設置については、会社法３３７条により大会社や指名委員会等設置会社などに設置が義務付けられている株式会社の機関の一つです。監査役と異なり、独立的な立場から財務諸表等の監査を行います。なお、大会社・委員会設置会社以外の株式会社も会計監査人を設置することができます。設置されている場合は公認会計士または監査法人名を記載してください。</a:t>
            </a:r>
          </a:p>
        </p:txBody>
      </p:sp>
      <p:graphicFrame>
        <p:nvGraphicFramePr>
          <p:cNvPr id="5" name="表 13">
            <a:extLst>
              <a:ext uri="{FF2B5EF4-FFF2-40B4-BE49-F238E27FC236}">
                <a16:creationId xmlns:a16="http://schemas.microsoft.com/office/drawing/2014/main" id="{0BF76085-3E82-4C09-BF9B-21A6E9B6661C}"/>
              </a:ext>
            </a:extLst>
          </p:cNvPr>
          <p:cNvGraphicFramePr>
            <a:graphicFrameLocks noGrp="1"/>
          </p:cNvGraphicFramePr>
          <p:nvPr>
            <p:extLst>
              <p:ext uri="{D42A27DB-BD31-4B8C-83A1-F6EECF244321}">
                <p14:modId xmlns:p14="http://schemas.microsoft.com/office/powerpoint/2010/main" val="4153379598"/>
              </p:ext>
            </p:extLst>
          </p:nvPr>
        </p:nvGraphicFramePr>
        <p:xfrm>
          <a:off x="276425" y="5222681"/>
          <a:ext cx="9455530" cy="1463040"/>
        </p:xfrm>
        <a:graphic>
          <a:graphicData uri="http://schemas.openxmlformats.org/drawingml/2006/table">
            <a:tbl>
              <a:tblPr firstRow="1" bandRow="1">
                <a:tableStyleId>{5C22544A-7EE6-4342-B048-85BDC9FD1C3A}</a:tableStyleId>
              </a:tblPr>
              <a:tblGrid>
                <a:gridCol w="999925">
                  <a:extLst>
                    <a:ext uri="{9D8B030D-6E8A-4147-A177-3AD203B41FA5}">
                      <a16:colId xmlns:a16="http://schemas.microsoft.com/office/drawing/2014/main" val="2215293445"/>
                    </a:ext>
                  </a:extLst>
                </a:gridCol>
                <a:gridCol w="962025">
                  <a:extLst>
                    <a:ext uri="{9D8B030D-6E8A-4147-A177-3AD203B41FA5}">
                      <a16:colId xmlns:a16="http://schemas.microsoft.com/office/drawing/2014/main" val="2914699276"/>
                    </a:ext>
                  </a:extLst>
                </a:gridCol>
                <a:gridCol w="1685925">
                  <a:extLst>
                    <a:ext uri="{9D8B030D-6E8A-4147-A177-3AD203B41FA5}">
                      <a16:colId xmlns:a16="http://schemas.microsoft.com/office/drawing/2014/main" val="672700608"/>
                    </a:ext>
                  </a:extLst>
                </a:gridCol>
                <a:gridCol w="2419350">
                  <a:extLst>
                    <a:ext uri="{9D8B030D-6E8A-4147-A177-3AD203B41FA5}">
                      <a16:colId xmlns:a16="http://schemas.microsoft.com/office/drawing/2014/main" val="2088455737"/>
                    </a:ext>
                  </a:extLst>
                </a:gridCol>
                <a:gridCol w="1524000">
                  <a:extLst>
                    <a:ext uri="{9D8B030D-6E8A-4147-A177-3AD203B41FA5}">
                      <a16:colId xmlns:a16="http://schemas.microsoft.com/office/drawing/2014/main" val="3389823120"/>
                    </a:ext>
                  </a:extLst>
                </a:gridCol>
                <a:gridCol w="1864305">
                  <a:extLst>
                    <a:ext uri="{9D8B030D-6E8A-4147-A177-3AD203B41FA5}">
                      <a16:colId xmlns:a16="http://schemas.microsoft.com/office/drawing/2014/main" val="288065185"/>
                    </a:ext>
                  </a:extLst>
                </a:gridCol>
              </a:tblGrid>
              <a:tr h="0">
                <a:tc>
                  <a:txBody>
                    <a:bodyPr/>
                    <a:lstStyle/>
                    <a:p>
                      <a:pPr algn="ctr"/>
                      <a:r>
                        <a:rPr kumimoji="1" lang="ja-JP" altLang="en-US" sz="1100" b="0" dirty="0">
                          <a:solidFill>
                            <a:schemeClr val="tx1"/>
                          </a:solidFill>
                        </a:rPr>
                        <a:t>企業名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従業員数</a:t>
                      </a:r>
                      <a:endParaRPr kumimoji="1" lang="en-US" altLang="ja-JP" sz="1100" b="0" dirty="0">
                        <a:solidFill>
                          <a:schemeClr val="tx1"/>
                        </a:solidFill>
                      </a:endParaRPr>
                    </a:p>
                    <a:p>
                      <a:pPr algn="ctr"/>
                      <a:r>
                        <a:rPr kumimoji="1" lang="ja-JP" altLang="en-US" sz="1100" b="0" dirty="0">
                          <a:solidFill>
                            <a:schemeClr val="tx1"/>
                          </a:solidFill>
                        </a:rPr>
                        <a:t>（人）</a:t>
                      </a:r>
                      <a:endParaRPr kumimoji="1" lang="en-US" altLang="ja-JP"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資本金</a:t>
                      </a:r>
                      <a:endParaRPr kumimoji="1" lang="en-US" altLang="ja-JP" sz="1100" b="0" dirty="0">
                        <a:solidFill>
                          <a:schemeClr val="tx1"/>
                        </a:solidFill>
                      </a:endParaRPr>
                    </a:p>
                    <a:p>
                      <a:pPr algn="ctr"/>
                      <a:r>
                        <a:rPr kumimoji="1" lang="ja-JP" altLang="en-US" sz="1100" b="0" dirty="0">
                          <a:solidFill>
                            <a:schemeClr val="tx1"/>
                          </a:solidFill>
                        </a:rPr>
                        <a:t>（億円）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課税所得年平均額</a:t>
                      </a:r>
                      <a:endParaRPr kumimoji="1" lang="en-US" altLang="ja-JP" sz="1100" b="0" dirty="0">
                        <a:solidFill>
                          <a:schemeClr val="tx1"/>
                        </a:solidFill>
                      </a:endParaRPr>
                    </a:p>
                    <a:p>
                      <a:pPr algn="ctr"/>
                      <a:r>
                        <a:rPr kumimoji="1" lang="en-US" altLang="ja-JP" sz="1100" b="0" dirty="0">
                          <a:solidFill>
                            <a:schemeClr val="tx1"/>
                          </a:solidFill>
                        </a:rPr>
                        <a:t>15</a:t>
                      </a:r>
                      <a:r>
                        <a:rPr kumimoji="1" lang="ja-JP" altLang="en-US" sz="1100" b="0" dirty="0">
                          <a:solidFill>
                            <a:schemeClr val="tx1"/>
                          </a:solidFill>
                        </a:rPr>
                        <a:t>億円以下</a:t>
                      </a:r>
                      <a:r>
                        <a:rPr kumimoji="1" lang="en-US" altLang="ja-JP" sz="1100" b="0" dirty="0">
                          <a:solidFill>
                            <a:schemeClr val="tx1"/>
                          </a:solidFill>
                        </a:rPr>
                        <a:t>※</a:t>
                      </a:r>
                      <a:r>
                        <a:rPr kumimoji="1" lang="ja-JP" altLang="en-US" sz="1100" b="0" dirty="0">
                          <a:solidFill>
                            <a:schemeClr val="tx1"/>
                          </a:solidFill>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大・中堅・中小・ベンチャー企業の種別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会計監査人名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2812960"/>
                  </a:ext>
                </a:extLst>
              </a:tr>
              <a:tr h="0">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r h="0">
                <a:tc>
                  <a:txBody>
                    <a:bodyPr/>
                    <a:lstStyle/>
                    <a:p>
                      <a:pPr algn="l"/>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7209598"/>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782825"/>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5089138"/>
                  </a:ext>
                </a:extLst>
              </a:tr>
            </a:tbl>
          </a:graphicData>
        </a:graphic>
      </p:graphicFrame>
      <p:sp>
        <p:nvSpPr>
          <p:cNvPr id="7" name="テキスト ボックス 6">
            <a:extLst>
              <a:ext uri="{FF2B5EF4-FFF2-40B4-BE49-F238E27FC236}">
                <a16:creationId xmlns:a16="http://schemas.microsoft.com/office/drawing/2014/main" id="{A1DF0531-F704-D0F9-85D2-3EBC1FC21050}"/>
              </a:ext>
            </a:extLst>
          </p:cNvPr>
          <p:cNvSpPr txBox="1"/>
          <p:nvPr/>
        </p:nvSpPr>
        <p:spPr>
          <a:xfrm>
            <a:off x="949183" y="6695678"/>
            <a:ext cx="7639050" cy="200055"/>
          </a:xfrm>
          <a:prstGeom prst="rect">
            <a:avLst/>
          </a:prstGeom>
          <a:noFill/>
        </p:spPr>
        <p:txBody>
          <a:bodyPr wrap="square">
            <a:spAutoFit/>
          </a:bodyPr>
          <a:lstStyle/>
          <a:p>
            <a:r>
              <a:rPr lang="en-US" altLang="ja-JP" sz="700" dirty="0">
                <a:solidFill>
                  <a:schemeClr val="accent1"/>
                </a:solidFill>
              </a:rPr>
              <a:t>※</a:t>
            </a:r>
            <a:r>
              <a:rPr lang="ja-JP" altLang="en-US" sz="700" dirty="0">
                <a:solidFill>
                  <a:schemeClr val="accent1"/>
                </a:solidFill>
              </a:rPr>
              <a:t>１ 直近過去</a:t>
            </a:r>
            <a:r>
              <a:rPr lang="en-US" altLang="ja-JP" sz="700" dirty="0">
                <a:solidFill>
                  <a:schemeClr val="accent1"/>
                </a:solidFill>
              </a:rPr>
              <a:t>3</a:t>
            </a:r>
            <a:r>
              <a:rPr lang="ja-JP" altLang="en-US" sz="700" dirty="0">
                <a:solidFill>
                  <a:schemeClr val="accent1"/>
                </a:solidFill>
              </a:rPr>
              <a:t>年分の各年又は各事業年度の課税所得の年平均額。該当する場合「○」を記載</a:t>
            </a:r>
          </a:p>
        </p:txBody>
      </p:sp>
      <p:sp>
        <p:nvSpPr>
          <p:cNvPr id="8" name="テキスト ボックス 7">
            <a:extLst>
              <a:ext uri="{FF2B5EF4-FFF2-40B4-BE49-F238E27FC236}">
                <a16:creationId xmlns:a16="http://schemas.microsoft.com/office/drawing/2014/main" id="{AD3BF109-0DBC-38E5-E89C-806E5430C98F}"/>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lang="en-US" altLang="ja-JP" sz="800" dirty="0">
                <a:solidFill>
                  <a:schemeClr val="bg1"/>
                </a:solidFill>
                <a:latin typeface="メイリオ" panose="020B0604030504040204" pitchFamily="50" charset="-128"/>
                <a:ea typeface="メイリオ" panose="020B0604030504040204" pitchFamily="50" charset="-128"/>
              </a:rPr>
              <a:t>8</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37786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ja-JP" altLang="en-US" dirty="0"/>
              <a:t>９</a:t>
            </a:r>
            <a:r>
              <a:rPr kumimoji="1" lang="ja-JP" altLang="en-US" dirty="0"/>
              <a:t>．ワークライフバランス等推進企業に関する認定状況</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18</a:t>
            </a:fld>
            <a:endParaRPr lang="ja-JP" altLang="en-US" dirty="0"/>
          </a:p>
        </p:txBody>
      </p:sp>
      <p:graphicFrame>
        <p:nvGraphicFramePr>
          <p:cNvPr id="9" name="表 8">
            <a:extLst>
              <a:ext uri="{FF2B5EF4-FFF2-40B4-BE49-F238E27FC236}">
                <a16:creationId xmlns:a16="http://schemas.microsoft.com/office/drawing/2014/main" id="{96406143-2BA9-7F63-59AF-6905ED032343}"/>
              </a:ext>
            </a:extLst>
          </p:cNvPr>
          <p:cNvGraphicFramePr>
            <a:graphicFrameLocks noGrp="1"/>
          </p:cNvGraphicFramePr>
          <p:nvPr>
            <p:extLst>
              <p:ext uri="{D42A27DB-BD31-4B8C-83A1-F6EECF244321}">
                <p14:modId xmlns:p14="http://schemas.microsoft.com/office/powerpoint/2010/main" val="4130425646"/>
              </p:ext>
            </p:extLst>
          </p:nvPr>
        </p:nvGraphicFramePr>
        <p:xfrm>
          <a:off x="2219312" y="2108545"/>
          <a:ext cx="4843761" cy="3621576"/>
        </p:xfrm>
        <a:graphic>
          <a:graphicData uri="http://schemas.openxmlformats.org/drawingml/2006/table">
            <a:tbl>
              <a:tblPr>
                <a:tableStyleId>{5C22544A-7EE6-4342-B048-85BDC9FD1C3A}</a:tableStyleId>
              </a:tblPr>
              <a:tblGrid>
                <a:gridCol w="1850831">
                  <a:extLst>
                    <a:ext uri="{9D8B030D-6E8A-4147-A177-3AD203B41FA5}">
                      <a16:colId xmlns:a16="http://schemas.microsoft.com/office/drawing/2014/main" val="2548681832"/>
                    </a:ext>
                  </a:extLst>
                </a:gridCol>
                <a:gridCol w="1497006">
                  <a:extLst>
                    <a:ext uri="{9D8B030D-6E8A-4147-A177-3AD203B41FA5}">
                      <a16:colId xmlns:a16="http://schemas.microsoft.com/office/drawing/2014/main" val="183068416"/>
                    </a:ext>
                  </a:extLst>
                </a:gridCol>
                <a:gridCol w="1495924">
                  <a:extLst>
                    <a:ext uri="{9D8B030D-6E8A-4147-A177-3AD203B41FA5}">
                      <a16:colId xmlns:a16="http://schemas.microsoft.com/office/drawing/2014/main" val="2899965793"/>
                    </a:ext>
                  </a:extLst>
                </a:gridCol>
              </a:tblGrid>
              <a:tr h="326967">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fontAlgn="ctr"/>
                      <a:r>
                        <a:rPr lang="ja-JP" altLang="en-US" sz="1100" b="0" i="0" u="none" strike="noStrike" dirty="0">
                          <a:solidFill>
                            <a:srgbClr val="000000"/>
                          </a:solidFill>
                          <a:effectLst/>
                          <a:latin typeface="+mn-ea"/>
                          <a:ea typeface="+mn-ea"/>
                        </a:rPr>
                        <a:t>自己評価</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872937604"/>
                  </a:ext>
                </a:extLst>
              </a:tr>
              <a:tr h="326967">
                <a:tc>
                  <a:txBody>
                    <a:bodyPr/>
                    <a:lstStyle/>
                    <a:p>
                      <a:pPr algn="ctr" fontAlgn="ctr"/>
                      <a:r>
                        <a:rPr lang="ja-JP" altLang="en-US" sz="1100" u="none" strike="noStrike" dirty="0">
                          <a:effectLst/>
                          <a:latin typeface="+mn-ea"/>
                          <a:ea typeface="+mn-ea"/>
                        </a:rPr>
                        <a:t>　</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100" u="none" strike="noStrike" dirty="0">
                          <a:effectLst/>
                          <a:latin typeface="+mn-ea"/>
                          <a:ea typeface="+mn-ea"/>
                        </a:rPr>
                        <a:t>常時雇用する労働者数</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6604630"/>
                  </a:ext>
                </a:extLst>
              </a:tr>
              <a:tr h="326967">
                <a:tc rowSpan="5">
                  <a:txBody>
                    <a:bodyPr/>
                    <a:lstStyle/>
                    <a:p>
                      <a:pPr algn="ctr" fontAlgn="ctr"/>
                      <a:r>
                        <a:rPr lang="ja-JP" altLang="en-US" sz="1100" u="none" strike="noStrike">
                          <a:effectLst/>
                          <a:latin typeface="+mn-ea"/>
                          <a:ea typeface="+mn-ea"/>
                        </a:rPr>
                        <a:t>女性活躍推進法に基づく認定</a:t>
                      </a:r>
                      <a:br>
                        <a:rPr lang="ja-JP" altLang="en-US" sz="1100" u="none" strike="noStrike">
                          <a:effectLst/>
                          <a:latin typeface="+mn-ea"/>
                          <a:ea typeface="+mn-ea"/>
                        </a:rPr>
                      </a:br>
                      <a:r>
                        <a:rPr lang="ja-JP" altLang="en-US" sz="1100" u="none" strike="noStrike">
                          <a:effectLst/>
                          <a:latin typeface="+mn-ea"/>
                          <a:ea typeface="+mn-ea"/>
                        </a:rPr>
                        <a:t>（えるぼし認定企業・プラチナえるぼし認定企業）</a:t>
                      </a:r>
                      <a:endParaRPr lang="ja-JP" altLang="en-US" sz="1100" b="0" i="0" u="none" strike="noStrike">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100" u="none" strike="noStrike" dirty="0">
                          <a:effectLst/>
                          <a:latin typeface="+mn-ea"/>
                          <a:ea typeface="+mn-ea"/>
                        </a:rPr>
                        <a:t>１段階目</a:t>
                      </a:r>
                      <a:r>
                        <a:rPr lang="en-US" altLang="ja-JP" sz="1100" u="none" strike="noStrike" dirty="0">
                          <a:effectLst/>
                          <a:latin typeface="+mn-ea"/>
                          <a:ea typeface="+mn-ea"/>
                        </a:rPr>
                        <a:t>※</a:t>
                      </a:r>
                      <a:r>
                        <a:rPr lang="ja-JP" altLang="en-US" sz="1100" u="none" strike="noStrike" dirty="0">
                          <a:effectLst/>
                          <a:latin typeface="+mn-ea"/>
                          <a:ea typeface="+mn-ea"/>
                        </a:rPr>
                        <a:t>１</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0946187"/>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２段階目</a:t>
                      </a:r>
                      <a:r>
                        <a:rPr lang="en-US" altLang="ja-JP" sz="1100" u="none" strike="noStrike" dirty="0">
                          <a:effectLst/>
                          <a:latin typeface="+mn-ea"/>
                          <a:ea typeface="+mn-ea"/>
                        </a:rPr>
                        <a:t>※</a:t>
                      </a:r>
                      <a:r>
                        <a:rPr lang="ja-JP" altLang="en-US" sz="1100" u="none" strike="noStrike" dirty="0">
                          <a:effectLst/>
                          <a:latin typeface="+mn-ea"/>
                          <a:ea typeface="+mn-ea"/>
                        </a:rPr>
                        <a:t>１</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0934673"/>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３段階目</a:t>
                      </a:r>
                      <a:r>
                        <a:rPr lang="en-US" altLang="ja-JP" sz="1100" u="none" strike="noStrike" dirty="0">
                          <a:effectLst/>
                          <a:latin typeface="+mn-ea"/>
                          <a:ea typeface="+mn-ea"/>
                        </a:rPr>
                        <a:t>※</a:t>
                      </a:r>
                      <a:r>
                        <a:rPr lang="ja-JP" altLang="en-US" sz="1100" u="none" strike="noStrike" dirty="0">
                          <a:effectLst/>
                          <a:latin typeface="+mn-ea"/>
                          <a:ea typeface="+mn-ea"/>
                        </a:rPr>
                        <a:t>１</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99976819"/>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プラチナえるぼし</a:t>
                      </a:r>
                      <a:r>
                        <a:rPr lang="en-US" altLang="ja-JP" sz="1100" u="none" strike="noStrike" dirty="0">
                          <a:effectLst/>
                          <a:latin typeface="+mn-ea"/>
                          <a:ea typeface="+mn-ea"/>
                        </a:rPr>
                        <a:t>※2</a:t>
                      </a:r>
                      <a:endParaRPr lang="en-US" altLang="ja-JP"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en-US" altLang="ja-JP"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812870"/>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行動計画</a:t>
                      </a:r>
                      <a:r>
                        <a:rPr lang="en-US" altLang="ja-JP" sz="1100" u="none" strike="noStrike" dirty="0">
                          <a:effectLst/>
                          <a:latin typeface="+mn-ea"/>
                          <a:ea typeface="+mn-ea"/>
                        </a:rPr>
                        <a:t>※</a:t>
                      </a:r>
                      <a:r>
                        <a:rPr lang="ja-JP" altLang="en-US" sz="1100" u="none" strike="noStrike" dirty="0">
                          <a:effectLst/>
                          <a:latin typeface="+mn-ea"/>
                          <a:ea typeface="+mn-ea"/>
                        </a:rPr>
                        <a:t>３</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5085194"/>
                  </a:ext>
                </a:extLst>
              </a:tr>
              <a:tr h="326967">
                <a:tc rowSpan="3">
                  <a:txBody>
                    <a:bodyPr/>
                    <a:lstStyle/>
                    <a:p>
                      <a:pPr algn="ctr" fontAlgn="ctr"/>
                      <a:r>
                        <a:rPr lang="ja-JP" altLang="en-US" sz="1100" u="none" strike="noStrike">
                          <a:effectLst/>
                          <a:latin typeface="+mn-ea"/>
                          <a:ea typeface="+mn-ea"/>
                        </a:rPr>
                        <a:t>次世代法に基づく認定</a:t>
                      </a:r>
                      <a:br>
                        <a:rPr lang="ja-JP" altLang="en-US" sz="1100" u="none" strike="noStrike">
                          <a:effectLst/>
                          <a:latin typeface="+mn-ea"/>
                          <a:ea typeface="+mn-ea"/>
                        </a:rPr>
                      </a:br>
                      <a:r>
                        <a:rPr lang="ja-JP" altLang="en-US" sz="1100" u="none" strike="noStrike">
                          <a:effectLst/>
                          <a:latin typeface="+mn-ea"/>
                          <a:ea typeface="+mn-ea"/>
                        </a:rPr>
                        <a:t>（くるみん認定企業・プラチナくるみん認定企業）</a:t>
                      </a:r>
                      <a:endParaRPr lang="ja-JP" altLang="en-US" sz="1100" b="0" i="0" u="none" strike="noStrike">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100" u="none" strike="noStrike" dirty="0">
                          <a:effectLst/>
                          <a:latin typeface="+mn-ea"/>
                          <a:ea typeface="+mn-ea"/>
                        </a:rPr>
                        <a:t>くるみん（旧基準）</a:t>
                      </a:r>
                      <a:r>
                        <a:rPr lang="en-US" altLang="ja-JP" sz="1100" u="none" strike="noStrike" dirty="0">
                          <a:effectLst/>
                          <a:latin typeface="+mn-ea"/>
                          <a:ea typeface="+mn-ea"/>
                        </a:rPr>
                        <a:t>※</a:t>
                      </a:r>
                      <a:r>
                        <a:rPr lang="ja-JP" altLang="en-US" sz="1100" u="none" strike="noStrike" dirty="0">
                          <a:effectLst/>
                          <a:latin typeface="+mn-ea"/>
                          <a:ea typeface="+mn-ea"/>
                        </a:rPr>
                        <a:t>４</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6513185"/>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くるみん（新基準）</a:t>
                      </a:r>
                      <a:r>
                        <a:rPr lang="en-US" altLang="ja-JP" sz="1100" u="none" strike="noStrike" dirty="0">
                          <a:effectLst/>
                          <a:latin typeface="+mn-ea"/>
                          <a:ea typeface="+mn-ea"/>
                        </a:rPr>
                        <a:t>※</a:t>
                      </a:r>
                      <a:r>
                        <a:rPr lang="ja-JP" altLang="en-US" sz="1100" u="none" strike="noStrike" dirty="0">
                          <a:effectLst/>
                          <a:latin typeface="+mn-ea"/>
                          <a:ea typeface="+mn-ea"/>
                        </a:rPr>
                        <a:t>５</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085499"/>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プラチナくるみん</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4100827"/>
                  </a:ext>
                </a:extLst>
              </a:tr>
              <a:tr h="326967">
                <a:tc gridSpan="2">
                  <a:txBody>
                    <a:bodyPr/>
                    <a:lstStyle/>
                    <a:p>
                      <a:pPr algn="ctr" fontAlgn="ctr"/>
                      <a:r>
                        <a:rPr lang="ja-JP" altLang="en-US" sz="1100" u="none" strike="noStrike" dirty="0">
                          <a:effectLst/>
                          <a:latin typeface="+mn-ea"/>
                          <a:ea typeface="+mn-ea"/>
                        </a:rPr>
                        <a:t>若者雇用促進法に基づく認定</a:t>
                      </a:r>
                      <a:br>
                        <a:rPr lang="ja-JP" altLang="en-US" sz="1100" u="none" strike="noStrike" dirty="0">
                          <a:effectLst/>
                          <a:latin typeface="+mn-ea"/>
                          <a:ea typeface="+mn-ea"/>
                        </a:rPr>
                      </a:br>
                      <a:r>
                        <a:rPr lang="ja-JP" altLang="en-US" sz="1100" u="none" strike="noStrike" dirty="0">
                          <a:effectLst/>
                          <a:latin typeface="+mn-ea"/>
                          <a:ea typeface="+mn-ea"/>
                        </a:rPr>
                        <a:t>（ユースエール認定企業）</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4567078"/>
                  </a:ext>
                </a:extLst>
              </a:tr>
            </a:tbl>
          </a:graphicData>
        </a:graphic>
      </p:graphicFrame>
      <p:sp>
        <p:nvSpPr>
          <p:cNvPr id="11" name="テキスト ボックス 10">
            <a:extLst>
              <a:ext uri="{FF2B5EF4-FFF2-40B4-BE49-F238E27FC236}">
                <a16:creationId xmlns:a16="http://schemas.microsoft.com/office/drawing/2014/main" id="{3534A77F-12E4-3415-0BCA-E2110E7BAE19}"/>
              </a:ext>
            </a:extLst>
          </p:cNvPr>
          <p:cNvSpPr txBox="1"/>
          <p:nvPr/>
        </p:nvSpPr>
        <p:spPr>
          <a:xfrm>
            <a:off x="390712" y="6334041"/>
            <a:ext cx="9033207" cy="461665"/>
          </a:xfrm>
          <a:prstGeom prst="rect">
            <a:avLst/>
          </a:prstGeom>
          <a:noFill/>
        </p:spPr>
        <p:txBody>
          <a:bodyPr wrap="square">
            <a:spAutoFit/>
          </a:bodyPr>
          <a:lstStyle/>
          <a:p>
            <a:r>
              <a:rPr lang="en-US" altLang="ja-JP" sz="600" dirty="0"/>
              <a:t>"※</a:t>
            </a:r>
            <a:r>
              <a:rPr lang="ja-JP" altLang="en-US" sz="600" dirty="0"/>
              <a:t>１　女性活躍推進法第９条に基づく認定。なお、労働時間等の働き方に係る基準は満たすことが必要。　　　　加点評価を受けることができる企業一覧は以下。　　　　</a:t>
            </a:r>
            <a:r>
              <a:rPr lang="en-US" altLang="ja-JP" sz="600" dirty="0"/>
              <a:t>https://www.mhlw.go.jp/stf/seisakunitsuite/bunya/0000129028.html</a:t>
            </a:r>
            <a:r>
              <a:rPr lang="ja-JP" altLang="en-US" sz="600" dirty="0"/>
              <a:t>　　　　→公共調達において加点評価を受けることができる「えるぼし」認定企業一覧</a:t>
            </a:r>
            <a:r>
              <a:rPr lang="en-US" altLang="ja-JP" sz="600" dirty="0"/>
              <a:t>※</a:t>
            </a:r>
            <a:r>
              <a:rPr lang="ja-JP" altLang="en-US" sz="600" dirty="0"/>
              <a:t>２　女性の職業生活における活躍の推進に関する法律等の一部を改正する法律 </a:t>
            </a:r>
            <a:r>
              <a:rPr lang="en-US" altLang="ja-JP" sz="600" dirty="0"/>
              <a:t>(</a:t>
            </a:r>
            <a:r>
              <a:rPr lang="ja-JP" altLang="en-US" sz="600" dirty="0"/>
              <a:t>令和元年法第</a:t>
            </a:r>
            <a:r>
              <a:rPr lang="en-US" altLang="ja-JP" sz="600" dirty="0"/>
              <a:t>24 </a:t>
            </a:r>
            <a:r>
              <a:rPr lang="ja-JP" altLang="en-US" sz="600" dirty="0"/>
              <a:t>号</a:t>
            </a:r>
            <a:r>
              <a:rPr lang="en-US" altLang="ja-JP" sz="600" dirty="0"/>
              <a:t>)</a:t>
            </a:r>
            <a:r>
              <a:rPr lang="ja-JP" altLang="en-US" sz="600" dirty="0"/>
              <a:t>による改正後の女性活躍推進法第</a:t>
            </a:r>
            <a:r>
              <a:rPr lang="en-US" altLang="ja-JP" sz="600" dirty="0"/>
              <a:t>12 </a:t>
            </a:r>
            <a:r>
              <a:rPr lang="ja-JP" altLang="en-US" sz="600" dirty="0"/>
              <a:t>条に基づく認定</a:t>
            </a:r>
            <a:r>
              <a:rPr lang="en-US" altLang="ja-JP" sz="600" dirty="0"/>
              <a:t>※</a:t>
            </a:r>
            <a:r>
              <a:rPr lang="ja-JP" altLang="en-US" sz="600" dirty="0"/>
              <a:t>３　常時雇用する労働者の数が</a:t>
            </a:r>
            <a:r>
              <a:rPr lang="en-US" altLang="ja-JP" sz="600" dirty="0"/>
              <a:t>300 </a:t>
            </a:r>
            <a:r>
              <a:rPr lang="ja-JP" altLang="en-US" sz="600" dirty="0"/>
              <a:t>人以下の事業主に限る（計画期間が満了していない行動計画を策定している場合のみ）。</a:t>
            </a:r>
            <a:r>
              <a:rPr lang="en-US" altLang="ja-JP" sz="600" dirty="0"/>
              <a:t>※</a:t>
            </a:r>
            <a:r>
              <a:rPr lang="ja-JP" altLang="en-US" sz="600" dirty="0"/>
              <a:t>４　次世代育成支援対策推進法施行規則等の一部を改正する省令による改正前の認定基準又は同附則第２条第３項の規定による経過措置に基づく認定</a:t>
            </a:r>
            <a:r>
              <a:rPr lang="en-US" altLang="ja-JP" sz="600" dirty="0"/>
              <a:t>※</a:t>
            </a:r>
            <a:r>
              <a:rPr lang="ja-JP" altLang="en-US" sz="600" dirty="0"/>
              <a:t>５　次世代育成支援対策推進法施行規則等の一部を改正する省令（平成</a:t>
            </a:r>
            <a:r>
              <a:rPr lang="en-US" altLang="ja-JP" sz="600" dirty="0"/>
              <a:t>29 </a:t>
            </a:r>
            <a:r>
              <a:rPr lang="ja-JP" altLang="en-US" sz="600" dirty="0"/>
              <a:t>年厚生労働省令第</a:t>
            </a:r>
            <a:r>
              <a:rPr lang="en-US" altLang="ja-JP" sz="600" dirty="0"/>
              <a:t>31 </a:t>
            </a:r>
            <a:r>
              <a:rPr lang="ja-JP" altLang="en-US" sz="600" dirty="0"/>
              <a:t>号）による改正後の認定基準に基づく認定</a:t>
            </a:r>
            <a:r>
              <a:rPr lang="en-US" altLang="ja-JP" sz="600" dirty="0"/>
              <a:t>"				</a:t>
            </a:r>
          </a:p>
        </p:txBody>
      </p:sp>
      <p:sp>
        <p:nvSpPr>
          <p:cNvPr id="12" name="テキスト ボックス 11">
            <a:extLst>
              <a:ext uri="{FF2B5EF4-FFF2-40B4-BE49-F238E27FC236}">
                <a16:creationId xmlns:a16="http://schemas.microsoft.com/office/drawing/2014/main" id="{B140ECFB-658D-81BE-04C7-A2761832B098}"/>
              </a:ext>
            </a:extLst>
          </p:cNvPr>
          <p:cNvSpPr txBox="1"/>
          <p:nvPr/>
        </p:nvSpPr>
        <p:spPr>
          <a:xfrm>
            <a:off x="1472664" y="1401734"/>
            <a:ext cx="6337058" cy="430887"/>
          </a:xfrm>
          <a:prstGeom prst="rect">
            <a:avLst/>
          </a:prstGeom>
          <a:noFill/>
        </p:spPr>
        <p:txBody>
          <a:bodyPr wrap="square">
            <a:spAutoFit/>
          </a:bodyPr>
          <a:lstStyle/>
          <a:p>
            <a:r>
              <a:rPr lang="ja-JP" altLang="en-US" sz="1100" dirty="0">
                <a:solidFill>
                  <a:schemeClr val="accent1"/>
                </a:solidFill>
              </a:rPr>
              <a:t>ワークライフバランス等推進起業に関する認定状況について、提案者の状況を記入してください。</a:t>
            </a:r>
            <a:endParaRPr lang="en-US" altLang="ja-JP" sz="1100" dirty="0">
              <a:solidFill>
                <a:schemeClr val="accent1"/>
              </a:solidFill>
            </a:endParaRPr>
          </a:p>
          <a:p>
            <a:r>
              <a:rPr lang="ja-JP" altLang="en-US" sz="1100" dirty="0">
                <a:solidFill>
                  <a:schemeClr val="accent1"/>
                </a:solidFill>
              </a:rPr>
              <a:t>なお、それに係る資料等は、別添資料として提出してください。</a:t>
            </a:r>
          </a:p>
        </p:txBody>
      </p:sp>
      <p:sp>
        <p:nvSpPr>
          <p:cNvPr id="2" name="テキスト ボックス 1">
            <a:extLst>
              <a:ext uri="{FF2B5EF4-FFF2-40B4-BE49-F238E27FC236}">
                <a16:creationId xmlns:a16="http://schemas.microsoft.com/office/drawing/2014/main" id="{18115FDD-7573-FEAA-0FD5-229DE146255E}"/>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lang="en-US" altLang="ja-JP" sz="800" dirty="0">
                <a:solidFill>
                  <a:schemeClr val="bg1"/>
                </a:solidFill>
                <a:latin typeface="メイリオ" panose="020B0604030504040204" pitchFamily="50" charset="-128"/>
                <a:ea typeface="メイリオ" panose="020B0604030504040204" pitchFamily="50" charset="-128"/>
              </a:rPr>
              <a:t>9</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969856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ja-JP" altLang="en-US" dirty="0"/>
              <a:t>１０</a:t>
            </a:r>
            <a:r>
              <a:rPr kumimoji="1" lang="ja-JP" altLang="en-US" dirty="0"/>
              <a:t>．契約書に関する合意</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19</a:t>
            </a:fld>
            <a:endParaRPr lang="ja-JP" altLang="en-US" dirty="0"/>
          </a:p>
        </p:txBody>
      </p:sp>
      <p:sp>
        <p:nvSpPr>
          <p:cNvPr id="6" name="テキスト ボックス 5">
            <a:extLst>
              <a:ext uri="{FF2B5EF4-FFF2-40B4-BE49-F238E27FC236}">
                <a16:creationId xmlns:a16="http://schemas.microsoft.com/office/drawing/2014/main" id="{5A956935-7DAB-2801-82D0-C6ECACEBDDAA}"/>
              </a:ext>
            </a:extLst>
          </p:cNvPr>
          <p:cNvSpPr txBox="1"/>
          <p:nvPr/>
        </p:nvSpPr>
        <p:spPr>
          <a:xfrm>
            <a:off x="1105679" y="4441001"/>
            <a:ext cx="4954554" cy="600164"/>
          </a:xfrm>
          <a:prstGeom prst="rect">
            <a:avLst/>
          </a:prstGeom>
          <a:noFill/>
        </p:spPr>
        <p:txBody>
          <a:bodyPr wrap="square">
            <a:spAutoFit/>
          </a:bodyPr>
          <a:lstStyle/>
          <a:p>
            <a:pPr marL="0" indent="0">
              <a:buNone/>
            </a:pPr>
            <a:r>
              <a:rPr lang="en-US" altLang="ja-JP" sz="1100" dirty="0">
                <a:solidFill>
                  <a:schemeClr val="accent1"/>
                </a:solidFill>
              </a:rPr>
              <a:t>NEDO</a:t>
            </a:r>
            <a:r>
              <a:rPr lang="ja-JP" altLang="en-US" sz="1100" dirty="0">
                <a:solidFill>
                  <a:schemeClr val="accent1"/>
                </a:solidFill>
              </a:rPr>
              <a:t>から提示された契約書（案）に記載された条件に基づいて契約することに異存がない場合は、上記の文章を記載してください。</a:t>
            </a:r>
            <a:endParaRPr lang="en-US" altLang="ja-JP" sz="1100" dirty="0">
              <a:solidFill>
                <a:schemeClr val="accent1"/>
              </a:solidFill>
            </a:endParaRPr>
          </a:p>
          <a:p>
            <a:pPr marL="0" indent="0">
              <a:buNone/>
            </a:pPr>
            <a:r>
              <a:rPr kumimoji="1" lang="ja-JP" altLang="en-US" sz="1100" dirty="0">
                <a:solidFill>
                  <a:schemeClr val="accent1"/>
                </a:solidFill>
              </a:rPr>
              <a:t>本スライドは、それ以外の文章等は、不要です。</a:t>
            </a:r>
          </a:p>
        </p:txBody>
      </p:sp>
      <p:sp>
        <p:nvSpPr>
          <p:cNvPr id="5" name="テキスト ボックス 4">
            <a:extLst>
              <a:ext uri="{FF2B5EF4-FFF2-40B4-BE49-F238E27FC236}">
                <a16:creationId xmlns:a16="http://schemas.microsoft.com/office/drawing/2014/main" id="{9661BE87-61EF-6C6B-B068-2B7C92347F49}"/>
              </a:ext>
            </a:extLst>
          </p:cNvPr>
          <p:cNvSpPr txBox="1"/>
          <p:nvPr/>
        </p:nvSpPr>
        <p:spPr>
          <a:xfrm>
            <a:off x="1085448" y="1844825"/>
            <a:ext cx="7366519" cy="923330"/>
          </a:xfrm>
          <a:prstGeom prst="rect">
            <a:avLst/>
          </a:prstGeom>
          <a:noFill/>
        </p:spPr>
        <p:txBody>
          <a:bodyPr wrap="square">
            <a:spAutoFit/>
          </a:bodyPr>
          <a:lstStyle/>
          <a:p>
            <a:pPr marL="0" indent="0">
              <a:buNone/>
            </a:pPr>
            <a:r>
              <a:rPr lang="ja-JP" altLang="en-US" sz="1800" dirty="0"/>
              <a:t>「</a:t>
            </a:r>
            <a:r>
              <a:rPr lang="ja-JP" altLang="en-US" sz="1800" dirty="0">
                <a:solidFill>
                  <a:schemeClr val="accent1"/>
                </a:solidFill>
              </a:rPr>
              <a:t>○○　○○（代表者名）</a:t>
            </a:r>
            <a:r>
              <a:rPr lang="ja-JP" altLang="en-US" sz="1800" dirty="0"/>
              <a:t>」</a:t>
            </a:r>
            <a:endParaRPr lang="en-US" altLang="ja-JP" sz="1800" dirty="0"/>
          </a:p>
          <a:p>
            <a:pPr marL="0" indent="0">
              <a:buNone/>
            </a:pPr>
            <a:r>
              <a:rPr lang="ja-JP" altLang="en-US" sz="1800" dirty="0"/>
              <a:t>は本業務の契約に際して、ＮＥＤＯから提示された条件に基づいて契約することに異存がないことを確認した上で提案書を提出します。</a:t>
            </a:r>
            <a:endParaRPr lang="en-US" altLang="ja-JP" sz="1800" dirty="0"/>
          </a:p>
        </p:txBody>
      </p:sp>
    </p:spTree>
    <p:extLst>
      <p:ext uri="{BB962C8B-B14F-4D97-AF65-F5344CB8AC3E}">
        <p14:creationId xmlns:p14="http://schemas.microsoft.com/office/powerpoint/2010/main" val="911582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113495" y="90287"/>
            <a:ext cx="8424015" cy="691120"/>
          </a:xfrm>
        </p:spPr>
        <p:txBody>
          <a:bodyPr>
            <a:normAutofit fontScale="90000"/>
          </a:bodyPr>
          <a:lstStyle/>
          <a:p>
            <a:r>
              <a:rPr kumimoji="1" lang="ja-JP" altLang="en-US" dirty="0"/>
              <a:t>提案書概要</a:t>
            </a:r>
            <a:br>
              <a:rPr kumimoji="1" lang="en-US" altLang="ja-JP" dirty="0"/>
            </a:br>
            <a:r>
              <a:rPr kumimoji="1" lang="ja-JP" altLang="en-US" dirty="0"/>
              <a:t>○○○○○株式会社</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2</a:t>
            </a:fld>
            <a:endParaRPr lang="ja-JP" altLang="en-US" dirty="0"/>
          </a:p>
        </p:txBody>
      </p:sp>
      <p:sp>
        <p:nvSpPr>
          <p:cNvPr id="5" name="テキスト ボックス 4">
            <a:extLst>
              <a:ext uri="{FF2B5EF4-FFF2-40B4-BE49-F238E27FC236}">
                <a16:creationId xmlns:a16="http://schemas.microsoft.com/office/drawing/2014/main" id="{E2E0A2D2-B4CE-9158-C455-96CE56A7553F}"/>
              </a:ext>
            </a:extLst>
          </p:cNvPr>
          <p:cNvSpPr txBox="1"/>
          <p:nvPr/>
        </p:nvSpPr>
        <p:spPr>
          <a:xfrm>
            <a:off x="1518657" y="1583300"/>
            <a:ext cx="6495459" cy="1107996"/>
          </a:xfrm>
          <a:prstGeom prst="rect">
            <a:avLst/>
          </a:prstGeom>
          <a:noFill/>
        </p:spPr>
        <p:txBody>
          <a:bodyPr wrap="square" rtlCol="0">
            <a:spAutoFit/>
          </a:bodyPr>
          <a:lstStyle/>
          <a:p>
            <a:r>
              <a:rPr kumimoji="1" lang="ja-JP" altLang="en-US" sz="1100" dirty="0">
                <a:solidFill>
                  <a:schemeClr val="accent1"/>
                </a:solidFill>
              </a:rPr>
              <a:t>提案する目標、実施内容（全体像）について、ポンチ絵等を用いて、スライド</a:t>
            </a:r>
            <a:r>
              <a:rPr kumimoji="1" lang="en-US" altLang="ja-JP" sz="1100" dirty="0">
                <a:solidFill>
                  <a:schemeClr val="accent1"/>
                </a:solidFill>
              </a:rPr>
              <a:t>1</a:t>
            </a:r>
            <a:r>
              <a:rPr kumimoji="1" lang="ja-JP" altLang="en-US" sz="1100" dirty="0">
                <a:solidFill>
                  <a:schemeClr val="accent1"/>
                </a:solidFill>
              </a:rPr>
              <a:t>枚でわかりやすく整理してください。</a:t>
            </a:r>
            <a:endParaRPr kumimoji="1" lang="en-US" altLang="ja-JP" sz="1100" dirty="0">
              <a:solidFill>
                <a:schemeClr val="accent1"/>
              </a:solidFill>
            </a:endParaRPr>
          </a:p>
          <a:p>
            <a:r>
              <a:rPr lang="ja-JP" altLang="en-US" sz="1100" dirty="0">
                <a:solidFill>
                  <a:schemeClr val="accent1"/>
                </a:solidFill>
              </a:rPr>
              <a:t>説明文章等のフォントサイズは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endParaRPr kumimoji="1" lang="en-US" altLang="ja-JP" sz="1100" dirty="0">
              <a:solidFill>
                <a:schemeClr val="accent1"/>
              </a:solidFill>
            </a:endParaRPr>
          </a:p>
          <a:p>
            <a:r>
              <a:rPr lang="ja-JP" altLang="en-US" sz="1100" dirty="0">
                <a:solidFill>
                  <a:schemeClr val="accent1"/>
                </a:solidFill>
              </a:rPr>
              <a:t>★提案書の提出</a:t>
            </a:r>
            <a:r>
              <a:rPr lang="en-US" altLang="ja-JP" sz="1100" dirty="0">
                <a:solidFill>
                  <a:schemeClr val="accent1"/>
                </a:solidFill>
              </a:rPr>
              <a:t>Web </a:t>
            </a:r>
            <a:r>
              <a:rPr lang="ja-JP" altLang="en-US" sz="1100" dirty="0">
                <a:solidFill>
                  <a:schemeClr val="accent1"/>
                </a:solidFill>
              </a:rPr>
              <a:t>入力フォームにおいて、</a:t>
            </a:r>
            <a:r>
              <a:rPr lang="en-US" altLang="ja-JP" sz="1100" dirty="0">
                <a:solidFill>
                  <a:schemeClr val="accent1"/>
                </a:solidFill>
              </a:rPr>
              <a:t>400</a:t>
            </a:r>
            <a:r>
              <a:rPr lang="ja-JP" altLang="en-US" sz="1100" dirty="0">
                <a:solidFill>
                  <a:schemeClr val="accent1"/>
                </a:solidFill>
              </a:rPr>
              <a:t>字の概要を記載する欄がありますのでご準備ください。</a:t>
            </a:r>
            <a:endParaRPr kumimoji="1" lang="en-US" altLang="ja-JP" sz="1100" dirty="0">
              <a:solidFill>
                <a:schemeClr val="accent1"/>
              </a:solidFill>
            </a:endParaRPr>
          </a:p>
        </p:txBody>
      </p:sp>
    </p:spTree>
    <p:extLst>
      <p:ext uri="{BB962C8B-B14F-4D97-AF65-F5344CB8AC3E}">
        <p14:creationId xmlns:p14="http://schemas.microsoft.com/office/powerpoint/2010/main" val="343263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ja-JP" altLang="en-US" dirty="0"/>
              <a:t>１１</a:t>
            </a:r>
            <a:r>
              <a:rPr kumimoji="1" lang="ja-JP" altLang="en-US" dirty="0"/>
              <a:t>．その他</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20</a:t>
            </a:fld>
            <a:endParaRPr lang="ja-JP" altLang="en-US" dirty="0"/>
          </a:p>
        </p:txBody>
      </p:sp>
      <p:sp>
        <p:nvSpPr>
          <p:cNvPr id="6" name="テキスト ボックス 5">
            <a:extLst>
              <a:ext uri="{FF2B5EF4-FFF2-40B4-BE49-F238E27FC236}">
                <a16:creationId xmlns:a16="http://schemas.microsoft.com/office/drawing/2014/main" id="{6DD5C502-28DA-359D-178A-998AF9DAB266}"/>
              </a:ext>
            </a:extLst>
          </p:cNvPr>
          <p:cNvSpPr txBox="1"/>
          <p:nvPr/>
        </p:nvSpPr>
        <p:spPr>
          <a:xfrm>
            <a:off x="359229" y="1109084"/>
            <a:ext cx="5416420" cy="600164"/>
          </a:xfrm>
          <a:prstGeom prst="rect">
            <a:avLst/>
          </a:prstGeom>
          <a:noFill/>
        </p:spPr>
        <p:txBody>
          <a:bodyPr wrap="square">
            <a:spAutoFit/>
          </a:bodyPr>
          <a:lstStyle/>
          <a:p>
            <a:pPr marL="0" indent="0">
              <a:buNone/>
            </a:pPr>
            <a:r>
              <a:rPr lang="ja-JP" altLang="en-US" sz="1100" dirty="0">
                <a:solidFill>
                  <a:schemeClr val="accent1"/>
                </a:solidFill>
              </a:rPr>
              <a:t>当該業務を受託するにあたっての要望等があれば記載してください。</a:t>
            </a:r>
            <a:endParaRPr lang="en-US" altLang="ja-JP" sz="1100" dirty="0">
              <a:solidFill>
                <a:schemeClr val="accent1"/>
              </a:solidFill>
            </a:endParaRPr>
          </a:p>
          <a:p>
            <a:pPr marL="0" indent="0">
              <a:buNone/>
            </a:pPr>
            <a:r>
              <a:rPr kumimoji="1" lang="ja-JP" altLang="en-US" sz="1100" dirty="0">
                <a:solidFill>
                  <a:schemeClr val="accent1"/>
                </a:solidFill>
              </a:rPr>
              <a:t>フォントサイズは</a:t>
            </a:r>
            <a:r>
              <a:rPr kumimoji="1" lang="en-US" altLang="ja-JP" sz="1100" dirty="0">
                <a:solidFill>
                  <a:schemeClr val="accent1"/>
                </a:solidFill>
              </a:rPr>
              <a:t>11</a:t>
            </a:r>
            <a:r>
              <a:rPr kumimoji="1" lang="ja-JP" altLang="en-US" sz="1100" dirty="0">
                <a:solidFill>
                  <a:schemeClr val="accent1"/>
                </a:solidFill>
              </a:rPr>
              <a:t>以上を目安としてください。</a:t>
            </a:r>
            <a:endParaRPr kumimoji="1" lang="en-US" altLang="ja-JP" sz="1100" dirty="0">
              <a:solidFill>
                <a:schemeClr val="accent1"/>
              </a:solidFill>
            </a:endParaRPr>
          </a:p>
          <a:p>
            <a:pPr marL="0" indent="0">
              <a:buNone/>
            </a:pPr>
            <a:r>
              <a:rPr kumimoji="1" lang="ja-JP" altLang="en-US" sz="1100" dirty="0">
                <a:solidFill>
                  <a:schemeClr val="accent1"/>
                </a:solidFill>
              </a:rPr>
              <a:t>スライドは</a:t>
            </a:r>
            <a:r>
              <a:rPr kumimoji="1" lang="en-US" altLang="ja-JP" sz="1100" dirty="0">
                <a:solidFill>
                  <a:schemeClr val="accent1"/>
                </a:solidFill>
              </a:rPr>
              <a:t>1</a:t>
            </a:r>
            <a:r>
              <a:rPr kumimoji="1" lang="ja-JP" altLang="en-US" sz="1100" dirty="0">
                <a:solidFill>
                  <a:schemeClr val="accent1"/>
                </a:solidFill>
              </a:rPr>
              <a:t>枚以内としてください。特にないは、本スライドを削除してください。</a:t>
            </a:r>
          </a:p>
        </p:txBody>
      </p:sp>
    </p:spTree>
    <p:extLst>
      <p:ext uri="{BB962C8B-B14F-4D97-AF65-F5344CB8AC3E}">
        <p14:creationId xmlns:p14="http://schemas.microsoft.com/office/powerpoint/2010/main" val="3870967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kumimoji="1" lang="ja-JP" altLang="en-US" dirty="0"/>
              <a:t>１．目的</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3</a:t>
            </a:fld>
            <a:endParaRPr lang="ja-JP" altLang="en-US" dirty="0"/>
          </a:p>
        </p:txBody>
      </p:sp>
      <p:sp>
        <p:nvSpPr>
          <p:cNvPr id="6" name="テキスト ボックス 5">
            <a:extLst>
              <a:ext uri="{FF2B5EF4-FFF2-40B4-BE49-F238E27FC236}">
                <a16:creationId xmlns:a16="http://schemas.microsoft.com/office/drawing/2014/main" id="{87B8541F-DA37-0712-750D-A11DF82FF6CF}"/>
              </a:ext>
            </a:extLst>
          </p:cNvPr>
          <p:cNvSpPr txBox="1"/>
          <p:nvPr/>
        </p:nvSpPr>
        <p:spPr>
          <a:xfrm>
            <a:off x="583163" y="1233789"/>
            <a:ext cx="8056983" cy="2292935"/>
          </a:xfrm>
          <a:prstGeom prst="rect">
            <a:avLst/>
          </a:prstGeom>
          <a:noFill/>
        </p:spPr>
        <p:txBody>
          <a:bodyPr wrap="square">
            <a:spAutoFit/>
          </a:bodyPr>
          <a:lstStyle/>
          <a:p>
            <a:r>
              <a:rPr lang="ja-JP" altLang="en-US" sz="1100" dirty="0">
                <a:solidFill>
                  <a:schemeClr val="accent1"/>
                </a:solidFill>
              </a:rPr>
              <a:t>記載されている目的がＮＥＤＯの意図と合致しているかを審査します。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我が国において、事業会社が保有する革新的な技術等を活用したカーブアウトによるディープテック・スタートアップを創出する「スタートアップ創出型カーブアウト」の加速・促進に向けた実証事業の目的・意義に対して、考え方、在り方、目指す姿を説明してください。</a:t>
            </a:r>
          </a:p>
          <a:p>
            <a:r>
              <a:rPr lang="ja-JP" altLang="en-US" sz="1100" dirty="0">
                <a:solidFill>
                  <a:schemeClr val="accent1"/>
                </a:solidFill>
              </a:rPr>
              <a:t>また、本事業実施において、プログラムへの参加者数及び、当該プログラムを経て創出する起業家人材及びスタートアップ等（</a:t>
            </a:r>
            <a:r>
              <a:rPr lang="en-US" altLang="ja-JP" sz="1100" dirty="0">
                <a:solidFill>
                  <a:schemeClr val="accent1"/>
                </a:solidFill>
              </a:rPr>
              <a:t>NEP</a:t>
            </a:r>
            <a:r>
              <a:rPr lang="ja-JP" altLang="en-US" sz="1100" dirty="0">
                <a:solidFill>
                  <a:schemeClr val="accent1"/>
                </a:solidFill>
              </a:rPr>
              <a:t>躍進カーブアウト</a:t>
            </a:r>
            <a:r>
              <a:rPr lang="en-US" altLang="ja-JP" sz="1100" dirty="0">
                <a:solidFill>
                  <a:schemeClr val="accent1"/>
                </a:solidFill>
              </a:rPr>
              <a:t>α</a:t>
            </a:r>
            <a:r>
              <a:rPr lang="ja-JP" altLang="en-US" sz="1100" dirty="0">
                <a:solidFill>
                  <a:schemeClr val="accent1"/>
                </a:solidFill>
              </a:rPr>
              <a:t>及び躍進カーブアウト</a:t>
            </a:r>
            <a:r>
              <a:rPr lang="en-US" altLang="ja-JP" sz="1100" dirty="0">
                <a:solidFill>
                  <a:schemeClr val="accent1"/>
                </a:solidFill>
              </a:rPr>
              <a:t>β</a:t>
            </a:r>
            <a:r>
              <a:rPr lang="ja-JP" altLang="en-US" sz="1100" dirty="0">
                <a:solidFill>
                  <a:schemeClr val="accent1"/>
                </a:solidFill>
              </a:rPr>
              <a:t>実施者相当　</a:t>
            </a:r>
            <a:r>
              <a:rPr lang="en-US" altLang="ja-JP" sz="1100" dirty="0">
                <a:solidFill>
                  <a:schemeClr val="accent1"/>
                </a:solidFill>
              </a:rPr>
              <a:t>※</a:t>
            </a:r>
            <a:r>
              <a:rPr lang="ja-JP" altLang="en-US" sz="1100" dirty="0">
                <a:solidFill>
                  <a:schemeClr val="accent1"/>
                </a:solidFill>
              </a:rPr>
              <a:t>実際に起業に向けた活動（研究開発・事業開発等）に取り組む者を想定します。）の数、その他提案者が実施しようとするプログラムに適合した任意のアクティビティを</a:t>
            </a:r>
            <a:r>
              <a:rPr lang="en-US" altLang="ja-JP" sz="1100" dirty="0">
                <a:solidFill>
                  <a:schemeClr val="accent1"/>
                </a:solidFill>
              </a:rPr>
              <a:t>KPI</a:t>
            </a:r>
            <a:r>
              <a:rPr lang="ja-JP" altLang="en-US" sz="1100" dirty="0">
                <a:solidFill>
                  <a:schemeClr val="accent1"/>
                </a:solidFill>
              </a:rPr>
              <a:t>として掲げ、その実現のための道筋について説明してください。ただし、本事業趣旨を鑑みて、</a:t>
            </a:r>
            <a:r>
              <a:rPr lang="en-US" altLang="ja-JP" sz="1100" dirty="0">
                <a:solidFill>
                  <a:schemeClr val="accent1"/>
                </a:solidFill>
              </a:rPr>
              <a:t>KPI</a:t>
            </a:r>
            <a:r>
              <a:rPr lang="ja-JP" altLang="en-US" sz="1100" dirty="0">
                <a:solidFill>
                  <a:schemeClr val="accent1"/>
                </a:solidFill>
              </a:rPr>
              <a:t>値の高低を問うものではなく、カーブアウト創出に向けて必要な取り組みを整理するものとして捉えてください。</a:t>
            </a:r>
            <a:endParaRPr lang="en-US" altLang="ja-JP" sz="1100" dirty="0">
              <a:solidFill>
                <a:schemeClr val="accent1"/>
              </a:solidFill>
            </a:endParaRPr>
          </a:p>
          <a:p>
            <a:r>
              <a:rPr lang="ja-JP" altLang="en-US" sz="1100" dirty="0">
                <a:solidFill>
                  <a:schemeClr val="accent1"/>
                </a:solidFill>
              </a:rPr>
              <a:t>本事業終了後の社会実装についても、説明してください。</a:t>
            </a:r>
            <a:endParaRPr lang="en-US" altLang="ja-JP" sz="1100" dirty="0">
              <a:solidFill>
                <a:schemeClr val="accent1"/>
              </a:solidFill>
            </a:endParaRPr>
          </a:p>
          <a:p>
            <a:endParaRPr lang="en-US" altLang="ja-JP" sz="1100" dirty="0">
              <a:solidFill>
                <a:schemeClr val="accent1"/>
              </a:solidFill>
            </a:endParaRPr>
          </a:p>
          <a:p>
            <a:r>
              <a:rPr lang="en-US" altLang="ja-JP" sz="1100" dirty="0">
                <a:solidFill>
                  <a:schemeClr val="accent1"/>
                </a:solidFill>
              </a:rPr>
              <a:t>2</a:t>
            </a:r>
            <a:r>
              <a:rPr lang="ja-JP" altLang="en-US" sz="1100" dirty="0">
                <a:solidFill>
                  <a:schemeClr val="accent1"/>
                </a:solidFill>
              </a:rPr>
              <a:t>枚以内としてください。</a:t>
            </a:r>
            <a:endParaRPr lang="en-US" altLang="ja-JP" sz="1100" dirty="0">
              <a:solidFill>
                <a:schemeClr val="accent1"/>
              </a:solidFill>
            </a:endParaRPr>
          </a:p>
        </p:txBody>
      </p:sp>
      <p:sp>
        <p:nvSpPr>
          <p:cNvPr id="11" name="テキスト ボックス 10">
            <a:extLst>
              <a:ext uri="{FF2B5EF4-FFF2-40B4-BE49-F238E27FC236}">
                <a16:creationId xmlns:a16="http://schemas.microsoft.com/office/drawing/2014/main" id="{BC060A8D-4321-2E98-62FF-F6965BB4818D}"/>
              </a:ext>
            </a:extLst>
          </p:cNvPr>
          <p:cNvSpPr txBox="1"/>
          <p:nvPr/>
        </p:nvSpPr>
        <p:spPr>
          <a:xfrm>
            <a:off x="9246636" y="-1"/>
            <a:ext cx="659363"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審査１</a:t>
            </a:r>
          </a:p>
        </p:txBody>
      </p:sp>
    </p:spTree>
    <p:extLst>
      <p:ext uri="{BB962C8B-B14F-4D97-AF65-F5344CB8AC3E}">
        <p14:creationId xmlns:p14="http://schemas.microsoft.com/office/powerpoint/2010/main" val="705112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ja-JP" altLang="en-US" dirty="0"/>
              <a:t>２</a:t>
            </a:r>
            <a:r>
              <a:rPr kumimoji="1" lang="ja-JP" altLang="en-US" dirty="0"/>
              <a:t>．提案する内容（実施</a:t>
            </a:r>
            <a:r>
              <a:rPr lang="ja-JP" altLang="en-US" dirty="0"/>
              <a:t>内容と</a:t>
            </a:r>
            <a:r>
              <a:rPr kumimoji="1" lang="ja-JP" altLang="en-US" dirty="0"/>
              <a:t>スケジュール）</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21580" y="6513987"/>
            <a:ext cx="884420" cy="344013"/>
          </a:xfrm>
        </p:spPr>
        <p:txBody>
          <a:bodyPr/>
          <a:lstStyle/>
          <a:p>
            <a:fld id="{652AE7A0-B274-4AD2-A86F-1F9EDE300C1C}" type="slidenum">
              <a:rPr lang="ja-JP" altLang="en-US" smtClean="0"/>
              <a:pPr/>
              <a:t>4</a:t>
            </a:fld>
            <a:endParaRPr lang="ja-JP" altLang="en-US" dirty="0"/>
          </a:p>
        </p:txBody>
      </p:sp>
      <p:graphicFrame>
        <p:nvGraphicFramePr>
          <p:cNvPr id="9" name="表 13">
            <a:extLst>
              <a:ext uri="{FF2B5EF4-FFF2-40B4-BE49-F238E27FC236}">
                <a16:creationId xmlns:a16="http://schemas.microsoft.com/office/drawing/2014/main" id="{4AEE7CB3-42D4-4297-034F-1EC4EE029DA1}"/>
              </a:ext>
            </a:extLst>
          </p:cNvPr>
          <p:cNvGraphicFramePr>
            <a:graphicFrameLocks noGrp="1"/>
          </p:cNvGraphicFramePr>
          <p:nvPr>
            <p:extLst>
              <p:ext uri="{D42A27DB-BD31-4B8C-83A1-F6EECF244321}">
                <p14:modId xmlns:p14="http://schemas.microsoft.com/office/powerpoint/2010/main" val="508699231"/>
              </p:ext>
            </p:extLst>
          </p:nvPr>
        </p:nvGraphicFramePr>
        <p:xfrm>
          <a:off x="206805" y="1101012"/>
          <a:ext cx="9469042" cy="4950956"/>
        </p:xfrm>
        <a:graphic>
          <a:graphicData uri="http://schemas.openxmlformats.org/drawingml/2006/table">
            <a:tbl>
              <a:tblPr firstRow="1" bandRow="1">
                <a:tableStyleId>{5C22544A-7EE6-4342-B048-85BDC9FD1C3A}</a:tableStyleId>
              </a:tblPr>
              <a:tblGrid>
                <a:gridCol w="1836599">
                  <a:extLst>
                    <a:ext uri="{9D8B030D-6E8A-4147-A177-3AD203B41FA5}">
                      <a16:colId xmlns:a16="http://schemas.microsoft.com/office/drawing/2014/main" val="2914699276"/>
                    </a:ext>
                  </a:extLst>
                </a:gridCol>
                <a:gridCol w="755780">
                  <a:extLst>
                    <a:ext uri="{9D8B030D-6E8A-4147-A177-3AD203B41FA5}">
                      <a16:colId xmlns:a16="http://schemas.microsoft.com/office/drawing/2014/main" val="974727151"/>
                    </a:ext>
                  </a:extLst>
                </a:gridCol>
                <a:gridCol w="1007706">
                  <a:extLst>
                    <a:ext uri="{9D8B030D-6E8A-4147-A177-3AD203B41FA5}">
                      <a16:colId xmlns:a16="http://schemas.microsoft.com/office/drawing/2014/main" val="1451236820"/>
                    </a:ext>
                  </a:extLst>
                </a:gridCol>
                <a:gridCol w="961053">
                  <a:extLst>
                    <a:ext uri="{9D8B030D-6E8A-4147-A177-3AD203B41FA5}">
                      <a16:colId xmlns:a16="http://schemas.microsoft.com/office/drawing/2014/main" val="4043353021"/>
                    </a:ext>
                  </a:extLst>
                </a:gridCol>
                <a:gridCol w="1073020">
                  <a:extLst>
                    <a:ext uri="{9D8B030D-6E8A-4147-A177-3AD203B41FA5}">
                      <a16:colId xmlns:a16="http://schemas.microsoft.com/office/drawing/2014/main" val="205035693"/>
                    </a:ext>
                  </a:extLst>
                </a:gridCol>
                <a:gridCol w="895739">
                  <a:extLst>
                    <a:ext uri="{9D8B030D-6E8A-4147-A177-3AD203B41FA5}">
                      <a16:colId xmlns:a16="http://schemas.microsoft.com/office/drawing/2014/main" val="1506180924"/>
                    </a:ext>
                  </a:extLst>
                </a:gridCol>
                <a:gridCol w="887927">
                  <a:extLst>
                    <a:ext uri="{9D8B030D-6E8A-4147-A177-3AD203B41FA5}">
                      <a16:colId xmlns:a16="http://schemas.microsoft.com/office/drawing/2014/main" val="74400797"/>
                    </a:ext>
                  </a:extLst>
                </a:gridCol>
                <a:gridCol w="1025609">
                  <a:extLst>
                    <a:ext uri="{9D8B030D-6E8A-4147-A177-3AD203B41FA5}">
                      <a16:colId xmlns:a16="http://schemas.microsoft.com/office/drawing/2014/main" val="1553060541"/>
                    </a:ext>
                  </a:extLst>
                </a:gridCol>
                <a:gridCol w="1025609">
                  <a:extLst>
                    <a:ext uri="{9D8B030D-6E8A-4147-A177-3AD203B41FA5}">
                      <a16:colId xmlns:a16="http://schemas.microsoft.com/office/drawing/2014/main" val="2823677598"/>
                    </a:ext>
                  </a:extLst>
                </a:gridCol>
              </a:tblGrid>
              <a:tr h="239596">
                <a:tc>
                  <a:txBody>
                    <a:bodyPr/>
                    <a:lstStyle/>
                    <a:p>
                      <a:pPr algn="ctr"/>
                      <a:r>
                        <a:rPr kumimoji="1" lang="ja-JP" altLang="en-US" sz="1100" b="0" dirty="0">
                          <a:solidFill>
                            <a:schemeClr val="tx1"/>
                          </a:solidFill>
                        </a:rPr>
                        <a:t>実施項目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4">
                  <a:txBody>
                    <a:bodyPr/>
                    <a:lstStyle/>
                    <a:p>
                      <a:pPr algn="ctr"/>
                      <a:r>
                        <a:rPr kumimoji="1" lang="en-US" altLang="ja-JP" sz="1100" b="0" dirty="0">
                          <a:solidFill>
                            <a:schemeClr val="tx1"/>
                          </a:solidFill>
                        </a:rPr>
                        <a:t>2024</a:t>
                      </a:r>
                      <a:r>
                        <a:rPr kumimoji="1" lang="ja-JP" altLang="en-US" sz="1100" b="0" dirty="0">
                          <a:solidFill>
                            <a:schemeClr val="tx1"/>
                          </a:solidFill>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100" b="0" dirty="0">
                          <a:solidFill>
                            <a:schemeClr val="tx1"/>
                          </a:solidFill>
                        </a:rPr>
                        <a:t>2025</a:t>
                      </a:r>
                      <a:r>
                        <a:rPr kumimoji="1" lang="ja-JP" altLang="en-US" sz="1100" b="0" dirty="0">
                          <a:solidFill>
                            <a:schemeClr val="tx1"/>
                          </a:solidFill>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32812960"/>
                  </a:ext>
                </a:extLst>
              </a:tr>
              <a:tr h="239596">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-Jun</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100" b="0" dirty="0">
                          <a:solidFill>
                            <a:schemeClr val="tx1"/>
                          </a:solidFill>
                        </a:rPr>
                        <a:t>Jul-Sep</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Oct-Dec</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Jan-Mar</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Apr-Jun</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Jul-Sep</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Oct-Dec</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Jan-Mar</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739581785"/>
                  </a:ext>
                </a:extLst>
              </a:tr>
              <a:tr h="509103">
                <a:tc>
                  <a:txBody>
                    <a:bodyPr/>
                    <a:lstStyle/>
                    <a:p>
                      <a:r>
                        <a:rPr kumimoji="1" lang="ja-JP" altLang="en-US" sz="1100" b="0" dirty="0">
                          <a:solidFill>
                            <a:schemeClr val="tx1"/>
                          </a:solidFill>
                        </a:rPr>
                        <a:t>Ａ　提案者の情報整理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78529789"/>
                  </a:ext>
                </a:extLst>
              </a:tr>
              <a:tr h="530741">
                <a:tc>
                  <a:txBody>
                    <a:bodyPr/>
                    <a:lstStyle/>
                    <a:p>
                      <a:r>
                        <a:rPr kumimoji="1" lang="ja-JP" altLang="en-US" sz="1100" b="0" dirty="0">
                          <a:solidFill>
                            <a:schemeClr val="tx1"/>
                          </a:solidFill>
                        </a:rPr>
                        <a:t>Ｂ　プログラムの構築と実施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83613529"/>
                  </a:ext>
                </a:extLst>
              </a:tr>
              <a:tr h="530741">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63530273"/>
                  </a:ext>
                </a:extLst>
              </a:tr>
              <a:tr h="530741">
                <a:tc>
                  <a:txBody>
                    <a:bodyPr/>
                    <a:lstStyle/>
                    <a:p>
                      <a:r>
                        <a:rPr kumimoji="1" lang="ja-JP" altLang="en-US" sz="1100" b="0" dirty="0">
                          <a:solidFill>
                            <a:schemeClr val="tx1"/>
                          </a:solidFill>
                        </a:rPr>
                        <a:t>Ｃ　事業会社における導入環境・関係構築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15376096"/>
                  </a:ext>
                </a:extLst>
              </a:tr>
              <a:tr h="530741">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29991621"/>
                  </a:ext>
                </a:extLst>
              </a:tr>
              <a:tr h="530741">
                <a:tc>
                  <a:txBody>
                    <a:bodyPr/>
                    <a:lstStyle/>
                    <a:p>
                      <a:r>
                        <a:rPr kumimoji="1" lang="ja-JP" altLang="en-US" sz="1100" b="0" dirty="0">
                          <a:solidFill>
                            <a:schemeClr val="tx1"/>
                          </a:solidFill>
                        </a:rPr>
                        <a:t>Ｄ　運営者としての取組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2341283"/>
                  </a:ext>
                </a:extLst>
              </a:tr>
              <a:tr h="530741">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30480720"/>
                  </a:ext>
                </a:extLst>
              </a:tr>
              <a:tr h="739247">
                <a:tc>
                  <a:txBody>
                    <a:bodyPr/>
                    <a:lstStyle/>
                    <a:p>
                      <a:r>
                        <a:rPr kumimoji="1" lang="ja-JP" altLang="en-US" sz="1100" b="0" dirty="0">
                          <a:solidFill>
                            <a:schemeClr val="tx1"/>
                          </a:solidFill>
                        </a:rPr>
                        <a:t>Ｅ　報告・協力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8029123"/>
                  </a:ext>
                </a:extLst>
              </a:tr>
            </a:tbl>
          </a:graphicData>
        </a:graphic>
      </p:graphicFrame>
      <p:cxnSp>
        <p:nvCxnSpPr>
          <p:cNvPr id="13" name="直線矢印コネクタ 12">
            <a:extLst>
              <a:ext uri="{FF2B5EF4-FFF2-40B4-BE49-F238E27FC236}">
                <a16:creationId xmlns:a16="http://schemas.microsoft.com/office/drawing/2014/main" id="{059A0432-4B31-E0F3-7968-61932A4D2ED1}"/>
              </a:ext>
            </a:extLst>
          </p:cNvPr>
          <p:cNvCxnSpPr>
            <a:cxnSpLocks/>
          </p:cNvCxnSpPr>
          <p:nvPr/>
        </p:nvCxnSpPr>
        <p:spPr>
          <a:xfrm>
            <a:off x="2415898" y="1947258"/>
            <a:ext cx="200456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15EFD4C3-B2F3-ED81-C1EA-FCDD554718D2}"/>
              </a:ext>
            </a:extLst>
          </p:cNvPr>
          <p:cNvCxnSpPr>
            <a:cxnSpLocks/>
          </p:cNvCxnSpPr>
          <p:nvPr/>
        </p:nvCxnSpPr>
        <p:spPr>
          <a:xfrm>
            <a:off x="4874446" y="2356295"/>
            <a:ext cx="200456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9FF43752-20A9-312D-0B48-B90225154F00}"/>
              </a:ext>
            </a:extLst>
          </p:cNvPr>
          <p:cNvCxnSpPr>
            <a:cxnSpLocks/>
          </p:cNvCxnSpPr>
          <p:nvPr/>
        </p:nvCxnSpPr>
        <p:spPr>
          <a:xfrm>
            <a:off x="3104030" y="3429000"/>
            <a:ext cx="200456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3072103E-3563-20B0-4035-626173EFCC2C}"/>
              </a:ext>
            </a:extLst>
          </p:cNvPr>
          <p:cNvCxnSpPr>
            <a:cxnSpLocks/>
          </p:cNvCxnSpPr>
          <p:nvPr/>
        </p:nvCxnSpPr>
        <p:spPr>
          <a:xfrm>
            <a:off x="6129219" y="5407817"/>
            <a:ext cx="200456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337C5B86-1DAA-1D73-A496-15BBEE9B747E}"/>
              </a:ext>
            </a:extLst>
          </p:cNvPr>
          <p:cNvSpPr txBox="1"/>
          <p:nvPr/>
        </p:nvSpPr>
        <p:spPr>
          <a:xfrm>
            <a:off x="3104030" y="3693028"/>
            <a:ext cx="5712844" cy="1277273"/>
          </a:xfrm>
          <a:prstGeom prst="rect">
            <a:avLst/>
          </a:prstGeom>
          <a:noFill/>
        </p:spPr>
        <p:txBody>
          <a:bodyPr wrap="square">
            <a:spAutoFit/>
          </a:bodyPr>
          <a:lstStyle/>
          <a:p>
            <a:r>
              <a:rPr lang="ja-JP" altLang="en-US" sz="1100" dirty="0">
                <a:solidFill>
                  <a:schemeClr val="accent1"/>
                </a:solidFill>
              </a:rPr>
              <a:t>当該業務を遂行するためには、「仕様書」を踏まえ、各記載の実施項目をどのように細分し、どのような手順で行うのか、また、どの程度の経費が必要となるかを一覧表にまとめてください。</a:t>
            </a:r>
            <a:endParaRPr lang="en-US" altLang="ja-JP" sz="1100" dirty="0">
              <a:solidFill>
                <a:schemeClr val="accent1"/>
              </a:solidFill>
            </a:endParaRPr>
          </a:p>
          <a:p>
            <a:endParaRPr kumimoji="1" lang="en-US" altLang="ja-JP" sz="1100" dirty="0">
              <a:solidFill>
                <a:schemeClr val="accent1"/>
              </a:solidFill>
            </a:endParaRPr>
          </a:p>
          <a:p>
            <a:r>
              <a:rPr lang="ja-JP" altLang="en-US" sz="1100" dirty="0">
                <a:solidFill>
                  <a:schemeClr val="accent1"/>
                </a:solidFill>
              </a:rPr>
              <a:t>枠線、サイズ等は自由に改変していただいて構いません。</a:t>
            </a:r>
            <a:endParaRPr lang="en-US" altLang="ja-JP" sz="1100" dirty="0">
              <a:solidFill>
                <a:schemeClr val="accent1"/>
              </a:solidFill>
            </a:endParaRPr>
          </a:p>
          <a:p>
            <a:r>
              <a:rPr lang="ja-JP" altLang="en-US" sz="1100" dirty="0">
                <a:solidFill>
                  <a:schemeClr val="accent1"/>
                </a:solidFill>
              </a:rPr>
              <a:t>時間軸はより細かく設定していただいて構いません。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kumimoji="1" lang="ja-JP" altLang="en-US" sz="1100" dirty="0">
              <a:solidFill>
                <a:schemeClr val="accent1"/>
              </a:solidFill>
            </a:endParaRPr>
          </a:p>
        </p:txBody>
      </p:sp>
      <p:sp>
        <p:nvSpPr>
          <p:cNvPr id="33" name="テキスト ボックス 32">
            <a:extLst>
              <a:ext uri="{FF2B5EF4-FFF2-40B4-BE49-F238E27FC236}">
                <a16:creationId xmlns:a16="http://schemas.microsoft.com/office/drawing/2014/main" id="{6CA43384-FB32-DC87-BBAA-02FA4E0DA7E9}"/>
              </a:ext>
            </a:extLst>
          </p:cNvPr>
          <p:cNvSpPr txBox="1"/>
          <p:nvPr/>
        </p:nvSpPr>
        <p:spPr>
          <a:xfrm>
            <a:off x="9246636" y="-1"/>
            <a:ext cx="659363"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2-</a:t>
            </a:r>
            <a:r>
              <a:rPr kumimoji="1" lang="ja-JP" altLang="en-US" sz="800" dirty="0">
                <a:solidFill>
                  <a:schemeClr val="bg1"/>
                </a:solidFill>
                <a:latin typeface="メイリオ" panose="020B0604030504040204" pitchFamily="50" charset="-128"/>
                <a:ea typeface="メイリオ" panose="020B0604030504040204" pitchFamily="50" charset="-128"/>
              </a:rPr>
              <a:t>１</a:t>
            </a:r>
          </a:p>
        </p:txBody>
      </p:sp>
    </p:spTree>
    <p:extLst>
      <p:ext uri="{BB962C8B-B14F-4D97-AF65-F5344CB8AC3E}">
        <p14:creationId xmlns:p14="http://schemas.microsoft.com/office/powerpoint/2010/main" val="2398312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lang="ja-JP" altLang="en-US" dirty="0"/>
              <a:t>２</a:t>
            </a:r>
            <a:r>
              <a:rPr kumimoji="1" lang="ja-JP" altLang="en-US" dirty="0"/>
              <a:t>．提案する内容（実施項目</a:t>
            </a:r>
            <a:r>
              <a:rPr kumimoji="1" lang="en-US" altLang="ja-JP" dirty="0"/>
              <a:t>A</a:t>
            </a:r>
            <a:r>
              <a:rPr kumimoji="1" lang="ja-JP" altLang="en-US" dirty="0"/>
              <a:t>）</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5</a:t>
            </a:fld>
            <a:endParaRPr lang="ja-JP" altLang="en-US" dirty="0"/>
          </a:p>
        </p:txBody>
      </p:sp>
      <p:sp>
        <p:nvSpPr>
          <p:cNvPr id="5" name="テキスト ボックス 4">
            <a:extLst>
              <a:ext uri="{FF2B5EF4-FFF2-40B4-BE49-F238E27FC236}">
                <a16:creationId xmlns:a16="http://schemas.microsoft.com/office/drawing/2014/main" id="{420AC40B-80A2-3053-CCD5-CBD3EE4EB498}"/>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2-2</a:t>
            </a:r>
            <a:r>
              <a:rPr kumimoji="1" lang="ja-JP" altLang="en-US" sz="800" dirty="0">
                <a:solidFill>
                  <a:schemeClr val="bg1"/>
                </a:solidFill>
                <a:latin typeface="メイリオ" panose="020B0604030504040204" pitchFamily="50" charset="-128"/>
                <a:ea typeface="メイリオ" panose="020B0604030504040204" pitchFamily="50" charset="-128"/>
              </a:rPr>
              <a:t>～</a:t>
            </a:r>
            <a:r>
              <a:rPr kumimoji="1" lang="en-US" altLang="ja-JP" sz="800" dirty="0">
                <a:solidFill>
                  <a:schemeClr val="bg1"/>
                </a:solidFill>
                <a:latin typeface="メイリオ" panose="020B0604030504040204" pitchFamily="50" charset="-128"/>
                <a:ea typeface="メイリオ" panose="020B0604030504040204" pitchFamily="50" charset="-128"/>
              </a:rPr>
              <a:t>5</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5E8537A3-F912-AA6D-87A5-25C71F341B12}"/>
              </a:ext>
            </a:extLst>
          </p:cNvPr>
          <p:cNvSpPr txBox="1"/>
          <p:nvPr/>
        </p:nvSpPr>
        <p:spPr>
          <a:xfrm>
            <a:off x="363823" y="1140483"/>
            <a:ext cx="8056983" cy="2123658"/>
          </a:xfrm>
          <a:prstGeom prst="rect">
            <a:avLst/>
          </a:prstGeom>
          <a:noFill/>
        </p:spPr>
        <p:txBody>
          <a:bodyPr wrap="square">
            <a:spAutoFit/>
          </a:bodyPr>
          <a:lstStyle/>
          <a:p>
            <a:r>
              <a:rPr lang="ja-JP" altLang="en-US" sz="1100" dirty="0">
                <a:solidFill>
                  <a:schemeClr val="accent1"/>
                </a:solidFill>
              </a:rPr>
              <a:t>仕様書に記載のある実施内容に呼応する形式で項目を立てて、定義、方法、考え方等について説明した上で、課題と対応策、重要点、取りまとめ手法をわかりやすく整理して記載してください。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全体スケジュールにおいて、どこに位置づけされるのか、事業期間における時間軸がわかるようにしてください。</a:t>
            </a:r>
            <a:endParaRPr lang="en-US" altLang="ja-JP" sz="1100" dirty="0">
              <a:solidFill>
                <a:schemeClr val="accent1"/>
              </a:solidFill>
            </a:endParaRPr>
          </a:p>
          <a:p>
            <a:r>
              <a:rPr lang="ja-JP" altLang="en-US" sz="1100" dirty="0">
                <a:solidFill>
                  <a:schemeClr val="accent1"/>
                </a:solidFill>
              </a:rPr>
              <a:t>その際、アウトプットイメージがわかるようにしてください。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また、独自性がわかるように、項目を設けるか、下線、マーカー等で視覚的に強調する等工夫してください。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最大</a:t>
            </a:r>
            <a:r>
              <a:rPr lang="en-US" altLang="ja-JP" sz="1100" dirty="0">
                <a:solidFill>
                  <a:schemeClr val="accent1"/>
                </a:solidFill>
              </a:rPr>
              <a:t>4</a:t>
            </a:r>
            <a:r>
              <a:rPr lang="ja-JP" altLang="en-US" sz="1100" dirty="0">
                <a:solidFill>
                  <a:schemeClr val="accent1"/>
                </a:solidFill>
              </a:rPr>
              <a:t>スライド以内に収めてください。</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本項目では、これまでの実績を数値や実施内容等を含み、具体的に整理して提案してください。</a:t>
            </a:r>
            <a:endParaRPr lang="en-US" altLang="ja-JP" sz="1100" dirty="0">
              <a:solidFill>
                <a:schemeClr val="accent1"/>
              </a:solidFill>
            </a:endParaRPr>
          </a:p>
        </p:txBody>
      </p:sp>
    </p:spTree>
    <p:extLst>
      <p:ext uri="{BB962C8B-B14F-4D97-AF65-F5344CB8AC3E}">
        <p14:creationId xmlns:p14="http://schemas.microsoft.com/office/powerpoint/2010/main" val="3861214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lang="ja-JP" altLang="en-US" dirty="0"/>
              <a:t>２</a:t>
            </a:r>
            <a:r>
              <a:rPr kumimoji="1" lang="ja-JP" altLang="en-US" dirty="0"/>
              <a:t>．提案する内容（実施項目</a:t>
            </a:r>
            <a:r>
              <a:rPr kumimoji="1" lang="en-US" altLang="ja-JP" dirty="0"/>
              <a:t>B</a:t>
            </a:r>
            <a:r>
              <a:rPr kumimoji="1" lang="ja-JP" altLang="en-US" dirty="0"/>
              <a:t>）</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6</a:t>
            </a:fld>
            <a:endParaRPr lang="ja-JP" altLang="en-US" dirty="0"/>
          </a:p>
        </p:txBody>
      </p:sp>
      <p:sp>
        <p:nvSpPr>
          <p:cNvPr id="5" name="テキスト ボックス 4">
            <a:extLst>
              <a:ext uri="{FF2B5EF4-FFF2-40B4-BE49-F238E27FC236}">
                <a16:creationId xmlns:a16="http://schemas.microsoft.com/office/drawing/2014/main" id="{420AC40B-80A2-3053-CCD5-CBD3EE4EB498}"/>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2-2</a:t>
            </a:r>
            <a:r>
              <a:rPr kumimoji="1" lang="ja-JP" altLang="en-US" sz="800" dirty="0">
                <a:solidFill>
                  <a:schemeClr val="bg1"/>
                </a:solidFill>
                <a:latin typeface="メイリオ" panose="020B0604030504040204" pitchFamily="50" charset="-128"/>
                <a:ea typeface="メイリオ" panose="020B0604030504040204" pitchFamily="50" charset="-128"/>
              </a:rPr>
              <a:t>～</a:t>
            </a:r>
            <a:r>
              <a:rPr kumimoji="1" lang="en-US" altLang="ja-JP" sz="800" dirty="0">
                <a:solidFill>
                  <a:schemeClr val="bg1"/>
                </a:solidFill>
                <a:latin typeface="メイリオ" panose="020B0604030504040204" pitchFamily="50" charset="-128"/>
                <a:ea typeface="メイリオ" panose="020B0604030504040204" pitchFamily="50" charset="-128"/>
              </a:rPr>
              <a:t>5</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C083E592-F24D-966C-17BC-BF3D505A253D}"/>
              </a:ext>
            </a:extLst>
          </p:cNvPr>
          <p:cNvSpPr txBox="1"/>
          <p:nvPr/>
        </p:nvSpPr>
        <p:spPr>
          <a:xfrm>
            <a:off x="363823" y="1140483"/>
            <a:ext cx="8056983" cy="2292935"/>
          </a:xfrm>
          <a:prstGeom prst="rect">
            <a:avLst/>
          </a:prstGeom>
          <a:noFill/>
        </p:spPr>
        <p:txBody>
          <a:bodyPr wrap="square">
            <a:spAutoFit/>
          </a:bodyPr>
          <a:lstStyle/>
          <a:p>
            <a:r>
              <a:rPr lang="ja-JP" altLang="en-US" sz="1100" dirty="0">
                <a:solidFill>
                  <a:schemeClr val="accent1"/>
                </a:solidFill>
              </a:rPr>
              <a:t>仕様書に記載のある実施内容に呼応する形式で項目を立てて、定義、方法、考え方等について説明した上で、課題と対応策、重要点、取りまとめ手法をわかりやすく整理して記載してください。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全体スケジュールにおいて、どこに位置づけされるのか、事業期間における時間軸がわかるようにしてください。</a:t>
            </a:r>
            <a:endParaRPr lang="en-US" altLang="ja-JP" sz="1100" dirty="0">
              <a:solidFill>
                <a:schemeClr val="accent1"/>
              </a:solidFill>
            </a:endParaRPr>
          </a:p>
          <a:p>
            <a:r>
              <a:rPr lang="ja-JP" altLang="en-US" sz="1100" dirty="0">
                <a:solidFill>
                  <a:schemeClr val="accent1"/>
                </a:solidFill>
              </a:rPr>
              <a:t>その際、アウトプットイメージがわかるようにしてください。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また、独自性がわかるように、項目を設けるか、下線、マーカー等で視覚的に強調する等工夫してください。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最大</a:t>
            </a:r>
            <a:r>
              <a:rPr lang="en-US" altLang="ja-JP" sz="1100" dirty="0">
                <a:solidFill>
                  <a:schemeClr val="accent1"/>
                </a:solidFill>
              </a:rPr>
              <a:t>4</a:t>
            </a:r>
            <a:r>
              <a:rPr lang="ja-JP" altLang="en-US" sz="1100" dirty="0">
                <a:solidFill>
                  <a:schemeClr val="accent1"/>
                </a:solidFill>
              </a:rPr>
              <a:t>スライド以内に収めてください。</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本項目では、実施するプログラムの概要、工夫等を含めてわかりやすく提案してください。</a:t>
            </a:r>
            <a:endParaRPr lang="en-US" altLang="ja-JP" sz="1100" dirty="0">
              <a:solidFill>
                <a:schemeClr val="accent1"/>
              </a:solidFill>
            </a:endParaRPr>
          </a:p>
          <a:p>
            <a:r>
              <a:rPr lang="ja-JP" altLang="en-US" sz="1100" dirty="0">
                <a:solidFill>
                  <a:schemeClr val="accent1"/>
                </a:solidFill>
              </a:rPr>
              <a:t>事業会社の社名、人数、期間等もわかり得る範囲で具体的に提案してください。</a:t>
            </a:r>
            <a:endParaRPr lang="en-US" altLang="ja-JP" sz="1100" dirty="0">
              <a:solidFill>
                <a:schemeClr val="accent1"/>
              </a:solidFill>
            </a:endParaRPr>
          </a:p>
        </p:txBody>
      </p:sp>
    </p:spTree>
    <p:extLst>
      <p:ext uri="{BB962C8B-B14F-4D97-AF65-F5344CB8AC3E}">
        <p14:creationId xmlns:p14="http://schemas.microsoft.com/office/powerpoint/2010/main" val="3511054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lang="ja-JP" altLang="en-US" dirty="0"/>
              <a:t>２</a:t>
            </a:r>
            <a:r>
              <a:rPr kumimoji="1" lang="ja-JP" altLang="en-US" dirty="0"/>
              <a:t>．提案する内容（実施項目</a:t>
            </a:r>
            <a:r>
              <a:rPr kumimoji="1" lang="en-US" altLang="ja-JP" dirty="0"/>
              <a:t>C</a:t>
            </a:r>
            <a:r>
              <a:rPr kumimoji="1" lang="ja-JP" altLang="en-US" dirty="0"/>
              <a:t>）</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7</a:t>
            </a:fld>
            <a:endParaRPr lang="ja-JP" altLang="en-US" dirty="0"/>
          </a:p>
        </p:txBody>
      </p:sp>
      <p:sp>
        <p:nvSpPr>
          <p:cNvPr id="5" name="テキスト ボックス 4">
            <a:extLst>
              <a:ext uri="{FF2B5EF4-FFF2-40B4-BE49-F238E27FC236}">
                <a16:creationId xmlns:a16="http://schemas.microsoft.com/office/drawing/2014/main" id="{420AC40B-80A2-3053-CCD5-CBD3EE4EB498}"/>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2-2</a:t>
            </a:r>
            <a:r>
              <a:rPr kumimoji="1" lang="ja-JP" altLang="en-US" sz="800" dirty="0">
                <a:solidFill>
                  <a:schemeClr val="bg1"/>
                </a:solidFill>
                <a:latin typeface="メイリオ" panose="020B0604030504040204" pitchFamily="50" charset="-128"/>
                <a:ea typeface="メイリオ" panose="020B0604030504040204" pitchFamily="50" charset="-128"/>
              </a:rPr>
              <a:t>～</a:t>
            </a:r>
            <a:r>
              <a:rPr kumimoji="1" lang="en-US" altLang="ja-JP" sz="800" dirty="0">
                <a:solidFill>
                  <a:schemeClr val="bg1"/>
                </a:solidFill>
                <a:latin typeface="メイリオ" panose="020B0604030504040204" pitchFamily="50" charset="-128"/>
                <a:ea typeface="メイリオ" panose="020B0604030504040204" pitchFamily="50" charset="-128"/>
              </a:rPr>
              <a:t>5</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7FF7A203-A6A4-4196-DF4A-D4C5E6280265}"/>
              </a:ext>
            </a:extLst>
          </p:cNvPr>
          <p:cNvSpPr txBox="1"/>
          <p:nvPr/>
        </p:nvSpPr>
        <p:spPr>
          <a:xfrm>
            <a:off x="363823" y="1140483"/>
            <a:ext cx="8056983" cy="2631490"/>
          </a:xfrm>
          <a:prstGeom prst="rect">
            <a:avLst/>
          </a:prstGeom>
          <a:noFill/>
        </p:spPr>
        <p:txBody>
          <a:bodyPr wrap="square">
            <a:spAutoFit/>
          </a:bodyPr>
          <a:lstStyle/>
          <a:p>
            <a:r>
              <a:rPr lang="ja-JP" altLang="en-US" sz="1100" dirty="0">
                <a:solidFill>
                  <a:schemeClr val="accent1"/>
                </a:solidFill>
              </a:rPr>
              <a:t>仕様書に記載のある実施内容に呼応する形式で項目を立てて、定義、方法、考え方等について説明した上で、課題と対応策、重要点、取りまとめ手法をわかりやすく整理して記載してください。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全体スケジュールにおいて、どこに位置づけされるのか、事業期間における時間軸がわかるようにしてください。</a:t>
            </a:r>
            <a:endParaRPr lang="en-US" altLang="ja-JP" sz="1100" dirty="0">
              <a:solidFill>
                <a:schemeClr val="accent1"/>
              </a:solidFill>
            </a:endParaRPr>
          </a:p>
          <a:p>
            <a:r>
              <a:rPr lang="ja-JP" altLang="en-US" sz="1100" dirty="0">
                <a:solidFill>
                  <a:schemeClr val="accent1"/>
                </a:solidFill>
              </a:rPr>
              <a:t>その際、アウトプットイメージがわかるようにしてください。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また、独自性がわかるように、項目を設けるか、下線、マーカー等で視覚的に強調する等工夫してください。</a:t>
            </a:r>
            <a:endParaRPr lang="en-US" altLang="ja-JP" sz="1100" dirty="0">
              <a:solidFill>
                <a:schemeClr val="accent1"/>
              </a:solidFill>
            </a:endParaRPr>
          </a:p>
          <a:p>
            <a:r>
              <a:rPr lang="ja-JP" altLang="en-US" sz="1100" dirty="0">
                <a:solidFill>
                  <a:schemeClr val="accent1"/>
                </a:solidFill>
              </a:rPr>
              <a:t>各実施項目（小項目含む）について、最大</a:t>
            </a:r>
            <a:r>
              <a:rPr lang="en-US" altLang="ja-JP" sz="1100" dirty="0">
                <a:solidFill>
                  <a:schemeClr val="accent1"/>
                </a:solidFill>
              </a:rPr>
              <a:t>4</a:t>
            </a:r>
            <a:r>
              <a:rPr lang="ja-JP" altLang="en-US" sz="1100" dirty="0">
                <a:solidFill>
                  <a:schemeClr val="accent1"/>
                </a:solidFill>
              </a:rPr>
              <a:t>スライド以内に収めてください。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本項目では、押さえるべき事項をリストアップし、それぞれに対する考え方、整理等の進め方が理解できるように提案してください。</a:t>
            </a:r>
            <a:endParaRPr lang="en-US" altLang="ja-JP" sz="1100" dirty="0">
              <a:solidFill>
                <a:schemeClr val="accent1"/>
              </a:solidFill>
            </a:endParaRPr>
          </a:p>
          <a:p>
            <a:r>
              <a:rPr lang="ja-JP" altLang="en-US" sz="1100" dirty="0">
                <a:solidFill>
                  <a:schemeClr val="accent1"/>
                </a:solidFill>
              </a:rPr>
              <a:t>なお、要項、規定・規則、ロングリスト等が既にある場合は、提案書の「別紙」（別紙は、他項目等と合わせて、</a:t>
            </a:r>
            <a:r>
              <a:rPr lang="en-US" altLang="ja-JP" sz="1100" dirty="0">
                <a:solidFill>
                  <a:schemeClr val="accent1"/>
                </a:solidFill>
              </a:rPr>
              <a:t>A4</a:t>
            </a:r>
            <a:r>
              <a:rPr lang="ja-JP" altLang="en-US" sz="1100" dirty="0">
                <a:solidFill>
                  <a:schemeClr val="accent1"/>
                </a:solidFill>
              </a:rPr>
              <a:t>サイズ最大</a:t>
            </a:r>
            <a:r>
              <a:rPr lang="en-US" altLang="ja-JP" sz="1100" dirty="0">
                <a:solidFill>
                  <a:schemeClr val="accent1"/>
                </a:solidFill>
              </a:rPr>
              <a:t>10</a:t>
            </a:r>
            <a:r>
              <a:rPr lang="ja-JP" altLang="en-US" sz="1100" dirty="0">
                <a:solidFill>
                  <a:schemeClr val="accent1"/>
                </a:solidFill>
              </a:rPr>
              <a:t>枚以内）として提出することができます。</a:t>
            </a:r>
            <a:endParaRPr lang="en-US" altLang="ja-JP" sz="1100" dirty="0">
              <a:solidFill>
                <a:schemeClr val="accent1"/>
              </a:solidFill>
            </a:endParaRPr>
          </a:p>
        </p:txBody>
      </p:sp>
    </p:spTree>
    <p:extLst>
      <p:ext uri="{BB962C8B-B14F-4D97-AF65-F5344CB8AC3E}">
        <p14:creationId xmlns:p14="http://schemas.microsoft.com/office/powerpoint/2010/main" val="1294112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lang="ja-JP" altLang="en-US" dirty="0"/>
              <a:t>２</a:t>
            </a:r>
            <a:r>
              <a:rPr kumimoji="1" lang="ja-JP" altLang="en-US" dirty="0"/>
              <a:t>．提案する内容（実施項目</a:t>
            </a:r>
            <a:r>
              <a:rPr kumimoji="1" lang="en-US" altLang="ja-JP" dirty="0"/>
              <a:t>D</a:t>
            </a:r>
            <a:r>
              <a:rPr kumimoji="1" lang="ja-JP" altLang="en-US" dirty="0"/>
              <a:t>）</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8</a:t>
            </a:fld>
            <a:endParaRPr lang="ja-JP" altLang="en-US" dirty="0"/>
          </a:p>
        </p:txBody>
      </p:sp>
      <p:sp>
        <p:nvSpPr>
          <p:cNvPr id="5" name="テキスト ボックス 4">
            <a:extLst>
              <a:ext uri="{FF2B5EF4-FFF2-40B4-BE49-F238E27FC236}">
                <a16:creationId xmlns:a16="http://schemas.microsoft.com/office/drawing/2014/main" id="{420AC40B-80A2-3053-CCD5-CBD3EE4EB498}"/>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2-2</a:t>
            </a:r>
            <a:r>
              <a:rPr kumimoji="1" lang="ja-JP" altLang="en-US" sz="800" dirty="0">
                <a:solidFill>
                  <a:schemeClr val="bg1"/>
                </a:solidFill>
                <a:latin typeface="メイリオ" panose="020B0604030504040204" pitchFamily="50" charset="-128"/>
                <a:ea typeface="メイリオ" panose="020B0604030504040204" pitchFamily="50" charset="-128"/>
              </a:rPr>
              <a:t>～</a:t>
            </a:r>
            <a:r>
              <a:rPr kumimoji="1" lang="en-US" altLang="ja-JP" sz="800" dirty="0">
                <a:solidFill>
                  <a:schemeClr val="bg1"/>
                </a:solidFill>
                <a:latin typeface="メイリオ" panose="020B0604030504040204" pitchFamily="50" charset="-128"/>
                <a:ea typeface="メイリオ" panose="020B0604030504040204" pitchFamily="50" charset="-128"/>
              </a:rPr>
              <a:t>5</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2FD3CFAF-E5EA-DA48-C7E5-A673864F2258}"/>
              </a:ext>
            </a:extLst>
          </p:cNvPr>
          <p:cNvSpPr txBox="1"/>
          <p:nvPr/>
        </p:nvSpPr>
        <p:spPr>
          <a:xfrm>
            <a:off x="363823" y="1140483"/>
            <a:ext cx="8056983" cy="2631490"/>
          </a:xfrm>
          <a:prstGeom prst="rect">
            <a:avLst/>
          </a:prstGeom>
          <a:noFill/>
        </p:spPr>
        <p:txBody>
          <a:bodyPr wrap="square">
            <a:spAutoFit/>
          </a:bodyPr>
          <a:lstStyle/>
          <a:p>
            <a:r>
              <a:rPr lang="ja-JP" altLang="en-US" sz="1100" dirty="0">
                <a:solidFill>
                  <a:schemeClr val="accent1"/>
                </a:solidFill>
              </a:rPr>
              <a:t>仕様書に記載のある実施内容に呼応する形式で項目を立てて、定義、方法、考え方等について説明した上で、課題と対応策、重要点、取りまとめ手法をわかりやすく整理して記載してください。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全体スケジュールにおいて、どこに位置づけされるのか、事業期間における時間軸がわかるようにしてください。</a:t>
            </a:r>
            <a:endParaRPr lang="en-US" altLang="ja-JP" sz="1100" dirty="0">
              <a:solidFill>
                <a:schemeClr val="accent1"/>
              </a:solidFill>
            </a:endParaRPr>
          </a:p>
          <a:p>
            <a:r>
              <a:rPr lang="ja-JP" altLang="en-US" sz="1100" dirty="0">
                <a:solidFill>
                  <a:schemeClr val="accent1"/>
                </a:solidFill>
              </a:rPr>
              <a:t>その際、アウトプットイメージがわかるようにしてください。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また、独自性がわかるように、項目を設けるか、下線、マーカー等で視覚的に強調する等工夫してください。</a:t>
            </a:r>
            <a:endParaRPr lang="en-US" altLang="ja-JP" sz="1100" dirty="0">
              <a:solidFill>
                <a:schemeClr val="accent1"/>
              </a:solidFill>
            </a:endParaRPr>
          </a:p>
          <a:p>
            <a:r>
              <a:rPr lang="ja-JP" altLang="en-US" sz="1100" dirty="0">
                <a:solidFill>
                  <a:schemeClr val="accent1"/>
                </a:solidFill>
              </a:rPr>
              <a:t>各実施項目（小項目含む）について、最大</a:t>
            </a:r>
            <a:r>
              <a:rPr lang="en-US" altLang="ja-JP" sz="1100" dirty="0">
                <a:solidFill>
                  <a:schemeClr val="accent1"/>
                </a:solidFill>
              </a:rPr>
              <a:t>4</a:t>
            </a:r>
            <a:r>
              <a:rPr lang="ja-JP" altLang="en-US" sz="1100" dirty="0">
                <a:solidFill>
                  <a:schemeClr val="accent1"/>
                </a:solidFill>
              </a:rPr>
              <a:t>スライド以内に収めてください。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本項目では、押さえるべき事項をリストアップし、それぞれに対する考え方、整理等の進め方が理解できるように提案してください。</a:t>
            </a:r>
            <a:endParaRPr lang="en-US" altLang="ja-JP" sz="1100" dirty="0">
              <a:solidFill>
                <a:schemeClr val="accent1"/>
              </a:solidFill>
            </a:endParaRPr>
          </a:p>
          <a:p>
            <a:r>
              <a:rPr lang="ja-JP" altLang="en-US" sz="1100" dirty="0">
                <a:solidFill>
                  <a:schemeClr val="accent1"/>
                </a:solidFill>
              </a:rPr>
              <a:t>なお、要項、規定・規則、ロングリスト等が既にある場合は、提案書の「別紙」（別紙は、他項目等と合わせて、</a:t>
            </a:r>
            <a:r>
              <a:rPr lang="en-US" altLang="ja-JP" sz="1100" dirty="0">
                <a:solidFill>
                  <a:schemeClr val="accent1"/>
                </a:solidFill>
              </a:rPr>
              <a:t>A4</a:t>
            </a:r>
            <a:r>
              <a:rPr lang="ja-JP" altLang="en-US" sz="1100" dirty="0">
                <a:solidFill>
                  <a:schemeClr val="accent1"/>
                </a:solidFill>
              </a:rPr>
              <a:t>サイズ最大</a:t>
            </a:r>
            <a:r>
              <a:rPr lang="en-US" altLang="ja-JP" sz="1100" dirty="0">
                <a:solidFill>
                  <a:schemeClr val="accent1"/>
                </a:solidFill>
              </a:rPr>
              <a:t>10</a:t>
            </a:r>
            <a:r>
              <a:rPr lang="ja-JP" altLang="en-US" sz="1100" dirty="0">
                <a:solidFill>
                  <a:schemeClr val="accent1"/>
                </a:solidFill>
              </a:rPr>
              <a:t>枚以内）として提出することができます。</a:t>
            </a:r>
            <a:endParaRPr lang="en-US" altLang="ja-JP" sz="1100" dirty="0">
              <a:solidFill>
                <a:schemeClr val="accent1"/>
              </a:solidFill>
            </a:endParaRPr>
          </a:p>
        </p:txBody>
      </p:sp>
    </p:spTree>
    <p:extLst>
      <p:ext uri="{BB962C8B-B14F-4D97-AF65-F5344CB8AC3E}">
        <p14:creationId xmlns:p14="http://schemas.microsoft.com/office/powerpoint/2010/main" val="2655197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44649C-FA8C-F762-EE20-A4B118752810}"/>
            </a:ext>
          </a:extLst>
        </p:cNvPr>
        <p:cNvGrpSpPr/>
        <p:nvPr/>
      </p:nvGrpSpPr>
      <p:grpSpPr>
        <a:xfrm>
          <a:off x="0" y="0"/>
          <a:ext cx="0" cy="0"/>
          <a:chOff x="0" y="0"/>
          <a:chExt cx="0" cy="0"/>
        </a:xfrm>
      </p:grpSpPr>
      <p:sp>
        <p:nvSpPr>
          <p:cNvPr id="3" name="タイトル 2">
            <a:extLst>
              <a:ext uri="{FF2B5EF4-FFF2-40B4-BE49-F238E27FC236}">
                <a16:creationId xmlns:a16="http://schemas.microsoft.com/office/drawing/2014/main" id="{F9AE2FC8-09BD-E15F-AC39-246D77718403}"/>
              </a:ext>
            </a:extLst>
          </p:cNvPr>
          <p:cNvSpPr>
            <a:spLocks noGrp="1"/>
          </p:cNvSpPr>
          <p:nvPr>
            <p:ph type="title"/>
          </p:nvPr>
        </p:nvSpPr>
        <p:spPr/>
        <p:txBody>
          <a:bodyPr>
            <a:normAutofit/>
          </a:bodyPr>
          <a:lstStyle/>
          <a:p>
            <a:r>
              <a:rPr lang="ja-JP" altLang="en-US" dirty="0"/>
              <a:t>２</a:t>
            </a:r>
            <a:r>
              <a:rPr kumimoji="1" lang="ja-JP" altLang="en-US" dirty="0"/>
              <a:t>．提案する内容（実施項目</a:t>
            </a:r>
            <a:r>
              <a:rPr lang="en-US" altLang="ja-JP" dirty="0"/>
              <a:t>E</a:t>
            </a:r>
            <a:r>
              <a:rPr kumimoji="1" lang="ja-JP" altLang="en-US" dirty="0"/>
              <a:t>）</a:t>
            </a:r>
          </a:p>
        </p:txBody>
      </p:sp>
      <p:sp>
        <p:nvSpPr>
          <p:cNvPr id="4" name="スライド番号プレースホルダー 3">
            <a:extLst>
              <a:ext uri="{FF2B5EF4-FFF2-40B4-BE49-F238E27FC236}">
                <a16:creationId xmlns:a16="http://schemas.microsoft.com/office/drawing/2014/main" id="{1EF9D631-30A1-2C86-B92B-3CE5CCE1BE08}"/>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9</a:t>
            </a:fld>
            <a:endParaRPr lang="ja-JP" altLang="en-US" dirty="0"/>
          </a:p>
        </p:txBody>
      </p:sp>
      <p:sp>
        <p:nvSpPr>
          <p:cNvPr id="5" name="テキスト ボックス 4">
            <a:extLst>
              <a:ext uri="{FF2B5EF4-FFF2-40B4-BE49-F238E27FC236}">
                <a16:creationId xmlns:a16="http://schemas.microsoft.com/office/drawing/2014/main" id="{6CEAEB29-1A40-4EAD-7E58-5CC1D4C0F940}"/>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2-2</a:t>
            </a:r>
            <a:r>
              <a:rPr kumimoji="1" lang="ja-JP" altLang="en-US" sz="800" dirty="0">
                <a:solidFill>
                  <a:schemeClr val="bg1"/>
                </a:solidFill>
                <a:latin typeface="メイリオ" panose="020B0604030504040204" pitchFamily="50" charset="-128"/>
                <a:ea typeface="メイリオ" panose="020B0604030504040204" pitchFamily="50" charset="-128"/>
              </a:rPr>
              <a:t>～</a:t>
            </a:r>
            <a:r>
              <a:rPr kumimoji="1" lang="en-US" altLang="ja-JP" sz="800" dirty="0">
                <a:solidFill>
                  <a:schemeClr val="bg1"/>
                </a:solidFill>
                <a:latin typeface="メイリオ" panose="020B0604030504040204" pitchFamily="50" charset="-128"/>
                <a:ea typeface="メイリオ" panose="020B0604030504040204" pitchFamily="50" charset="-128"/>
              </a:rPr>
              <a:t>5</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417F8537-EC1B-F9B9-1CBD-88B5FFAB4F9B}"/>
              </a:ext>
            </a:extLst>
          </p:cNvPr>
          <p:cNvSpPr txBox="1"/>
          <p:nvPr/>
        </p:nvSpPr>
        <p:spPr>
          <a:xfrm>
            <a:off x="363823" y="1140483"/>
            <a:ext cx="8056983" cy="1785104"/>
          </a:xfrm>
          <a:prstGeom prst="rect">
            <a:avLst/>
          </a:prstGeom>
          <a:noFill/>
        </p:spPr>
        <p:txBody>
          <a:bodyPr wrap="square">
            <a:spAutoFit/>
          </a:bodyPr>
          <a:lstStyle/>
          <a:p>
            <a:r>
              <a:rPr lang="ja-JP" altLang="en-US" sz="1100" dirty="0">
                <a:solidFill>
                  <a:schemeClr val="accent1"/>
                </a:solidFill>
              </a:rPr>
              <a:t>仕様書に記載のある実施内容に呼応する形式で項目を立てて、定義、方法、考え方等について説明した上で、課題と対応策、重要点、取りまとめ手法をわかりやすく整理して記載してください。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本項目では、報告書等を作成するにあたって、その形式、取りまとめ手法等を踏まえた成果物のイメージを説明してください。</a:t>
            </a:r>
          </a:p>
          <a:p>
            <a:r>
              <a:rPr lang="ja-JP" altLang="en-US" sz="1100" dirty="0">
                <a:solidFill>
                  <a:schemeClr val="accent1"/>
                </a:solidFill>
              </a:rPr>
              <a:t>また、報告会等に対する考え方も説明してください。</a:t>
            </a:r>
          </a:p>
          <a:p>
            <a:endParaRPr lang="en-US" altLang="ja-JP" sz="1100" dirty="0">
              <a:solidFill>
                <a:schemeClr val="accent1"/>
              </a:solidFill>
            </a:endParaRPr>
          </a:p>
          <a:p>
            <a:r>
              <a:rPr lang="ja-JP" altLang="en-US" sz="1100" dirty="0">
                <a:solidFill>
                  <a:schemeClr val="accent1"/>
                </a:solidFill>
              </a:rPr>
              <a:t>また、独自性がわかるように、項目を設けるか、下線、マーカー等で視覚的に強調する等工夫してください。</a:t>
            </a:r>
            <a:endParaRPr lang="en-US" altLang="ja-JP" sz="1100" dirty="0">
              <a:solidFill>
                <a:schemeClr val="accent1"/>
              </a:solidFill>
            </a:endParaRPr>
          </a:p>
          <a:p>
            <a:r>
              <a:rPr lang="ja-JP" altLang="en-US" sz="1100" dirty="0">
                <a:solidFill>
                  <a:schemeClr val="accent1"/>
                </a:solidFill>
              </a:rPr>
              <a:t>各実施項目（小項目含む）について、最大</a:t>
            </a:r>
            <a:r>
              <a:rPr lang="en-US" altLang="ja-JP" sz="1100" dirty="0">
                <a:solidFill>
                  <a:schemeClr val="accent1"/>
                </a:solidFill>
              </a:rPr>
              <a:t>4</a:t>
            </a:r>
            <a:r>
              <a:rPr lang="ja-JP" altLang="en-US" sz="1100" dirty="0">
                <a:solidFill>
                  <a:schemeClr val="accent1"/>
                </a:solidFill>
              </a:rPr>
              <a:t>スライド以内に収めてください。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p:txBody>
      </p:sp>
    </p:spTree>
    <p:extLst>
      <p:ext uri="{BB962C8B-B14F-4D97-AF65-F5344CB8AC3E}">
        <p14:creationId xmlns:p14="http://schemas.microsoft.com/office/powerpoint/2010/main" val="1130590653"/>
      </p:ext>
    </p:extLst>
  </p:cSld>
  <p:clrMapOvr>
    <a:masterClrMapping/>
  </p:clrMapOvr>
</p:sld>
</file>

<file path=ppt/theme/theme1.xml><?xml version="1.0" encoding="utf-8"?>
<a:theme xmlns:a="http://schemas.openxmlformats.org/drawingml/2006/main" name="NEDO日本語16：9">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DO日本語16：9" id="{E7627FC0-82E2-4F40-AE95-EDA8A0518DCA}" vid="{B091D4D8-CA12-428C-A114-EED442D5176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NEDO日本語16：9</Template>
  <Words>3724</Words>
  <PresentationFormat>A4 210 x 297 mm</PresentationFormat>
  <Paragraphs>323</Paragraphs>
  <Slides>20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20</vt:i4>
      </vt:variant>
    </vt:vector>
  </HeadingPairs>
  <TitlesOfParts>
    <vt:vector size="25" baseType="lpstr">
      <vt:lpstr>ＭＳ Ｐゴシック</vt:lpstr>
      <vt:lpstr>メイリオ</vt:lpstr>
      <vt:lpstr>游ゴシック</vt:lpstr>
      <vt:lpstr>Arial</vt:lpstr>
      <vt:lpstr>NEDO日本語16：9</vt:lpstr>
      <vt:lpstr>事業会社等が保有する革新的な技術を活用したカーブアウトによるディープテック・スタートアップ創出等促進事業 【２．実証事業】に係る提案書</vt:lpstr>
      <vt:lpstr>提案書概要 ○○○○○株式会社</vt:lpstr>
      <vt:lpstr>１．目的</vt:lpstr>
      <vt:lpstr>２．提案する内容（実施内容とスケジュール）</vt:lpstr>
      <vt:lpstr>２．提案する内容（実施項目A）</vt:lpstr>
      <vt:lpstr>２．提案する内容（実施項目B）</vt:lpstr>
      <vt:lpstr>２．提案する内容（実施項目C）</vt:lpstr>
      <vt:lpstr>２．提案する内容（実施項目D）</vt:lpstr>
      <vt:lpstr>２．提案する内容（実施項目E）</vt:lpstr>
      <vt:lpstr>３．必要経費</vt:lpstr>
      <vt:lpstr>３．必要経費（積算表）</vt:lpstr>
      <vt:lpstr>４．関連業務実績</vt:lpstr>
      <vt:lpstr>５．事業実施体制図（事業会社）</vt:lpstr>
      <vt:lpstr>６．経営基盤</vt:lpstr>
      <vt:lpstr>７．事業管理者及び事業会社等について</vt:lpstr>
      <vt:lpstr>７．事業管理者及び事業会社について</vt:lpstr>
      <vt:lpstr>８．委託業務管理体制</vt:lpstr>
      <vt:lpstr>９．ワークライフバランス等推進企業に関する認定状況</vt:lpstr>
      <vt:lpstr>１０．契約書に関する合意</vt:lpstr>
      <vt:lpstr>１１．その他</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