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notesMasterIdLst>
    <p:notesMasterId r:id="rId8"/>
  </p:notesMasterIdLst>
  <p:sldIdLst>
    <p:sldId id="266" r:id="rId2"/>
    <p:sldId id="267" r:id="rId3"/>
    <p:sldId id="261" r:id="rId4"/>
    <p:sldId id="265" r:id="rId5"/>
    <p:sldId id="264" r:id="rId6"/>
    <p:sldId id="263" r:id="rId7"/>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3366FF"/>
    <a:srgbClr val="0000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7544" autoAdjust="0"/>
    <p:restoredTop sz="94660"/>
  </p:normalViewPr>
  <p:slideViewPr>
    <p:cSldViewPr>
      <p:cViewPr varScale="1">
        <p:scale>
          <a:sx n="103" d="100"/>
          <a:sy n="103" d="100"/>
        </p:scale>
        <p:origin x="2238" y="10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0" y="1"/>
            <a:ext cx="2949990" cy="496427"/>
          </a:xfrm>
          <a:prstGeom prst="rect">
            <a:avLst/>
          </a:prstGeom>
        </p:spPr>
        <p:txBody>
          <a:bodyPr vert="horz" lIns="88340" tIns="44170" rIns="88340" bIns="44170" rtlCol="0"/>
          <a:lstStyle>
            <a:lvl1pPr algn="l">
              <a:defRPr sz="1200"/>
            </a:lvl1pPr>
          </a:lstStyle>
          <a:p>
            <a:endParaRPr kumimoji="1" lang="ja-JP" altLang="en-US"/>
          </a:p>
        </p:txBody>
      </p:sp>
      <p:sp>
        <p:nvSpPr>
          <p:cNvPr id="3" name="日付プレースホルダ 2"/>
          <p:cNvSpPr>
            <a:spLocks noGrp="1"/>
          </p:cNvSpPr>
          <p:nvPr>
            <p:ph type="dt" idx="1"/>
          </p:nvPr>
        </p:nvSpPr>
        <p:spPr>
          <a:xfrm>
            <a:off x="3855689" y="1"/>
            <a:ext cx="2949990" cy="496427"/>
          </a:xfrm>
          <a:prstGeom prst="rect">
            <a:avLst/>
          </a:prstGeom>
        </p:spPr>
        <p:txBody>
          <a:bodyPr vert="horz" lIns="88340" tIns="44170" rIns="88340" bIns="44170" rtlCol="0"/>
          <a:lstStyle>
            <a:lvl1pPr algn="r">
              <a:defRPr sz="1200"/>
            </a:lvl1pPr>
          </a:lstStyle>
          <a:p>
            <a:fld id="{D48D696F-5CAA-4E26-B8C0-A9898B4E9A11}" type="datetimeFigureOut">
              <a:rPr kumimoji="1" lang="ja-JP" altLang="en-US" smtClean="0"/>
              <a:pPr/>
              <a:t>2024/4/21</a:t>
            </a:fld>
            <a:endParaRPr kumimoji="1" lang="ja-JP" altLang="en-US"/>
          </a:p>
        </p:txBody>
      </p:sp>
      <p:sp>
        <p:nvSpPr>
          <p:cNvPr id="4" name="スライド イメージ プレースホルダ 3"/>
          <p:cNvSpPr>
            <a:spLocks noGrp="1" noRot="1" noChangeAspect="1"/>
          </p:cNvSpPr>
          <p:nvPr>
            <p:ph type="sldImg" idx="2"/>
          </p:nvPr>
        </p:nvSpPr>
        <p:spPr>
          <a:xfrm>
            <a:off x="920750" y="746125"/>
            <a:ext cx="4965700" cy="3725863"/>
          </a:xfrm>
          <a:prstGeom prst="rect">
            <a:avLst/>
          </a:prstGeom>
          <a:noFill/>
          <a:ln w="12700">
            <a:solidFill>
              <a:prstClr val="black"/>
            </a:solidFill>
          </a:ln>
        </p:spPr>
        <p:txBody>
          <a:bodyPr vert="horz" lIns="88340" tIns="44170" rIns="88340" bIns="44170" rtlCol="0" anchor="ctr"/>
          <a:lstStyle/>
          <a:p>
            <a:endParaRPr lang="ja-JP" altLang="en-US"/>
          </a:p>
        </p:txBody>
      </p:sp>
      <p:sp>
        <p:nvSpPr>
          <p:cNvPr id="5" name="ノート プレースホルダ 4"/>
          <p:cNvSpPr>
            <a:spLocks noGrp="1"/>
          </p:cNvSpPr>
          <p:nvPr>
            <p:ph type="body" sz="quarter" idx="3"/>
          </p:nvPr>
        </p:nvSpPr>
        <p:spPr>
          <a:xfrm>
            <a:off x="680416" y="4720684"/>
            <a:ext cx="5446369" cy="4472471"/>
          </a:xfrm>
          <a:prstGeom prst="rect">
            <a:avLst/>
          </a:prstGeom>
        </p:spPr>
        <p:txBody>
          <a:bodyPr vert="horz" lIns="88340" tIns="44170" rIns="88340" bIns="4417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 5"/>
          <p:cNvSpPr>
            <a:spLocks noGrp="1"/>
          </p:cNvSpPr>
          <p:nvPr>
            <p:ph type="ftr" sz="quarter" idx="4"/>
          </p:nvPr>
        </p:nvSpPr>
        <p:spPr>
          <a:xfrm>
            <a:off x="0" y="9441369"/>
            <a:ext cx="2949990" cy="496427"/>
          </a:xfrm>
          <a:prstGeom prst="rect">
            <a:avLst/>
          </a:prstGeom>
        </p:spPr>
        <p:txBody>
          <a:bodyPr vert="horz" lIns="88340" tIns="44170" rIns="88340" bIns="44170" rtlCol="0" anchor="b"/>
          <a:lstStyle>
            <a:lvl1pPr algn="l">
              <a:defRPr sz="1200"/>
            </a:lvl1pPr>
          </a:lstStyle>
          <a:p>
            <a:endParaRPr kumimoji="1" lang="ja-JP" altLang="en-US"/>
          </a:p>
        </p:txBody>
      </p:sp>
      <p:sp>
        <p:nvSpPr>
          <p:cNvPr id="7" name="スライド番号プレースホルダ 6"/>
          <p:cNvSpPr>
            <a:spLocks noGrp="1"/>
          </p:cNvSpPr>
          <p:nvPr>
            <p:ph type="sldNum" sz="quarter" idx="5"/>
          </p:nvPr>
        </p:nvSpPr>
        <p:spPr>
          <a:xfrm>
            <a:off x="3855689" y="9441369"/>
            <a:ext cx="2949990" cy="496427"/>
          </a:xfrm>
          <a:prstGeom prst="rect">
            <a:avLst/>
          </a:prstGeom>
        </p:spPr>
        <p:txBody>
          <a:bodyPr vert="horz" lIns="88340" tIns="44170" rIns="88340" bIns="44170" rtlCol="0" anchor="b"/>
          <a:lstStyle>
            <a:lvl1pPr algn="r">
              <a:defRPr sz="1200"/>
            </a:lvl1pPr>
          </a:lstStyle>
          <a:p>
            <a:fld id="{3F6BA4D3-07CC-4CBD-9488-8115E780459B}" type="slidenum">
              <a:rPr kumimoji="1" lang="ja-JP" altLang="en-US" smtClean="0"/>
              <a:pPr/>
              <a:t>‹#›</a:t>
            </a:fld>
            <a:endParaRPr kumimoji="1" lang="ja-JP" altLang="en-US"/>
          </a:p>
        </p:txBody>
      </p:sp>
    </p:spTree>
    <p:extLst>
      <p:ext uri="{BB962C8B-B14F-4D97-AF65-F5344CB8AC3E}">
        <p14:creationId xmlns:p14="http://schemas.microsoft.com/office/powerpoint/2010/main" val="508273763"/>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CD55AD57-3458-484C-976D-250832FD094E}" type="datetime1">
              <a:rPr kumimoji="1" lang="ja-JP" altLang="en-US" smtClean="0"/>
              <a:t>2024/4/21</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2CE15EFA-9FCE-45F0-AA27-62254567DBF3}" type="datetime1">
              <a:rPr kumimoji="1" lang="ja-JP" altLang="en-US" smtClean="0"/>
              <a:t>2024/4/21</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28BF16E1-A320-4475-9AD9-B698C98A0EEC}" type="datetime1">
              <a:rPr kumimoji="1" lang="ja-JP" altLang="en-US" smtClean="0"/>
              <a:t>2024/4/21</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1AB6B766-9512-49AE-BBE5-A5CF8D7D7DB7}" type="datetime1">
              <a:rPr kumimoji="1" lang="ja-JP" altLang="en-US" smtClean="0"/>
              <a:t>2024/4/21</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84C9AEA4-16E1-4A51-8DF9-61EF35A29E57}" type="datetime1">
              <a:rPr kumimoji="1" lang="ja-JP" altLang="en-US" smtClean="0"/>
              <a:t>2024/4/21</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FBB9CB04-9CC4-40FE-8285-F3F129E00F3F}" type="datetime1">
              <a:rPr kumimoji="1" lang="ja-JP" altLang="en-US" smtClean="0"/>
              <a:t>2024/4/21</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AB3C6E5E-FB9E-4ABC-A152-C6029122B5F3}" type="datetime1">
              <a:rPr kumimoji="1" lang="ja-JP" altLang="en-US" smtClean="0"/>
              <a:t>2024/4/21</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72A59749-330E-4227-B842-75653A01B346}" type="datetime1">
              <a:rPr kumimoji="1" lang="ja-JP" altLang="en-US" smtClean="0"/>
              <a:t>2024/4/21</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3C32D25B-80CD-42D8-A330-C77030DBDAE7}" type="datetime1">
              <a:rPr kumimoji="1" lang="ja-JP" altLang="en-US" smtClean="0"/>
              <a:t>2024/4/21</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F6840DB3-4682-41BA-BDC7-CDC3DE415CE5}" type="datetime1">
              <a:rPr kumimoji="1" lang="ja-JP" altLang="en-US" smtClean="0"/>
              <a:t>2024/4/21</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C6157A1-005A-4213-B5FA-88C334D73A6D}" type="datetime1">
              <a:rPr kumimoji="1" lang="ja-JP" altLang="en-US" smtClean="0"/>
              <a:t>2024/4/21</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FBBCCA27-AD94-4D1F-8BB0-94EA31224790}" type="slidenum">
              <a:rPr kumimoji="1" lang="ja-JP" altLang="en-US" smtClean="0"/>
              <a:pPr/>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654CF90-E974-4877-8E39-77098E2A3CF6}" type="datetime1">
              <a:rPr kumimoji="1" lang="ja-JP" altLang="en-US" smtClean="0"/>
              <a:t>2024/4/21</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BBCCA27-AD94-4D1F-8BB0-94EA31224790}" type="slidenum">
              <a:rPr kumimoji="1" lang="ja-JP" altLang="en-US" smtClean="0"/>
              <a:pPr/>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1"/>
          <p:cNvSpPr txBox="1">
            <a:spLocks/>
          </p:cNvSpPr>
          <p:nvPr/>
        </p:nvSpPr>
        <p:spPr>
          <a:xfrm>
            <a:off x="216504" y="1124744"/>
            <a:ext cx="8892000" cy="5231606"/>
          </a:xfrm>
          <a:prstGeom prst="rect">
            <a:avLst/>
          </a:prstGeom>
          <a:ln>
            <a:solidFill>
              <a:schemeClr val="tx1"/>
            </a:solidFill>
          </a:ln>
        </p:spPr>
        <p:txBody>
          <a:bodyPr vert="horz" lIns="91440" tIns="45720" rIns="91440" bIns="45720" rtlCol="0" anchor="t" anchorCtr="0">
            <a:noAutofit/>
          </a:bodyPr>
          <a:lstStyle/>
          <a:p>
            <a:pPr lvl="0">
              <a:spcBef>
                <a:spcPct val="0"/>
              </a:spcBef>
              <a:defRPr/>
            </a:pPr>
            <a:r>
              <a:rPr lang="en-US" altLang="ja-JP" b="1" dirty="0">
                <a:latin typeface="ＭＳ 明朝" panose="02020609040205080304" pitchFamily="17" charset="-128"/>
                <a:ea typeface="ＭＳ 明朝" panose="02020609040205080304" pitchFamily="17" charset="-128"/>
              </a:rPr>
              <a:t>【</a:t>
            </a:r>
            <a:r>
              <a:rPr lang="ja-JP" altLang="en-US" b="1" dirty="0">
                <a:latin typeface="ＭＳ 明朝" panose="02020609040205080304" pitchFamily="17" charset="-128"/>
                <a:ea typeface="ＭＳ 明朝" panose="02020609040205080304" pitchFamily="17" charset="-128"/>
              </a:rPr>
              <a:t>基本情報</a:t>
            </a:r>
            <a:r>
              <a:rPr lang="en-US" altLang="ja-JP" b="1" dirty="0">
                <a:latin typeface="ＭＳ 明朝" panose="02020609040205080304" pitchFamily="17" charset="-128"/>
                <a:ea typeface="ＭＳ 明朝" panose="02020609040205080304" pitchFamily="17" charset="-128"/>
              </a:rPr>
              <a:t>】</a:t>
            </a:r>
          </a:p>
          <a:p>
            <a:pPr lvl="0">
              <a:spcBef>
                <a:spcPct val="0"/>
              </a:spcBef>
              <a:defRPr/>
            </a:pPr>
            <a:r>
              <a:rPr lang="ja-JP" altLang="en-US" sz="1600" b="1" dirty="0">
                <a:latin typeface="ＭＳ 明朝" panose="02020609040205080304" pitchFamily="17" charset="-128"/>
                <a:ea typeface="ＭＳ 明朝" panose="02020609040205080304" pitchFamily="17" charset="-128"/>
              </a:rPr>
              <a:t>　テーマ名：</a:t>
            </a:r>
            <a:r>
              <a:rPr lang="ja-JP" altLang="en-US" sz="1600" b="1" dirty="0">
                <a:solidFill>
                  <a:srgbClr val="3366FF"/>
                </a:solidFill>
                <a:latin typeface="ＭＳ 明朝" panose="02020609040205080304" pitchFamily="17" charset="-128"/>
                <a:ea typeface="ＭＳ 明朝" panose="02020609040205080304" pitchFamily="17" charset="-128"/>
              </a:rPr>
              <a:t>○○○○の開発</a:t>
            </a:r>
            <a:endParaRPr lang="en-US" altLang="ja-JP" sz="1600" b="1" dirty="0">
              <a:solidFill>
                <a:srgbClr val="3366FF"/>
              </a:solidFill>
              <a:latin typeface="ＭＳ 明朝" panose="02020609040205080304" pitchFamily="17" charset="-128"/>
              <a:ea typeface="ＭＳ 明朝" panose="02020609040205080304" pitchFamily="17" charset="-128"/>
            </a:endParaRPr>
          </a:p>
          <a:p>
            <a:pPr lvl="0">
              <a:spcBef>
                <a:spcPct val="0"/>
              </a:spcBef>
              <a:defRPr/>
            </a:pPr>
            <a:endParaRPr lang="en-US" altLang="ja-JP" sz="1600" b="1" dirty="0">
              <a:solidFill>
                <a:srgbClr val="3366FF"/>
              </a:solidFill>
              <a:latin typeface="ＭＳ 明朝" panose="02020609040205080304" pitchFamily="17" charset="-128"/>
              <a:ea typeface="ＭＳ 明朝" panose="02020609040205080304" pitchFamily="17" charset="-128"/>
            </a:endParaRPr>
          </a:p>
          <a:p>
            <a:pPr lvl="0">
              <a:spcBef>
                <a:spcPct val="0"/>
              </a:spcBef>
              <a:defRPr/>
            </a:pPr>
            <a:r>
              <a:rPr lang="ja-JP" altLang="en-US" sz="1600" b="1" dirty="0">
                <a:latin typeface="ＭＳ 明朝" panose="02020609040205080304" pitchFamily="17" charset="-128"/>
                <a:ea typeface="ＭＳ 明朝" panose="02020609040205080304" pitchFamily="17" charset="-128"/>
              </a:rPr>
              <a:t>　提案者名：</a:t>
            </a:r>
            <a:r>
              <a:rPr lang="ja-JP" altLang="en-US" sz="1600" b="1" dirty="0">
                <a:solidFill>
                  <a:srgbClr val="3366FF"/>
                </a:solidFill>
                <a:latin typeface="ＭＳ 明朝" panose="02020609040205080304" pitchFamily="17" charset="-128"/>
                <a:ea typeface="ＭＳ 明朝" panose="02020609040205080304" pitchFamily="17" charset="-128"/>
                <a:cs typeface="+mj-cs"/>
              </a:rPr>
              <a:t>○○○株式会社</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a:spcBef>
                <a:spcPct val="0"/>
              </a:spcBef>
              <a:defRPr/>
            </a:pPr>
            <a:r>
              <a:rPr lang="ja-JP" altLang="en-US" sz="1600" b="1" dirty="0">
                <a:solidFill>
                  <a:srgbClr val="3366FF"/>
                </a:solidFill>
                <a:latin typeface="ＭＳ 明朝" panose="02020609040205080304" pitchFamily="17" charset="-128"/>
                <a:ea typeface="ＭＳ 明朝" panose="02020609040205080304" pitchFamily="17" charset="-128"/>
                <a:cs typeface="+mj-cs"/>
              </a:rPr>
              <a:t>　　　　　　　　□□株式会社（再委託先／共同実施先）</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a:spcBef>
                <a:spcPct val="0"/>
              </a:spcBef>
              <a:defRPr/>
            </a:pPr>
            <a:r>
              <a:rPr lang="ja-JP" altLang="en-US" sz="1600" b="1" dirty="0">
                <a:solidFill>
                  <a:srgbClr val="3366FF"/>
                </a:solidFill>
                <a:latin typeface="ＭＳ 明朝" panose="02020609040205080304" pitchFamily="17" charset="-128"/>
                <a:ea typeface="ＭＳ 明朝" panose="02020609040205080304" pitchFamily="17" charset="-128"/>
                <a:cs typeface="+mj-cs"/>
              </a:rPr>
              <a:t>　　　　　　●●株式会社</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a:spcBef>
                <a:spcPct val="0"/>
              </a:spcBef>
              <a:defRPr/>
            </a:pPr>
            <a:r>
              <a:rPr lang="ja-JP" altLang="en-US" sz="1600" b="1" dirty="0">
                <a:solidFill>
                  <a:srgbClr val="3366FF"/>
                </a:solidFill>
                <a:latin typeface="ＭＳ 明朝" panose="02020609040205080304" pitchFamily="17" charset="-128"/>
                <a:ea typeface="ＭＳ 明朝" panose="02020609040205080304" pitchFamily="17" charset="-128"/>
                <a:cs typeface="+mj-cs"/>
              </a:rPr>
              <a:t>　　　　　　　　▲▲大学（再委託先／共同実施先）</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a:spcBef>
                <a:spcPct val="0"/>
              </a:spcBef>
              <a:defRPr/>
            </a:pPr>
            <a:r>
              <a:rPr lang="ja-JP" altLang="en-US" sz="1600" b="1" dirty="0">
                <a:latin typeface="ＭＳ 明朝" panose="02020609040205080304" pitchFamily="17" charset="-128"/>
                <a:ea typeface="ＭＳ 明朝" panose="02020609040205080304" pitchFamily="17" charset="-128"/>
                <a:cs typeface="+mj-cs"/>
              </a:rPr>
              <a:t>　　　　　　</a:t>
            </a:r>
            <a:r>
              <a:rPr lang="en-US" altLang="ja-JP" sz="1600" b="1" dirty="0">
                <a:solidFill>
                  <a:srgbClr val="3366FF"/>
                </a:solidFill>
                <a:latin typeface="ＭＳ 明朝" panose="02020609040205080304" pitchFamily="17" charset="-128"/>
                <a:ea typeface="ＭＳ 明朝" panose="02020609040205080304" pitchFamily="17" charset="-128"/>
                <a:cs typeface="+mj-cs"/>
              </a:rPr>
              <a:t>※</a:t>
            </a:r>
            <a:r>
              <a:rPr lang="ja-JP" altLang="en-US" sz="1600" b="1" dirty="0">
                <a:solidFill>
                  <a:srgbClr val="3366FF"/>
                </a:solidFill>
                <a:latin typeface="ＭＳ 明朝" panose="02020609040205080304" pitchFamily="17" charset="-128"/>
                <a:ea typeface="ＭＳ 明朝" panose="02020609040205080304" pitchFamily="17" charset="-128"/>
                <a:cs typeface="+mj-cs"/>
              </a:rPr>
              <a:t>連名提案先だけでなく、再委託先や共同実施先も記載ください。</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lvl="0">
              <a:spcBef>
                <a:spcPct val="0"/>
              </a:spcBef>
              <a:defRPr/>
            </a:pP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lvl="0">
              <a:spcBef>
                <a:spcPct val="0"/>
              </a:spcBef>
              <a:defRPr/>
            </a:pPr>
            <a:r>
              <a:rPr lang="ja-JP" altLang="en-US" sz="1600" b="1" dirty="0">
                <a:latin typeface="ＭＳ 明朝" panose="02020609040205080304" pitchFamily="17" charset="-128"/>
                <a:ea typeface="ＭＳ 明朝" panose="02020609040205080304" pitchFamily="17" charset="-128"/>
                <a:cs typeface="+mj-cs"/>
              </a:rPr>
              <a:t>　応募パターン：</a:t>
            </a:r>
            <a:r>
              <a:rPr lang="ja-JP" altLang="en-US" sz="1600" b="1" dirty="0">
                <a:solidFill>
                  <a:srgbClr val="3366FF"/>
                </a:solidFill>
                <a:latin typeface="ＭＳ 明朝" panose="02020609040205080304" pitchFamily="17" charset="-128"/>
                <a:ea typeface="ＭＳ 明朝" panose="02020609040205080304" pitchFamily="17" charset="-128"/>
                <a:cs typeface="+mj-cs"/>
              </a:rPr>
              <a:t>いずれかを記載してください。</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lvl="0">
              <a:spcBef>
                <a:spcPct val="0"/>
              </a:spcBef>
              <a:defRPr/>
            </a:pPr>
            <a:r>
              <a:rPr lang="ja-JP" altLang="en-US" sz="1600" b="1" dirty="0">
                <a:solidFill>
                  <a:srgbClr val="3366FF"/>
                </a:solidFill>
                <a:latin typeface="ＭＳ 明朝" panose="02020609040205080304" pitchFamily="17" charset="-128"/>
                <a:ea typeface="ＭＳ 明朝" panose="02020609040205080304" pitchFamily="17" charset="-128"/>
                <a:cs typeface="+mj-cs"/>
              </a:rPr>
              <a:t>　　　　　　　　</a:t>
            </a:r>
            <a:r>
              <a:rPr lang="en-US" altLang="ja-JP" sz="1600" b="1" dirty="0">
                <a:solidFill>
                  <a:srgbClr val="3366FF"/>
                </a:solidFill>
                <a:latin typeface="ＭＳ 明朝" panose="02020609040205080304" pitchFamily="17" charset="-128"/>
                <a:ea typeface="ＭＳ 明朝" panose="02020609040205080304" pitchFamily="17" charset="-128"/>
                <a:cs typeface="+mj-cs"/>
              </a:rPr>
              <a:t>[1]-1</a:t>
            </a:r>
            <a:r>
              <a:rPr lang="ja-JP" altLang="en-US" sz="1600" b="1" dirty="0">
                <a:solidFill>
                  <a:srgbClr val="3366FF"/>
                </a:solidFill>
                <a:latin typeface="ＭＳ 明朝" panose="02020609040205080304" pitchFamily="17" charset="-128"/>
                <a:ea typeface="ＭＳ 明朝" panose="02020609040205080304" pitchFamily="17" charset="-128"/>
                <a:cs typeface="+mj-cs"/>
              </a:rPr>
              <a:t>（初期仮説検証・本格研究・実用化開発）</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lvl="0">
              <a:spcBef>
                <a:spcPct val="0"/>
              </a:spcBef>
              <a:defRPr/>
            </a:pPr>
            <a:r>
              <a:rPr lang="ja-JP" altLang="en-US" sz="1600" b="1" dirty="0">
                <a:solidFill>
                  <a:srgbClr val="3366FF"/>
                </a:solidFill>
                <a:latin typeface="ＭＳ 明朝" panose="02020609040205080304" pitchFamily="17" charset="-128"/>
                <a:ea typeface="ＭＳ 明朝" panose="02020609040205080304" pitchFamily="17" charset="-128"/>
                <a:cs typeface="+mj-cs"/>
              </a:rPr>
              <a:t>　　　　　　　　</a:t>
            </a:r>
            <a:r>
              <a:rPr lang="en-US" altLang="ja-JP" sz="1600" b="1" dirty="0">
                <a:solidFill>
                  <a:srgbClr val="3366FF"/>
                </a:solidFill>
                <a:latin typeface="ＭＳ 明朝" panose="02020609040205080304" pitchFamily="17" charset="-128"/>
                <a:ea typeface="ＭＳ 明朝" panose="02020609040205080304" pitchFamily="17" charset="-128"/>
                <a:cs typeface="+mj-cs"/>
              </a:rPr>
              <a:t>[1]-2</a:t>
            </a:r>
            <a:r>
              <a:rPr lang="ja-JP" altLang="en-US" sz="1600" b="1" dirty="0">
                <a:solidFill>
                  <a:srgbClr val="3366FF"/>
                </a:solidFill>
                <a:latin typeface="ＭＳ 明朝" panose="02020609040205080304" pitchFamily="17" charset="-128"/>
                <a:ea typeface="ＭＳ 明朝" panose="02020609040205080304" pitchFamily="17" charset="-128"/>
                <a:cs typeface="+mj-cs"/>
              </a:rPr>
              <a:t>（初期仮説検証・本格研究）</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lvl="0">
              <a:spcBef>
                <a:spcPct val="0"/>
              </a:spcBef>
              <a:defRPr/>
            </a:pPr>
            <a:r>
              <a:rPr lang="ja-JP" altLang="en-US" sz="1600" b="1" dirty="0">
                <a:solidFill>
                  <a:srgbClr val="3366FF"/>
                </a:solidFill>
                <a:latin typeface="ＭＳ 明朝" panose="02020609040205080304" pitchFamily="17" charset="-128"/>
                <a:ea typeface="ＭＳ 明朝" panose="02020609040205080304" pitchFamily="17" charset="-128"/>
                <a:cs typeface="+mj-cs"/>
              </a:rPr>
              <a:t>　　　　　　　　</a:t>
            </a:r>
            <a:r>
              <a:rPr lang="en-US" altLang="ja-JP" sz="1600" b="1" dirty="0">
                <a:solidFill>
                  <a:srgbClr val="3366FF"/>
                </a:solidFill>
                <a:latin typeface="ＭＳ 明朝" panose="02020609040205080304" pitchFamily="17" charset="-128"/>
                <a:ea typeface="ＭＳ 明朝" panose="02020609040205080304" pitchFamily="17" charset="-128"/>
                <a:cs typeface="+mj-cs"/>
              </a:rPr>
              <a:t>[1]-3</a:t>
            </a:r>
            <a:r>
              <a:rPr lang="ja-JP" altLang="en-US" sz="1600" b="1" dirty="0">
                <a:solidFill>
                  <a:srgbClr val="3366FF"/>
                </a:solidFill>
                <a:latin typeface="ＭＳ 明朝" panose="02020609040205080304" pitchFamily="17" charset="-128"/>
                <a:ea typeface="ＭＳ 明朝" panose="02020609040205080304" pitchFamily="17" charset="-128"/>
                <a:cs typeface="+mj-cs"/>
              </a:rPr>
              <a:t>（本格研究～実用化開発）</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lvl="0">
              <a:spcBef>
                <a:spcPct val="0"/>
              </a:spcBef>
              <a:defRPr/>
            </a:pP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marL="0" marR="0" lvl="0" indent="0" defTabSz="914400" rtl="0" eaLnBrk="1" fontAlgn="auto" latinLnBrk="0" hangingPunct="1">
              <a:lnSpc>
                <a:spcPct val="100000"/>
              </a:lnSpc>
              <a:spcBef>
                <a:spcPct val="0"/>
              </a:spcBef>
              <a:spcAft>
                <a:spcPts val="0"/>
              </a:spcAft>
              <a:buClrTx/>
              <a:buSzTx/>
              <a:buFontTx/>
              <a:buNone/>
              <a:tabLst/>
              <a:defRPr/>
            </a:pPr>
            <a:r>
              <a:rPr lang="ja-JP" altLang="en-US" sz="1600" b="1" dirty="0">
                <a:latin typeface="ＭＳ 明朝" panose="02020609040205080304" pitchFamily="17" charset="-128"/>
                <a:ea typeface="ＭＳ 明朝" panose="02020609040205080304" pitchFamily="17" charset="-128"/>
              </a:rPr>
              <a:t>　開発分野：</a:t>
            </a:r>
            <a:r>
              <a:rPr lang="ja-JP" altLang="en-US" sz="1600" b="1" dirty="0">
                <a:solidFill>
                  <a:srgbClr val="3366FF"/>
                </a:solidFill>
                <a:latin typeface="ＭＳ 明朝" panose="02020609040205080304" pitchFamily="17" charset="-128"/>
                <a:ea typeface="ＭＳ 明朝" panose="02020609040205080304" pitchFamily="17" charset="-128"/>
              </a:rPr>
              <a:t>提案する開発分野</a:t>
            </a:r>
            <a:r>
              <a:rPr lang="en-US" altLang="ja-JP" sz="1600" b="1" dirty="0">
                <a:solidFill>
                  <a:srgbClr val="3366FF"/>
                </a:solidFill>
                <a:latin typeface="ＭＳ 明朝" panose="02020609040205080304" pitchFamily="17" charset="-128"/>
                <a:ea typeface="ＭＳ 明朝" panose="02020609040205080304" pitchFamily="17" charset="-128"/>
              </a:rPr>
              <a:t>(</a:t>
            </a:r>
            <a:r>
              <a:rPr lang="ja-JP" altLang="en-US" sz="1600" b="1" dirty="0">
                <a:solidFill>
                  <a:srgbClr val="3366FF"/>
                </a:solidFill>
                <a:latin typeface="ＭＳ 明朝" panose="02020609040205080304" pitchFamily="17" charset="-128"/>
                <a:ea typeface="ＭＳ 明朝" panose="02020609040205080304" pitchFamily="17" charset="-128"/>
              </a:rPr>
              <a:t>「製造」、「物流・交通」、「ネットワーク」</a:t>
            </a:r>
            <a:r>
              <a:rPr lang="en-US" altLang="ja-JP" sz="1600" b="1" dirty="0">
                <a:solidFill>
                  <a:srgbClr val="3366FF"/>
                </a:solidFill>
                <a:latin typeface="ＭＳ 明朝" panose="02020609040205080304" pitchFamily="17" charset="-128"/>
                <a:ea typeface="ＭＳ 明朝" panose="02020609040205080304" pitchFamily="17" charset="-128"/>
              </a:rPr>
              <a:t>)</a:t>
            </a:r>
          </a:p>
          <a:p>
            <a:pPr marL="0" marR="0" lvl="0" indent="0" defTabSz="914400" rtl="0" eaLnBrk="1" fontAlgn="auto" latinLnBrk="0" hangingPunct="1">
              <a:lnSpc>
                <a:spcPct val="100000"/>
              </a:lnSpc>
              <a:spcBef>
                <a:spcPct val="0"/>
              </a:spcBef>
              <a:spcAft>
                <a:spcPts val="0"/>
              </a:spcAft>
              <a:buClrTx/>
              <a:buSzTx/>
              <a:buFontTx/>
              <a:buNone/>
              <a:tabLst/>
              <a:defRPr/>
            </a:pPr>
            <a:r>
              <a:rPr lang="en-US" altLang="ja-JP" sz="1600" b="1" dirty="0">
                <a:solidFill>
                  <a:srgbClr val="3366FF"/>
                </a:solidFill>
                <a:latin typeface="ＭＳ 明朝" panose="02020609040205080304" pitchFamily="17" charset="-128"/>
                <a:ea typeface="ＭＳ 明朝" panose="02020609040205080304" pitchFamily="17" charset="-128"/>
              </a:rPr>
              <a:t>            </a:t>
            </a:r>
            <a:r>
              <a:rPr lang="ja-JP" altLang="en-US" sz="1600" b="1" dirty="0">
                <a:solidFill>
                  <a:srgbClr val="3366FF"/>
                </a:solidFill>
                <a:latin typeface="ＭＳ 明朝" panose="02020609040205080304" pitchFamily="17" charset="-128"/>
                <a:ea typeface="ＭＳ 明朝" panose="02020609040205080304" pitchFamily="17" charset="-128"/>
              </a:rPr>
              <a:t>を記載してください。</a:t>
            </a:r>
            <a:endParaRPr lang="en-US" altLang="ja-JP" sz="1600" b="1" dirty="0">
              <a:solidFill>
                <a:srgbClr val="3366FF"/>
              </a:solidFill>
              <a:latin typeface="ＭＳ 明朝" panose="02020609040205080304" pitchFamily="17" charset="-128"/>
              <a:ea typeface="ＭＳ 明朝" panose="02020609040205080304" pitchFamily="17" charset="-128"/>
            </a:endParaRPr>
          </a:p>
          <a:p>
            <a:pPr>
              <a:spcBef>
                <a:spcPct val="0"/>
              </a:spcBef>
              <a:defRPr/>
            </a:pPr>
            <a:endParaRPr lang="en-US" altLang="ja-JP" sz="1600" b="1" dirty="0"/>
          </a:p>
          <a:p>
            <a:pPr lvl="0">
              <a:spcBef>
                <a:spcPct val="0"/>
              </a:spcBef>
              <a:defRPr/>
            </a:pPr>
            <a:r>
              <a:rPr lang="ja-JP" altLang="en-US" sz="1600" b="1" dirty="0">
                <a:latin typeface="ＭＳ 明朝" panose="02020609040205080304" pitchFamily="17" charset="-128"/>
                <a:ea typeface="ＭＳ 明朝" panose="02020609040205080304" pitchFamily="17" charset="-128"/>
                <a:cs typeface="+mj-cs"/>
              </a:rPr>
              <a:t>　研究開発の概要：</a:t>
            </a:r>
            <a:r>
              <a:rPr lang="ja-JP" altLang="en-US" sz="1600" b="1" dirty="0">
                <a:solidFill>
                  <a:srgbClr val="3366FF"/>
                </a:solidFill>
                <a:latin typeface="ＭＳ 明朝" panose="02020609040205080304" pitchFamily="17" charset="-128"/>
                <a:ea typeface="ＭＳ 明朝" panose="02020609040205080304" pitchFamily="17" charset="-128"/>
                <a:cs typeface="+mj-cs"/>
              </a:rPr>
              <a:t>研究開発の目的及び実施内容を簡潔に記載ください（</a:t>
            </a:r>
            <a:r>
              <a:rPr lang="en-US" altLang="ja-JP" sz="1600" b="1" dirty="0">
                <a:solidFill>
                  <a:srgbClr val="3366FF"/>
                </a:solidFill>
                <a:latin typeface="ＭＳ 明朝" panose="02020609040205080304" pitchFamily="17" charset="-128"/>
                <a:ea typeface="ＭＳ 明朝" panose="02020609040205080304" pitchFamily="17" charset="-128"/>
                <a:cs typeface="+mj-cs"/>
              </a:rPr>
              <a:t>500</a:t>
            </a:r>
            <a:r>
              <a:rPr lang="ja-JP" altLang="en-US" sz="1600" b="1" dirty="0">
                <a:solidFill>
                  <a:srgbClr val="3366FF"/>
                </a:solidFill>
                <a:latin typeface="ＭＳ 明朝" panose="02020609040205080304" pitchFamily="17" charset="-128"/>
                <a:ea typeface="ＭＳ 明朝" panose="02020609040205080304" pitchFamily="17" charset="-128"/>
                <a:cs typeface="+mj-cs"/>
              </a:rPr>
              <a:t>～</a:t>
            </a:r>
            <a:r>
              <a:rPr lang="en-US" altLang="ja-JP" sz="1600" b="1" dirty="0">
                <a:solidFill>
                  <a:srgbClr val="3366FF"/>
                </a:solidFill>
                <a:latin typeface="ＭＳ 明朝" panose="02020609040205080304" pitchFamily="17" charset="-128"/>
                <a:ea typeface="ＭＳ 明朝" panose="02020609040205080304" pitchFamily="17" charset="-128"/>
                <a:cs typeface="+mj-cs"/>
              </a:rPr>
              <a:t>1000</a:t>
            </a:r>
            <a:r>
              <a:rPr lang="ja-JP" altLang="en-US" sz="1600" b="1" dirty="0">
                <a:solidFill>
                  <a:srgbClr val="3366FF"/>
                </a:solidFill>
                <a:latin typeface="ＭＳ 明朝" panose="02020609040205080304" pitchFamily="17" charset="-128"/>
                <a:ea typeface="ＭＳ 明朝" panose="02020609040205080304" pitchFamily="17" charset="-128"/>
                <a:cs typeface="+mj-cs"/>
              </a:rPr>
              <a:t>文字以内）</a:t>
            </a:r>
            <a:endParaRPr kumimoji="1" lang="ja-JP" altLang="en-US" sz="1600" b="1" i="0" u="none" strike="noStrike" kern="1200" cap="none" spc="0" normalizeH="0" baseline="0" noProof="0" dirty="0">
              <a:ln>
                <a:noFill/>
              </a:ln>
              <a:solidFill>
                <a:schemeClr val="tx1"/>
              </a:solidFill>
              <a:effectLst/>
              <a:uLnTx/>
              <a:uFillTx/>
              <a:latin typeface="+mj-lt"/>
              <a:ea typeface="+mj-ea"/>
              <a:cs typeface="+mj-cs"/>
            </a:endParaRPr>
          </a:p>
        </p:txBody>
      </p:sp>
      <p:sp>
        <p:nvSpPr>
          <p:cNvPr id="6" name="スライド番号プレースホルダー 5">
            <a:extLst>
              <a:ext uri="{FF2B5EF4-FFF2-40B4-BE49-F238E27FC236}">
                <a16:creationId xmlns:a16="http://schemas.microsoft.com/office/drawing/2014/main" id="{58A3AD04-35A1-FE53-4A64-F97D2233CA4C}"/>
              </a:ext>
            </a:extLst>
          </p:cNvPr>
          <p:cNvSpPr>
            <a:spLocks noGrp="1"/>
          </p:cNvSpPr>
          <p:nvPr>
            <p:ph type="sldNum" sz="quarter" idx="12"/>
          </p:nvPr>
        </p:nvSpPr>
        <p:spPr/>
        <p:txBody>
          <a:bodyPr/>
          <a:lstStyle/>
          <a:p>
            <a:fld id="{FBBCCA27-AD94-4D1F-8BB0-94EA31224790}" type="slidenum">
              <a:rPr kumimoji="1" lang="ja-JP" altLang="en-US" smtClean="0"/>
              <a:pPr/>
              <a:t>1</a:t>
            </a:fld>
            <a:endParaRPr kumimoji="1" lang="ja-JP" altLang="en-US"/>
          </a:p>
        </p:txBody>
      </p:sp>
      <p:sp>
        <p:nvSpPr>
          <p:cNvPr id="7" name="タイトル 1">
            <a:extLst>
              <a:ext uri="{FF2B5EF4-FFF2-40B4-BE49-F238E27FC236}">
                <a16:creationId xmlns:a16="http://schemas.microsoft.com/office/drawing/2014/main" id="{5A41EFE7-BAAD-F91F-B67F-449FB63F3572}"/>
              </a:ext>
            </a:extLst>
          </p:cNvPr>
          <p:cNvSpPr txBox="1">
            <a:spLocks/>
          </p:cNvSpPr>
          <p:nvPr/>
        </p:nvSpPr>
        <p:spPr>
          <a:xfrm>
            <a:off x="157808" y="404664"/>
            <a:ext cx="8784976" cy="612648"/>
          </a:xfrm>
          <a:prstGeom prst="rect">
            <a:avLst/>
          </a:prstGeom>
        </p:spPr>
        <p:txBody>
          <a:bodyPr vert="horz" lIns="91440" tIns="45720" rIns="91440" bIns="45720" rtlCol="0" anchor="t" anchorCtr="0">
            <a:noAutofit/>
          </a:bodyPr>
          <a:lstStyle/>
          <a:p>
            <a:pPr lvl="0">
              <a:spcBef>
                <a:spcPct val="0"/>
              </a:spcBef>
              <a:defRPr/>
            </a:pPr>
            <a:r>
              <a:rPr lang="ja-JP" altLang="en-US" b="1" dirty="0">
                <a:latin typeface="ＭＳ 明朝" panose="02020609040205080304" pitchFamily="17" charset="-128"/>
                <a:ea typeface="ＭＳ 明朝" panose="02020609040205080304" pitchFamily="17" charset="-128"/>
              </a:rPr>
              <a:t>量子・古典ハイブリッド技術のサイバー・フィジカル開発事業</a:t>
            </a:r>
            <a:endParaRPr lang="en-US" altLang="ja-JP" b="1" dirty="0">
              <a:latin typeface="ＭＳ 明朝" panose="02020609040205080304" pitchFamily="17" charset="-128"/>
              <a:ea typeface="ＭＳ 明朝" panose="02020609040205080304" pitchFamily="17" charset="-128"/>
            </a:endParaRPr>
          </a:p>
          <a:p>
            <a:pPr lvl="0">
              <a:spcBef>
                <a:spcPct val="0"/>
              </a:spcBef>
              <a:defRPr/>
            </a:pPr>
            <a:r>
              <a:rPr lang="ja-JP" altLang="en-US" b="1" dirty="0">
                <a:latin typeface="ＭＳ 明朝" panose="02020609040205080304" pitchFamily="17" charset="-128"/>
                <a:ea typeface="ＭＳ 明朝" panose="02020609040205080304" pitchFamily="17" charset="-128"/>
              </a:rPr>
              <a:t>研究開発項目①「量子・古典アプリケーション開発・実証」</a:t>
            </a:r>
            <a:endParaRPr lang="en-US" altLang="ja-JP" b="1" dirty="0">
              <a:latin typeface="ＭＳ 明朝" panose="02020609040205080304" pitchFamily="17" charset="-128"/>
              <a:ea typeface="ＭＳ 明朝" panose="02020609040205080304" pitchFamily="17" charset="-128"/>
            </a:endParaRPr>
          </a:p>
        </p:txBody>
      </p:sp>
      <p:sp>
        <p:nvSpPr>
          <p:cNvPr id="9" name="吹き出し: 四角形 8">
            <a:extLst>
              <a:ext uri="{FF2B5EF4-FFF2-40B4-BE49-F238E27FC236}">
                <a16:creationId xmlns:a16="http://schemas.microsoft.com/office/drawing/2014/main" id="{053F3638-ED3A-E185-A257-7082DB27CB47}"/>
              </a:ext>
            </a:extLst>
          </p:cNvPr>
          <p:cNvSpPr/>
          <p:nvPr/>
        </p:nvSpPr>
        <p:spPr>
          <a:xfrm>
            <a:off x="123278" y="6355618"/>
            <a:ext cx="4104456" cy="428881"/>
          </a:xfrm>
          <a:prstGeom prst="wedgeRectCallout">
            <a:avLst>
              <a:gd name="adj1" fmla="val -22427"/>
              <a:gd name="adj2" fmla="val -106843"/>
            </a:avLst>
          </a:prstGeom>
          <a:solidFill>
            <a:srgbClr val="FFFF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600" dirty="0">
                <a:solidFill>
                  <a:schemeClr val="tx1"/>
                </a:solidFill>
                <a:latin typeface="Meiryo UI" panose="020B0604030504040204" pitchFamily="50" charset="-128"/>
                <a:ea typeface="Meiryo UI" panose="020B0604030504040204" pitchFamily="50" charset="-128"/>
              </a:rPr>
              <a:t>基本情報（枠内）は青字部分を修正ください。</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
        <p:nvSpPr>
          <p:cNvPr id="3" name="吹き出し: 四角形 2">
            <a:extLst>
              <a:ext uri="{FF2B5EF4-FFF2-40B4-BE49-F238E27FC236}">
                <a16:creationId xmlns:a16="http://schemas.microsoft.com/office/drawing/2014/main" id="{9C1A4418-EC7E-6039-6C65-F74E41748042}"/>
              </a:ext>
            </a:extLst>
          </p:cNvPr>
          <p:cNvSpPr/>
          <p:nvPr/>
        </p:nvSpPr>
        <p:spPr>
          <a:xfrm>
            <a:off x="4932040" y="1124744"/>
            <a:ext cx="4895809" cy="3816424"/>
          </a:xfrm>
          <a:prstGeom prst="wedgeRectCallout">
            <a:avLst>
              <a:gd name="adj1" fmla="val -57652"/>
              <a:gd name="adj2" fmla="val -2658"/>
            </a:avLst>
          </a:prstGeom>
          <a:solidFill>
            <a:srgbClr val="FFFF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dirty="0">
                <a:solidFill>
                  <a:schemeClr val="tx1"/>
                </a:solidFill>
                <a:latin typeface="Meiryo UI" panose="020B0604030504040204" pitchFamily="50" charset="-128"/>
                <a:ea typeface="Meiryo UI" panose="020B0604030504040204" pitchFamily="50" charset="-128"/>
              </a:rPr>
              <a:t>＜ヒアリング審査について＞</a:t>
            </a:r>
            <a:endParaRPr kumimoji="1" lang="en-US" altLang="ja-JP" dirty="0">
              <a:solidFill>
                <a:schemeClr val="tx1"/>
              </a:solidFill>
              <a:latin typeface="Meiryo UI" panose="020B0604030504040204" pitchFamily="50" charset="-128"/>
              <a:ea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rPr>
              <a:t>・提案書による書面審査の結果を踏まえて、ヒアリング審査先を選定します。</a:t>
            </a:r>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rPr>
              <a:t>・その際、ヒアリング審査先には、本ヒアリング審査資料雛形に基づくプレゼン資料の作成および提出を依頼します。</a:t>
            </a:r>
            <a:r>
              <a:rPr kumimoji="1" lang="ja-JP" altLang="en-US" sz="1600" b="1" dirty="0">
                <a:solidFill>
                  <a:srgbClr val="3366FF"/>
                </a:solidFill>
                <a:latin typeface="Meiryo UI" panose="020B0604030504040204" pitchFamily="50" charset="-128"/>
                <a:ea typeface="Meiryo UI" panose="020B0604030504040204" pitchFamily="50" charset="-128"/>
              </a:rPr>
              <a:t>提出は依頼から２～３日後と短納期となりますこと</a:t>
            </a:r>
            <a:r>
              <a:rPr kumimoji="1" lang="ja-JP" altLang="en-US" sz="1600" dirty="0">
                <a:solidFill>
                  <a:schemeClr val="tx1"/>
                </a:solidFill>
                <a:latin typeface="Meiryo UI" panose="020B0604030504040204" pitchFamily="50" charset="-128"/>
                <a:ea typeface="Meiryo UI" panose="020B0604030504040204" pitchFamily="50" charset="-128"/>
              </a:rPr>
              <a:t>、ご承知おき願います。</a:t>
            </a:r>
            <a:endParaRPr kumimoji="1" lang="en-US" altLang="ja-JP" sz="1600" dirty="0">
              <a:solidFill>
                <a:schemeClr val="tx1"/>
              </a:solidFill>
              <a:latin typeface="Meiryo UI" panose="020B0604030504040204" pitchFamily="50" charset="-128"/>
              <a:ea typeface="Meiryo UI" panose="020B0604030504040204" pitchFamily="50" charset="-128"/>
            </a:endParaRPr>
          </a:p>
          <a:p>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ヒアリング審査は、</a:t>
            </a:r>
            <a:r>
              <a:rPr kumimoji="1" lang="en-US" altLang="ja-JP" sz="1600" dirty="0">
                <a:solidFill>
                  <a:schemeClr val="tx1"/>
                </a:solidFill>
                <a:latin typeface="Meiryo UI" panose="020B0604030504040204" pitchFamily="50" charset="-128"/>
                <a:ea typeface="Meiryo UI" panose="020B0604030504040204" pitchFamily="50" charset="-128"/>
              </a:rPr>
              <a:t>1</a:t>
            </a:r>
            <a:r>
              <a:rPr kumimoji="1" lang="ja-JP" altLang="en-US" sz="1600" dirty="0">
                <a:solidFill>
                  <a:schemeClr val="tx1"/>
                </a:solidFill>
                <a:latin typeface="Meiryo UI" panose="020B0604030504040204" pitchFamily="50" charset="-128"/>
                <a:ea typeface="Meiryo UI" panose="020B0604030504040204" pitchFamily="50" charset="-128"/>
              </a:rPr>
              <a:t>テーマあたりプレゼン</a:t>
            </a:r>
            <a:r>
              <a:rPr kumimoji="1" lang="en-US" altLang="ja-JP" sz="1600" dirty="0">
                <a:solidFill>
                  <a:schemeClr val="tx1"/>
                </a:solidFill>
                <a:latin typeface="Meiryo UI" panose="020B0604030504040204" pitchFamily="50" charset="-128"/>
                <a:ea typeface="Meiryo UI" panose="020B0604030504040204" pitchFamily="50" charset="-128"/>
              </a:rPr>
              <a:t>15</a:t>
            </a:r>
            <a:r>
              <a:rPr kumimoji="1" lang="ja-JP" altLang="en-US" sz="1600" dirty="0">
                <a:solidFill>
                  <a:schemeClr val="tx1"/>
                </a:solidFill>
                <a:latin typeface="Meiryo UI" panose="020B0604030504040204" pitchFamily="50" charset="-128"/>
                <a:ea typeface="Meiryo UI" panose="020B0604030504040204" pitchFamily="50" charset="-128"/>
              </a:rPr>
              <a:t>分、質疑応答</a:t>
            </a:r>
            <a:r>
              <a:rPr kumimoji="1" lang="en-US" altLang="ja-JP" sz="1600" dirty="0">
                <a:solidFill>
                  <a:schemeClr val="tx1"/>
                </a:solidFill>
                <a:latin typeface="Meiryo UI" panose="020B0604030504040204" pitchFamily="50" charset="-128"/>
                <a:ea typeface="Meiryo UI" panose="020B0604030504040204" pitchFamily="50" charset="-128"/>
              </a:rPr>
              <a:t>15</a:t>
            </a:r>
            <a:r>
              <a:rPr kumimoji="1" lang="ja-JP" altLang="en-US" sz="1600" dirty="0">
                <a:solidFill>
                  <a:schemeClr val="tx1"/>
                </a:solidFill>
                <a:latin typeface="Meiryo UI" panose="020B0604030504040204" pitchFamily="50" charset="-128"/>
                <a:ea typeface="Meiryo UI" panose="020B0604030504040204" pitchFamily="50" charset="-128"/>
              </a:rPr>
              <a:t>分の予定です。提案関係者であればどなたでも対応頂けます（例えば、再委託先も同席する、複数人で連携して発表・質疑応答を行うなども可能です）。審査の時間は変更になる可能性</a:t>
            </a:r>
            <a:r>
              <a:rPr lang="ja-JP" altLang="en-US" sz="1600" dirty="0">
                <a:solidFill>
                  <a:schemeClr val="tx1"/>
                </a:solidFill>
                <a:latin typeface="Meiryo UI" panose="020B0604030504040204" pitchFamily="50" charset="-128"/>
                <a:ea typeface="Meiryo UI" panose="020B0604030504040204" pitchFamily="50" charset="-128"/>
              </a:rPr>
              <a:t>があります。</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
        <p:nvSpPr>
          <p:cNvPr id="4" name="吹き出し: 四角形 3">
            <a:extLst>
              <a:ext uri="{FF2B5EF4-FFF2-40B4-BE49-F238E27FC236}">
                <a16:creationId xmlns:a16="http://schemas.microsoft.com/office/drawing/2014/main" id="{B033FE13-A0F3-E7EE-50B4-DAB41C50D791}"/>
              </a:ext>
            </a:extLst>
          </p:cNvPr>
          <p:cNvSpPr/>
          <p:nvPr/>
        </p:nvSpPr>
        <p:spPr>
          <a:xfrm>
            <a:off x="3369568" y="44365"/>
            <a:ext cx="5738936" cy="428881"/>
          </a:xfrm>
          <a:prstGeom prst="wedgeRectCallout">
            <a:avLst>
              <a:gd name="adj1" fmla="val -24025"/>
              <a:gd name="adj2" fmla="val 118783"/>
            </a:avLst>
          </a:prstGeom>
          <a:solidFill>
            <a:srgbClr val="FFFF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lang="ja-JP" altLang="en-US" sz="1600" dirty="0">
                <a:solidFill>
                  <a:schemeClr val="tx1"/>
                </a:solidFill>
                <a:latin typeface="Meiryo UI" panose="020B0604030504040204" pitchFamily="50" charset="-128"/>
                <a:ea typeface="Meiryo UI" panose="020B0604030504040204" pitchFamily="50" charset="-128"/>
              </a:rPr>
              <a:t>応募パターン</a:t>
            </a:r>
            <a:r>
              <a:rPr lang="en-US" altLang="ja-JP" sz="1600" dirty="0">
                <a:solidFill>
                  <a:schemeClr val="tx1"/>
                </a:solidFill>
                <a:latin typeface="Meiryo UI" panose="020B0604030504040204" pitchFamily="50" charset="-128"/>
                <a:ea typeface="Meiryo UI" panose="020B0604030504040204" pitchFamily="50" charset="-128"/>
              </a:rPr>
              <a:t>[1]-4</a:t>
            </a:r>
            <a:r>
              <a:rPr lang="ja-JP" altLang="en-US" sz="1600" dirty="0">
                <a:solidFill>
                  <a:schemeClr val="tx1"/>
                </a:solidFill>
                <a:latin typeface="Meiryo UI" panose="020B0604030504040204" pitchFamily="50" charset="-128"/>
                <a:ea typeface="Meiryo UI" panose="020B0604030504040204" pitchFamily="50" charset="-128"/>
              </a:rPr>
              <a:t>にて応募する場合は本スライドを削除ください</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54670134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1"/>
          <p:cNvSpPr txBox="1">
            <a:spLocks/>
          </p:cNvSpPr>
          <p:nvPr/>
        </p:nvSpPr>
        <p:spPr>
          <a:xfrm>
            <a:off x="216504" y="1124744"/>
            <a:ext cx="8892000" cy="5231606"/>
          </a:xfrm>
          <a:prstGeom prst="rect">
            <a:avLst/>
          </a:prstGeom>
          <a:ln>
            <a:solidFill>
              <a:schemeClr val="tx1"/>
            </a:solidFill>
          </a:ln>
        </p:spPr>
        <p:txBody>
          <a:bodyPr vert="horz" lIns="91440" tIns="45720" rIns="91440" bIns="45720" rtlCol="0" anchor="t" anchorCtr="0">
            <a:noAutofit/>
          </a:bodyPr>
          <a:lstStyle/>
          <a:p>
            <a:pPr lvl="0">
              <a:spcBef>
                <a:spcPct val="0"/>
              </a:spcBef>
              <a:defRPr/>
            </a:pPr>
            <a:r>
              <a:rPr lang="en-US" altLang="ja-JP" b="1" dirty="0">
                <a:latin typeface="ＭＳ 明朝" panose="02020609040205080304" pitchFamily="17" charset="-128"/>
                <a:ea typeface="ＭＳ 明朝" panose="02020609040205080304" pitchFamily="17" charset="-128"/>
              </a:rPr>
              <a:t>【</a:t>
            </a:r>
            <a:r>
              <a:rPr lang="ja-JP" altLang="en-US" b="1" dirty="0">
                <a:latin typeface="ＭＳ 明朝" panose="02020609040205080304" pitchFamily="17" charset="-128"/>
                <a:ea typeface="ＭＳ 明朝" panose="02020609040205080304" pitchFamily="17" charset="-128"/>
              </a:rPr>
              <a:t>基本情報</a:t>
            </a:r>
            <a:r>
              <a:rPr lang="en-US" altLang="ja-JP" b="1" dirty="0">
                <a:latin typeface="ＭＳ 明朝" panose="02020609040205080304" pitchFamily="17" charset="-128"/>
                <a:ea typeface="ＭＳ 明朝" panose="02020609040205080304" pitchFamily="17" charset="-128"/>
              </a:rPr>
              <a:t>】</a:t>
            </a:r>
          </a:p>
          <a:p>
            <a:pPr lvl="0">
              <a:spcBef>
                <a:spcPct val="0"/>
              </a:spcBef>
              <a:defRPr/>
            </a:pPr>
            <a:r>
              <a:rPr lang="ja-JP" altLang="en-US" sz="1600" b="1" dirty="0">
                <a:latin typeface="ＭＳ 明朝" panose="02020609040205080304" pitchFamily="17" charset="-128"/>
                <a:ea typeface="ＭＳ 明朝" panose="02020609040205080304" pitchFamily="17" charset="-128"/>
              </a:rPr>
              <a:t>　テーマ名：</a:t>
            </a:r>
            <a:r>
              <a:rPr lang="ja-JP" altLang="en-US" sz="1600" b="1" dirty="0">
                <a:solidFill>
                  <a:srgbClr val="3366FF"/>
                </a:solidFill>
                <a:latin typeface="ＭＳ 明朝" panose="02020609040205080304" pitchFamily="17" charset="-128"/>
                <a:ea typeface="ＭＳ 明朝" panose="02020609040205080304" pitchFamily="17" charset="-128"/>
              </a:rPr>
              <a:t>○○○○の開発</a:t>
            </a:r>
            <a:endParaRPr lang="en-US" altLang="ja-JP" sz="1600" b="1" dirty="0">
              <a:solidFill>
                <a:srgbClr val="3366FF"/>
              </a:solidFill>
              <a:latin typeface="ＭＳ 明朝" panose="02020609040205080304" pitchFamily="17" charset="-128"/>
              <a:ea typeface="ＭＳ 明朝" panose="02020609040205080304" pitchFamily="17" charset="-128"/>
            </a:endParaRPr>
          </a:p>
          <a:p>
            <a:pPr lvl="0">
              <a:spcBef>
                <a:spcPct val="0"/>
              </a:spcBef>
              <a:defRPr/>
            </a:pPr>
            <a:endParaRPr lang="en-US" altLang="ja-JP" sz="1600" b="1" dirty="0">
              <a:solidFill>
                <a:srgbClr val="3366FF"/>
              </a:solidFill>
              <a:latin typeface="ＭＳ 明朝" panose="02020609040205080304" pitchFamily="17" charset="-128"/>
              <a:ea typeface="ＭＳ 明朝" panose="02020609040205080304" pitchFamily="17" charset="-128"/>
            </a:endParaRPr>
          </a:p>
          <a:p>
            <a:pPr lvl="0">
              <a:spcBef>
                <a:spcPct val="0"/>
              </a:spcBef>
              <a:defRPr/>
            </a:pPr>
            <a:r>
              <a:rPr lang="ja-JP" altLang="en-US" sz="1600" b="1" dirty="0">
                <a:latin typeface="ＭＳ 明朝" panose="02020609040205080304" pitchFamily="17" charset="-128"/>
                <a:ea typeface="ＭＳ 明朝" panose="02020609040205080304" pitchFamily="17" charset="-128"/>
              </a:rPr>
              <a:t>　提案者名：</a:t>
            </a:r>
            <a:r>
              <a:rPr lang="ja-JP" altLang="en-US" sz="1600" b="1" dirty="0">
                <a:solidFill>
                  <a:srgbClr val="3366FF"/>
                </a:solidFill>
                <a:latin typeface="ＭＳ 明朝" panose="02020609040205080304" pitchFamily="17" charset="-128"/>
                <a:ea typeface="ＭＳ 明朝" panose="02020609040205080304" pitchFamily="17" charset="-128"/>
                <a:cs typeface="+mj-cs"/>
              </a:rPr>
              <a:t>○○○株式会社</a:t>
            </a:r>
            <a:r>
              <a:rPr lang="en-US" altLang="ja-JP" sz="1600" b="1" dirty="0">
                <a:solidFill>
                  <a:srgbClr val="3366FF"/>
                </a:solidFill>
                <a:latin typeface="ＭＳ 明朝" panose="02020609040205080304" pitchFamily="17" charset="-128"/>
                <a:ea typeface="ＭＳ 明朝" panose="02020609040205080304" pitchFamily="17" charset="-128"/>
                <a:cs typeface="+mj-cs"/>
              </a:rPr>
              <a:t>【</a:t>
            </a:r>
            <a:r>
              <a:rPr lang="ja-JP" altLang="en-US" sz="1600" b="1" dirty="0">
                <a:solidFill>
                  <a:srgbClr val="3366FF"/>
                </a:solidFill>
                <a:latin typeface="ＭＳ 明朝" panose="02020609040205080304" pitchFamily="17" charset="-128"/>
                <a:ea typeface="ＭＳ 明朝" panose="02020609040205080304" pitchFamily="17" charset="-128"/>
                <a:cs typeface="+mj-cs"/>
              </a:rPr>
              <a:t>助成率：</a:t>
            </a:r>
            <a:r>
              <a:rPr lang="en-US" altLang="ja-JP" sz="1600" b="1" dirty="0">
                <a:solidFill>
                  <a:srgbClr val="3366FF"/>
                </a:solidFill>
                <a:latin typeface="ＭＳ 明朝" panose="02020609040205080304" pitchFamily="17" charset="-128"/>
                <a:ea typeface="ＭＳ 明朝" panose="02020609040205080304" pitchFamily="17" charset="-128"/>
                <a:cs typeface="+mj-cs"/>
              </a:rPr>
              <a:t>1/2</a:t>
            </a:r>
            <a:r>
              <a:rPr lang="ja-JP" altLang="en-US" sz="1600" b="1" dirty="0">
                <a:solidFill>
                  <a:srgbClr val="3366FF"/>
                </a:solidFill>
                <a:latin typeface="ＭＳ 明朝" panose="02020609040205080304" pitchFamily="17" charset="-128"/>
                <a:ea typeface="ＭＳ 明朝" panose="02020609040205080304" pitchFamily="17" charset="-128"/>
                <a:cs typeface="+mj-cs"/>
              </a:rPr>
              <a:t>、</a:t>
            </a:r>
            <a:r>
              <a:rPr lang="en-US" altLang="ja-JP" sz="1600" b="1" dirty="0">
                <a:solidFill>
                  <a:srgbClr val="3366FF"/>
                </a:solidFill>
                <a:latin typeface="ＭＳ 明朝" panose="02020609040205080304" pitchFamily="17" charset="-128"/>
                <a:ea typeface="ＭＳ 明朝" panose="02020609040205080304" pitchFamily="17" charset="-128"/>
                <a:cs typeface="+mj-cs"/>
              </a:rPr>
              <a:t>2/3】</a:t>
            </a:r>
          </a:p>
          <a:p>
            <a:pPr>
              <a:spcBef>
                <a:spcPct val="0"/>
              </a:spcBef>
              <a:defRPr/>
            </a:pPr>
            <a:r>
              <a:rPr lang="ja-JP" altLang="en-US" sz="1600" b="1" dirty="0">
                <a:solidFill>
                  <a:srgbClr val="3366FF"/>
                </a:solidFill>
                <a:latin typeface="ＭＳ 明朝" panose="02020609040205080304" pitchFamily="17" charset="-128"/>
                <a:ea typeface="ＭＳ 明朝" panose="02020609040205080304" pitchFamily="17" charset="-128"/>
                <a:cs typeface="+mj-cs"/>
              </a:rPr>
              <a:t>　　　　　　　　□□株式会社（委託先／共同実施先）</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a:spcBef>
                <a:spcPct val="0"/>
              </a:spcBef>
              <a:defRPr/>
            </a:pPr>
            <a:r>
              <a:rPr lang="ja-JP" altLang="en-US" sz="1600" b="1" dirty="0">
                <a:solidFill>
                  <a:srgbClr val="3366FF"/>
                </a:solidFill>
                <a:latin typeface="ＭＳ 明朝" panose="02020609040205080304" pitchFamily="17" charset="-128"/>
                <a:ea typeface="ＭＳ 明朝" panose="02020609040205080304" pitchFamily="17" charset="-128"/>
                <a:cs typeface="+mj-cs"/>
              </a:rPr>
              <a:t>　　　　　　●●株式会社</a:t>
            </a:r>
            <a:r>
              <a:rPr lang="en-US" altLang="ja-JP" sz="1600" b="1" dirty="0">
                <a:solidFill>
                  <a:srgbClr val="3366FF"/>
                </a:solidFill>
                <a:latin typeface="ＭＳ 明朝" panose="02020609040205080304" pitchFamily="17" charset="-128"/>
                <a:ea typeface="ＭＳ 明朝" panose="02020609040205080304" pitchFamily="17" charset="-128"/>
                <a:cs typeface="+mj-cs"/>
              </a:rPr>
              <a:t>【</a:t>
            </a:r>
            <a:r>
              <a:rPr lang="ja-JP" altLang="en-US" sz="1600" b="1" dirty="0">
                <a:solidFill>
                  <a:srgbClr val="3366FF"/>
                </a:solidFill>
                <a:latin typeface="ＭＳ 明朝" panose="02020609040205080304" pitchFamily="17" charset="-128"/>
                <a:ea typeface="ＭＳ 明朝" panose="02020609040205080304" pitchFamily="17" charset="-128"/>
                <a:cs typeface="+mj-cs"/>
              </a:rPr>
              <a:t>助成率：</a:t>
            </a:r>
            <a:r>
              <a:rPr lang="en-US" altLang="ja-JP" sz="1600" b="1" dirty="0">
                <a:solidFill>
                  <a:srgbClr val="3366FF"/>
                </a:solidFill>
                <a:latin typeface="ＭＳ 明朝" panose="02020609040205080304" pitchFamily="17" charset="-128"/>
                <a:ea typeface="ＭＳ 明朝" panose="02020609040205080304" pitchFamily="17" charset="-128"/>
                <a:cs typeface="+mj-cs"/>
              </a:rPr>
              <a:t>1/2</a:t>
            </a:r>
            <a:r>
              <a:rPr lang="ja-JP" altLang="en-US" sz="1600" b="1" dirty="0">
                <a:solidFill>
                  <a:srgbClr val="3366FF"/>
                </a:solidFill>
                <a:latin typeface="ＭＳ 明朝" panose="02020609040205080304" pitchFamily="17" charset="-128"/>
                <a:ea typeface="ＭＳ 明朝" panose="02020609040205080304" pitchFamily="17" charset="-128"/>
                <a:cs typeface="+mj-cs"/>
              </a:rPr>
              <a:t>、</a:t>
            </a:r>
            <a:r>
              <a:rPr lang="en-US" altLang="ja-JP" sz="1600" b="1" dirty="0">
                <a:solidFill>
                  <a:srgbClr val="3366FF"/>
                </a:solidFill>
                <a:latin typeface="ＭＳ 明朝" panose="02020609040205080304" pitchFamily="17" charset="-128"/>
                <a:ea typeface="ＭＳ 明朝" panose="02020609040205080304" pitchFamily="17" charset="-128"/>
                <a:cs typeface="+mj-cs"/>
              </a:rPr>
              <a:t>2/3】</a:t>
            </a:r>
          </a:p>
          <a:p>
            <a:pPr>
              <a:spcBef>
                <a:spcPct val="0"/>
              </a:spcBef>
              <a:defRPr/>
            </a:pPr>
            <a:r>
              <a:rPr lang="ja-JP" altLang="en-US" sz="1600" b="1" dirty="0">
                <a:solidFill>
                  <a:srgbClr val="3366FF"/>
                </a:solidFill>
                <a:latin typeface="ＭＳ 明朝" panose="02020609040205080304" pitchFamily="17" charset="-128"/>
                <a:ea typeface="ＭＳ 明朝" panose="02020609040205080304" pitchFamily="17" charset="-128"/>
                <a:cs typeface="+mj-cs"/>
              </a:rPr>
              <a:t>　　　　　　　　▲▲大学（委託先／共同実施先）</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lvl="0">
              <a:spcBef>
                <a:spcPct val="0"/>
              </a:spcBef>
              <a:defRPr/>
            </a:pPr>
            <a:r>
              <a:rPr lang="ja-JP" altLang="en-US" sz="1600" b="1" dirty="0">
                <a:latin typeface="ＭＳ 明朝" panose="02020609040205080304" pitchFamily="17" charset="-128"/>
                <a:ea typeface="ＭＳ 明朝" panose="02020609040205080304" pitchFamily="17" charset="-128"/>
                <a:cs typeface="+mj-cs"/>
              </a:rPr>
              <a:t>　　　　　　</a:t>
            </a:r>
            <a:r>
              <a:rPr lang="en-US" altLang="ja-JP" sz="1600" b="1" dirty="0">
                <a:solidFill>
                  <a:srgbClr val="3366FF"/>
                </a:solidFill>
                <a:latin typeface="ＭＳ 明朝" panose="02020609040205080304" pitchFamily="17" charset="-128"/>
                <a:ea typeface="ＭＳ 明朝" panose="02020609040205080304" pitchFamily="17" charset="-128"/>
                <a:cs typeface="+mj-cs"/>
              </a:rPr>
              <a:t>※</a:t>
            </a:r>
            <a:r>
              <a:rPr lang="ja-JP" altLang="en-US" sz="1600" b="1" dirty="0">
                <a:solidFill>
                  <a:srgbClr val="3366FF"/>
                </a:solidFill>
                <a:latin typeface="ＭＳ 明朝" panose="02020609040205080304" pitchFamily="17" charset="-128"/>
                <a:ea typeface="ＭＳ 明朝" panose="02020609040205080304" pitchFamily="17" charset="-128"/>
                <a:cs typeface="+mj-cs"/>
              </a:rPr>
              <a:t>共同提案者だけでなく、委託先や共同実施先も記載ください。</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lvl="0">
              <a:spcBef>
                <a:spcPct val="0"/>
              </a:spcBef>
              <a:defRPr/>
            </a:pPr>
            <a:r>
              <a:rPr lang="ja-JP" altLang="en-US" sz="1600" b="1" dirty="0">
                <a:solidFill>
                  <a:srgbClr val="3366FF"/>
                </a:solidFill>
                <a:latin typeface="ＭＳ 明朝" panose="02020609040205080304" pitchFamily="17" charset="-128"/>
                <a:ea typeface="ＭＳ 明朝" panose="02020609040205080304" pitchFamily="17" charset="-128"/>
                <a:cs typeface="+mj-cs"/>
              </a:rPr>
              <a:t>　　　　　　</a:t>
            </a:r>
            <a:r>
              <a:rPr lang="en-US" altLang="ja-JP" sz="1600" b="1" dirty="0">
                <a:solidFill>
                  <a:srgbClr val="3366FF"/>
                </a:solidFill>
                <a:latin typeface="ＭＳ 明朝" panose="02020609040205080304" pitchFamily="17" charset="-128"/>
                <a:ea typeface="ＭＳ 明朝" panose="02020609040205080304" pitchFamily="17" charset="-128"/>
                <a:cs typeface="+mj-cs"/>
              </a:rPr>
              <a:t>※</a:t>
            </a:r>
            <a:r>
              <a:rPr lang="ja-JP" altLang="en-US" sz="1600" b="1" dirty="0">
                <a:solidFill>
                  <a:srgbClr val="3366FF"/>
                </a:solidFill>
                <a:latin typeface="ＭＳ 明朝" panose="02020609040205080304" pitchFamily="17" charset="-128"/>
                <a:ea typeface="ＭＳ 明朝" panose="02020609040205080304" pitchFamily="17" charset="-128"/>
                <a:cs typeface="+mj-cs"/>
              </a:rPr>
              <a:t>提案者および連名提案者は適用される助成率を記載ください。</a:t>
            </a: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lvl="0">
              <a:spcBef>
                <a:spcPct val="0"/>
              </a:spcBef>
              <a:defRPr/>
            </a:pP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lvl="0">
              <a:spcBef>
                <a:spcPct val="0"/>
              </a:spcBef>
              <a:defRPr/>
            </a:pPr>
            <a:r>
              <a:rPr lang="ja-JP" altLang="en-US" sz="1600" b="1" dirty="0">
                <a:latin typeface="ＭＳ 明朝" panose="02020609040205080304" pitchFamily="17" charset="-128"/>
                <a:ea typeface="ＭＳ 明朝" panose="02020609040205080304" pitchFamily="17" charset="-128"/>
                <a:cs typeface="+mj-cs"/>
              </a:rPr>
              <a:t>　応募パターン： </a:t>
            </a:r>
            <a:r>
              <a:rPr lang="en-US" altLang="ja-JP" sz="1600" b="1" dirty="0">
                <a:latin typeface="ＭＳ 明朝" panose="02020609040205080304" pitchFamily="17" charset="-128"/>
                <a:ea typeface="ＭＳ 明朝" panose="02020609040205080304" pitchFamily="17" charset="-128"/>
                <a:cs typeface="+mj-cs"/>
              </a:rPr>
              <a:t>[1]-4</a:t>
            </a:r>
            <a:r>
              <a:rPr lang="ja-JP" altLang="en-US" sz="1600" b="1" dirty="0">
                <a:latin typeface="ＭＳ 明朝" panose="02020609040205080304" pitchFamily="17" charset="-128"/>
                <a:ea typeface="ＭＳ 明朝" panose="02020609040205080304" pitchFamily="17" charset="-128"/>
                <a:cs typeface="+mj-cs"/>
              </a:rPr>
              <a:t>（実用化開発）</a:t>
            </a:r>
            <a:endParaRPr lang="en-US" altLang="ja-JP" sz="1600" b="1" dirty="0">
              <a:latin typeface="ＭＳ 明朝" panose="02020609040205080304" pitchFamily="17" charset="-128"/>
              <a:ea typeface="ＭＳ 明朝" panose="02020609040205080304" pitchFamily="17" charset="-128"/>
              <a:cs typeface="+mj-cs"/>
            </a:endParaRPr>
          </a:p>
          <a:p>
            <a:pPr lvl="0">
              <a:spcBef>
                <a:spcPct val="0"/>
              </a:spcBef>
              <a:defRPr/>
            </a:pPr>
            <a:endParaRPr lang="en-US" altLang="ja-JP" sz="1600" b="1" dirty="0">
              <a:solidFill>
                <a:srgbClr val="3366FF"/>
              </a:solidFill>
              <a:latin typeface="ＭＳ 明朝" panose="02020609040205080304" pitchFamily="17" charset="-128"/>
              <a:ea typeface="ＭＳ 明朝" panose="02020609040205080304" pitchFamily="17" charset="-128"/>
              <a:cs typeface="+mj-cs"/>
            </a:endParaRPr>
          </a:p>
          <a:p>
            <a:pPr marL="0" marR="0" lvl="0" indent="0" defTabSz="914400" rtl="0" eaLnBrk="1" fontAlgn="auto" latinLnBrk="0" hangingPunct="1">
              <a:lnSpc>
                <a:spcPct val="100000"/>
              </a:lnSpc>
              <a:spcBef>
                <a:spcPct val="0"/>
              </a:spcBef>
              <a:spcAft>
                <a:spcPts val="0"/>
              </a:spcAft>
              <a:buClrTx/>
              <a:buSzTx/>
              <a:buFontTx/>
              <a:buNone/>
              <a:tabLst/>
              <a:defRPr/>
            </a:pPr>
            <a:r>
              <a:rPr lang="ja-JP" altLang="en-US" sz="1600" b="1" dirty="0">
                <a:latin typeface="ＭＳ 明朝" panose="02020609040205080304" pitchFamily="17" charset="-128"/>
                <a:ea typeface="ＭＳ 明朝" panose="02020609040205080304" pitchFamily="17" charset="-128"/>
              </a:rPr>
              <a:t>　開発分野：</a:t>
            </a:r>
            <a:r>
              <a:rPr lang="ja-JP" altLang="en-US" sz="1600" b="1" dirty="0">
                <a:solidFill>
                  <a:srgbClr val="3366FF"/>
                </a:solidFill>
                <a:latin typeface="ＭＳ 明朝" panose="02020609040205080304" pitchFamily="17" charset="-128"/>
                <a:ea typeface="ＭＳ 明朝" panose="02020609040205080304" pitchFamily="17" charset="-128"/>
              </a:rPr>
              <a:t>提案する開発分野</a:t>
            </a:r>
            <a:r>
              <a:rPr lang="en-US" altLang="ja-JP" sz="1600" b="1" dirty="0">
                <a:solidFill>
                  <a:srgbClr val="3366FF"/>
                </a:solidFill>
                <a:latin typeface="ＭＳ 明朝" panose="02020609040205080304" pitchFamily="17" charset="-128"/>
                <a:ea typeface="ＭＳ 明朝" panose="02020609040205080304" pitchFamily="17" charset="-128"/>
              </a:rPr>
              <a:t>(</a:t>
            </a:r>
            <a:r>
              <a:rPr lang="ja-JP" altLang="en-US" sz="1600" b="1" dirty="0">
                <a:solidFill>
                  <a:srgbClr val="3366FF"/>
                </a:solidFill>
                <a:latin typeface="ＭＳ 明朝" panose="02020609040205080304" pitchFamily="17" charset="-128"/>
                <a:ea typeface="ＭＳ 明朝" panose="02020609040205080304" pitchFamily="17" charset="-128"/>
              </a:rPr>
              <a:t>「製造」、「物流・交通」、「ネットワーク」</a:t>
            </a:r>
            <a:r>
              <a:rPr lang="en-US" altLang="ja-JP" sz="1600" b="1" dirty="0">
                <a:solidFill>
                  <a:srgbClr val="3366FF"/>
                </a:solidFill>
                <a:latin typeface="ＭＳ 明朝" panose="02020609040205080304" pitchFamily="17" charset="-128"/>
                <a:ea typeface="ＭＳ 明朝" panose="02020609040205080304" pitchFamily="17" charset="-128"/>
              </a:rPr>
              <a:t>)</a:t>
            </a:r>
          </a:p>
          <a:p>
            <a:pPr marL="0" marR="0" lvl="0" indent="0" defTabSz="914400" rtl="0" eaLnBrk="1" fontAlgn="auto" latinLnBrk="0" hangingPunct="1">
              <a:lnSpc>
                <a:spcPct val="100000"/>
              </a:lnSpc>
              <a:spcBef>
                <a:spcPct val="0"/>
              </a:spcBef>
              <a:spcAft>
                <a:spcPts val="0"/>
              </a:spcAft>
              <a:buClrTx/>
              <a:buSzTx/>
              <a:buFontTx/>
              <a:buNone/>
              <a:tabLst/>
              <a:defRPr/>
            </a:pPr>
            <a:r>
              <a:rPr lang="en-US" altLang="ja-JP" sz="1600" b="1" dirty="0">
                <a:solidFill>
                  <a:srgbClr val="3366FF"/>
                </a:solidFill>
                <a:latin typeface="ＭＳ 明朝" panose="02020609040205080304" pitchFamily="17" charset="-128"/>
                <a:ea typeface="ＭＳ 明朝" panose="02020609040205080304" pitchFamily="17" charset="-128"/>
              </a:rPr>
              <a:t>            </a:t>
            </a:r>
            <a:r>
              <a:rPr lang="ja-JP" altLang="en-US" sz="1600" b="1" dirty="0">
                <a:solidFill>
                  <a:srgbClr val="3366FF"/>
                </a:solidFill>
                <a:latin typeface="ＭＳ 明朝" panose="02020609040205080304" pitchFamily="17" charset="-128"/>
                <a:ea typeface="ＭＳ 明朝" panose="02020609040205080304" pitchFamily="17" charset="-128"/>
              </a:rPr>
              <a:t>を記載してください。</a:t>
            </a:r>
            <a:endParaRPr lang="en-US" altLang="ja-JP" sz="1600" b="1" dirty="0">
              <a:solidFill>
                <a:srgbClr val="3366FF"/>
              </a:solidFill>
              <a:latin typeface="ＭＳ 明朝" panose="02020609040205080304" pitchFamily="17" charset="-128"/>
              <a:ea typeface="ＭＳ 明朝" panose="02020609040205080304" pitchFamily="17" charset="-128"/>
            </a:endParaRPr>
          </a:p>
          <a:p>
            <a:pPr>
              <a:spcBef>
                <a:spcPct val="0"/>
              </a:spcBef>
              <a:defRPr/>
            </a:pPr>
            <a:endParaRPr lang="en-US" altLang="ja-JP" sz="1600" b="1" dirty="0"/>
          </a:p>
          <a:p>
            <a:pPr lvl="0">
              <a:spcBef>
                <a:spcPct val="0"/>
              </a:spcBef>
              <a:defRPr/>
            </a:pPr>
            <a:r>
              <a:rPr lang="ja-JP" altLang="en-US" sz="1600" b="1" dirty="0">
                <a:latin typeface="ＭＳ 明朝" panose="02020609040205080304" pitchFamily="17" charset="-128"/>
                <a:ea typeface="ＭＳ 明朝" panose="02020609040205080304" pitchFamily="17" charset="-128"/>
                <a:cs typeface="+mj-cs"/>
              </a:rPr>
              <a:t>　研究開発の概要：</a:t>
            </a:r>
            <a:r>
              <a:rPr lang="ja-JP" altLang="en-US" sz="1600" b="1" dirty="0">
                <a:solidFill>
                  <a:srgbClr val="3366FF"/>
                </a:solidFill>
                <a:latin typeface="ＭＳ 明朝" panose="02020609040205080304" pitchFamily="17" charset="-128"/>
                <a:ea typeface="ＭＳ 明朝" panose="02020609040205080304" pitchFamily="17" charset="-128"/>
                <a:cs typeface="+mj-cs"/>
              </a:rPr>
              <a:t>研究開発の目的及び実施内容を簡潔に記載ください（</a:t>
            </a:r>
            <a:r>
              <a:rPr lang="en-US" altLang="ja-JP" sz="1600" b="1" dirty="0">
                <a:solidFill>
                  <a:srgbClr val="3366FF"/>
                </a:solidFill>
                <a:latin typeface="ＭＳ 明朝" panose="02020609040205080304" pitchFamily="17" charset="-128"/>
                <a:ea typeface="ＭＳ 明朝" panose="02020609040205080304" pitchFamily="17" charset="-128"/>
                <a:cs typeface="+mj-cs"/>
              </a:rPr>
              <a:t>500</a:t>
            </a:r>
            <a:r>
              <a:rPr lang="ja-JP" altLang="en-US" sz="1600" b="1" dirty="0">
                <a:solidFill>
                  <a:srgbClr val="3366FF"/>
                </a:solidFill>
                <a:latin typeface="ＭＳ 明朝" panose="02020609040205080304" pitchFamily="17" charset="-128"/>
                <a:ea typeface="ＭＳ 明朝" panose="02020609040205080304" pitchFamily="17" charset="-128"/>
                <a:cs typeface="+mj-cs"/>
              </a:rPr>
              <a:t>～</a:t>
            </a:r>
            <a:r>
              <a:rPr lang="en-US" altLang="ja-JP" sz="1600" b="1" dirty="0">
                <a:solidFill>
                  <a:srgbClr val="3366FF"/>
                </a:solidFill>
                <a:latin typeface="ＭＳ 明朝" panose="02020609040205080304" pitchFamily="17" charset="-128"/>
                <a:ea typeface="ＭＳ 明朝" panose="02020609040205080304" pitchFamily="17" charset="-128"/>
                <a:cs typeface="+mj-cs"/>
              </a:rPr>
              <a:t>1000</a:t>
            </a:r>
            <a:r>
              <a:rPr lang="ja-JP" altLang="en-US" sz="1600" b="1" dirty="0">
                <a:solidFill>
                  <a:srgbClr val="3366FF"/>
                </a:solidFill>
                <a:latin typeface="ＭＳ 明朝" panose="02020609040205080304" pitchFamily="17" charset="-128"/>
                <a:ea typeface="ＭＳ 明朝" panose="02020609040205080304" pitchFamily="17" charset="-128"/>
                <a:cs typeface="+mj-cs"/>
              </a:rPr>
              <a:t>文字以内）</a:t>
            </a:r>
            <a:endParaRPr kumimoji="1" lang="ja-JP" altLang="en-US" sz="1600" b="1" i="0" u="none" strike="noStrike" kern="1200" cap="none" spc="0" normalizeH="0" baseline="0" noProof="0" dirty="0">
              <a:ln>
                <a:noFill/>
              </a:ln>
              <a:solidFill>
                <a:schemeClr val="tx1"/>
              </a:solidFill>
              <a:effectLst/>
              <a:uLnTx/>
              <a:uFillTx/>
              <a:latin typeface="+mj-lt"/>
              <a:ea typeface="+mj-ea"/>
              <a:cs typeface="+mj-cs"/>
            </a:endParaRPr>
          </a:p>
        </p:txBody>
      </p:sp>
      <p:sp>
        <p:nvSpPr>
          <p:cNvPr id="6" name="スライド番号プレースホルダー 5">
            <a:extLst>
              <a:ext uri="{FF2B5EF4-FFF2-40B4-BE49-F238E27FC236}">
                <a16:creationId xmlns:a16="http://schemas.microsoft.com/office/drawing/2014/main" id="{58A3AD04-35A1-FE53-4A64-F97D2233CA4C}"/>
              </a:ext>
            </a:extLst>
          </p:cNvPr>
          <p:cNvSpPr>
            <a:spLocks noGrp="1"/>
          </p:cNvSpPr>
          <p:nvPr>
            <p:ph type="sldNum" sz="quarter" idx="12"/>
          </p:nvPr>
        </p:nvSpPr>
        <p:spPr/>
        <p:txBody>
          <a:bodyPr/>
          <a:lstStyle/>
          <a:p>
            <a:fld id="{FBBCCA27-AD94-4D1F-8BB0-94EA31224790}" type="slidenum">
              <a:rPr kumimoji="1" lang="ja-JP" altLang="en-US" smtClean="0"/>
              <a:pPr/>
              <a:t>2</a:t>
            </a:fld>
            <a:endParaRPr kumimoji="1" lang="ja-JP" altLang="en-US"/>
          </a:p>
        </p:txBody>
      </p:sp>
      <p:sp>
        <p:nvSpPr>
          <p:cNvPr id="7" name="タイトル 1">
            <a:extLst>
              <a:ext uri="{FF2B5EF4-FFF2-40B4-BE49-F238E27FC236}">
                <a16:creationId xmlns:a16="http://schemas.microsoft.com/office/drawing/2014/main" id="{5A41EFE7-BAAD-F91F-B67F-449FB63F3572}"/>
              </a:ext>
            </a:extLst>
          </p:cNvPr>
          <p:cNvSpPr txBox="1">
            <a:spLocks/>
          </p:cNvSpPr>
          <p:nvPr/>
        </p:nvSpPr>
        <p:spPr>
          <a:xfrm>
            <a:off x="157808" y="404664"/>
            <a:ext cx="8784976" cy="612648"/>
          </a:xfrm>
          <a:prstGeom prst="rect">
            <a:avLst/>
          </a:prstGeom>
        </p:spPr>
        <p:txBody>
          <a:bodyPr vert="horz" lIns="91440" tIns="45720" rIns="91440" bIns="45720" rtlCol="0" anchor="t" anchorCtr="0">
            <a:noAutofit/>
          </a:bodyPr>
          <a:lstStyle/>
          <a:p>
            <a:pPr lvl="0">
              <a:spcBef>
                <a:spcPct val="0"/>
              </a:spcBef>
              <a:defRPr/>
            </a:pPr>
            <a:r>
              <a:rPr lang="ja-JP" altLang="en-US" b="1" dirty="0">
                <a:latin typeface="ＭＳ 明朝" panose="02020609040205080304" pitchFamily="17" charset="-128"/>
                <a:ea typeface="ＭＳ 明朝" panose="02020609040205080304" pitchFamily="17" charset="-128"/>
              </a:rPr>
              <a:t>量子・古典ハイブリッド技術のサイバー・フィジカル開発事業</a:t>
            </a:r>
            <a:endParaRPr lang="en-US" altLang="ja-JP" b="1" dirty="0">
              <a:latin typeface="ＭＳ 明朝" panose="02020609040205080304" pitchFamily="17" charset="-128"/>
              <a:ea typeface="ＭＳ 明朝" panose="02020609040205080304" pitchFamily="17" charset="-128"/>
            </a:endParaRPr>
          </a:p>
          <a:p>
            <a:pPr lvl="0">
              <a:spcBef>
                <a:spcPct val="0"/>
              </a:spcBef>
              <a:defRPr/>
            </a:pPr>
            <a:r>
              <a:rPr lang="ja-JP" altLang="en-US" b="1" dirty="0">
                <a:latin typeface="ＭＳ 明朝" panose="02020609040205080304" pitchFamily="17" charset="-128"/>
                <a:ea typeface="ＭＳ 明朝" panose="02020609040205080304" pitchFamily="17" charset="-128"/>
              </a:rPr>
              <a:t>研究開発項目①「量子・古典アプリケーション開発・実証」</a:t>
            </a:r>
            <a:endParaRPr lang="en-US" altLang="ja-JP" b="1" dirty="0">
              <a:latin typeface="ＭＳ 明朝" panose="02020609040205080304" pitchFamily="17" charset="-128"/>
              <a:ea typeface="ＭＳ 明朝" panose="02020609040205080304" pitchFamily="17" charset="-128"/>
            </a:endParaRPr>
          </a:p>
        </p:txBody>
      </p:sp>
      <p:sp>
        <p:nvSpPr>
          <p:cNvPr id="9" name="吹き出し: 四角形 8">
            <a:extLst>
              <a:ext uri="{FF2B5EF4-FFF2-40B4-BE49-F238E27FC236}">
                <a16:creationId xmlns:a16="http://schemas.microsoft.com/office/drawing/2014/main" id="{053F3638-ED3A-E185-A257-7082DB27CB47}"/>
              </a:ext>
            </a:extLst>
          </p:cNvPr>
          <p:cNvSpPr/>
          <p:nvPr/>
        </p:nvSpPr>
        <p:spPr>
          <a:xfrm>
            <a:off x="123278" y="6355618"/>
            <a:ext cx="4104456" cy="428881"/>
          </a:xfrm>
          <a:prstGeom prst="wedgeRectCallout">
            <a:avLst>
              <a:gd name="adj1" fmla="val -22427"/>
              <a:gd name="adj2" fmla="val -106843"/>
            </a:avLst>
          </a:prstGeom>
          <a:solidFill>
            <a:srgbClr val="FFFF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600" dirty="0">
                <a:solidFill>
                  <a:schemeClr val="tx1"/>
                </a:solidFill>
                <a:latin typeface="Meiryo UI" panose="020B0604030504040204" pitchFamily="50" charset="-128"/>
                <a:ea typeface="Meiryo UI" panose="020B0604030504040204" pitchFamily="50" charset="-128"/>
              </a:rPr>
              <a:t>基本情報（枠内）は青字部分を修正ください。</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
        <p:nvSpPr>
          <p:cNvPr id="3" name="吹き出し: 四角形 2">
            <a:extLst>
              <a:ext uri="{FF2B5EF4-FFF2-40B4-BE49-F238E27FC236}">
                <a16:creationId xmlns:a16="http://schemas.microsoft.com/office/drawing/2014/main" id="{9C1A4418-EC7E-6039-6C65-F74E41748042}"/>
              </a:ext>
            </a:extLst>
          </p:cNvPr>
          <p:cNvSpPr/>
          <p:nvPr/>
        </p:nvSpPr>
        <p:spPr>
          <a:xfrm>
            <a:off x="5796136" y="759619"/>
            <a:ext cx="4895809" cy="3712417"/>
          </a:xfrm>
          <a:prstGeom prst="wedgeRectCallout">
            <a:avLst>
              <a:gd name="adj1" fmla="val -57652"/>
              <a:gd name="adj2" fmla="val -2658"/>
            </a:avLst>
          </a:prstGeom>
          <a:solidFill>
            <a:srgbClr val="FFFF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dirty="0">
                <a:solidFill>
                  <a:schemeClr val="tx1"/>
                </a:solidFill>
                <a:latin typeface="Meiryo UI" panose="020B0604030504040204" pitchFamily="50" charset="-128"/>
                <a:ea typeface="Meiryo UI" panose="020B0604030504040204" pitchFamily="50" charset="-128"/>
              </a:rPr>
              <a:t>＜ヒアリング審査について＞</a:t>
            </a:r>
            <a:endParaRPr kumimoji="1" lang="en-US" altLang="ja-JP" dirty="0">
              <a:solidFill>
                <a:schemeClr val="tx1"/>
              </a:solidFill>
              <a:latin typeface="Meiryo UI" panose="020B0604030504040204" pitchFamily="50" charset="-128"/>
              <a:ea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rPr>
              <a:t>・提案書による書面審査の結果を踏まえて、ヒアリング審査先を選定します。</a:t>
            </a:r>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rPr>
              <a:t>・その際、ヒアリング審査先には、本ヒアリング審査資料雛形に基づくプレゼン資料の作成および提出を依頼します。</a:t>
            </a:r>
            <a:r>
              <a:rPr kumimoji="1" lang="ja-JP" altLang="en-US" sz="1600" b="1" dirty="0">
                <a:solidFill>
                  <a:srgbClr val="3366FF"/>
                </a:solidFill>
                <a:latin typeface="Meiryo UI" panose="020B0604030504040204" pitchFamily="50" charset="-128"/>
                <a:ea typeface="Meiryo UI" panose="020B0604030504040204" pitchFamily="50" charset="-128"/>
              </a:rPr>
              <a:t>提出は依頼から２～３日後と短納期となりますこと</a:t>
            </a:r>
            <a:r>
              <a:rPr kumimoji="1" lang="ja-JP" altLang="en-US" sz="1600" dirty="0">
                <a:solidFill>
                  <a:schemeClr val="tx1"/>
                </a:solidFill>
                <a:latin typeface="Meiryo UI" panose="020B0604030504040204" pitchFamily="50" charset="-128"/>
                <a:ea typeface="Meiryo UI" panose="020B0604030504040204" pitchFamily="50" charset="-128"/>
              </a:rPr>
              <a:t>、ご承知おき願います。</a:t>
            </a:r>
            <a:endParaRPr kumimoji="1" lang="en-US" altLang="ja-JP" sz="1600" dirty="0">
              <a:solidFill>
                <a:schemeClr val="tx1"/>
              </a:solidFill>
              <a:latin typeface="Meiryo UI" panose="020B0604030504040204" pitchFamily="50" charset="-128"/>
              <a:ea typeface="Meiryo UI" panose="020B0604030504040204" pitchFamily="50" charset="-128"/>
            </a:endParaRPr>
          </a:p>
          <a:p>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ヒアリング審査は、</a:t>
            </a:r>
            <a:r>
              <a:rPr kumimoji="1" lang="en-US" altLang="ja-JP" sz="1600" dirty="0">
                <a:solidFill>
                  <a:schemeClr val="tx1"/>
                </a:solidFill>
                <a:latin typeface="Meiryo UI" panose="020B0604030504040204" pitchFamily="50" charset="-128"/>
                <a:ea typeface="Meiryo UI" panose="020B0604030504040204" pitchFamily="50" charset="-128"/>
              </a:rPr>
              <a:t>1</a:t>
            </a:r>
            <a:r>
              <a:rPr kumimoji="1" lang="ja-JP" altLang="en-US" sz="1600" dirty="0">
                <a:solidFill>
                  <a:schemeClr val="tx1"/>
                </a:solidFill>
                <a:latin typeface="Meiryo UI" panose="020B0604030504040204" pitchFamily="50" charset="-128"/>
                <a:ea typeface="Meiryo UI" panose="020B0604030504040204" pitchFamily="50" charset="-128"/>
              </a:rPr>
              <a:t>テーマあたりプレゼン</a:t>
            </a:r>
            <a:r>
              <a:rPr kumimoji="1" lang="en-US" altLang="ja-JP" sz="1600" dirty="0">
                <a:solidFill>
                  <a:schemeClr val="tx1"/>
                </a:solidFill>
                <a:latin typeface="Meiryo UI" panose="020B0604030504040204" pitchFamily="50" charset="-128"/>
                <a:ea typeface="Meiryo UI" panose="020B0604030504040204" pitchFamily="50" charset="-128"/>
              </a:rPr>
              <a:t>15</a:t>
            </a:r>
            <a:r>
              <a:rPr kumimoji="1" lang="ja-JP" altLang="en-US" sz="1600" dirty="0">
                <a:solidFill>
                  <a:schemeClr val="tx1"/>
                </a:solidFill>
                <a:latin typeface="Meiryo UI" panose="020B0604030504040204" pitchFamily="50" charset="-128"/>
                <a:ea typeface="Meiryo UI" panose="020B0604030504040204" pitchFamily="50" charset="-128"/>
              </a:rPr>
              <a:t>分、質疑応答</a:t>
            </a:r>
            <a:r>
              <a:rPr kumimoji="1" lang="en-US" altLang="ja-JP" sz="1600" dirty="0">
                <a:solidFill>
                  <a:schemeClr val="tx1"/>
                </a:solidFill>
                <a:latin typeface="Meiryo UI" panose="020B0604030504040204" pitchFamily="50" charset="-128"/>
                <a:ea typeface="Meiryo UI" panose="020B0604030504040204" pitchFamily="50" charset="-128"/>
              </a:rPr>
              <a:t>15</a:t>
            </a:r>
            <a:r>
              <a:rPr kumimoji="1" lang="ja-JP" altLang="en-US" sz="1600" dirty="0">
                <a:solidFill>
                  <a:schemeClr val="tx1"/>
                </a:solidFill>
                <a:latin typeface="Meiryo UI" panose="020B0604030504040204" pitchFamily="50" charset="-128"/>
                <a:ea typeface="Meiryo UI" panose="020B0604030504040204" pitchFamily="50" charset="-128"/>
              </a:rPr>
              <a:t>分の予定です。提案関係者であればどなたでも対応頂けます（例えば、再委託先も同席する、複数人で連携して発表・質疑応答を行うなども可能です）。審査の時間は変更になる可能性</a:t>
            </a:r>
            <a:r>
              <a:rPr lang="ja-JP" altLang="en-US" sz="1600" dirty="0">
                <a:solidFill>
                  <a:schemeClr val="tx1"/>
                </a:solidFill>
                <a:latin typeface="Meiryo UI" panose="020B0604030504040204" pitchFamily="50" charset="-128"/>
                <a:ea typeface="Meiryo UI" panose="020B0604030504040204" pitchFamily="50" charset="-128"/>
              </a:rPr>
              <a:t>があります。</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
        <p:nvSpPr>
          <p:cNvPr id="4" name="吹き出し: 四角形 3">
            <a:extLst>
              <a:ext uri="{FF2B5EF4-FFF2-40B4-BE49-F238E27FC236}">
                <a16:creationId xmlns:a16="http://schemas.microsoft.com/office/drawing/2014/main" id="{E71341F8-7505-E034-DAD0-F11CB382E2D0}"/>
              </a:ext>
            </a:extLst>
          </p:cNvPr>
          <p:cNvSpPr/>
          <p:nvPr/>
        </p:nvSpPr>
        <p:spPr>
          <a:xfrm>
            <a:off x="3338128" y="17427"/>
            <a:ext cx="5738936" cy="428881"/>
          </a:xfrm>
          <a:prstGeom prst="wedgeRectCallout">
            <a:avLst>
              <a:gd name="adj1" fmla="val -24025"/>
              <a:gd name="adj2" fmla="val 118783"/>
            </a:avLst>
          </a:prstGeom>
          <a:solidFill>
            <a:srgbClr val="FFFF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lang="ja-JP" altLang="en-US" sz="1600" dirty="0">
                <a:solidFill>
                  <a:schemeClr val="tx1"/>
                </a:solidFill>
                <a:latin typeface="Meiryo UI" panose="020B0604030504040204" pitchFamily="50" charset="-128"/>
                <a:ea typeface="Meiryo UI" panose="020B0604030504040204" pitchFamily="50" charset="-128"/>
              </a:rPr>
              <a:t>応募パターン</a:t>
            </a:r>
            <a:r>
              <a:rPr lang="en-US" altLang="ja-JP" sz="1600" dirty="0">
                <a:solidFill>
                  <a:schemeClr val="tx1"/>
                </a:solidFill>
                <a:latin typeface="Meiryo UI" panose="020B0604030504040204" pitchFamily="50" charset="-128"/>
                <a:ea typeface="Meiryo UI" panose="020B0604030504040204" pitchFamily="50" charset="-128"/>
              </a:rPr>
              <a:t>[1]-1~3</a:t>
            </a:r>
            <a:r>
              <a:rPr lang="ja-JP" altLang="en-US" sz="1600" dirty="0">
                <a:solidFill>
                  <a:schemeClr val="tx1"/>
                </a:solidFill>
                <a:latin typeface="Meiryo UI" panose="020B0604030504040204" pitchFamily="50" charset="-128"/>
                <a:ea typeface="Meiryo UI" panose="020B0604030504040204" pitchFamily="50" charset="-128"/>
              </a:rPr>
              <a:t>にて応募する場合は本スライドを削除ください</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0321086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スライド番号プレースホルダー 5">
            <a:extLst>
              <a:ext uri="{FF2B5EF4-FFF2-40B4-BE49-F238E27FC236}">
                <a16:creationId xmlns:a16="http://schemas.microsoft.com/office/drawing/2014/main" id="{58A3AD04-35A1-FE53-4A64-F97D2233CA4C}"/>
              </a:ext>
            </a:extLst>
          </p:cNvPr>
          <p:cNvSpPr>
            <a:spLocks noGrp="1"/>
          </p:cNvSpPr>
          <p:nvPr>
            <p:ph type="sldNum" sz="quarter" idx="12"/>
          </p:nvPr>
        </p:nvSpPr>
        <p:spPr/>
        <p:txBody>
          <a:bodyPr/>
          <a:lstStyle/>
          <a:p>
            <a:fld id="{FBBCCA27-AD94-4D1F-8BB0-94EA31224790}" type="slidenum">
              <a:rPr kumimoji="1" lang="ja-JP" altLang="en-US" smtClean="0"/>
              <a:pPr/>
              <a:t>3</a:t>
            </a:fld>
            <a:endParaRPr kumimoji="1" lang="ja-JP" altLang="en-US"/>
          </a:p>
        </p:txBody>
      </p:sp>
      <p:sp>
        <p:nvSpPr>
          <p:cNvPr id="8" name="タイトル 1">
            <a:extLst>
              <a:ext uri="{FF2B5EF4-FFF2-40B4-BE49-F238E27FC236}">
                <a16:creationId xmlns:a16="http://schemas.microsoft.com/office/drawing/2014/main" id="{428A05E0-75CB-159C-7251-C7470969FFCC}"/>
              </a:ext>
            </a:extLst>
          </p:cNvPr>
          <p:cNvSpPr txBox="1">
            <a:spLocks/>
          </p:cNvSpPr>
          <p:nvPr/>
        </p:nvSpPr>
        <p:spPr>
          <a:xfrm>
            <a:off x="177549" y="260648"/>
            <a:ext cx="8930955" cy="4523688"/>
          </a:xfrm>
          <a:prstGeom prst="rect">
            <a:avLst/>
          </a:prstGeom>
        </p:spPr>
        <p:txBody>
          <a:bodyPr vert="horz" lIns="91440" tIns="45720" rIns="91440" bIns="45720" rtlCol="0" anchor="t" anchorCtr="0">
            <a:noAutofit/>
          </a:bodyPr>
          <a:lstStyle/>
          <a:p>
            <a:pPr lvl="0">
              <a:spcBef>
                <a:spcPct val="0"/>
              </a:spcBef>
              <a:defRPr/>
            </a:pPr>
            <a:r>
              <a:rPr lang="ja-JP" altLang="en-US" sz="1600" b="1" dirty="0">
                <a:latin typeface="ＭＳ 明朝" panose="02020609040205080304" pitchFamily="17" charset="-128"/>
                <a:ea typeface="ＭＳ 明朝" panose="02020609040205080304" pitchFamily="17" charset="-128"/>
              </a:rPr>
              <a:t>１．社会課題・事業課題・技術課題</a:t>
            </a:r>
            <a:endParaRPr lang="en-US" altLang="ja-JP" sz="1600" b="1" dirty="0">
              <a:latin typeface="ＭＳ 明朝" panose="02020609040205080304" pitchFamily="17" charset="-128"/>
              <a:ea typeface="ＭＳ 明朝" panose="02020609040205080304" pitchFamily="17" charset="-128"/>
            </a:endParaRPr>
          </a:p>
          <a:p>
            <a:pPr marL="285750" lvl="0" indent="-103188">
              <a:spcBef>
                <a:spcPct val="0"/>
              </a:spcBef>
              <a:buFont typeface="Arial" panose="020B0604020202020204" pitchFamily="34" charset="0"/>
              <a:buChar char="•"/>
              <a:defRPr/>
            </a:pPr>
            <a:r>
              <a:rPr lang="ja-JP" altLang="en-US" sz="1600" b="1" dirty="0">
                <a:solidFill>
                  <a:srgbClr val="FF0000"/>
                </a:solidFill>
                <a:latin typeface="ＭＳ 明朝" panose="02020609040205080304" pitchFamily="17" charset="-128"/>
                <a:ea typeface="ＭＳ 明朝" panose="02020609040205080304" pitchFamily="17" charset="-128"/>
              </a:rPr>
              <a:t>提案書の「</a:t>
            </a:r>
            <a:r>
              <a:rPr lang="en-US" altLang="ja-JP" sz="1600" b="1" dirty="0">
                <a:solidFill>
                  <a:srgbClr val="FF0000"/>
                </a:solidFill>
                <a:latin typeface="ＭＳ 明朝" panose="02020609040205080304" pitchFamily="17" charset="-128"/>
                <a:ea typeface="ＭＳ 明朝" panose="02020609040205080304" pitchFamily="17" charset="-128"/>
              </a:rPr>
              <a:t>1-1. </a:t>
            </a:r>
            <a:r>
              <a:rPr lang="ja-JP" altLang="en-US" sz="1600" b="1" dirty="0">
                <a:solidFill>
                  <a:srgbClr val="FF0000"/>
                </a:solidFill>
                <a:latin typeface="ＭＳ 明朝" panose="02020609040205080304" pitchFamily="17" charset="-128"/>
                <a:ea typeface="ＭＳ 明朝" panose="02020609040205080304" pitchFamily="17" charset="-128"/>
              </a:rPr>
              <a:t>社会課題・事業課題」の内容に沿って、本テーマで設定した、社会課題・事業課題を示してください。</a:t>
            </a:r>
            <a:endParaRPr lang="en-US" altLang="ja-JP" sz="1600" b="1" dirty="0">
              <a:solidFill>
                <a:srgbClr val="FF0000"/>
              </a:solidFill>
              <a:latin typeface="ＭＳ 明朝" panose="02020609040205080304" pitchFamily="17" charset="-128"/>
              <a:ea typeface="ＭＳ 明朝" panose="02020609040205080304" pitchFamily="17" charset="-128"/>
            </a:endParaRPr>
          </a:p>
          <a:p>
            <a:pPr marL="285750" lvl="0" indent="-103188">
              <a:spcBef>
                <a:spcPct val="0"/>
              </a:spcBef>
              <a:buFont typeface="Arial" panose="020B0604020202020204" pitchFamily="34" charset="0"/>
              <a:buChar char="•"/>
              <a:defRPr/>
            </a:pPr>
            <a:endParaRPr lang="en-US" altLang="ja-JP" sz="1600" b="1" dirty="0">
              <a:solidFill>
                <a:srgbClr val="FF0000"/>
              </a:solidFill>
              <a:latin typeface="ＭＳ 明朝" panose="02020609040205080304" pitchFamily="17" charset="-128"/>
              <a:ea typeface="ＭＳ 明朝" panose="02020609040205080304" pitchFamily="17" charset="-128"/>
            </a:endParaRPr>
          </a:p>
          <a:p>
            <a:pPr marL="285750" lvl="0" indent="-103188">
              <a:spcBef>
                <a:spcPct val="0"/>
              </a:spcBef>
              <a:buFont typeface="Arial" panose="020B0604020202020204" pitchFamily="34" charset="0"/>
              <a:buChar char="•"/>
              <a:defRPr/>
            </a:pPr>
            <a:r>
              <a:rPr lang="ja-JP" altLang="en-US" sz="1600" b="1" dirty="0">
                <a:solidFill>
                  <a:srgbClr val="FF0000"/>
                </a:solidFill>
                <a:latin typeface="ＭＳ 明朝" panose="02020609040205080304" pitchFamily="17" charset="-128"/>
                <a:ea typeface="ＭＳ 明朝" panose="02020609040205080304" pitchFamily="17" charset="-128"/>
              </a:rPr>
              <a:t>さらに、提案書の「</a:t>
            </a:r>
            <a:r>
              <a:rPr lang="en-US" altLang="ja-JP" sz="1600" b="1" dirty="0">
                <a:solidFill>
                  <a:srgbClr val="FF0000"/>
                </a:solidFill>
                <a:latin typeface="ＭＳ 明朝" panose="02020609040205080304" pitchFamily="17" charset="-128"/>
                <a:ea typeface="ＭＳ 明朝" panose="02020609040205080304" pitchFamily="17" charset="-128"/>
              </a:rPr>
              <a:t>1-2. </a:t>
            </a:r>
            <a:r>
              <a:rPr lang="ja-JP" altLang="en-US" sz="1600" b="1" dirty="0">
                <a:solidFill>
                  <a:srgbClr val="FF0000"/>
                </a:solidFill>
                <a:latin typeface="ＭＳ 明朝" panose="02020609040205080304" pitchFamily="17" charset="-128"/>
                <a:ea typeface="ＭＳ 明朝" panose="02020609040205080304" pitchFamily="17" charset="-128"/>
              </a:rPr>
              <a:t>技術」の内容に沿って、本テーマで設定した技術課題について、上記の事業課題がどのような技術課題にブレイクダウンできるのか等の観点で説明してください。特に、設定した技術課題が</a:t>
            </a:r>
            <a:r>
              <a:rPr lang="ja-JP" altLang="en-US" sz="1600" b="1" u="sng" dirty="0">
                <a:solidFill>
                  <a:srgbClr val="FF0000"/>
                </a:solidFill>
                <a:latin typeface="ＭＳ 明朝" panose="02020609040205080304" pitchFamily="17" charset="-128"/>
                <a:ea typeface="ＭＳ 明朝" panose="02020609040205080304" pitchFamily="17" charset="-128"/>
              </a:rPr>
              <a:t>現行技術では解決困難であること</a:t>
            </a:r>
            <a:r>
              <a:rPr lang="ja-JP" altLang="en-US" sz="1600" b="1" dirty="0">
                <a:solidFill>
                  <a:srgbClr val="FF0000"/>
                </a:solidFill>
                <a:latin typeface="ＭＳ 明朝" panose="02020609040205080304" pitchFamily="17" charset="-128"/>
                <a:ea typeface="ＭＳ 明朝" panose="02020609040205080304" pitchFamily="17" charset="-128"/>
              </a:rPr>
              <a:t>を示してください。</a:t>
            </a:r>
            <a:endParaRPr lang="en-US" altLang="ja-JP" sz="1600" b="1" dirty="0">
              <a:solidFill>
                <a:srgbClr val="FF0000"/>
              </a:solidFill>
              <a:latin typeface="ＭＳ 明朝" panose="02020609040205080304" pitchFamily="17" charset="-128"/>
              <a:ea typeface="ＭＳ 明朝" panose="02020609040205080304" pitchFamily="17" charset="-128"/>
            </a:endParaRPr>
          </a:p>
          <a:p>
            <a:pPr lvl="0">
              <a:spcBef>
                <a:spcPct val="0"/>
              </a:spcBef>
              <a:defRPr/>
            </a:pPr>
            <a:endParaRPr lang="en-US" altLang="ja-JP" sz="1600" b="1" dirty="0">
              <a:solidFill>
                <a:srgbClr val="FF0000"/>
              </a:solidFill>
              <a:latin typeface="ＭＳ 明朝" panose="02020609040205080304" pitchFamily="17" charset="-128"/>
              <a:ea typeface="ＭＳ 明朝" panose="02020609040205080304" pitchFamily="17" charset="-128"/>
            </a:endParaRPr>
          </a:p>
        </p:txBody>
      </p:sp>
      <p:sp>
        <p:nvSpPr>
          <p:cNvPr id="2" name="吹き出し: 四角形 1">
            <a:extLst>
              <a:ext uri="{FF2B5EF4-FFF2-40B4-BE49-F238E27FC236}">
                <a16:creationId xmlns:a16="http://schemas.microsoft.com/office/drawing/2014/main" id="{32B7E6EE-F710-1904-3C1A-BE00D0C2AC68}"/>
              </a:ext>
            </a:extLst>
          </p:cNvPr>
          <p:cNvSpPr/>
          <p:nvPr/>
        </p:nvSpPr>
        <p:spPr>
          <a:xfrm>
            <a:off x="635227" y="4005064"/>
            <a:ext cx="8331224" cy="1708214"/>
          </a:xfrm>
          <a:prstGeom prst="wedgeRectCallout">
            <a:avLst>
              <a:gd name="adj1" fmla="val -36200"/>
              <a:gd name="adj2" fmla="val -78327"/>
            </a:avLst>
          </a:prstGeom>
          <a:solidFill>
            <a:srgbClr val="FFFF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kumimoji="1" lang="ja-JP" altLang="en-US" sz="1600" dirty="0">
                <a:solidFill>
                  <a:schemeClr val="tx1"/>
                </a:solidFill>
                <a:latin typeface="Meiryo UI" panose="020B0604030504040204" pitchFamily="50" charset="-128"/>
                <a:ea typeface="Meiryo UI" panose="020B0604030504040204" pitchFamily="50" charset="-128"/>
              </a:rPr>
              <a:t>・１．～４．について資料を作成してください。図や表、写真等を用いても構いません。</a:t>
            </a:r>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rPr>
              <a:t>・公募要領記載の審査基準を基に、提案書だけでなくプレゼン資料内でも明らかにして頂きたいポイントを赤字で記載していますので、ご参考ください。（赤字自体は削除ください。）</a:t>
            </a:r>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rPr>
              <a:t>　</a:t>
            </a: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赤字以外のことも記載頂いて問題ございません。</a:t>
            </a:r>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rPr>
              <a:t>・１．～４．は、それぞれページ数に制限ございません。</a:t>
            </a:r>
            <a:endParaRPr kumimoji="1" lang="en-US" altLang="ja-JP" sz="1600" dirty="0">
              <a:solidFill>
                <a:schemeClr val="tx1"/>
              </a:solidFill>
              <a:latin typeface="Meiryo UI" panose="020B0604030504040204" pitchFamily="50" charset="-128"/>
              <a:ea typeface="Meiryo UI" panose="020B0604030504040204" pitchFamily="50" charset="-128"/>
            </a:endParaRPr>
          </a:p>
          <a:p>
            <a:r>
              <a:rPr kumimoji="1" lang="ja-JP" altLang="en-US" sz="1600" dirty="0">
                <a:solidFill>
                  <a:schemeClr val="tx1"/>
                </a:solidFill>
                <a:latin typeface="Meiryo UI" panose="020B0604030504040204" pitchFamily="50" charset="-128"/>
                <a:ea typeface="Meiryo UI" panose="020B0604030504040204" pitchFamily="50" charset="-128"/>
              </a:rPr>
              <a:t>・１．～４．以外にアピールしたい点がございましたら、スライドを追加いただいて構いません。</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5262178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スライド番号プレースホルダー 5">
            <a:extLst>
              <a:ext uri="{FF2B5EF4-FFF2-40B4-BE49-F238E27FC236}">
                <a16:creationId xmlns:a16="http://schemas.microsoft.com/office/drawing/2014/main" id="{58A3AD04-35A1-FE53-4A64-F97D2233CA4C}"/>
              </a:ext>
            </a:extLst>
          </p:cNvPr>
          <p:cNvSpPr>
            <a:spLocks noGrp="1"/>
          </p:cNvSpPr>
          <p:nvPr>
            <p:ph type="sldNum" sz="quarter" idx="12"/>
          </p:nvPr>
        </p:nvSpPr>
        <p:spPr/>
        <p:txBody>
          <a:bodyPr/>
          <a:lstStyle/>
          <a:p>
            <a:fld id="{FBBCCA27-AD94-4D1F-8BB0-94EA31224790}" type="slidenum">
              <a:rPr kumimoji="1" lang="ja-JP" altLang="en-US" smtClean="0"/>
              <a:pPr/>
              <a:t>4</a:t>
            </a:fld>
            <a:endParaRPr kumimoji="1" lang="ja-JP" altLang="en-US"/>
          </a:p>
        </p:txBody>
      </p:sp>
      <p:sp>
        <p:nvSpPr>
          <p:cNvPr id="8" name="タイトル 1">
            <a:extLst>
              <a:ext uri="{FF2B5EF4-FFF2-40B4-BE49-F238E27FC236}">
                <a16:creationId xmlns:a16="http://schemas.microsoft.com/office/drawing/2014/main" id="{428A05E0-75CB-159C-7251-C7470969FFCC}"/>
              </a:ext>
            </a:extLst>
          </p:cNvPr>
          <p:cNvSpPr txBox="1">
            <a:spLocks/>
          </p:cNvSpPr>
          <p:nvPr/>
        </p:nvSpPr>
        <p:spPr>
          <a:xfrm>
            <a:off x="177549" y="260648"/>
            <a:ext cx="8930955" cy="6336704"/>
          </a:xfrm>
          <a:prstGeom prst="rect">
            <a:avLst/>
          </a:prstGeom>
        </p:spPr>
        <p:txBody>
          <a:bodyPr vert="horz" lIns="91440" tIns="45720" rIns="91440" bIns="45720" rtlCol="0" anchor="t" anchorCtr="0">
            <a:noAutofit/>
          </a:bodyPr>
          <a:lstStyle/>
          <a:p>
            <a:pPr lvl="0">
              <a:spcBef>
                <a:spcPct val="0"/>
              </a:spcBef>
              <a:defRPr/>
            </a:pPr>
            <a:r>
              <a:rPr lang="ja-JP" altLang="en-US" sz="1600" b="1" dirty="0">
                <a:latin typeface="ＭＳ 明朝" panose="02020609040205080304" pitchFamily="17" charset="-128"/>
                <a:ea typeface="ＭＳ 明朝" panose="02020609040205080304" pitchFamily="17" charset="-128"/>
              </a:rPr>
              <a:t>２．研究開発の内容</a:t>
            </a:r>
            <a:endParaRPr lang="en-US" altLang="ja-JP" sz="1600" b="1" dirty="0">
              <a:latin typeface="ＭＳ 明朝" panose="02020609040205080304" pitchFamily="17" charset="-128"/>
              <a:ea typeface="ＭＳ 明朝" panose="02020609040205080304" pitchFamily="17" charset="-128"/>
            </a:endParaRPr>
          </a:p>
          <a:p>
            <a:pPr marL="354013" lvl="0" indent="-182563">
              <a:spcBef>
                <a:spcPct val="0"/>
              </a:spcBef>
              <a:buFont typeface="Arial" panose="020B0604020202020204" pitchFamily="34" charset="0"/>
              <a:buChar char="•"/>
              <a:defRPr/>
            </a:pPr>
            <a:r>
              <a:rPr lang="ja-JP" altLang="en-US" sz="1600" b="1" dirty="0">
                <a:solidFill>
                  <a:srgbClr val="FF0000"/>
                </a:solidFill>
                <a:latin typeface="ＭＳ 明朝" panose="02020609040205080304" pitchFamily="17" charset="-128"/>
                <a:ea typeface="ＭＳ 明朝" panose="02020609040205080304" pitchFamily="17" charset="-128"/>
              </a:rPr>
              <a:t>提案書の「</a:t>
            </a:r>
            <a:r>
              <a:rPr lang="en-US" altLang="ja-JP" sz="1600" b="1" dirty="0">
                <a:solidFill>
                  <a:srgbClr val="FF0000"/>
                </a:solidFill>
                <a:latin typeface="ＭＳ 明朝" panose="02020609040205080304" pitchFamily="17" charset="-128"/>
                <a:ea typeface="ＭＳ 明朝" panose="02020609040205080304" pitchFamily="17" charset="-128"/>
              </a:rPr>
              <a:t>1-3. </a:t>
            </a:r>
            <a:r>
              <a:rPr lang="ja-JP" altLang="en-US" sz="1600" b="1" dirty="0">
                <a:solidFill>
                  <a:srgbClr val="FF0000"/>
                </a:solidFill>
                <a:latin typeface="ＭＳ 明朝" panose="02020609040205080304" pitchFamily="17" charset="-128"/>
                <a:ea typeface="ＭＳ 明朝" panose="02020609040205080304" pitchFamily="17" charset="-128"/>
              </a:rPr>
              <a:t>研究開発の内容」の内容に沿って、本テーマで実施する「研究開発の内容」を極力具体的に記載してください。特に、提案された方法に新規性があり、技術的に優れていることを示してください。</a:t>
            </a:r>
            <a:endParaRPr lang="en-US" altLang="ja-JP" sz="1600" b="1" dirty="0">
              <a:solidFill>
                <a:srgbClr val="FF0000"/>
              </a:solidFill>
              <a:latin typeface="ＭＳ 明朝" panose="02020609040205080304" pitchFamily="17" charset="-128"/>
              <a:ea typeface="ＭＳ 明朝" panose="02020609040205080304" pitchFamily="17" charset="-128"/>
            </a:endParaRPr>
          </a:p>
          <a:p>
            <a:pPr marL="171450" lvl="0">
              <a:spcBef>
                <a:spcPct val="0"/>
              </a:spcBef>
              <a:defRPr/>
            </a:pPr>
            <a:endParaRPr lang="en-US" altLang="ja-JP" sz="1600" b="1" dirty="0">
              <a:solidFill>
                <a:srgbClr val="FF0000"/>
              </a:solidFill>
              <a:latin typeface="ＭＳ 明朝" panose="02020609040205080304" pitchFamily="17" charset="-128"/>
              <a:ea typeface="ＭＳ 明朝" panose="02020609040205080304" pitchFamily="17" charset="-128"/>
            </a:endParaRPr>
          </a:p>
          <a:p>
            <a:pPr marL="457200" lvl="0" indent="-285750">
              <a:spcBef>
                <a:spcPct val="0"/>
              </a:spcBef>
              <a:buFont typeface="Arial" panose="020B0604020202020204" pitchFamily="34" charset="0"/>
              <a:buChar char="•"/>
              <a:defRPr/>
            </a:pPr>
            <a:r>
              <a:rPr lang="ja-JP" altLang="en-US" sz="1600" b="1" dirty="0">
                <a:solidFill>
                  <a:srgbClr val="FF0000"/>
                </a:solidFill>
                <a:latin typeface="ＭＳ 明朝" panose="02020609040205080304" pitchFamily="17" charset="-128"/>
                <a:ea typeface="ＭＳ 明朝" panose="02020609040205080304" pitchFamily="17" charset="-128"/>
              </a:rPr>
              <a:t>加えて、</a:t>
            </a:r>
            <a:endParaRPr lang="en-US" altLang="ja-JP" sz="1600" b="1" dirty="0">
              <a:solidFill>
                <a:srgbClr val="FF0000"/>
              </a:solidFill>
              <a:latin typeface="ＭＳ 明朝" panose="02020609040205080304" pitchFamily="17" charset="-128"/>
              <a:ea typeface="ＭＳ 明朝" panose="02020609040205080304" pitchFamily="17" charset="-128"/>
            </a:endParaRPr>
          </a:p>
          <a:p>
            <a:pPr marL="811213" lvl="1" indent="-182563">
              <a:spcBef>
                <a:spcPct val="0"/>
              </a:spcBef>
              <a:buFont typeface="Arial" panose="020B0604020202020204" pitchFamily="34" charset="0"/>
              <a:buChar char="•"/>
              <a:defRPr/>
            </a:pPr>
            <a:r>
              <a:rPr lang="en-US" altLang="ja-JP" sz="1600" b="1" dirty="0">
                <a:solidFill>
                  <a:srgbClr val="FF0000"/>
                </a:solidFill>
                <a:latin typeface="ＭＳ 明朝" panose="02020609040205080304" pitchFamily="17" charset="-128"/>
                <a:ea typeface="ＭＳ 明朝" panose="02020609040205080304" pitchFamily="17" charset="-128"/>
              </a:rPr>
              <a:t>【</a:t>
            </a:r>
            <a:r>
              <a:rPr lang="ja-JP" altLang="en-US" sz="1600" b="1" dirty="0">
                <a:solidFill>
                  <a:srgbClr val="FF0000"/>
                </a:solidFill>
                <a:latin typeface="ＭＳ 明朝" panose="02020609040205080304" pitchFamily="17" charset="-128"/>
                <a:ea typeface="ＭＳ 明朝" panose="02020609040205080304" pitchFamily="17" charset="-128"/>
              </a:rPr>
              <a:t>応募パターン</a:t>
            </a:r>
            <a:r>
              <a:rPr lang="en-US" altLang="ja-JP" sz="1600" b="1" dirty="0">
                <a:solidFill>
                  <a:srgbClr val="FF0000"/>
                </a:solidFill>
                <a:latin typeface="ＭＳ 明朝" panose="02020609040205080304" pitchFamily="17" charset="-128"/>
                <a:ea typeface="ＭＳ 明朝" panose="02020609040205080304" pitchFamily="17" charset="-128"/>
              </a:rPr>
              <a:t>[1]-1</a:t>
            </a:r>
            <a:r>
              <a:rPr lang="ja-JP" altLang="en-US" sz="1600" b="1" dirty="0">
                <a:solidFill>
                  <a:srgbClr val="FF0000"/>
                </a:solidFill>
                <a:latin typeface="ＭＳ 明朝" panose="02020609040205080304" pitchFamily="17" charset="-128"/>
                <a:ea typeface="ＭＳ 明朝" panose="02020609040205080304" pitchFamily="17" charset="-128"/>
              </a:rPr>
              <a:t>、</a:t>
            </a:r>
            <a:r>
              <a:rPr lang="en-US" altLang="ja-JP" sz="1600" b="1" dirty="0">
                <a:solidFill>
                  <a:srgbClr val="FF0000"/>
                </a:solidFill>
                <a:latin typeface="ＭＳ 明朝" panose="02020609040205080304" pitchFamily="17" charset="-128"/>
                <a:ea typeface="ＭＳ 明朝" panose="02020609040205080304" pitchFamily="17" charset="-128"/>
              </a:rPr>
              <a:t>[1]-2</a:t>
            </a:r>
            <a:r>
              <a:rPr lang="ja-JP" altLang="en-US" sz="1600" b="1" dirty="0">
                <a:solidFill>
                  <a:srgbClr val="FF0000"/>
                </a:solidFill>
                <a:latin typeface="ＭＳ 明朝" panose="02020609040205080304" pitchFamily="17" charset="-128"/>
                <a:ea typeface="ＭＳ 明朝" panose="02020609040205080304" pitchFamily="17" charset="-128"/>
              </a:rPr>
              <a:t>の場合</a:t>
            </a:r>
            <a:r>
              <a:rPr lang="en-US" altLang="ja-JP" sz="1600" b="1" dirty="0">
                <a:solidFill>
                  <a:srgbClr val="FF0000"/>
                </a:solidFill>
                <a:latin typeface="ＭＳ 明朝" panose="02020609040205080304" pitchFamily="17" charset="-128"/>
                <a:ea typeface="ＭＳ 明朝" panose="02020609040205080304" pitchFamily="17" charset="-128"/>
              </a:rPr>
              <a:t>】</a:t>
            </a:r>
            <a:r>
              <a:rPr lang="ja-JP" altLang="en-US" sz="1600" b="1" dirty="0">
                <a:solidFill>
                  <a:srgbClr val="FF0000"/>
                </a:solidFill>
                <a:latin typeface="ＭＳ 明朝" panose="02020609040205080304" pitchFamily="17" charset="-128"/>
                <a:ea typeface="ＭＳ 明朝" panose="02020609040205080304" pitchFamily="17" charset="-128"/>
              </a:rPr>
              <a:t>は、「量子・古典アプリケーション」を開発するにあたり、</a:t>
            </a:r>
            <a:r>
              <a:rPr lang="ja-JP" altLang="en-US" sz="1600" b="1" u="sng" dirty="0">
                <a:solidFill>
                  <a:srgbClr val="FF0000"/>
                </a:solidFill>
                <a:latin typeface="ＭＳ 明朝" panose="02020609040205080304" pitchFamily="17" charset="-128"/>
                <a:ea typeface="ＭＳ 明朝" panose="02020609040205080304" pitchFamily="17" charset="-128"/>
              </a:rPr>
              <a:t>検証する初期仮説</a:t>
            </a:r>
            <a:r>
              <a:rPr lang="ja-JP" altLang="en-US" sz="1600" b="1" dirty="0">
                <a:solidFill>
                  <a:srgbClr val="FF0000"/>
                </a:solidFill>
                <a:latin typeface="ＭＳ 明朝" panose="02020609040205080304" pitchFamily="17" charset="-128"/>
                <a:ea typeface="ＭＳ 明朝" panose="02020609040205080304" pitchFamily="17" charset="-128"/>
              </a:rPr>
              <a:t>（量子技術と</a:t>
            </a:r>
            <a:r>
              <a:rPr lang="en-US" altLang="ja-JP" sz="1600" b="1" dirty="0">
                <a:solidFill>
                  <a:srgbClr val="FF0000"/>
                </a:solidFill>
                <a:latin typeface="ＭＳ 明朝" panose="02020609040205080304" pitchFamily="17" charset="-128"/>
                <a:ea typeface="ＭＳ 明朝" panose="02020609040205080304" pitchFamily="17" charset="-128"/>
              </a:rPr>
              <a:t>AI</a:t>
            </a:r>
            <a:r>
              <a:rPr lang="ja-JP" altLang="en-US" sz="1600" b="1" dirty="0">
                <a:solidFill>
                  <a:srgbClr val="FF0000"/>
                </a:solidFill>
                <a:latin typeface="ＭＳ 明朝" panose="02020609040205080304" pitchFamily="17" charset="-128"/>
                <a:ea typeface="ＭＳ 明朝" panose="02020609040205080304" pitchFamily="17" charset="-128"/>
              </a:rPr>
              <a:t>技術について、それぞれ何の技術を</a:t>
            </a:r>
            <a:r>
              <a:rPr lang="en-US" altLang="ja-JP" sz="1600" b="1" dirty="0">
                <a:solidFill>
                  <a:srgbClr val="FF0000"/>
                </a:solidFill>
                <a:latin typeface="ＭＳ 明朝" panose="02020609040205080304" pitchFamily="17" charset="-128"/>
                <a:ea typeface="ＭＳ 明朝" panose="02020609040205080304" pitchFamily="17" charset="-128"/>
              </a:rPr>
              <a:t>/</a:t>
            </a:r>
            <a:r>
              <a:rPr lang="ja-JP" altLang="en-US" sz="1600" b="1" dirty="0">
                <a:solidFill>
                  <a:srgbClr val="FF0000"/>
                </a:solidFill>
                <a:latin typeface="ＭＳ 明朝" panose="02020609040205080304" pitchFamily="17" charset="-128"/>
                <a:ea typeface="ＭＳ 明朝" panose="02020609040205080304" pitchFamily="17" charset="-128"/>
              </a:rPr>
              <a:t>どのように</a:t>
            </a:r>
            <a:r>
              <a:rPr lang="en-US" altLang="ja-JP" sz="1600" b="1" dirty="0">
                <a:solidFill>
                  <a:srgbClr val="FF0000"/>
                </a:solidFill>
                <a:latin typeface="ＭＳ 明朝" panose="02020609040205080304" pitchFamily="17" charset="-128"/>
                <a:ea typeface="ＭＳ 明朝" panose="02020609040205080304" pitchFamily="17" charset="-128"/>
              </a:rPr>
              <a:t>/</a:t>
            </a:r>
            <a:r>
              <a:rPr lang="ja-JP" altLang="en-US" sz="1600" b="1" dirty="0">
                <a:solidFill>
                  <a:srgbClr val="FF0000"/>
                </a:solidFill>
                <a:latin typeface="ＭＳ 明朝" panose="02020609040205080304" pitchFamily="17" charset="-128"/>
                <a:ea typeface="ＭＳ 明朝" panose="02020609040205080304" pitchFamily="17" charset="-128"/>
              </a:rPr>
              <a:t>なぜ活用するのか）</a:t>
            </a:r>
            <a:r>
              <a:rPr lang="ja-JP" altLang="en-US" sz="1600" b="1" u="sng" dirty="0">
                <a:solidFill>
                  <a:srgbClr val="FF0000"/>
                </a:solidFill>
                <a:latin typeface="ＭＳ 明朝" panose="02020609040205080304" pitchFamily="17" charset="-128"/>
                <a:ea typeface="ＭＳ 明朝" panose="02020609040205080304" pitchFamily="17" charset="-128"/>
              </a:rPr>
              <a:t>を示す</a:t>
            </a:r>
            <a:r>
              <a:rPr lang="ja-JP" altLang="en-US" sz="1600" b="1" dirty="0">
                <a:solidFill>
                  <a:srgbClr val="FF0000"/>
                </a:solidFill>
                <a:latin typeface="ＭＳ 明朝" panose="02020609040205080304" pitchFamily="17" charset="-128"/>
                <a:ea typeface="ＭＳ 明朝" panose="02020609040205080304" pitchFamily="17" charset="-128"/>
              </a:rPr>
              <a:t>とともに、実現可能性のある提案内容であり、</a:t>
            </a:r>
            <a:r>
              <a:rPr lang="en-US" altLang="ja-JP" sz="1600" b="1" dirty="0">
                <a:solidFill>
                  <a:srgbClr val="FF0000"/>
                </a:solidFill>
                <a:latin typeface="ＭＳ 明朝" panose="02020609040205080304" pitchFamily="17" charset="-128"/>
                <a:ea typeface="ＭＳ 明朝" panose="02020609040205080304" pitchFamily="17" charset="-128"/>
              </a:rPr>
              <a:t>FS</a:t>
            </a:r>
            <a:r>
              <a:rPr lang="ja-JP" altLang="en-US" sz="1600" b="1" dirty="0">
                <a:solidFill>
                  <a:srgbClr val="FF0000"/>
                </a:solidFill>
                <a:latin typeface="ＭＳ 明朝" panose="02020609040205080304" pitchFamily="17" charset="-128"/>
                <a:ea typeface="ＭＳ 明朝" panose="02020609040205080304" pitchFamily="17" charset="-128"/>
              </a:rPr>
              <a:t>を実施するに値する内容であることを技術的可能性や計画の妥当性等の観点から示してください。</a:t>
            </a:r>
          </a:p>
          <a:p>
            <a:pPr marL="354013" lvl="0" indent="-182563">
              <a:spcBef>
                <a:spcPct val="0"/>
              </a:spcBef>
              <a:buFont typeface="Arial" panose="020B0604020202020204" pitchFamily="34" charset="0"/>
              <a:buChar char="•"/>
              <a:defRPr/>
            </a:pPr>
            <a:endParaRPr lang="ja-JP" altLang="en-US" sz="1600" b="1" dirty="0">
              <a:solidFill>
                <a:srgbClr val="FF0000"/>
              </a:solidFill>
              <a:latin typeface="ＭＳ 明朝" panose="02020609040205080304" pitchFamily="17" charset="-128"/>
              <a:ea typeface="ＭＳ 明朝" panose="02020609040205080304" pitchFamily="17" charset="-128"/>
            </a:endParaRPr>
          </a:p>
          <a:p>
            <a:pPr marL="811213" lvl="1" indent="-182563">
              <a:spcBef>
                <a:spcPct val="0"/>
              </a:spcBef>
              <a:buFont typeface="Arial" panose="020B0604020202020204" pitchFamily="34" charset="0"/>
              <a:buChar char="•"/>
              <a:defRPr/>
            </a:pPr>
            <a:r>
              <a:rPr lang="en-US" altLang="ja-JP" sz="1600" b="1" dirty="0">
                <a:solidFill>
                  <a:srgbClr val="FF0000"/>
                </a:solidFill>
                <a:latin typeface="ＭＳ 明朝" panose="02020609040205080304" pitchFamily="17" charset="-128"/>
                <a:ea typeface="ＭＳ 明朝" panose="02020609040205080304" pitchFamily="17" charset="-128"/>
              </a:rPr>
              <a:t>【</a:t>
            </a:r>
            <a:r>
              <a:rPr lang="ja-JP" altLang="en-US" sz="1600" b="1" dirty="0">
                <a:solidFill>
                  <a:srgbClr val="FF0000"/>
                </a:solidFill>
                <a:latin typeface="ＭＳ 明朝" panose="02020609040205080304" pitchFamily="17" charset="-128"/>
                <a:ea typeface="ＭＳ 明朝" panose="02020609040205080304" pitchFamily="17" charset="-128"/>
              </a:rPr>
              <a:t>応募パターン</a:t>
            </a:r>
            <a:r>
              <a:rPr lang="en-US" altLang="ja-JP" sz="1600" b="1" dirty="0">
                <a:solidFill>
                  <a:srgbClr val="FF0000"/>
                </a:solidFill>
                <a:latin typeface="ＭＳ 明朝" panose="02020609040205080304" pitchFamily="17" charset="-128"/>
                <a:ea typeface="ＭＳ 明朝" panose="02020609040205080304" pitchFamily="17" charset="-128"/>
              </a:rPr>
              <a:t>[1]-3</a:t>
            </a:r>
            <a:r>
              <a:rPr lang="ja-JP" altLang="en-US" sz="1600" b="1" dirty="0">
                <a:solidFill>
                  <a:srgbClr val="FF0000"/>
                </a:solidFill>
                <a:latin typeface="ＭＳ 明朝" panose="02020609040205080304" pitchFamily="17" charset="-128"/>
                <a:ea typeface="ＭＳ 明朝" panose="02020609040205080304" pitchFamily="17" charset="-128"/>
              </a:rPr>
              <a:t>の場合</a:t>
            </a:r>
            <a:r>
              <a:rPr lang="en-US" altLang="ja-JP" sz="1600" b="1" dirty="0">
                <a:solidFill>
                  <a:srgbClr val="FF0000"/>
                </a:solidFill>
                <a:latin typeface="ＭＳ 明朝" panose="02020609040205080304" pitchFamily="17" charset="-128"/>
                <a:ea typeface="ＭＳ 明朝" panose="02020609040205080304" pitchFamily="17" charset="-128"/>
              </a:rPr>
              <a:t>】</a:t>
            </a:r>
            <a:r>
              <a:rPr lang="ja-JP" altLang="en-US" sz="1600" b="1" dirty="0">
                <a:solidFill>
                  <a:srgbClr val="FF0000"/>
                </a:solidFill>
                <a:latin typeface="ＭＳ 明朝" panose="02020609040205080304" pitchFamily="17" charset="-128"/>
                <a:ea typeface="ＭＳ 明朝" panose="02020609040205080304" pitchFamily="17" charset="-128"/>
              </a:rPr>
              <a:t>は、「量子・古典アプリケーション」を開発するにあたり、</a:t>
            </a:r>
            <a:r>
              <a:rPr lang="ja-JP" altLang="en-US" sz="1600" b="1" u="sng" dirty="0">
                <a:solidFill>
                  <a:srgbClr val="FF0000"/>
                </a:solidFill>
                <a:latin typeface="ＭＳ 明朝" panose="02020609040205080304" pitchFamily="17" charset="-128"/>
                <a:ea typeface="ＭＳ 明朝" panose="02020609040205080304" pitchFamily="17" charset="-128"/>
              </a:rPr>
              <a:t>初期的な仮説</a:t>
            </a:r>
            <a:r>
              <a:rPr lang="ja-JP" altLang="en-US" sz="1600" b="1" dirty="0">
                <a:solidFill>
                  <a:srgbClr val="FF0000"/>
                </a:solidFill>
                <a:latin typeface="ＭＳ 明朝" panose="02020609040205080304" pitchFamily="17" charset="-128"/>
                <a:ea typeface="ＭＳ 明朝" panose="02020609040205080304" pitchFamily="17" charset="-128"/>
              </a:rPr>
              <a:t>（量子技術と</a:t>
            </a:r>
            <a:r>
              <a:rPr lang="en-US" altLang="ja-JP" sz="1600" b="1" dirty="0">
                <a:solidFill>
                  <a:srgbClr val="FF0000"/>
                </a:solidFill>
                <a:latin typeface="ＭＳ 明朝" panose="02020609040205080304" pitchFamily="17" charset="-128"/>
                <a:ea typeface="ＭＳ 明朝" panose="02020609040205080304" pitchFamily="17" charset="-128"/>
              </a:rPr>
              <a:t>AI</a:t>
            </a:r>
            <a:r>
              <a:rPr lang="ja-JP" altLang="en-US" sz="1600" b="1" dirty="0">
                <a:solidFill>
                  <a:srgbClr val="FF0000"/>
                </a:solidFill>
                <a:latin typeface="ＭＳ 明朝" panose="02020609040205080304" pitchFamily="17" charset="-128"/>
                <a:ea typeface="ＭＳ 明朝" panose="02020609040205080304" pitchFamily="17" charset="-128"/>
              </a:rPr>
              <a:t>技術について、それぞれ何の技術を</a:t>
            </a:r>
            <a:r>
              <a:rPr lang="en-US" altLang="ja-JP" sz="1600" b="1" dirty="0">
                <a:solidFill>
                  <a:srgbClr val="FF0000"/>
                </a:solidFill>
                <a:latin typeface="ＭＳ 明朝" panose="02020609040205080304" pitchFamily="17" charset="-128"/>
                <a:ea typeface="ＭＳ 明朝" panose="02020609040205080304" pitchFamily="17" charset="-128"/>
              </a:rPr>
              <a:t>/</a:t>
            </a:r>
            <a:r>
              <a:rPr lang="ja-JP" altLang="en-US" sz="1600" b="1" dirty="0">
                <a:solidFill>
                  <a:srgbClr val="FF0000"/>
                </a:solidFill>
                <a:latin typeface="ＭＳ 明朝" panose="02020609040205080304" pitchFamily="17" charset="-128"/>
                <a:ea typeface="ＭＳ 明朝" panose="02020609040205080304" pitchFamily="17" charset="-128"/>
              </a:rPr>
              <a:t>どのように</a:t>
            </a:r>
            <a:r>
              <a:rPr lang="en-US" altLang="ja-JP" sz="1600" b="1" dirty="0">
                <a:solidFill>
                  <a:srgbClr val="FF0000"/>
                </a:solidFill>
                <a:latin typeface="ＭＳ 明朝" panose="02020609040205080304" pitchFamily="17" charset="-128"/>
                <a:ea typeface="ＭＳ 明朝" panose="02020609040205080304" pitchFamily="17" charset="-128"/>
              </a:rPr>
              <a:t>/</a:t>
            </a:r>
            <a:r>
              <a:rPr lang="ja-JP" altLang="en-US" sz="1600" b="1" dirty="0">
                <a:solidFill>
                  <a:srgbClr val="FF0000"/>
                </a:solidFill>
                <a:latin typeface="ＭＳ 明朝" panose="02020609040205080304" pitchFamily="17" charset="-128"/>
                <a:ea typeface="ＭＳ 明朝" panose="02020609040205080304" pitchFamily="17" charset="-128"/>
              </a:rPr>
              <a:t>なぜ活用するのか）</a:t>
            </a:r>
            <a:r>
              <a:rPr lang="ja-JP" altLang="en-US" sz="1600" b="1" u="sng" dirty="0">
                <a:solidFill>
                  <a:srgbClr val="FF0000"/>
                </a:solidFill>
                <a:latin typeface="ＭＳ 明朝" panose="02020609040205080304" pitchFamily="17" charset="-128"/>
                <a:ea typeface="ＭＳ 明朝" panose="02020609040205080304" pitchFamily="17" charset="-128"/>
              </a:rPr>
              <a:t>の検証結果が明らかになっていること</a:t>
            </a:r>
            <a:r>
              <a:rPr lang="ja-JP" altLang="en-US" sz="1600" b="1" dirty="0">
                <a:solidFill>
                  <a:srgbClr val="FF0000"/>
                </a:solidFill>
                <a:latin typeface="ＭＳ 明朝" panose="02020609040205080304" pitchFamily="17" charset="-128"/>
                <a:ea typeface="ＭＳ 明朝" panose="02020609040205080304" pitchFamily="17" charset="-128"/>
              </a:rPr>
              <a:t>を示すとともに、実現可能性のある提案内容であり、テスト環境下で使用可能な試作量子・古典アプリケーションの開発や、テスト環境下での検証を実施するに値する内容であることを、技術的可能性や計画の妥当性等の観点から示してください。</a:t>
            </a:r>
            <a:endParaRPr lang="en-US" altLang="ja-JP" sz="1600" b="1" dirty="0">
              <a:solidFill>
                <a:srgbClr val="FF0000"/>
              </a:solidFill>
              <a:latin typeface="ＭＳ 明朝" panose="02020609040205080304" pitchFamily="17" charset="-128"/>
              <a:ea typeface="ＭＳ 明朝" panose="02020609040205080304" pitchFamily="17" charset="-128"/>
            </a:endParaRPr>
          </a:p>
          <a:p>
            <a:pPr marL="171450" lvl="0">
              <a:spcBef>
                <a:spcPct val="0"/>
              </a:spcBef>
              <a:defRPr/>
            </a:pPr>
            <a:endParaRPr lang="en-US" altLang="ja-JP" sz="1600" b="1" dirty="0">
              <a:solidFill>
                <a:srgbClr val="FF0000"/>
              </a:solidFill>
              <a:latin typeface="ＭＳ 明朝" panose="02020609040205080304" pitchFamily="17" charset="-128"/>
              <a:ea typeface="ＭＳ 明朝" panose="02020609040205080304" pitchFamily="17" charset="-128"/>
            </a:endParaRPr>
          </a:p>
          <a:p>
            <a:pPr marL="811213" lvl="1" indent="-182563">
              <a:spcBef>
                <a:spcPct val="0"/>
              </a:spcBef>
              <a:buFont typeface="Arial" panose="020B0604020202020204" pitchFamily="34" charset="0"/>
              <a:buChar char="•"/>
              <a:defRPr/>
            </a:pPr>
            <a:r>
              <a:rPr lang="en-US" altLang="ja-JP" sz="1600" b="1" dirty="0">
                <a:solidFill>
                  <a:srgbClr val="FF0000"/>
                </a:solidFill>
                <a:latin typeface="ＭＳ 明朝" panose="02020609040205080304" pitchFamily="17" charset="-128"/>
                <a:ea typeface="ＭＳ 明朝" panose="02020609040205080304" pitchFamily="17" charset="-128"/>
              </a:rPr>
              <a:t>【</a:t>
            </a:r>
            <a:r>
              <a:rPr lang="ja-JP" altLang="en-US" sz="1600" b="1" dirty="0">
                <a:solidFill>
                  <a:srgbClr val="FF0000"/>
                </a:solidFill>
                <a:latin typeface="ＭＳ 明朝" panose="02020609040205080304" pitchFamily="17" charset="-128"/>
                <a:ea typeface="ＭＳ 明朝" panose="02020609040205080304" pitchFamily="17" charset="-128"/>
              </a:rPr>
              <a:t>応募パターン</a:t>
            </a:r>
            <a:r>
              <a:rPr lang="en-US" altLang="ja-JP" sz="1600" b="1" dirty="0">
                <a:solidFill>
                  <a:srgbClr val="FF0000"/>
                </a:solidFill>
                <a:latin typeface="ＭＳ 明朝" panose="02020609040205080304" pitchFamily="17" charset="-128"/>
                <a:ea typeface="ＭＳ 明朝" panose="02020609040205080304" pitchFamily="17" charset="-128"/>
              </a:rPr>
              <a:t>[1]-4</a:t>
            </a:r>
            <a:r>
              <a:rPr lang="ja-JP" altLang="en-US" sz="1600" b="1" dirty="0">
                <a:solidFill>
                  <a:srgbClr val="FF0000"/>
                </a:solidFill>
                <a:latin typeface="ＭＳ 明朝" panose="02020609040205080304" pitchFamily="17" charset="-128"/>
                <a:ea typeface="ＭＳ 明朝" panose="02020609040205080304" pitchFamily="17" charset="-128"/>
              </a:rPr>
              <a:t>の場合</a:t>
            </a:r>
            <a:r>
              <a:rPr lang="en-US" altLang="ja-JP" sz="1600" b="1" dirty="0">
                <a:solidFill>
                  <a:srgbClr val="FF0000"/>
                </a:solidFill>
                <a:latin typeface="ＭＳ 明朝" panose="02020609040205080304" pitchFamily="17" charset="-128"/>
                <a:ea typeface="ＭＳ 明朝" panose="02020609040205080304" pitchFamily="17" charset="-128"/>
              </a:rPr>
              <a:t>】</a:t>
            </a:r>
            <a:r>
              <a:rPr lang="ja-JP" altLang="en-US" sz="1600" b="1" dirty="0">
                <a:solidFill>
                  <a:srgbClr val="FF0000"/>
                </a:solidFill>
                <a:latin typeface="ＭＳ 明朝" panose="02020609040205080304" pitchFamily="17" charset="-128"/>
                <a:ea typeface="ＭＳ 明朝" panose="02020609040205080304" pitchFamily="17" charset="-128"/>
              </a:rPr>
              <a:t>は、「量子・古典アプリケーション」を開発するにあたり、</a:t>
            </a:r>
            <a:r>
              <a:rPr lang="ja-JP" altLang="en-US" sz="1600" b="1" u="sng" dirty="0">
                <a:solidFill>
                  <a:srgbClr val="FF0000"/>
                </a:solidFill>
                <a:latin typeface="ＭＳ 明朝" panose="02020609040205080304" pitchFamily="17" charset="-128"/>
                <a:ea typeface="ＭＳ 明朝" panose="02020609040205080304" pitchFamily="17" charset="-128"/>
              </a:rPr>
              <a:t>試作量子・古典アプリケーションが開発され、テスト環境下での検証結果が明らかになっていること</a:t>
            </a:r>
            <a:r>
              <a:rPr lang="ja-JP" altLang="en-US" sz="1600" b="1" dirty="0">
                <a:solidFill>
                  <a:srgbClr val="FF0000"/>
                </a:solidFill>
                <a:latin typeface="ＭＳ 明朝" panose="02020609040205080304" pitchFamily="17" charset="-128"/>
                <a:ea typeface="ＭＳ 明朝" panose="02020609040205080304" pitchFamily="17" charset="-128"/>
              </a:rPr>
              <a:t>を示すとともに、実現可能性のある提案内容であり、ユーザーを想定した量子・古典アプリケーションの開発や、実環境下での実証を実施するに値する内容となっていることを、技術的可能性や計画の妥当性等等の観点から示してください。</a:t>
            </a:r>
          </a:p>
          <a:p>
            <a:pPr marL="354013" lvl="0" indent="-182563">
              <a:spcBef>
                <a:spcPct val="0"/>
              </a:spcBef>
              <a:buFont typeface="Arial" panose="020B0604020202020204" pitchFamily="34" charset="0"/>
              <a:buChar char="•"/>
              <a:defRPr/>
            </a:pPr>
            <a:endParaRPr lang="en-US" altLang="ja-JP" sz="1600" b="1" dirty="0"/>
          </a:p>
          <a:p>
            <a:pPr>
              <a:spcBef>
                <a:spcPct val="0"/>
              </a:spcBef>
              <a:defRPr/>
            </a:pPr>
            <a:endParaRPr lang="en-US" altLang="ja-JP" sz="1600" b="1" dirty="0"/>
          </a:p>
          <a:p>
            <a:pPr marL="0" marR="0" lvl="0" indent="0" defTabSz="914400" rtl="0" eaLnBrk="1" fontAlgn="auto" latinLnBrk="0" hangingPunct="1">
              <a:lnSpc>
                <a:spcPct val="100000"/>
              </a:lnSpc>
              <a:spcBef>
                <a:spcPct val="0"/>
              </a:spcBef>
              <a:spcAft>
                <a:spcPts val="0"/>
              </a:spcAft>
              <a:buClrTx/>
              <a:buSzTx/>
              <a:buFontTx/>
              <a:buNone/>
              <a:tabLst/>
              <a:defRPr/>
            </a:pPr>
            <a:endParaRPr kumimoji="1" lang="ja-JP" altLang="en-US" sz="1600" b="1" i="0" u="none" strike="noStrike" kern="1200" cap="none" spc="0" normalizeH="0" baseline="0" noProof="0" dirty="0">
              <a:ln>
                <a:noFill/>
              </a:ln>
              <a:solidFill>
                <a:schemeClr val="tx1"/>
              </a:solidFill>
              <a:effectLst/>
              <a:uLnTx/>
              <a:uFillTx/>
              <a:latin typeface="+mj-lt"/>
              <a:ea typeface="+mj-ea"/>
              <a:cs typeface="+mj-cs"/>
            </a:endParaRPr>
          </a:p>
        </p:txBody>
      </p:sp>
    </p:spTree>
    <p:extLst>
      <p:ext uri="{BB962C8B-B14F-4D97-AF65-F5344CB8AC3E}">
        <p14:creationId xmlns:p14="http://schemas.microsoft.com/office/powerpoint/2010/main" val="200602741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スライド番号プレースホルダー 5">
            <a:extLst>
              <a:ext uri="{FF2B5EF4-FFF2-40B4-BE49-F238E27FC236}">
                <a16:creationId xmlns:a16="http://schemas.microsoft.com/office/drawing/2014/main" id="{58A3AD04-35A1-FE53-4A64-F97D2233CA4C}"/>
              </a:ext>
            </a:extLst>
          </p:cNvPr>
          <p:cNvSpPr>
            <a:spLocks noGrp="1"/>
          </p:cNvSpPr>
          <p:nvPr>
            <p:ph type="sldNum" sz="quarter" idx="12"/>
          </p:nvPr>
        </p:nvSpPr>
        <p:spPr/>
        <p:txBody>
          <a:bodyPr/>
          <a:lstStyle/>
          <a:p>
            <a:fld id="{FBBCCA27-AD94-4D1F-8BB0-94EA31224790}" type="slidenum">
              <a:rPr kumimoji="1" lang="ja-JP" altLang="en-US" smtClean="0"/>
              <a:pPr/>
              <a:t>5</a:t>
            </a:fld>
            <a:endParaRPr kumimoji="1" lang="ja-JP" altLang="en-US"/>
          </a:p>
        </p:txBody>
      </p:sp>
      <p:sp>
        <p:nvSpPr>
          <p:cNvPr id="2" name="タイトル 1">
            <a:extLst>
              <a:ext uri="{FF2B5EF4-FFF2-40B4-BE49-F238E27FC236}">
                <a16:creationId xmlns:a16="http://schemas.microsoft.com/office/drawing/2014/main" id="{FC409F69-EDDB-E74B-01DB-01EF00497774}"/>
              </a:ext>
            </a:extLst>
          </p:cNvPr>
          <p:cNvSpPr txBox="1">
            <a:spLocks/>
          </p:cNvSpPr>
          <p:nvPr/>
        </p:nvSpPr>
        <p:spPr>
          <a:xfrm>
            <a:off x="177549" y="260648"/>
            <a:ext cx="8930955" cy="2448272"/>
          </a:xfrm>
          <a:prstGeom prst="rect">
            <a:avLst/>
          </a:prstGeom>
        </p:spPr>
        <p:txBody>
          <a:bodyPr vert="horz" lIns="91440" tIns="45720" rIns="91440" bIns="45720" rtlCol="0" anchor="t" anchorCtr="0">
            <a:noAutofit/>
          </a:bodyPr>
          <a:lstStyle/>
          <a:p>
            <a:pPr lvl="0">
              <a:spcBef>
                <a:spcPct val="0"/>
              </a:spcBef>
              <a:defRPr/>
            </a:pPr>
            <a:r>
              <a:rPr lang="ja-JP" altLang="en-US" sz="1600" b="1" dirty="0">
                <a:latin typeface="ＭＳ 明朝" panose="02020609040205080304" pitchFamily="17" charset="-128"/>
                <a:ea typeface="ＭＳ 明朝" panose="02020609040205080304" pitchFamily="17" charset="-128"/>
              </a:rPr>
              <a:t>３．目標</a:t>
            </a:r>
            <a:endParaRPr lang="en-US" altLang="ja-JP" sz="1600" b="1" dirty="0">
              <a:latin typeface="ＭＳ 明朝" panose="02020609040205080304" pitchFamily="17" charset="-128"/>
              <a:ea typeface="ＭＳ 明朝" panose="02020609040205080304" pitchFamily="17" charset="-128"/>
            </a:endParaRPr>
          </a:p>
          <a:p>
            <a:pPr marL="354013" indent="-182563">
              <a:spcBef>
                <a:spcPct val="0"/>
              </a:spcBef>
              <a:buFont typeface="Arial" panose="020B0604020202020204" pitchFamily="34" charset="0"/>
              <a:buChar char="•"/>
              <a:defRPr/>
            </a:pPr>
            <a:r>
              <a:rPr lang="ja-JP" altLang="en-US" sz="1600" b="1" dirty="0">
                <a:solidFill>
                  <a:srgbClr val="FF0000"/>
                </a:solidFill>
                <a:latin typeface="ＭＳ 明朝" panose="02020609040205080304" pitchFamily="17" charset="-128"/>
                <a:ea typeface="ＭＳ 明朝" panose="02020609040205080304" pitchFamily="17" charset="-128"/>
              </a:rPr>
              <a:t>提案書の「</a:t>
            </a:r>
            <a:r>
              <a:rPr lang="en-US" altLang="ja-JP" sz="1600" b="1" dirty="0">
                <a:solidFill>
                  <a:srgbClr val="FF0000"/>
                </a:solidFill>
                <a:latin typeface="ＭＳ 明朝" panose="02020609040205080304" pitchFamily="17" charset="-128"/>
                <a:ea typeface="ＭＳ 明朝" panose="02020609040205080304" pitchFamily="17" charset="-128"/>
              </a:rPr>
              <a:t>1-4. </a:t>
            </a:r>
            <a:r>
              <a:rPr lang="ja-JP" altLang="en-US" sz="1600" b="1" dirty="0">
                <a:solidFill>
                  <a:srgbClr val="FF0000"/>
                </a:solidFill>
                <a:latin typeface="ＭＳ 明朝" panose="02020609040205080304" pitchFamily="17" charset="-128"/>
                <a:ea typeface="ＭＳ 明朝" panose="02020609040205080304" pitchFamily="17" charset="-128"/>
              </a:rPr>
              <a:t>研究開発の目標」の内容に沿って、本テーマで設定する「目標」を極力具体的に記載してください。</a:t>
            </a:r>
            <a:endParaRPr lang="en-US" altLang="ja-JP" sz="1600" b="1" dirty="0">
              <a:solidFill>
                <a:srgbClr val="FF0000"/>
              </a:solidFill>
              <a:latin typeface="ＭＳ 明朝" panose="02020609040205080304" pitchFamily="17" charset="-128"/>
              <a:ea typeface="ＭＳ 明朝" panose="02020609040205080304" pitchFamily="17" charset="-128"/>
            </a:endParaRPr>
          </a:p>
          <a:p>
            <a:pPr marL="354013" indent="-182563">
              <a:spcBef>
                <a:spcPct val="0"/>
              </a:spcBef>
              <a:buFont typeface="Arial" panose="020B0604020202020204" pitchFamily="34" charset="0"/>
              <a:buChar char="•"/>
              <a:defRPr/>
            </a:pPr>
            <a:endParaRPr lang="en-US" altLang="ja-JP" sz="1600" b="1" dirty="0">
              <a:solidFill>
                <a:srgbClr val="FF0000"/>
              </a:solidFill>
              <a:latin typeface="ＭＳ 明朝" panose="02020609040205080304" pitchFamily="17" charset="-128"/>
              <a:ea typeface="ＭＳ 明朝" panose="02020609040205080304" pitchFamily="17" charset="-128"/>
            </a:endParaRPr>
          </a:p>
          <a:p>
            <a:pPr marL="354013" indent="-182563">
              <a:spcBef>
                <a:spcPct val="0"/>
              </a:spcBef>
              <a:buFont typeface="Arial" panose="020B0604020202020204" pitchFamily="34" charset="0"/>
              <a:buChar char="•"/>
              <a:defRPr/>
            </a:pPr>
            <a:r>
              <a:rPr lang="ja-JP" altLang="en-US" sz="1600" b="1" dirty="0">
                <a:solidFill>
                  <a:srgbClr val="FF0000"/>
                </a:solidFill>
                <a:latin typeface="ＭＳ 明朝" panose="02020609040205080304" pitchFamily="17" charset="-128"/>
                <a:ea typeface="ＭＳ 明朝" panose="02020609040205080304" pitchFamily="17" charset="-128"/>
              </a:rPr>
              <a:t>複数のフェーズを実施する場合は、初期仮説検証、本格研究、実用化開発のフェーズごとの目標（性能、定量的な検討件数等）を可能な限り具体的・定量的に記載してください。</a:t>
            </a:r>
            <a:endParaRPr lang="en-US" altLang="ja-JP" sz="1600" b="1" dirty="0">
              <a:solidFill>
                <a:srgbClr val="FF0000"/>
              </a:solidFill>
              <a:latin typeface="ＭＳ 明朝" panose="02020609040205080304" pitchFamily="17" charset="-128"/>
              <a:ea typeface="ＭＳ 明朝" panose="02020609040205080304" pitchFamily="17" charset="-128"/>
            </a:endParaRPr>
          </a:p>
          <a:p>
            <a:pPr marL="354013" indent="-182563">
              <a:spcBef>
                <a:spcPct val="0"/>
              </a:spcBef>
              <a:buFont typeface="Arial" panose="020B0604020202020204" pitchFamily="34" charset="0"/>
              <a:buChar char="•"/>
              <a:defRPr/>
            </a:pPr>
            <a:endParaRPr lang="en-US" altLang="ja-JP" sz="1600" b="1" dirty="0">
              <a:solidFill>
                <a:srgbClr val="FF0000"/>
              </a:solidFill>
              <a:latin typeface="ＭＳ 明朝" panose="02020609040205080304" pitchFamily="17" charset="-128"/>
              <a:ea typeface="ＭＳ 明朝" panose="02020609040205080304" pitchFamily="17" charset="-128"/>
            </a:endParaRPr>
          </a:p>
          <a:p>
            <a:pPr marL="354013" indent="-182563">
              <a:spcBef>
                <a:spcPct val="0"/>
              </a:spcBef>
              <a:buFont typeface="Arial" panose="020B0604020202020204" pitchFamily="34" charset="0"/>
              <a:buChar char="•"/>
              <a:defRPr/>
            </a:pPr>
            <a:r>
              <a:rPr lang="ja-JP" altLang="en-US" sz="1600" b="1" dirty="0">
                <a:solidFill>
                  <a:srgbClr val="FF0000"/>
                </a:solidFill>
                <a:latin typeface="ＭＳ 明朝" panose="02020609040205080304" pitchFamily="17" charset="-128"/>
                <a:ea typeface="ＭＳ 明朝" panose="02020609040205080304" pitchFamily="17" charset="-128"/>
              </a:rPr>
              <a:t>設定した目標について、その設定根拠も簡潔に説明してください。各フェーズの目標を達成していくことで、本事業内で目指す技術的課題・事業課題の解決の実現につながることが読み取れるように説明してください。</a:t>
            </a:r>
            <a:endParaRPr lang="en-US" altLang="ja-JP" sz="1600" b="1" dirty="0">
              <a:solidFill>
                <a:srgbClr val="FF0000"/>
              </a:solidFill>
              <a:latin typeface="ＭＳ 明朝" panose="02020609040205080304" pitchFamily="17" charset="-128"/>
              <a:ea typeface="ＭＳ 明朝" panose="02020609040205080304" pitchFamily="17" charset="-128"/>
            </a:endParaRPr>
          </a:p>
          <a:p>
            <a:pPr marL="354013" lvl="0" indent="-182563">
              <a:spcBef>
                <a:spcPct val="0"/>
              </a:spcBef>
              <a:buFont typeface="Arial" panose="020B0604020202020204" pitchFamily="34" charset="0"/>
              <a:buChar char="•"/>
              <a:defRPr/>
            </a:pPr>
            <a:endParaRPr lang="en-US" altLang="ja-JP" sz="1600" b="1" dirty="0">
              <a:solidFill>
                <a:srgbClr val="FF0000"/>
              </a:solidFill>
              <a:latin typeface="ＭＳ 明朝" panose="02020609040205080304" pitchFamily="17" charset="-128"/>
              <a:ea typeface="ＭＳ 明朝" panose="02020609040205080304" pitchFamily="17" charset="-128"/>
            </a:endParaRPr>
          </a:p>
          <a:p>
            <a:pPr marL="0" marR="0" lvl="0" indent="0" defTabSz="914400" rtl="0" eaLnBrk="1" fontAlgn="auto" latinLnBrk="0" hangingPunct="1">
              <a:lnSpc>
                <a:spcPct val="100000"/>
              </a:lnSpc>
              <a:spcBef>
                <a:spcPct val="0"/>
              </a:spcBef>
              <a:spcAft>
                <a:spcPts val="0"/>
              </a:spcAft>
              <a:buClrTx/>
              <a:buSzTx/>
              <a:buFontTx/>
              <a:buNone/>
              <a:tabLst/>
              <a:defRPr/>
            </a:pPr>
            <a:endParaRPr kumimoji="1" lang="ja-JP" altLang="en-US" sz="1600" b="1" i="0" u="none" strike="noStrike" kern="1200" cap="none" spc="0" normalizeH="0" baseline="0" noProof="0" dirty="0">
              <a:ln>
                <a:noFill/>
              </a:ln>
              <a:solidFill>
                <a:schemeClr val="tx1"/>
              </a:solidFill>
              <a:effectLst/>
              <a:uLnTx/>
              <a:uFillTx/>
              <a:latin typeface="+mj-lt"/>
              <a:ea typeface="+mj-ea"/>
              <a:cs typeface="+mj-cs"/>
            </a:endParaRPr>
          </a:p>
        </p:txBody>
      </p:sp>
    </p:spTree>
    <p:extLst>
      <p:ext uri="{BB962C8B-B14F-4D97-AF65-F5344CB8AC3E}">
        <p14:creationId xmlns:p14="http://schemas.microsoft.com/office/powerpoint/2010/main" val="378520131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スライド番号プレースホルダー 5">
            <a:extLst>
              <a:ext uri="{FF2B5EF4-FFF2-40B4-BE49-F238E27FC236}">
                <a16:creationId xmlns:a16="http://schemas.microsoft.com/office/drawing/2014/main" id="{58A3AD04-35A1-FE53-4A64-F97D2233CA4C}"/>
              </a:ext>
            </a:extLst>
          </p:cNvPr>
          <p:cNvSpPr>
            <a:spLocks noGrp="1"/>
          </p:cNvSpPr>
          <p:nvPr>
            <p:ph type="sldNum" sz="quarter" idx="12"/>
          </p:nvPr>
        </p:nvSpPr>
        <p:spPr/>
        <p:txBody>
          <a:bodyPr/>
          <a:lstStyle/>
          <a:p>
            <a:fld id="{FBBCCA27-AD94-4D1F-8BB0-94EA31224790}" type="slidenum">
              <a:rPr kumimoji="1" lang="ja-JP" altLang="en-US" smtClean="0"/>
              <a:pPr/>
              <a:t>6</a:t>
            </a:fld>
            <a:endParaRPr kumimoji="1" lang="ja-JP" altLang="en-US"/>
          </a:p>
        </p:txBody>
      </p:sp>
      <p:sp>
        <p:nvSpPr>
          <p:cNvPr id="2" name="タイトル 1">
            <a:extLst>
              <a:ext uri="{FF2B5EF4-FFF2-40B4-BE49-F238E27FC236}">
                <a16:creationId xmlns:a16="http://schemas.microsoft.com/office/drawing/2014/main" id="{AD7FC083-FE4F-259A-A54B-4ABBA074E6FB}"/>
              </a:ext>
            </a:extLst>
          </p:cNvPr>
          <p:cNvSpPr txBox="1">
            <a:spLocks/>
          </p:cNvSpPr>
          <p:nvPr/>
        </p:nvSpPr>
        <p:spPr>
          <a:xfrm>
            <a:off x="177549" y="260648"/>
            <a:ext cx="8930955" cy="2448272"/>
          </a:xfrm>
          <a:prstGeom prst="rect">
            <a:avLst/>
          </a:prstGeom>
        </p:spPr>
        <p:txBody>
          <a:bodyPr vert="horz" lIns="91440" tIns="45720" rIns="91440" bIns="45720" rtlCol="0" anchor="t" anchorCtr="0">
            <a:noAutofit/>
          </a:bodyPr>
          <a:lstStyle/>
          <a:p>
            <a:pPr lvl="0">
              <a:spcBef>
                <a:spcPct val="0"/>
              </a:spcBef>
              <a:defRPr/>
            </a:pPr>
            <a:r>
              <a:rPr lang="ja-JP" altLang="en-US" sz="1600" b="1" dirty="0">
                <a:latin typeface="ＭＳ 明朝" panose="02020609040205080304" pitchFamily="17" charset="-128"/>
                <a:ea typeface="ＭＳ 明朝" panose="02020609040205080304" pitchFamily="17" charset="-128"/>
              </a:rPr>
              <a:t>４．事業化・実用化の見込み、アウトカム目標への貢献</a:t>
            </a:r>
            <a:endParaRPr lang="en-US" altLang="ja-JP" sz="1600" b="1" dirty="0">
              <a:latin typeface="ＭＳ 明朝" panose="02020609040205080304" pitchFamily="17" charset="-128"/>
              <a:ea typeface="ＭＳ 明朝" panose="02020609040205080304" pitchFamily="17" charset="-128"/>
            </a:endParaRPr>
          </a:p>
          <a:p>
            <a:pPr marL="354013" indent="-182563">
              <a:spcBef>
                <a:spcPct val="0"/>
              </a:spcBef>
              <a:buFont typeface="Arial" panose="020B0604020202020204" pitchFamily="34" charset="0"/>
              <a:buChar char="•"/>
              <a:defRPr/>
            </a:pPr>
            <a:r>
              <a:rPr lang="ja-JP" altLang="en-US" sz="1600" b="1" dirty="0">
                <a:solidFill>
                  <a:srgbClr val="FF0000"/>
                </a:solidFill>
                <a:latin typeface="ＭＳ 明朝" panose="02020609040205080304" pitchFamily="17" charset="-128"/>
                <a:ea typeface="ＭＳ 明朝" panose="02020609040205080304" pitchFamily="17" charset="-128"/>
              </a:rPr>
              <a:t>提案書の「</a:t>
            </a:r>
            <a:r>
              <a:rPr lang="en-US" altLang="ja-JP" sz="1600" b="1" dirty="0">
                <a:solidFill>
                  <a:srgbClr val="FF0000"/>
                </a:solidFill>
                <a:latin typeface="ＭＳ 明朝" panose="02020609040205080304" pitchFamily="17" charset="-128"/>
                <a:ea typeface="ＭＳ 明朝" panose="02020609040205080304" pitchFamily="17" charset="-128"/>
              </a:rPr>
              <a:t>1-5. </a:t>
            </a:r>
            <a:r>
              <a:rPr lang="ja-JP" altLang="en-US" sz="1600" b="1" dirty="0">
                <a:solidFill>
                  <a:srgbClr val="FF0000"/>
                </a:solidFill>
                <a:latin typeface="ＭＳ 明朝" panose="02020609040205080304" pitchFamily="17" charset="-128"/>
                <a:ea typeface="ＭＳ 明朝" panose="02020609040205080304" pitchFamily="17" charset="-128"/>
              </a:rPr>
              <a:t>研究開発の実用化・事業化の見込み」「</a:t>
            </a:r>
            <a:r>
              <a:rPr lang="en-US" altLang="ja-JP" sz="1600" b="1" dirty="0">
                <a:solidFill>
                  <a:srgbClr val="FF0000"/>
                </a:solidFill>
                <a:latin typeface="ＭＳ 明朝" panose="02020609040205080304" pitchFamily="17" charset="-128"/>
                <a:ea typeface="ＭＳ 明朝" panose="02020609040205080304" pitchFamily="17" charset="-128"/>
              </a:rPr>
              <a:t>1-6. </a:t>
            </a:r>
            <a:r>
              <a:rPr lang="ja-JP" altLang="en-US" sz="1600" b="1" dirty="0">
                <a:solidFill>
                  <a:srgbClr val="FF0000"/>
                </a:solidFill>
                <a:latin typeface="ＭＳ 明朝" panose="02020609040205080304" pitchFamily="17" charset="-128"/>
                <a:ea typeface="ＭＳ 明朝" panose="02020609040205080304" pitchFamily="17" charset="-128"/>
              </a:rPr>
              <a:t>アウトカム目標への貢献」及び事業化計画書（企業化計画書）の内容に沿って、記載してください。</a:t>
            </a:r>
            <a:endParaRPr lang="en-US" altLang="ja-JP" sz="1600" b="1" dirty="0">
              <a:solidFill>
                <a:srgbClr val="FF0000"/>
              </a:solidFill>
              <a:latin typeface="ＭＳ 明朝" panose="02020609040205080304" pitchFamily="17" charset="-128"/>
              <a:ea typeface="ＭＳ 明朝" panose="02020609040205080304" pitchFamily="17" charset="-128"/>
            </a:endParaRPr>
          </a:p>
          <a:p>
            <a:pPr marL="354013" indent="-182563">
              <a:spcBef>
                <a:spcPct val="0"/>
              </a:spcBef>
              <a:buFont typeface="Arial" panose="020B0604020202020204" pitchFamily="34" charset="0"/>
              <a:buChar char="•"/>
              <a:defRPr/>
            </a:pPr>
            <a:endParaRPr lang="en-US" altLang="ja-JP" sz="1600" b="1" dirty="0">
              <a:solidFill>
                <a:srgbClr val="FF0000"/>
              </a:solidFill>
              <a:latin typeface="ＭＳ 明朝" panose="02020609040205080304" pitchFamily="17" charset="-128"/>
              <a:ea typeface="ＭＳ 明朝" panose="02020609040205080304" pitchFamily="17" charset="-128"/>
            </a:endParaRPr>
          </a:p>
          <a:p>
            <a:pPr marL="354013" indent="-182563">
              <a:spcBef>
                <a:spcPct val="0"/>
              </a:spcBef>
              <a:buFont typeface="Arial" panose="020B0604020202020204" pitchFamily="34" charset="0"/>
              <a:buChar char="•"/>
              <a:defRPr/>
            </a:pPr>
            <a:r>
              <a:rPr kumimoji="1" lang="ja-JP" altLang="en-US" sz="1600" b="1" i="0" u="none" strike="noStrike" kern="1200" cap="none" spc="0" normalizeH="0" baseline="0" noProof="0" dirty="0">
                <a:ln>
                  <a:noFill/>
                </a:ln>
                <a:solidFill>
                  <a:srgbClr val="FF0000"/>
                </a:solidFill>
                <a:effectLst/>
                <a:uLnTx/>
                <a:uFillTx/>
                <a:latin typeface="ＭＳ 明朝" panose="02020609040205080304" pitchFamily="17" charset="-128"/>
                <a:ea typeface="ＭＳ 明朝" panose="02020609040205080304" pitchFamily="17" charset="-128"/>
                <a:cs typeface="+mj-cs"/>
              </a:rPr>
              <a:t>「事業化・実用化の見込み」については特に、どのような形で実用化・事業化されることを想定しているか。実用化・事業化を行う製品・サービス等の概要、ビジネスモデル、体制構築、スケジュール等を示してください。</a:t>
            </a:r>
            <a:r>
              <a:rPr lang="ja-JP" altLang="en-US" sz="1600" b="1" dirty="0">
                <a:solidFill>
                  <a:srgbClr val="FF0000"/>
                </a:solidFill>
                <a:latin typeface="ＭＳ 明朝" panose="02020609040205080304" pitchFamily="17" charset="-128"/>
                <a:ea typeface="ＭＳ 明朝" panose="02020609040205080304" pitchFamily="17" charset="-128"/>
                <a:cs typeface="+mj-cs"/>
              </a:rPr>
              <a:t>また、実用化・事業化に向け、知財・標準化の方針の検討についても説明してください。</a:t>
            </a:r>
            <a:endParaRPr lang="en-US" altLang="ja-JP" sz="1600" b="1" dirty="0">
              <a:solidFill>
                <a:srgbClr val="FF0000"/>
              </a:solidFill>
              <a:latin typeface="ＭＳ 明朝" panose="02020609040205080304" pitchFamily="17" charset="-128"/>
              <a:ea typeface="ＭＳ 明朝" panose="02020609040205080304" pitchFamily="17" charset="-128"/>
              <a:cs typeface="+mj-cs"/>
            </a:endParaRPr>
          </a:p>
          <a:p>
            <a:pPr marL="354013" indent="-182563">
              <a:spcBef>
                <a:spcPct val="0"/>
              </a:spcBef>
              <a:buFont typeface="Arial" panose="020B0604020202020204" pitchFamily="34" charset="0"/>
              <a:buChar char="•"/>
              <a:defRPr/>
            </a:pPr>
            <a:endParaRPr lang="en-US" altLang="ja-JP" sz="1600" b="1" dirty="0">
              <a:solidFill>
                <a:srgbClr val="FF0000"/>
              </a:solidFill>
              <a:latin typeface="ＭＳ 明朝" panose="02020609040205080304" pitchFamily="17" charset="-128"/>
              <a:ea typeface="ＭＳ 明朝" panose="02020609040205080304" pitchFamily="17" charset="-128"/>
              <a:cs typeface="+mj-cs"/>
            </a:endParaRPr>
          </a:p>
          <a:p>
            <a:pPr marL="354013" indent="-182563">
              <a:spcBef>
                <a:spcPct val="0"/>
              </a:spcBef>
              <a:buFont typeface="Arial" panose="020B0604020202020204" pitchFamily="34" charset="0"/>
              <a:buChar char="•"/>
              <a:defRPr/>
            </a:pPr>
            <a:r>
              <a:rPr lang="ja-JP" altLang="en-US" sz="1600" b="1" dirty="0">
                <a:solidFill>
                  <a:srgbClr val="FF0000"/>
                </a:solidFill>
                <a:latin typeface="ＭＳ 明朝" panose="02020609040205080304" pitchFamily="17" charset="-128"/>
                <a:ea typeface="ＭＳ 明朝" panose="02020609040205080304" pitchFamily="17" charset="-128"/>
                <a:cs typeface="+mj-cs"/>
              </a:rPr>
              <a:t>「アウトカム目標への貢献」については特に、提案された課題の解決による、温室効果ガスの排出量削減または新規市場獲得について説明してください。</a:t>
            </a:r>
            <a:endParaRPr lang="en-US" altLang="ja-JP" sz="1600" b="1" dirty="0">
              <a:solidFill>
                <a:srgbClr val="FF0000"/>
              </a:solidFill>
              <a:latin typeface="ＭＳ 明朝" panose="02020609040205080304" pitchFamily="17" charset="-128"/>
              <a:ea typeface="ＭＳ 明朝" panose="02020609040205080304" pitchFamily="17" charset="-128"/>
              <a:cs typeface="+mj-cs"/>
            </a:endParaRPr>
          </a:p>
          <a:p>
            <a:pPr marL="354013" indent="-182563">
              <a:spcBef>
                <a:spcPct val="0"/>
              </a:spcBef>
              <a:buFont typeface="Arial" panose="020B0604020202020204" pitchFamily="34" charset="0"/>
              <a:buChar char="•"/>
              <a:defRPr/>
            </a:pPr>
            <a:endParaRPr kumimoji="1" lang="ja-JP" altLang="en-US" sz="1600" b="1" i="0" u="none" strike="noStrike" kern="1200" cap="none" spc="0" normalizeH="0" baseline="0" noProof="0" dirty="0">
              <a:ln>
                <a:noFill/>
              </a:ln>
              <a:solidFill>
                <a:schemeClr val="tx1"/>
              </a:solidFill>
              <a:effectLst/>
              <a:uLnTx/>
              <a:uFillTx/>
              <a:latin typeface="+mj-lt"/>
              <a:ea typeface="+mj-ea"/>
              <a:cs typeface="+mj-cs"/>
            </a:endParaRPr>
          </a:p>
        </p:txBody>
      </p:sp>
    </p:spTree>
    <p:extLst>
      <p:ext uri="{BB962C8B-B14F-4D97-AF65-F5344CB8AC3E}">
        <p14:creationId xmlns:p14="http://schemas.microsoft.com/office/powerpoint/2010/main" val="1667972323"/>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1573</Words>
  <Application>Microsoft Office PowerPoint</Application>
  <PresentationFormat>画面に合わせる (4:3)</PresentationFormat>
  <Paragraphs>89</Paragraphs>
  <Slides>6</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6</vt:i4>
      </vt:variant>
    </vt:vector>
  </HeadingPairs>
  <TitlesOfParts>
    <vt:vector size="11" baseType="lpstr">
      <vt:lpstr>Meiryo UI</vt:lpstr>
      <vt:lpstr>ＭＳ 明朝</vt:lpstr>
      <vt:lpstr>Arial</vt:lpstr>
      <vt:lpstr>Calibri</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modified xsi:type="dcterms:W3CDTF">2024-04-21T07:41:25Z</dcterms:modified>
</cp:coreProperties>
</file>

<file path=docProps/thumbnail.jpeg>
</file>