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72" r:id="rId7"/>
    <p:sldId id="277" r:id="rId8"/>
    <p:sldId id="266" r:id="rId9"/>
    <p:sldId id="276" r:id="rId10"/>
    <p:sldId id="270" r:id="rId11"/>
    <p:sldId id="268" r:id="rId12"/>
    <p:sldId id="275" r:id="rId13"/>
    <p:sldId id="281" r:id="rId14"/>
    <p:sldId id="279" r:id="rId15"/>
    <p:sldId id="280"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103" d="100"/>
          <a:sy n="103" d="100"/>
        </p:scale>
        <p:origin x="696"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2024/3/15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2024/3/15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a:bodyPr>
          <a:lstStyle/>
          <a:p>
            <a:pPr algn="l"/>
            <a:r>
              <a:rPr kumimoji="1" lang="ja-JP" altLang="en-US" sz="2400" dirty="0">
                <a:latin typeface="+mn-ea"/>
              </a:rPr>
              <a:t>提案期間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２０２４年４月～２０●●年●●月）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○○○百万円（初回交付期間の提案額：〇百万円）</a:t>
            </a:r>
            <a:endParaRPr kumimoji="1"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7341530" y="2855232"/>
            <a:ext cx="1749147"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136105"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共同提案の場合、代表機関を一番左に記述し、共同提案者を続けて併記してください。委託先、共同研究先はその旨明示の上、記載ください。</a:t>
            </a:r>
            <a:endParaRPr lang="en-US" altLang="ja-JP" dirty="0">
              <a:latin typeface="+mn-ea"/>
            </a:endParaRPr>
          </a:p>
        </p:txBody>
      </p:sp>
      <p:sp>
        <p:nvSpPr>
          <p:cNvPr id="9" name="テキスト ボックス 8"/>
          <p:cNvSpPr txBox="1"/>
          <p:nvPr/>
        </p:nvSpPr>
        <p:spPr>
          <a:xfrm>
            <a:off x="3207363" y="-95810"/>
            <a:ext cx="5922046" cy="225959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b="1" dirty="0">
                <a:latin typeface="+mn-ea"/>
              </a:rPr>
              <a:t>様式第１の注意書きの観点も参照し、提案書の概要となるように作成してください。</a:t>
            </a:r>
            <a:endParaRPr lang="en-US" altLang="ja-JP" b="1"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123211" y="5811098"/>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995743" y="1555515"/>
            <a:ext cx="199208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c10</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3</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466659"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実施期間は、２０２４年４月の事業開始を想定してください。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466658"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・添付資料２（事業化計画書）のうち、１．項について要約して簡潔に記載ください。</a:t>
            </a:r>
            <a:endParaRPr lang="en-US" altLang="ja-JP" sz="1200" i="1" dirty="0">
              <a:solidFill>
                <a:schemeClr val="bg1"/>
              </a:solidFill>
              <a:latin typeface="+mn-ea"/>
            </a:endParaRPr>
          </a:p>
        </p:txBody>
      </p:sp>
      <p:sp>
        <p:nvSpPr>
          <p:cNvPr id="13" name="テキスト ボックス 12"/>
          <p:cNvSpPr txBox="1"/>
          <p:nvPr/>
        </p:nvSpPr>
        <p:spPr>
          <a:xfrm>
            <a:off x="4205001" y="3015044"/>
            <a:ext cx="462103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添付資料２（事業化計画書）のうち、２．項について要約して簡潔に記載ください。特に、研究開発成果の実用化・事業化計画に対する申請者の社内（販売部門、事業部等の責任者等）でのコミットメントの状況は明記ください。</a:t>
            </a:r>
            <a:endParaRPr lang="en-US" altLang="ja-JP" sz="1200" i="1" dirty="0">
              <a:solidFill>
                <a:schemeClr val="bg1"/>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184665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実用化・事業化計画に対する申請者内におけるコミットメントの状況</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0000FF"/>
                </a:solidFill>
                <a:latin typeface="+mn-ea"/>
              </a:rPr>
              <a:t>※</a:t>
            </a:r>
            <a:r>
              <a:rPr lang="ja-JP" altLang="en-US" sz="1200" dirty="0">
                <a:solidFill>
                  <a:srgbClr val="0000FF"/>
                </a:solidFill>
                <a:latin typeface="+mn-ea"/>
              </a:rPr>
              <a:t>記載することが期待される内容の詳細は様式第</a:t>
            </a:r>
            <a:r>
              <a:rPr lang="en-US" altLang="ja-JP" sz="1200" dirty="0">
                <a:solidFill>
                  <a:srgbClr val="0000FF"/>
                </a:solidFill>
                <a:latin typeface="+mn-ea"/>
              </a:rPr>
              <a:t>1</a:t>
            </a:r>
            <a:r>
              <a:rPr lang="ja-JP" altLang="en-US" sz="1200" dirty="0">
                <a:solidFill>
                  <a:srgbClr val="0000FF"/>
                </a:solidFill>
                <a:latin typeface="+mn-ea"/>
              </a:rPr>
              <a:t>の添付資料２（事業化計画書）をご参照ください。</a:t>
            </a:r>
            <a:endParaRPr lang="en-US" altLang="ja-JP" sz="1200" dirty="0">
              <a:solidFill>
                <a:srgbClr val="0000FF"/>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○売上見通し（単位：百万円）</a:t>
            </a: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年度（事業終了）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ja-JP" altLang="en-US" sz="1200" dirty="0">
                <a:solidFill>
                  <a:srgbClr val="3333CC"/>
                </a:solidFill>
                <a:latin typeface="+mn-ea"/>
              </a:rPr>
              <a:t>○売上見通し設定の考え方（算出の基本となる製品、サービス等の予定価格等を具体的に記述すること。）</a:t>
            </a:r>
            <a:endParaRPr lang="en-US" altLang="ja-JP" sz="1200" dirty="0">
              <a:solidFill>
                <a:srgbClr val="3333CC"/>
              </a:solidFill>
              <a:latin typeface="+mn-ea"/>
            </a:endParaRPr>
          </a:p>
          <a:p>
            <a:pPr marL="95250" indent="-95250">
              <a:spcBef>
                <a:spcPts val="600"/>
              </a:spcBef>
            </a:pPr>
            <a:r>
              <a:rPr lang="ja-JP" altLang="en-US" sz="1200" dirty="0">
                <a:solidFill>
                  <a:srgbClr val="3333CC"/>
                </a:solidFill>
                <a:latin typeface="+mn-ea"/>
              </a:rPr>
              <a:t>・・・・</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・（添付資料２）事業化計画書の４．売上見通しについて</a:t>
            </a:r>
            <a:r>
              <a:rPr lang="ja-JP" altLang="en-US" sz="1200" i="1" dirty="0">
                <a:solidFill>
                  <a:prstClr val="white"/>
                </a:solidFill>
                <a:latin typeface="+mn-ea"/>
              </a:rPr>
              <a:t>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276999"/>
          </a:xfrm>
          <a:prstGeom prst="rect">
            <a:avLst/>
          </a:prstGeom>
          <a:noFill/>
        </p:spPr>
        <p:txBody>
          <a:bodyPr wrap="square" rtlCol="0">
            <a:spAutoFit/>
          </a:bodyPr>
          <a:lstStyle/>
          <a:p>
            <a:r>
              <a:rPr lang="en-US" altLang="ja-JP" sz="1200" dirty="0">
                <a:solidFill>
                  <a:srgbClr val="0000FF"/>
                </a:solidFill>
              </a:rPr>
              <a:t>※</a:t>
            </a:r>
            <a:r>
              <a:rPr lang="ja-JP" altLang="en-US" sz="12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23528" y="1013159"/>
            <a:ext cx="3096344"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343800" y="993236"/>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12</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９．予算額と内訳（全期間総括表）　</a:t>
            </a:r>
          </a:p>
        </p:txBody>
      </p:sp>
      <p:graphicFrame>
        <p:nvGraphicFramePr>
          <p:cNvPr id="3" name="表 2">
            <a:extLst>
              <a:ext uri="{FF2B5EF4-FFF2-40B4-BE49-F238E27FC236}">
                <a16:creationId xmlns:a16="http://schemas.microsoft.com/office/drawing/2014/main" id="{A4CD0081-EE5D-8DBB-8BD2-D747AD08AA68}"/>
              </a:ext>
            </a:extLst>
          </p:cNvPr>
          <p:cNvGraphicFramePr>
            <a:graphicFrameLocks noGrp="1"/>
          </p:cNvGraphicFramePr>
          <p:nvPr>
            <p:extLst>
              <p:ext uri="{D42A27DB-BD31-4B8C-83A1-F6EECF244321}">
                <p14:modId xmlns:p14="http://schemas.microsoft.com/office/powerpoint/2010/main" val="960904517"/>
              </p:ext>
            </p:extLst>
          </p:nvPr>
        </p:nvGraphicFramePr>
        <p:xfrm>
          <a:off x="215516" y="1464237"/>
          <a:ext cx="8604955" cy="5059674"/>
        </p:xfrm>
        <a:graphic>
          <a:graphicData uri="http://schemas.openxmlformats.org/drawingml/2006/table">
            <a:tbl>
              <a:tblPr firstRow="1" bandRow="1">
                <a:tableStyleId>{5C22544A-7EE6-4342-B048-85BDC9FD1C3A}</a:tableStyleId>
              </a:tblPr>
              <a:tblGrid>
                <a:gridCol w="2035579">
                  <a:extLst>
                    <a:ext uri="{9D8B030D-6E8A-4147-A177-3AD203B41FA5}">
                      <a16:colId xmlns:a16="http://schemas.microsoft.com/office/drawing/2014/main" val="20000"/>
                    </a:ext>
                  </a:extLst>
                </a:gridCol>
                <a:gridCol w="1387896">
                  <a:extLst>
                    <a:ext uri="{9D8B030D-6E8A-4147-A177-3AD203B41FA5}">
                      <a16:colId xmlns:a16="http://schemas.microsoft.com/office/drawing/2014/main" val="20003"/>
                    </a:ext>
                  </a:extLst>
                </a:gridCol>
                <a:gridCol w="1295370">
                  <a:extLst>
                    <a:ext uri="{9D8B030D-6E8A-4147-A177-3AD203B41FA5}">
                      <a16:colId xmlns:a16="http://schemas.microsoft.com/office/drawing/2014/main" val="20001"/>
                    </a:ext>
                  </a:extLst>
                </a:gridCol>
                <a:gridCol w="1295370">
                  <a:extLst>
                    <a:ext uri="{9D8B030D-6E8A-4147-A177-3AD203B41FA5}">
                      <a16:colId xmlns:a16="http://schemas.microsoft.com/office/drawing/2014/main" val="932572701"/>
                    </a:ext>
                  </a:extLst>
                </a:gridCol>
                <a:gridCol w="1295370">
                  <a:extLst>
                    <a:ext uri="{9D8B030D-6E8A-4147-A177-3AD203B41FA5}">
                      <a16:colId xmlns:a16="http://schemas.microsoft.com/office/drawing/2014/main" val="20002"/>
                    </a:ext>
                  </a:extLst>
                </a:gridCol>
                <a:gridCol w="1295370">
                  <a:extLst>
                    <a:ext uri="{9D8B030D-6E8A-4147-A177-3AD203B41FA5}">
                      <a16:colId xmlns:a16="http://schemas.microsoft.com/office/drawing/2014/main" val="20006"/>
                    </a:ext>
                  </a:extLst>
                </a:gridCol>
              </a:tblGrid>
              <a:tr h="384092">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800" dirty="0">
                          <a:latin typeface="+mn-ea"/>
                          <a:ea typeface="+mn-ea"/>
                        </a:rPr>
                        <a:t>2024</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2025</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2026</a:t>
                      </a:r>
                      <a:r>
                        <a:rPr kumimoji="1" lang="ja-JP" altLang="en-US" sz="1800" dirty="0">
                          <a:latin typeface="+mn-ea"/>
                          <a:ea typeface="+mn-ea"/>
                        </a:rPr>
                        <a:t>年度</a:t>
                      </a:r>
                    </a:p>
                  </a:txBody>
                  <a:tcPr anchor="ctr"/>
                </a:tc>
                <a:tc>
                  <a:txBody>
                    <a:bodyPr/>
                    <a:lstStyle/>
                    <a:p>
                      <a:pPr algn="ctr"/>
                      <a:r>
                        <a:rPr kumimoji="1" lang="en-US" altLang="ja-JP" sz="1800" dirty="0">
                          <a:latin typeface="+mn-ea"/>
                          <a:ea typeface="+mn-ea"/>
                        </a:rPr>
                        <a:t>2027</a:t>
                      </a:r>
                      <a:r>
                        <a:rPr kumimoji="1" lang="ja-JP" altLang="en-US" sz="1800" dirty="0">
                          <a:latin typeface="+mn-ea"/>
                          <a:ea typeface="+mn-ea"/>
                        </a:rPr>
                        <a:t>年度</a:t>
                      </a:r>
                    </a:p>
                  </a:txBody>
                  <a:tcPr anchor="ctr"/>
                </a:tc>
                <a:extLst>
                  <a:ext uri="{0D108BD9-81ED-4DB2-BD59-A6C34878D82A}">
                    <a16:rowId xmlns:a16="http://schemas.microsoft.com/office/drawing/2014/main" val="10000"/>
                  </a:ext>
                </a:extLst>
              </a:tr>
              <a:tr h="678759">
                <a:tc>
                  <a:txBody>
                    <a:bodyPr/>
                    <a:lstStyle/>
                    <a:p>
                      <a:r>
                        <a:rPr kumimoji="1" lang="ja-JP" altLang="en-US" dirty="0"/>
                        <a:t>（株）〇〇〇〇</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78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839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839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〇〇〇</a:t>
                      </a: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78759">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960231">
                <a:tc>
                  <a:txBody>
                    <a:bodyPr/>
                    <a:lstStyle/>
                    <a:p>
                      <a:r>
                        <a:rPr kumimoji="1" lang="ja-JP" altLang="en-US" dirty="0"/>
                        <a:t>助成金（</a:t>
                      </a:r>
                      <a:r>
                        <a:rPr kumimoji="1" lang="en-US" altLang="ja-JP" dirty="0"/>
                        <a:t>NEDO</a:t>
                      </a:r>
                      <a:r>
                        <a:rPr kumimoji="1" lang="ja-JP" altLang="en-US" dirty="0"/>
                        <a:t>負担分）の額</a:t>
                      </a:r>
                      <a:r>
                        <a:rPr kumimoji="1" lang="en-US" altLang="ja-JP" dirty="0"/>
                        <a:t>【</a:t>
                      </a:r>
                      <a:r>
                        <a:rPr kumimoji="1" lang="ja-JP" altLang="en-US" dirty="0">
                          <a:solidFill>
                            <a:schemeClr val="tx1"/>
                          </a:solidFill>
                        </a:rPr>
                        <a:t>助成率</a:t>
                      </a:r>
                      <a:r>
                        <a:rPr kumimoji="1" lang="en-US" altLang="ja-JP" dirty="0"/>
                        <a:t>1/</a:t>
                      </a:r>
                      <a:r>
                        <a:rPr kumimoji="1" lang="ja-JP" altLang="en-US" dirty="0"/>
                        <a:t>○</a:t>
                      </a: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2" name="テキスト ボックス 1">
            <a:extLst>
              <a:ext uri="{FF2B5EF4-FFF2-40B4-BE49-F238E27FC236}">
                <a16:creationId xmlns:a16="http://schemas.microsoft.com/office/drawing/2014/main" id="{CB4CA481-412D-311B-E088-0468BA06C036}"/>
              </a:ext>
            </a:extLst>
          </p:cNvPr>
          <p:cNvSpPr txBox="1"/>
          <p:nvPr/>
        </p:nvSpPr>
        <p:spPr>
          <a:xfrm>
            <a:off x="3275856" y="1061665"/>
            <a:ext cx="3073277" cy="261610"/>
          </a:xfrm>
          <a:prstGeom prst="rect">
            <a:avLst/>
          </a:prstGeom>
          <a:noFill/>
        </p:spPr>
        <p:txBody>
          <a:bodyPr wrap="none" rtlCol="0">
            <a:spAutoFit/>
          </a:bodyPr>
          <a:lstStyle/>
          <a:p>
            <a:r>
              <a:rPr kumimoji="1" lang="en-US" altLang="ja-JP" sz="1100" dirty="0"/>
              <a:t>※</a:t>
            </a:r>
            <a:r>
              <a:rPr kumimoji="1" lang="ja-JP" altLang="en-US" sz="1100" dirty="0"/>
              <a:t>助成金（</a:t>
            </a:r>
            <a:r>
              <a:rPr kumimoji="1" lang="en-US" altLang="ja-JP" sz="1100" dirty="0"/>
              <a:t>NEDO</a:t>
            </a:r>
            <a:r>
              <a:rPr kumimoji="1" lang="ja-JP" altLang="en-US" sz="1100" dirty="0"/>
              <a:t>負担分）の合計額を記載ください</a:t>
            </a:r>
          </a:p>
        </p:txBody>
      </p:sp>
    </p:spTree>
    <p:extLst>
      <p:ext uri="{BB962C8B-B14F-4D97-AF65-F5344CB8AC3E}">
        <p14:creationId xmlns:p14="http://schemas.microsoft.com/office/powerpoint/2010/main" val="222968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13</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９．予算額と内訳（期間別）</a:t>
            </a:r>
          </a:p>
        </p:txBody>
      </p:sp>
      <p:graphicFrame>
        <p:nvGraphicFramePr>
          <p:cNvPr id="3" name="表 2">
            <a:extLst>
              <a:ext uri="{FF2B5EF4-FFF2-40B4-BE49-F238E27FC236}">
                <a16:creationId xmlns:a16="http://schemas.microsoft.com/office/drawing/2014/main" id="{FE247E5D-FC9E-08C6-F248-B22284F6925B}"/>
              </a:ext>
            </a:extLst>
          </p:cNvPr>
          <p:cNvGraphicFramePr>
            <a:graphicFrameLocks noGrp="1"/>
          </p:cNvGraphicFramePr>
          <p:nvPr>
            <p:extLst>
              <p:ext uri="{D42A27DB-BD31-4B8C-83A1-F6EECF244321}">
                <p14:modId xmlns:p14="http://schemas.microsoft.com/office/powerpoint/2010/main" val="445263554"/>
              </p:ext>
            </p:extLst>
          </p:nvPr>
        </p:nvGraphicFramePr>
        <p:xfrm>
          <a:off x="251524" y="1403569"/>
          <a:ext cx="8676001" cy="4615903"/>
        </p:xfrm>
        <a:graphic>
          <a:graphicData uri="http://schemas.openxmlformats.org/drawingml/2006/table">
            <a:tbl>
              <a:tblPr firstRow="1" bandRow="1">
                <a:tableStyleId>{5C22544A-7EE6-4342-B048-85BDC9FD1C3A}</a:tableStyleId>
              </a:tblPr>
              <a:tblGrid>
                <a:gridCol w="2313598">
                  <a:extLst>
                    <a:ext uri="{9D8B030D-6E8A-4147-A177-3AD203B41FA5}">
                      <a16:colId xmlns:a16="http://schemas.microsoft.com/office/drawing/2014/main" val="20000"/>
                    </a:ext>
                  </a:extLst>
                </a:gridCol>
                <a:gridCol w="1373701">
                  <a:extLst>
                    <a:ext uri="{9D8B030D-6E8A-4147-A177-3AD203B41FA5}">
                      <a16:colId xmlns:a16="http://schemas.microsoft.com/office/drawing/2014/main" val="20002"/>
                    </a:ext>
                  </a:extLst>
                </a:gridCol>
                <a:gridCol w="1425905">
                  <a:extLst>
                    <a:ext uri="{9D8B030D-6E8A-4147-A177-3AD203B41FA5}">
                      <a16:colId xmlns:a16="http://schemas.microsoft.com/office/drawing/2014/main" val="3634264514"/>
                    </a:ext>
                  </a:extLst>
                </a:gridCol>
                <a:gridCol w="1187599">
                  <a:extLst>
                    <a:ext uri="{9D8B030D-6E8A-4147-A177-3AD203B41FA5}">
                      <a16:colId xmlns:a16="http://schemas.microsoft.com/office/drawing/2014/main" val="932572701"/>
                    </a:ext>
                  </a:extLst>
                </a:gridCol>
                <a:gridCol w="1187599">
                  <a:extLst>
                    <a:ext uri="{9D8B030D-6E8A-4147-A177-3AD203B41FA5}">
                      <a16:colId xmlns:a16="http://schemas.microsoft.com/office/drawing/2014/main" val="3703819195"/>
                    </a:ext>
                  </a:extLst>
                </a:gridCol>
                <a:gridCol w="1187599">
                  <a:extLst>
                    <a:ext uri="{9D8B030D-6E8A-4147-A177-3AD203B41FA5}">
                      <a16:colId xmlns:a16="http://schemas.microsoft.com/office/drawing/2014/main" val="20006"/>
                    </a:ext>
                  </a:extLst>
                </a:gridCol>
              </a:tblGrid>
              <a:tr h="380577">
                <a:tc>
                  <a:txBody>
                    <a:bodyPr/>
                    <a:lstStyle/>
                    <a:p>
                      <a:endParaRPr kumimoji="1" lang="ja-JP" altLang="en-US" dirty="0"/>
                    </a:p>
                  </a:txBody>
                  <a:tcPr/>
                </a:tc>
                <a:tc>
                  <a:txBody>
                    <a:bodyPr/>
                    <a:lstStyle/>
                    <a:p>
                      <a:pPr algn="ctr"/>
                      <a:r>
                        <a:rPr kumimoji="1" lang="ja-JP" altLang="en-US" sz="1600" dirty="0">
                          <a:latin typeface="+mn-ea"/>
                          <a:ea typeface="+mn-ea"/>
                        </a:rPr>
                        <a:t>合計</a:t>
                      </a:r>
                    </a:p>
                  </a:txBody>
                  <a:tcPr anchor="ctr"/>
                </a:tc>
                <a:tc>
                  <a:txBody>
                    <a:bodyPr/>
                    <a:lstStyle/>
                    <a:p>
                      <a:pPr algn="ctr"/>
                      <a:r>
                        <a:rPr kumimoji="1" lang="en-US" altLang="ja-JP" sz="1600" dirty="0">
                          <a:latin typeface="+mn-ea"/>
                          <a:ea typeface="+mn-ea"/>
                        </a:rPr>
                        <a:t>2024</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2025</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2026</a:t>
                      </a:r>
                      <a:r>
                        <a:rPr kumimoji="1" lang="ja-JP" altLang="en-US" sz="1600" dirty="0">
                          <a:latin typeface="+mn-ea"/>
                          <a:ea typeface="+mn-ea"/>
                        </a:rPr>
                        <a:t>年度</a:t>
                      </a:r>
                    </a:p>
                  </a:txBody>
                  <a:tcPr anchor="ctr"/>
                </a:tc>
                <a:tc>
                  <a:txBody>
                    <a:bodyPr/>
                    <a:lstStyle/>
                    <a:p>
                      <a:pPr algn="ctr"/>
                      <a:r>
                        <a:rPr kumimoji="1" lang="en-US" altLang="ja-JP" sz="1600" dirty="0">
                          <a:latin typeface="+mn-ea"/>
                          <a:ea typeface="+mn-ea"/>
                        </a:rPr>
                        <a:t>2027</a:t>
                      </a:r>
                      <a:r>
                        <a:rPr kumimoji="1" lang="ja-JP" altLang="en-US" sz="1600" dirty="0">
                          <a:latin typeface="+mn-ea"/>
                          <a:ea typeface="+mn-ea"/>
                        </a:rPr>
                        <a:t>年度</a:t>
                      </a:r>
                    </a:p>
                  </a:txBody>
                  <a:tcPr anchor="ctr"/>
                </a:tc>
                <a:extLst>
                  <a:ext uri="{0D108BD9-81ED-4DB2-BD59-A6C34878D82A}">
                    <a16:rowId xmlns:a16="http://schemas.microsoft.com/office/drawing/2014/main" val="10000"/>
                  </a:ext>
                </a:extLst>
              </a:tr>
              <a:tr h="380577">
                <a:tc>
                  <a:txBody>
                    <a:bodyPr/>
                    <a:lstStyle/>
                    <a:p>
                      <a:pPr algn="l"/>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380577">
                <a:tc>
                  <a:txBody>
                    <a:bodyPr/>
                    <a:lstStyle/>
                    <a:p>
                      <a:pPr algn="l"/>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380577">
                <a:tc>
                  <a:txBody>
                    <a:bodyPr/>
                    <a:lstStyle/>
                    <a:p>
                      <a:pPr algn="l"/>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380577">
                <a:tc>
                  <a:txBody>
                    <a:bodyPr/>
                    <a:lstStyle/>
                    <a:p>
                      <a:pPr algn="l"/>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80577">
                <a:tc>
                  <a:txBody>
                    <a:bodyPr/>
                    <a:lstStyle/>
                    <a:p>
                      <a:pPr algn="l"/>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380577">
                <a:tc>
                  <a:txBody>
                    <a:bodyPr/>
                    <a:lstStyle/>
                    <a:p>
                      <a:pPr algn="l"/>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extLst>
                  <a:ext uri="{0D108BD9-81ED-4DB2-BD59-A6C34878D82A}">
                    <a16:rowId xmlns:a16="http://schemas.microsoft.com/office/drawing/2014/main" val="10006"/>
                  </a:ext>
                </a:extLst>
              </a:tr>
              <a:tr h="656887">
                <a:tc>
                  <a:txBody>
                    <a:bodyPr/>
                    <a:lstStyle/>
                    <a:p>
                      <a:pPr algn="l"/>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380577">
                <a:tc>
                  <a:txBody>
                    <a:bodyPr/>
                    <a:lstStyle/>
                    <a:p>
                      <a:pPr algn="l"/>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879714">
                <a:tc>
                  <a:txBody>
                    <a:bodyPr/>
                    <a:lstStyle/>
                    <a:p>
                      <a:pPr algn="l"/>
                      <a:r>
                        <a:rPr kumimoji="1" lang="ja-JP" altLang="en-US" dirty="0"/>
                        <a:t>助成金（</a:t>
                      </a:r>
                      <a:r>
                        <a:rPr kumimoji="1" lang="en-US" altLang="ja-JP" dirty="0"/>
                        <a:t>NEDO</a:t>
                      </a:r>
                      <a:r>
                        <a:rPr kumimoji="1" lang="ja-JP" altLang="en-US" dirty="0"/>
                        <a:t>負担分）の額</a:t>
                      </a:r>
                      <a:r>
                        <a:rPr kumimoji="1" lang="en-US" altLang="ja-JP" dirty="0"/>
                        <a:t>【</a:t>
                      </a:r>
                      <a:r>
                        <a:rPr kumimoji="1" lang="ja-JP" altLang="en-US" dirty="0">
                          <a:solidFill>
                            <a:schemeClr val="tx1"/>
                          </a:solidFill>
                        </a:rPr>
                        <a:t>助成率</a:t>
                      </a:r>
                      <a:r>
                        <a:rPr kumimoji="1" lang="en-US" altLang="ja-JP" dirty="0"/>
                        <a:t>1/</a:t>
                      </a:r>
                      <a:r>
                        <a:rPr kumimoji="1" lang="ja-JP" altLang="en-US" dirty="0"/>
                        <a:t>○</a:t>
                      </a:r>
                      <a:r>
                        <a:rPr kumimoji="1" lang="en-US" altLang="ja-JP" dirty="0"/>
                        <a:t>】</a:t>
                      </a: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05334883"/>
                  </a:ext>
                </a:extLst>
              </a:tr>
            </a:tbl>
          </a:graphicData>
        </a:graphic>
      </p:graphicFrame>
      <p:sp>
        <p:nvSpPr>
          <p:cNvPr id="5" name="正方形/長方形 4">
            <a:extLst>
              <a:ext uri="{FF2B5EF4-FFF2-40B4-BE49-F238E27FC236}">
                <a16:creationId xmlns:a16="http://schemas.microsoft.com/office/drawing/2014/main" id="{53FEA4E3-A94C-7486-8124-9262373A91E7}"/>
              </a:ext>
            </a:extLst>
          </p:cNvPr>
          <p:cNvSpPr/>
          <p:nvPr/>
        </p:nvSpPr>
        <p:spPr>
          <a:xfrm>
            <a:off x="251524" y="6017256"/>
            <a:ext cx="6971780"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学術機関等に対する共同研究は、助成率によらず、定額助成とすることが可能です。</a:t>
            </a:r>
          </a:p>
        </p:txBody>
      </p:sp>
      <p:sp>
        <p:nvSpPr>
          <p:cNvPr id="8" name="正方形/長方形 7">
            <a:extLst>
              <a:ext uri="{FF2B5EF4-FFF2-40B4-BE49-F238E27FC236}">
                <a16:creationId xmlns:a16="http://schemas.microsoft.com/office/drawing/2014/main" id="{BA65C6D2-5C16-2898-ABB3-F1E8DAD395F0}"/>
              </a:ext>
            </a:extLst>
          </p:cNvPr>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Tree>
    <p:extLst>
      <p:ext uri="{BB962C8B-B14F-4D97-AF65-F5344CB8AC3E}">
        <p14:creationId xmlns:p14="http://schemas.microsoft.com/office/powerpoint/2010/main" val="4101315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819380166"/>
              </p:ext>
            </p:extLst>
          </p:nvPr>
        </p:nvGraphicFramePr>
        <p:xfrm>
          <a:off x="287387" y="1256102"/>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r>
                        <a:rPr kumimoji="1" lang="ja-JP" altLang="en-US" sz="1200" dirty="0">
                          <a:solidFill>
                            <a:srgbClr val="0000FF"/>
                          </a:solidFill>
                        </a:rPr>
                        <a:t>機械装置等費</a:t>
                      </a:r>
                    </a:p>
                  </a:txBody>
                  <a:tcPr/>
                </a:tc>
                <a:tc>
                  <a:txBody>
                    <a:bodyPr/>
                    <a:lstStyle/>
                    <a:p>
                      <a:pPr>
                        <a:lnSpc>
                          <a:spcPts val="1200"/>
                        </a:lnSpc>
                      </a:pPr>
                      <a:r>
                        <a:rPr kumimoji="1" lang="ja-JP" altLang="en-US" sz="1200" dirty="0">
                          <a:solidFill>
                            <a:srgbClr val="0000FF"/>
                          </a:solidFill>
                        </a:rPr>
                        <a:t>○○○評価装置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r>
                        <a:rPr kumimoji="1" lang="ja-JP" altLang="en-US" sz="1200" dirty="0">
                          <a:solidFill>
                            <a:srgbClr val="0000FF"/>
                          </a:solidFill>
                        </a:rPr>
                        <a:t>機械装置等費</a:t>
                      </a:r>
                    </a:p>
                  </a:txBody>
                  <a:tcPr/>
                </a:tc>
                <a:tc>
                  <a:txBody>
                    <a:bodyPr/>
                    <a:lstStyle/>
                    <a:p>
                      <a:pPr>
                        <a:lnSpc>
                          <a:spcPts val="1200"/>
                        </a:lnSpc>
                      </a:pPr>
                      <a:r>
                        <a:rPr kumimoji="1" lang="ja-JP" altLang="en-US" sz="1200" dirty="0">
                          <a:solidFill>
                            <a:srgbClr val="0000FF"/>
                          </a:solidFill>
                        </a:rPr>
                        <a:t>○○○評価装置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r>
                        <a:rPr kumimoji="1" lang="ja-JP" altLang="en-US" sz="1200" dirty="0">
                          <a:solidFill>
                            <a:srgbClr val="0000FF"/>
                          </a:solidFill>
                        </a:rPr>
                        <a:t>消耗品費</a:t>
                      </a:r>
                    </a:p>
                  </a:txBody>
                  <a:tcPr/>
                </a:tc>
                <a:tc>
                  <a:txBody>
                    <a:bodyPr/>
                    <a:lstStyle/>
                    <a:p>
                      <a:pPr>
                        <a:lnSpc>
                          <a:spcPts val="1200"/>
                        </a:lnSpc>
                      </a:pPr>
                      <a:r>
                        <a:rPr kumimoji="1" lang="ja-JP" altLang="en-US" sz="1200" dirty="0">
                          <a:solidFill>
                            <a:srgbClr val="0000FF"/>
                          </a:solidFill>
                        </a:rPr>
                        <a:t>○○○実験器具　一式</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○○○ボード製作</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○○○ソフトウェア開発</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r>
                        <a:rPr kumimoji="1" lang="ja-JP" altLang="en-US" sz="1200" dirty="0">
                          <a:solidFill>
                            <a:srgbClr val="0000FF"/>
                          </a:solidFill>
                        </a:rPr>
                        <a:t>外注費</a:t>
                      </a:r>
                    </a:p>
                  </a:txBody>
                  <a:tcPr/>
                </a:tc>
                <a:tc>
                  <a:txBody>
                    <a:bodyPr/>
                    <a:lstStyle/>
                    <a:p>
                      <a:pPr>
                        <a:lnSpc>
                          <a:spcPts val="1200"/>
                        </a:lnSpc>
                      </a:pPr>
                      <a:r>
                        <a:rPr kumimoji="1" lang="ja-JP" altLang="en-US" sz="1200" dirty="0">
                          <a:solidFill>
                            <a:srgbClr val="0000FF"/>
                          </a:solidFill>
                        </a:rPr>
                        <a:t>○○○チップ試作</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r>
                        <a:rPr kumimoji="1" lang="ja-JP" altLang="en-US" sz="1200" dirty="0">
                          <a:solidFill>
                            <a:srgbClr val="0000FF"/>
                          </a:solidFill>
                        </a:rPr>
                        <a:t>委託費</a:t>
                      </a:r>
                    </a:p>
                  </a:txBody>
                  <a:tcPr/>
                </a:tc>
                <a:tc>
                  <a:txBody>
                    <a:bodyPr/>
                    <a:lstStyle/>
                    <a:p>
                      <a:pPr>
                        <a:lnSpc>
                          <a:spcPts val="1200"/>
                        </a:lnSpc>
                      </a:pPr>
                      <a:r>
                        <a:rPr kumimoji="1" lang="ja-JP" altLang="en-US" sz="1200" dirty="0">
                          <a:solidFill>
                            <a:srgbClr val="0000FF"/>
                          </a:solidFill>
                        </a:rPr>
                        <a:t>△△大学への委託費</a:t>
                      </a: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r>
                        <a:rPr kumimoji="1" lang="ja-JP" altLang="en-US" sz="1200" dirty="0">
                          <a:solidFill>
                            <a:srgbClr val="0000FF"/>
                          </a:solidFill>
                        </a:rPr>
                        <a:t>合計</a:t>
                      </a:r>
                    </a:p>
                  </a:txBody>
                  <a:tcPr/>
                </a:tc>
                <a:tc>
                  <a:txBody>
                    <a:bodyPr/>
                    <a:lstStyle/>
                    <a:p>
                      <a:pPr>
                        <a:lnSpc>
                          <a:spcPts val="1200"/>
                        </a:lnSpc>
                      </a:pPr>
                      <a:endParaRPr kumimoji="1" lang="ja-JP" altLang="en-US" sz="1200" dirty="0">
                        <a:solidFill>
                          <a:srgbClr val="0000FF"/>
                        </a:solidFill>
                      </a:endParaRPr>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開発テーマ全体の提案事業予算（全期間）のうち、主要な支出について内容を説明ください。</a:t>
            </a:r>
            <a:endParaRPr lang="ja-JP" altLang="ja-JP" sz="1200" i="1" dirty="0">
              <a:solidFill>
                <a:prstClr val="white"/>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078288" y="1185007"/>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・提案者が保有するコア技術の特徴、強み、新規性等について、併せて記載ください。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effectLst/>
                <a:latin typeface="+mn-ea"/>
              </a:rPr>
              <a:t>主任研究者</a:t>
            </a:r>
            <a:endParaRPr kumimoji="0" lang="en-US" altLang="ja-JP" sz="900" b="0" i="0" u="none" strike="noStrike" cap="none" normalizeH="0" baseline="0" dirty="0">
              <a:ln>
                <a:noFill/>
              </a:ln>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4610" y="1770248"/>
            <a:ext cx="0" cy="17231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4073" y="2964048"/>
            <a:ext cx="0" cy="5492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36114" y="2954721"/>
            <a:ext cx="0" cy="53156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493416"/>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493416"/>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284984"/>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4159730"/>
            <a:ext cx="0" cy="163035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助成</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2638492" y="5208766"/>
            <a:ext cx="612000"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384167"/>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3" name="Text Box 15">
            <a:extLst>
              <a:ext uri="{FF2B5EF4-FFF2-40B4-BE49-F238E27FC236}">
                <a16:creationId xmlns:a16="http://schemas.microsoft.com/office/drawing/2014/main" id="{FC007568-D802-5074-5587-5C3B6207A99B}"/>
              </a:ext>
            </a:extLst>
          </p:cNvPr>
          <p:cNvSpPr txBox="1">
            <a:spLocks noChangeArrowheads="1"/>
          </p:cNvSpPr>
          <p:nvPr/>
        </p:nvSpPr>
        <p:spPr bwMode="auto">
          <a:xfrm>
            <a:off x="2353028" y="3493416"/>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○○センター（東京）</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 name="Text Box 14">
            <a:extLst>
              <a:ext uri="{FF2B5EF4-FFF2-40B4-BE49-F238E27FC236}">
                <a16:creationId xmlns:a16="http://schemas.microsoft.com/office/drawing/2014/main" id="{6B3B0CAE-D152-7BD6-BCD5-177B105EAF98}"/>
              </a:ext>
            </a:extLst>
          </p:cNvPr>
          <p:cNvSpPr txBox="1">
            <a:spLocks noChangeArrowheads="1"/>
          </p:cNvSpPr>
          <p:nvPr/>
        </p:nvSpPr>
        <p:spPr bwMode="auto">
          <a:xfrm>
            <a:off x="4270814" y="580216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 name="Line 19">
            <a:extLst>
              <a:ext uri="{FF2B5EF4-FFF2-40B4-BE49-F238E27FC236}">
                <a16:creationId xmlns:a16="http://schemas.microsoft.com/office/drawing/2014/main" id="{01C763AF-372C-6AF6-C84E-94B3469FDEE4}"/>
              </a:ext>
            </a:extLst>
          </p:cNvPr>
          <p:cNvSpPr>
            <a:spLocks noChangeShapeType="1"/>
          </p:cNvSpPr>
          <p:nvPr/>
        </p:nvSpPr>
        <p:spPr bwMode="auto">
          <a:xfrm>
            <a:off x="5104251" y="4423836"/>
            <a:ext cx="0" cy="135746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8" name="Text Box 10">
            <a:extLst>
              <a:ext uri="{FF2B5EF4-FFF2-40B4-BE49-F238E27FC236}">
                <a16:creationId xmlns:a16="http://schemas.microsoft.com/office/drawing/2014/main" id="{9BAF5A01-99D7-D531-CC2D-4ADA6974C170}"/>
              </a:ext>
            </a:extLst>
          </p:cNvPr>
          <p:cNvSpPr txBox="1">
            <a:spLocks noChangeArrowheads="1"/>
          </p:cNvSpPr>
          <p:nvPr/>
        </p:nvSpPr>
        <p:spPr bwMode="auto">
          <a:xfrm>
            <a:off x="4299085" y="5204376"/>
            <a:ext cx="1088054"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共同研究先</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919382" y="816324"/>
            <a:ext cx="802101" cy="300082"/>
          </a:xfrm>
          <a:prstGeom prst="rect">
            <a:avLst/>
          </a:prstGeom>
          <a:noFill/>
        </p:spPr>
        <p:txBody>
          <a:bodyPr wrap="square" rtlCol="0">
            <a:spAutoFit/>
          </a:bodyPr>
          <a:lstStyle/>
          <a:p>
            <a:r>
              <a:rPr lang="en-US" altLang="ja-JP" sz="1350" u="sng" dirty="0">
                <a:solidFill>
                  <a:prstClr val="black"/>
                </a:solidFill>
              </a:rPr>
              <a:t>2024.7</a:t>
            </a:r>
          </a:p>
        </p:txBody>
      </p:sp>
      <p:sp>
        <p:nvSpPr>
          <p:cNvPr id="45" name="右矢印 44"/>
          <p:cNvSpPr/>
          <p:nvPr/>
        </p:nvSpPr>
        <p:spPr>
          <a:xfrm>
            <a:off x="2051720" y="1886362"/>
            <a:ext cx="177843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511923"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367907"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95351" y="441532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060745"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360345" y="5513708"/>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890908" y="844709"/>
            <a:ext cx="803275" cy="300082"/>
          </a:xfrm>
          <a:prstGeom prst="rect">
            <a:avLst/>
          </a:prstGeom>
          <a:noFill/>
        </p:spPr>
        <p:txBody>
          <a:bodyPr wrap="square" rtlCol="0">
            <a:spAutoFit/>
          </a:bodyPr>
          <a:lstStyle/>
          <a:p>
            <a:r>
              <a:rPr lang="en-US" altLang="ja-JP" sz="1350" u="sng" dirty="0">
                <a:solidFill>
                  <a:prstClr val="black"/>
                </a:solidFill>
              </a:rPr>
              <a:t>2026.1</a:t>
            </a:r>
            <a:endParaRPr lang="ja-JP" altLang="en-US" sz="1350" u="sng" dirty="0">
              <a:solidFill>
                <a:prstClr val="black"/>
              </a:solidFill>
            </a:endParaRPr>
          </a:p>
        </p:txBody>
      </p:sp>
      <p:sp>
        <p:nvSpPr>
          <p:cNvPr id="46" name="テキスト ボックス 45"/>
          <p:cNvSpPr txBox="1"/>
          <p:nvPr/>
        </p:nvSpPr>
        <p:spPr>
          <a:xfrm>
            <a:off x="6180385" y="814235"/>
            <a:ext cx="919990" cy="300082"/>
          </a:xfrm>
          <a:prstGeom prst="rect">
            <a:avLst/>
          </a:prstGeom>
          <a:noFill/>
        </p:spPr>
        <p:txBody>
          <a:bodyPr wrap="square" rtlCol="0">
            <a:spAutoFit/>
          </a:bodyPr>
          <a:lstStyle/>
          <a:p>
            <a:r>
              <a:rPr lang="en-US" altLang="ja-JP" sz="1350" u="sng" dirty="0">
                <a:solidFill>
                  <a:prstClr val="black"/>
                </a:solidFill>
              </a:rPr>
              <a:t>2027.7</a:t>
            </a:r>
            <a:endParaRPr lang="ja-JP" altLang="en-US" sz="1350" u="sng" dirty="0">
              <a:solidFill>
                <a:prstClr val="black"/>
              </a:solidFill>
            </a:endParaRPr>
          </a:p>
        </p:txBody>
      </p:sp>
      <p:sp>
        <p:nvSpPr>
          <p:cNvPr id="51" name="テキスト ボックス 50"/>
          <p:cNvSpPr txBox="1"/>
          <p:nvPr/>
        </p:nvSpPr>
        <p:spPr>
          <a:xfrm>
            <a:off x="1996046" y="1191352"/>
            <a:ext cx="952651" cy="253916"/>
          </a:xfrm>
          <a:prstGeom prst="rect">
            <a:avLst/>
          </a:prstGeom>
          <a:noFill/>
        </p:spPr>
        <p:txBody>
          <a:bodyPr wrap="square" rtlCol="0">
            <a:spAutoFit/>
          </a:bodyPr>
          <a:lstStyle/>
          <a:p>
            <a:r>
              <a:rPr lang="ja-JP" altLang="en-US" sz="1050" dirty="0">
                <a:solidFill>
                  <a:srgbClr val="0000FF"/>
                </a:solidFill>
              </a:rPr>
              <a:t>◆開始</a:t>
            </a:r>
          </a:p>
        </p:txBody>
      </p:sp>
      <p:sp>
        <p:nvSpPr>
          <p:cNvPr id="52" name="テキスト ボックス 51"/>
          <p:cNvSpPr txBox="1"/>
          <p:nvPr/>
        </p:nvSpPr>
        <p:spPr>
          <a:xfrm>
            <a:off x="3836090" y="1143550"/>
            <a:ext cx="933601" cy="600164"/>
          </a:xfrm>
          <a:prstGeom prst="rect">
            <a:avLst/>
          </a:prstGeom>
          <a:noFill/>
        </p:spPr>
        <p:txBody>
          <a:bodyPr wrap="square" rtlCol="0">
            <a:spAutoFit/>
          </a:bodyPr>
          <a:lstStyle/>
          <a:p>
            <a:pPr algn="ctr"/>
            <a:r>
              <a:rPr lang="ja-JP" altLang="en-US" sz="1100" dirty="0">
                <a:solidFill>
                  <a:srgbClr val="0000FF"/>
                </a:solidFill>
              </a:rPr>
              <a:t>◆ステージ</a:t>
            </a:r>
            <a:endParaRPr lang="en-US" altLang="ja-JP" sz="1100" dirty="0">
              <a:solidFill>
                <a:srgbClr val="0000FF"/>
              </a:solidFill>
            </a:endParaRPr>
          </a:p>
          <a:p>
            <a:pPr algn="ctr"/>
            <a:r>
              <a:rPr lang="ja-JP" altLang="en-US" sz="1100" dirty="0">
                <a:solidFill>
                  <a:srgbClr val="0000FF"/>
                </a:solidFill>
              </a:rPr>
              <a:t>ゲート審査</a:t>
            </a:r>
            <a:endParaRPr lang="en-US" altLang="ja-JP" sz="1100" dirty="0">
              <a:solidFill>
                <a:srgbClr val="0000FF"/>
              </a:solidFill>
            </a:endParaRPr>
          </a:p>
          <a:p>
            <a:pPr algn="ctr"/>
            <a:r>
              <a:rPr lang="ja-JP" altLang="en-US" sz="1100" dirty="0">
                <a:solidFill>
                  <a:srgbClr val="0000FF"/>
                </a:solidFill>
              </a:rPr>
              <a:t>（</a:t>
            </a:r>
            <a:r>
              <a:rPr lang="en-US" altLang="ja-JP" sz="1100" dirty="0">
                <a:solidFill>
                  <a:srgbClr val="0000FF"/>
                </a:solidFill>
              </a:rPr>
              <a:t>1.5</a:t>
            </a:r>
            <a:r>
              <a:rPr lang="ja-JP" altLang="en-US" sz="1100" dirty="0">
                <a:solidFill>
                  <a:srgbClr val="0000FF"/>
                </a:solidFill>
              </a:rPr>
              <a:t>年後）</a:t>
            </a:r>
          </a:p>
        </p:txBody>
      </p:sp>
      <p:sp>
        <p:nvSpPr>
          <p:cNvPr id="53" name="テキスト ボックス 52"/>
          <p:cNvSpPr txBox="1"/>
          <p:nvPr/>
        </p:nvSpPr>
        <p:spPr>
          <a:xfrm>
            <a:off x="6244109" y="1215813"/>
            <a:ext cx="1491563" cy="261610"/>
          </a:xfrm>
          <a:prstGeom prst="rect">
            <a:avLst/>
          </a:prstGeom>
          <a:noFill/>
        </p:spPr>
        <p:txBody>
          <a:bodyPr wrap="square" rtlCol="0">
            <a:spAutoFit/>
          </a:bodyPr>
          <a:lstStyle/>
          <a:p>
            <a:r>
              <a:rPr lang="ja-JP" altLang="en-US" sz="110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2009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4248472"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中間目標（事業開始から１．５年経過時点）</a:t>
            </a:r>
            <a:endParaRPr lang="en-US" altLang="ja-JP" sz="1600" dirty="0">
              <a:latin typeface="+mn-ea"/>
            </a:endParaRPr>
          </a:p>
        </p:txBody>
      </p:sp>
      <p:sp>
        <p:nvSpPr>
          <p:cNvPr id="5" name="テキスト ボックス 21"/>
          <p:cNvSpPr txBox="1">
            <a:spLocks noChangeArrowheads="1"/>
          </p:cNvSpPr>
          <p:nvPr/>
        </p:nvSpPr>
        <p:spPr bwMode="auto">
          <a:xfrm>
            <a:off x="179512" y="2963044"/>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②最終目標（３年経過時点）</a:t>
            </a:r>
            <a:endParaRPr lang="en-US" altLang="ja-JP" sz="16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785918339"/>
              </p:ext>
            </p:extLst>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latin typeface="+mn-ea"/>
                          <a:ea typeface="+mn-ea"/>
                        </a:rPr>
                        <a:t>提案事業の</a:t>
                      </a:r>
                      <a:r>
                        <a:rPr lang="ja-JP" altLang="en-US" sz="1100" spc="10" dirty="0">
                          <a:effectLst/>
                          <a:latin typeface="+mn-ea"/>
                          <a:ea typeface="+mn-ea"/>
                        </a:rPr>
                        <a:t>中間目標</a:t>
                      </a:r>
                      <a:endParaRPr lang="ja-JP" altLang="ja-JP" sz="1100" spc="10" dirty="0">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latin typeface="+mn-ea"/>
                          <a:ea typeface="+mn-ea"/>
                        </a:rPr>
                        <a:t>○○○○○</a:t>
                      </a:r>
                      <a:r>
                        <a:rPr lang="ja-JP" altLang="ja-JP" sz="1100" spc="10" dirty="0">
                          <a:effectLst/>
                          <a:latin typeface="+mn-ea"/>
                          <a:ea typeface="+mn-ea"/>
                        </a:rPr>
                        <a:t>○○○○○○○○○○○○○○</a:t>
                      </a:r>
                      <a:r>
                        <a:rPr lang="ja-JP" sz="1100" spc="10" dirty="0">
                          <a:effectLst/>
                          <a:latin typeface="+mn-ea"/>
                          <a:ea typeface="+mn-ea"/>
                        </a:rPr>
                        <a:t>○○</a:t>
                      </a:r>
                      <a:r>
                        <a:rPr lang="ja-JP" altLang="ja-JP" sz="1100" spc="10" dirty="0">
                          <a:effectLst/>
                          <a:latin typeface="+mn-ea"/>
                          <a:ea typeface="+mn-ea"/>
                        </a:rPr>
                        <a:t>○○○○○○○○○○○○○○○○○○○○○○○○○○○○○○○○○○○○○○○○○○…</a:t>
                      </a:r>
                      <a:endParaRPr 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2586592295"/>
              </p:ext>
            </p:extLst>
          </p:nvPr>
        </p:nvGraphicFramePr>
        <p:xfrm>
          <a:off x="278344" y="3369553"/>
          <a:ext cx="8470120" cy="1182194"/>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591097">
                <a:tc>
                  <a:txBody>
                    <a:bodyPr/>
                    <a:lstStyle/>
                    <a:p>
                      <a:pPr algn="just" latinLnBrk="1">
                        <a:lnSpc>
                          <a:spcPts val="1580"/>
                        </a:lnSpc>
                        <a:spcAft>
                          <a:spcPts val="0"/>
                        </a:spcAft>
                      </a:pPr>
                      <a:r>
                        <a:rPr kumimoji="1" lang="ja-JP" altLang="en-US" sz="1100" kern="1200" spc="10" dirty="0">
                          <a:solidFill>
                            <a:schemeClr val="tx1"/>
                          </a:solidFill>
                          <a:effectLst/>
                          <a:latin typeface="+mn-ea"/>
                          <a:ea typeface="+mn-ea"/>
                          <a:cs typeface="Times New Roman" panose="02020603050405020304" pitchFamily="18" charset="0"/>
                        </a:rPr>
                        <a:t>経済産業省　研究開発計画中の開発目標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en-US" altLang="ja-JP" sz="11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100" spc="10" dirty="0">
                          <a:solidFill>
                            <a:schemeClr val="tx1"/>
                          </a:solidFill>
                          <a:effectLst/>
                          <a:latin typeface="+mn-ea"/>
                          <a:ea typeface="+mn-ea"/>
                        </a:rPr>
                        <a:t>※</a:t>
                      </a:r>
                      <a:r>
                        <a:rPr lang="ja-JP" altLang="en-US" sz="1100" spc="10" dirty="0">
                          <a:solidFill>
                            <a:schemeClr val="tx1"/>
                          </a:solidFill>
                          <a:effectLst/>
                          <a:latin typeface="+mn-ea"/>
                          <a:ea typeface="+mn-ea"/>
                        </a:rPr>
                        <a:t>研究開発計画の該当する開発目標をそのまま転記ください。</a:t>
                      </a:r>
                      <a:endParaRPr lang="ja-JP" altLang="ja-JP" sz="1100" spc="10" dirty="0">
                        <a:solidFill>
                          <a:schemeClr val="tx1"/>
                        </a:solidFill>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591097">
                <a:tc>
                  <a:txBody>
                    <a:bodyPr/>
                    <a:lstStyle/>
                    <a:p>
                      <a:pPr algn="just" latinLnBrk="1">
                        <a:lnSpc>
                          <a:spcPts val="1580"/>
                        </a:lnSpc>
                        <a:spcAft>
                          <a:spcPts val="0"/>
                        </a:spcAft>
                      </a:pPr>
                      <a:r>
                        <a:rPr kumimoji="1" lang="ja-JP" sz="1100" kern="1200" spc="10" dirty="0">
                          <a:solidFill>
                            <a:schemeClr val="tx1"/>
                          </a:solidFill>
                          <a:effectLst/>
                          <a:latin typeface="+mn-ea"/>
                          <a:ea typeface="+mn-ea"/>
                          <a:cs typeface="Times New Roman" panose="02020603050405020304" pitchFamily="18" charset="0"/>
                        </a:rPr>
                        <a:t>提案事業の</a:t>
                      </a:r>
                      <a:r>
                        <a:rPr kumimoji="1" lang="ja-JP" altLang="en-US" sz="1100" kern="1200" spc="10" dirty="0">
                          <a:solidFill>
                            <a:schemeClr val="tx1"/>
                          </a:solidFill>
                          <a:effectLst/>
                          <a:latin typeface="+mn-ea"/>
                          <a:ea typeface="+mn-ea"/>
                          <a:cs typeface="Times New Roman" panose="02020603050405020304" pitchFamily="18" charset="0"/>
                        </a:rPr>
                        <a:t>最終目標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237712279"/>
              </p:ext>
            </p:extLst>
          </p:nvPr>
        </p:nvGraphicFramePr>
        <p:xfrm>
          <a:off x="418083" y="1474308"/>
          <a:ext cx="8143873" cy="4215702"/>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rPr>
                        <a:t>技術名称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en-US" sz="1000" kern="100" spc="60" dirty="0">
                          <a:effectLst/>
                        </a:rPr>
                        <a:t>時期</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年月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性能①</a:t>
                      </a:r>
                      <a:endParaRPr lang="ja-JP" sz="1050" kern="100" dirty="0">
                        <a:effectLst/>
                      </a:endParaRPr>
                    </a:p>
                    <a:p>
                      <a:pPr algn="ctr">
                        <a:lnSpc>
                          <a:spcPts val="1200"/>
                        </a:lnSpc>
                        <a:spcAft>
                          <a:spcPts val="0"/>
                        </a:spcAft>
                      </a:pPr>
                      <a:r>
                        <a:rPr lang="ja-JP" sz="1000" kern="100" spc="60" dirty="0">
                          <a:effectLst/>
                        </a:rPr>
                        <a:t>（○○）</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性能②</a:t>
                      </a:r>
                      <a:endParaRPr lang="ja-JP" sz="1050" kern="100">
                        <a:effectLst/>
                      </a:endParaRPr>
                    </a:p>
                    <a:p>
                      <a:pPr algn="ctr">
                        <a:lnSpc>
                          <a:spcPts val="1000"/>
                        </a:lnSpc>
                        <a:spcAft>
                          <a:spcPts val="0"/>
                        </a:spcAft>
                      </a:pPr>
                      <a:r>
                        <a:rPr lang="ja-JP" sz="1000" kern="100" spc="60">
                          <a:effectLst/>
                        </a:rPr>
                        <a:t>（○○）</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rPr>
                        <a:t>品質・機能等の強み</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コスト</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全体市場規模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rPr>
                        <a:t>獲得市場規模</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rPr>
                        <a:t>市場シェア</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rPr>
                        <a:t>総合評価（</a:t>
                      </a:r>
                      <a:r>
                        <a:rPr lang="en-US" sz="1000" kern="100" spc="60" dirty="0">
                          <a:effectLst/>
                        </a:rPr>
                        <a:t>LD</a:t>
                      </a:r>
                      <a:r>
                        <a:rPr lang="ja-JP" sz="1000" kern="100" spc="60" dirty="0" err="1">
                          <a:effectLst/>
                        </a:rPr>
                        <a:t>、</a:t>
                      </a:r>
                      <a:r>
                        <a:rPr lang="en-US" sz="1000" kern="100" spc="60" dirty="0">
                          <a:effectLst/>
                        </a:rPr>
                        <a:t>DH</a:t>
                      </a:r>
                      <a:r>
                        <a:rPr lang="ja-JP" sz="1000" kern="100" spc="60" dirty="0" err="1">
                          <a:effectLst/>
                        </a:rPr>
                        <a:t>、</a:t>
                      </a:r>
                      <a:r>
                        <a:rPr lang="en-US" sz="1000" kern="100" spc="60" dirty="0">
                          <a:effectLst/>
                        </a:rPr>
                        <a:t>RA</a:t>
                      </a:r>
                      <a:r>
                        <a:rPr lang="ja-JP" sz="1000" kern="100" spc="60" dirty="0">
                          <a:effectLst/>
                        </a:rPr>
                        <a:t>）</a:t>
                      </a:r>
                      <a:r>
                        <a:rPr lang="en-US" altLang="ja-JP" sz="1000" kern="100" spc="60" dirty="0">
                          <a:solidFill>
                            <a:srgbClr val="0070C0"/>
                          </a:solidFill>
                          <a:effectLst/>
                        </a:rPr>
                        <a:t>※</a:t>
                      </a:r>
                      <a:endParaRPr lang="ja-JP" sz="105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rPr>
                        <a:t>提案技術</a:t>
                      </a:r>
                      <a:endParaRPr lang="ja-JP" sz="1050" kern="100" dirty="0">
                        <a:effectLst/>
                      </a:endParaRPr>
                    </a:p>
                    <a:p>
                      <a:pPr algn="ctr">
                        <a:lnSpc>
                          <a:spcPts val="1200"/>
                        </a:lnSpc>
                        <a:spcAft>
                          <a:spcPts val="0"/>
                        </a:spcAft>
                      </a:pPr>
                      <a:r>
                        <a:rPr lang="ja-JP" sz="1000" kern="100" spc="60" dirty="0">
                          <a:effectLst/>
                        </a:rPr>
                        <a:t>（技術の名称）</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現状</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202</a:t>
                      </a:r>
                      <a:r>
                        <a:rPr lang="en-US" altLang="ja-JP" sz="900" kern="100" spc="60" dirty="0">
                          <a:solidFill>
                            <a:schemeClr val="tx1"/>
                          </a:solidFill>
                          <a:effectLst/>
                        </a:rPr>
                        <a:t>4/4</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rPr>
                        <a:t>A</a:t>
                      </a:r>
                      <a:r>
                        <a:rPr lang="ja-JP" sz="1000" kern="100" spc="60">
                          <a:effectLst/>
                        </a:rPr>
                        <a:t>社〇〇技術（競合技術の名称）</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現状</a:t>
                      </a:r>
                      <a:endParaRPr lang="en-US" altLang="ja-JP" sz="900" kern="100" spc="60" dirty="0">
                        <a:effectLst/>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kern="100" spc="60" dirty="0">
                          <a:solidFill>
                            <a:schemeClr val="tx1"/>
                          </a:solidFill>
                          <a:effectLst/>
                        </a:rPr>
                        <a:t>2024/4</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solidFill>
                            <a:schemeClr val="tx1"/>
                          </a:solidFill>
                          <a:effectLst/>
                        </a:rPr>
                        <a:t>20**/*</a:t>
                      </a:r>
                      <a:endParaRPr 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rPr>
                        <a:t>C</a:t>
                      </a:r>
                      <a:r>
                        <a:rPr lang="ja-JP" sz="1000" kern="100" spc="60">
                          <a:effectLst/>
                        </a:rPr>
                        <a:t>社〇〇技術（既存技術）</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rPr>
                        <a:t>現状</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900" kern="100" spc="60" dirty="0">
                          <a:solidFill>
                            <a:schemeClr val="tx1"/>
                          </a:solidFill>
                          <a:effectLst/>
                        </a:rPr>
                        <a:t>2024/4</a:t>
                      </a:r>
                      <a:endParaRPr lang="ja-JP" altLang="ja-JP" sz="1050" kern="100" dirty="0">
                        <a:solidFill>
                          <a:schemeClr val="tx1"/>
                        </a:solidFill>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事業終了時</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実用化時点</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rPr>
                        <a:t>成果普及段階</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20**/*</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rPr>
                        <a:t> </a:t>
                      </a:r>
                      <a:endParaRPr lang="ja-JP" sz="105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rPr>
                        <a:t> </a:t>
                      </a:r>
                      <a:endParaRPr lang="ja-JP" sz="105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a:t>
            </a:r>
            <a:endParaRPr lang="en-US" altLang="ja-JP" strike="sngStrike" dirty="0">
              <a:solidFill>
                <a:srgbClr val="FF0000"/>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3438</Words>
  <PresentationFormat>画面に合わせる (4:3)</PresentationFormat>
  <Paragraphs>395</Paragraphs>
  <Slides>14</Slides>
  <Notes>5</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14</vt:i4>
      </vt:variant>
    </vt:vector>
  </HeadingPairs>
  <TitlesOfParts>
    <vt:vector size="21" baseType="lpstr">
      <vt:lpstr>ＭＳ Ｐゴシック</vt:lpstr>
      <vt:lpstr>TmsRmn</vt:lpstr>
      <vt:lpstr>Arial</vt:lpstr>
      <vt:lpstr>Calibri</vt:lpstr>
      <vt:lpstr>Wingdings</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PowerPoint プレゼンテーション</vt:lpstr>
      <vt:lpstr>（機関名：（株）〇〇〇〇）</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