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handoutMasterIdLst>
    <p:handoutMasterId r:id="rId23"/>
  </p:handoutMasterIdLst>
  <p:sldIdLst>
    <p:sldId id="258" r:id="rId2"/>
    <p:sldId id="260" r:id="rId3"/>
    <p:sldId id="261" r:id="rId4"/>
    <p:sldId id="280" r:id="rId5"/>
    <p:sldId id="266" r:id="rId6"/>
    <p:sldId id="274" r:id="rId7"/>
    <p:sldId id="275" r:id="rId8"/>
    <p:sldId id="276" r:id="rId9"/>
    <p:sldId id="277" r:id="rId10"/>
    <p:sldId id="278" r:id="rId11"/>
    <p:sldId id="269" r:id="rId12"/>
    <p:sldId id="264" r:id="rId13"/>
    <p:sldId id="265" r:id="rId14"/>
    <p:sldId id="279" r:id="rId15"/>
    <p:sldId id="267" r:id="rId16"/>
    <p:sldId id="281" r:id="rId17"/>
    <p:sldId id="268" r:id="rId18"/>
    <p:sldId id="272" r:id="rId19"/>
    <p:sldId id="270" r:id="rId20"/>
    <p:sldId id="271" r:id="rId2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2" d="100"/>
          <a:sy n="82" d="100"/>
        </p:scale>
        <p:origin x="1094" y="67"/>
      </p:cViewPr>
      <p:guideLst/>
    </p:cSldViewPr>
  </p:slideViewPr>
  <p:notesTextViewPr>
    <p:cViewPr>
      <p:scale>
        <a:sx n="1" d="1"/>
        <a:sy n="1" d="1"/>
      </p:scale>
      <p:origin x="0" y="0"/>
    </p:cViewPr>
  </p:notesText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notesMasters/notesMaster1.xml" Type="http://schemas.openxmlformats.org/officeDocument/2006/relationships/notesMaster"/><Relationship Id="rId23" Target="handoutMasters/handoutMaster1.xml" Type="http://schemas.openxmlformats.org/officeDocument/2006/relationships/handoutMaster"/><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2024/3/19</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74110" y="6095161"/>
            <a:ext cx="8039553"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500399" y="5841011"/>
            <a:ext cx="7993857"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5585339"/>
            <a:ext cx="7993857"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324701"/>
            <a:ext cx="37146"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324869"/>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4211340" y="1397287"/>
            <a:ext cx="540527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6"/>
            <a:ext cx="3998574"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8" name="図 17">
            <a:extLst>
              <a:ext uri="{FF2B5EF4-FFF2-40B4-BE49-F238E27FC236}">
                <a16:creationId xmlns:a16="http://schemas.microsoft.com/office/drawing/2014/main" id="{08AD8144-EC29-4BB8-A322-8931B7C2C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7" name="スライド番号プレースホルダー 5">
            <a:extLst>
              <a:ext uri="{FF2B5EF4-FFF2-40B4-BE49-F238E27FC236}">
                <a16:creationId xmlns:a16="http://schemas.microsoft.com/office/drawing/2014/main" id="{330374C8-F86F-4CE9-AB81-11CFB93EC681}"/>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4211340" y="1376739"/>
            <a:ext cx="540527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6"/>
            <a:ext cx="3998574"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7" name="図 16">
            <a:extLst>
              <a:ext uri="{FF2B5EF4-FFF2-40B4-BE49-F238E27FC236}">
                <a16:creationId xmlns:a16="http://schemas.microsoft.com/office/drawing/2014/main" id="{96203EC7-473C-4E9C-B160-4D91EFB67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6" name="スライド番号プレースホルダー 5">
            <a:extLst>
              <a:ext uri="{FF2B5EF4-FFF2-40B4-BE49-F238E27FC236}">
                <a16:creationId xmlns:a16="http://schemas.microsoft.com/office/drawing/2014/main" id="{4F09E17A-2E7B-498C-8194-29598DC1256A}"/>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63823" y="1344201"/>
            <a:ext cx="9252788" cy="48327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5" name="図 14">
            <a:extLst>
              <a:ext uri="{FF2B5EF4-FFF2-40B4-BE49-F238E27FC236}">
                <a16:creationId xmlns:a16="http://schemas.microsoft.com/office/drawing/2014/main" id="{9F6E8A5C-A057-4C56-9B46-8B397BC10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4" name="グループ化 13">
            <a:extLst>
              <a:ext uri="{FF2B5EF4-FFF2-40B4-BE49-F238E27FC236}">
                <a16:creationId xmlns:a16="http://schemas.microsoft.com/office/drawing/2014/main" id="{722359B8-11F5-4E74-BC7B-BA9A94D9C2EE}"/>
              </a:ext>
            </a:extLst>
          </p:cNvPr>
          <p:cNvGrpSpPr/>
          <p:nvPr userDrawn="1"/>
        </p:nvGrpSpPr>
        <p:grpSpPr>
          <a:xfrm>
            <a:off x="0" y="1152232"/>
            <a:ext cx="9906000" cy="95985"/>
            <a:chOff x="0" y="1633655"/>
            <a:chExt cx="12192000" cy="95985"/>
          </a:xfrm>
        </p:grpSpPr>
        <p:sp>
          <p:nvSpPr>
            <p:cNvPr id="16" name="正方形/長方形 15">
              <a:extLst>
                <a:ext uri="{FF2B5EF4-FFF2-40B4-BE49-F238E27FC236}">
                  <a16:creationId xmlns:a16="http://schemas.microsoft.com/office/drawing/2014/main" id="{93A6EAB1-ECA4-45CD-BB68-80BA8467F5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52A5E132-2C58-4A3D-84CA-289BCE84DBFC}"/>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A9E9D15B-5516-488F-91A5-EA6318F0C15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83ABBF3A-986A-4D84-A478-C6ED031835FE}"/>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836810" y="365125"/>
            <a:ext cx="1352336" cy="5811838"/>
          </a:xfrm>
        </p:spPr>
        <p:txBody>
          <a:bodyPr vert="eaVert">
            <a:normAutofit/>
          </a:bodyPr>
          <a:lstStyle>
            <a:lvl1pPr>
              <a:defRPr sz="2700"/>
            </a:lvl1pPr>
          </a:lstStyle>
          <a:p>
            <a:r>
              <a:rPr kumimoji="1" lang="ja-JP" altLang="en-US"/>
              <a:t>マスター タイトルの書式設定</a:t>
            </a:r>
            <a:endParaRPr kumimoji="1" lang="ja-JP" altLang="en-US" dirty="0"/>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67303" y="365125"/>
            <a:ext cx="627751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D8B48F63-4923-4BE0-895E-3D209F366F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9" name="スライド番号プレースホルダー 5">
            <a:extLst>
              <a:ext uri="{FF2B5EF4-FFF2-40B4-BE49-F238E27FC236}">
                <a16:creationId xmlns:a16="http://schemas.microsoft.com/office/drawing/2014/main" id="{874675F8-FAC4-4508-A9F2-7FBFF4249AF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53721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6149510"/>
            <a:ext cx="7993857"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892485"/>
            <a:ext cx="37146"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8980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0047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770" y="61679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42571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206805" y="62294"/>
            <a:ext cx="7140807" cy="691120"/>
          </a:xfrm>
          <a:prstGeom prst="rect">
            <a:avLst/>
          </a:prstGeom>
        </p:spPr>
        <p:txBody>
          <a:bodyPr vert="horz" lIns="91440" tIns="45720" rIns="91440" bIns="45720" rtlCol="0" anchor="ctr">
            <a:normAutofit/>
          </a:bodyPr>
          <a:lstStyle>
            <a:lvl1pPr>
              <a:defRPr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grpSp>
        <p:nvGrpSpPr>
          <p:cNvPr id="14" name="グループ化 13">
            <a:extLst>
              <a:ext uri="{FF2B5EF4-FFF2-40B4-BE49-F238E27FC236}">
                <a16:creationId xmlns:a16="http://schemas.microsoft.com/office/drawing/2014/main" id="{08F00BED-263C-4A9F-8F96-648C48A57D57}"/>
              </a:ext>
            </a:extLst>
          </p:cNvPr>
          <p:cNvGrpSpPr/>
          <p:nvPr userDrawn="1"/>
        </p:nvGrpSpPr>
        <p:grpSpPr>
          <a:xfrm>
            <a:off x="0" y="828965"/>
            <a:ext cx="9906000" cy="95985"/>
            <a:chOff x="0" y="1633655"/>
            <a:chExt cx="12192000" cy="95985"/>
          </a:xfrm>
        </p:grpSpPr>
        <p:sp>
          <p:nvSpPr>
            <p:cNvPr id="15" name="正方形/長方形 14">
              <a:extLst>
                <a:ext uri="{FF2B5EF4-FFF2-40B4-BE49-F238E27FC236}">
                  <a16:creationId xmlns:a16="http://schemas.microsoft.com/office/drawing/2014/main" id="{8ABDC729-8A44-4EF3-A80F-04CEE484900F}"/>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1839F230-B275-447B-B067-9ED3678FB27B}"/>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08428735-0B86-49FE-8AF8-0BFABA1B29F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9" name="スライド番号プレースホルダー 5">
            <a:extLst>
              <a:ext uri="{FF2B5EF4-FFF2-40B4-BE49-F238E27FC236}">
                <a16:creationId xmlns:a16="http://schemas.microsoft.com/office/drawing/2014/main" id="{ABDF4ECD-48AE-47C5-B67D-2490A35F33C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63824" y="1664415"/>
            <a:ext cx="9252788" cy="2579563"/>
          </a:xfrm>
        </p:spPr>
        <p:txBody>
          <a:bodyPr anchor="b">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63823" y="4589465"/>
            <a:ext cx="9252788"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6"/>
            <a:ext cx="9906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C2943D3B-D5E7-4701-8416-74224CE79A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4" name="スライド番号プレースホルダー 5">
            <a:extLst>
              <a:ext uri="{FF2B5EF4-FFF2-40B4-BE49-F238E27FC236}">
                <a16:creationId xmlns:a16="http://schemas.microsoft.com/office/drawing/2014/main" id="{954FA7B6-C3BE-45D0-9F13-5A3D2CBAF5F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63823" y="1323088"/>
            <a:ext cx="451397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5080403" y="1323088"/>
            <a:ext cx="453620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63823" y="365127"/>
            <a:ext cx="7140807" cy="71223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6" name="図 15">
            <a:extLst>
              <a:ext uri="{FF2B5EF4-FFF2-40B4-BE49-F238E27FC236}">
                <a16:creationId xmlns:a16="http://schemas.microsoft.com/office/drawing/2014/main" id="{7F1809A9-28D2-4ADA-A487-03EC49CDC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3" name="グループ化 12">
            <a:extLst>
              <a:ext uri="{FF2B5EF4-FFF2-40B4-BE49-F238E27FC236}">
                <a16:creationId xmlns:a16="http://schemas.microsoft.com/office/drawing/2014/main" id="{DCCFB8FF-C45C-4B13-9011-F32201E63C8C}"/>
              </a:ext>
            </a:extLst>
          </p:cNvPr>
          <p:cNvGrpSpPr/>
          <p:nvPr userDrawn="1"/>
        </p:nvGrpSpPr>
        <p:grpSpPr>
          <a:xfrm>
            <a:off x="0" y="1152232"/>
            <a:ext cx="9906000" cy="95985"/>
            <a:chOff x="0" y="1633655"/>
            <a:chExt cx="12192000" cy="95985"/>
          </a:xfrm>
        </p:grpSpPr>
        <p:sp>
          <p:nvSpPr>
            <p:cNvPr id="17" name="正方形/長方形 16">
              <a:extLst>
                <a:ext uri="{FF2B5EF4-FFF2-40B4-BE49-F238E27FC236}">
                  <a16:creationId xmlns:a16="http://schemas.microsoft.com/office/drawing/2014/main" id="{829A7AD7-ABD6-4BF1-809C-3CDD6D9B6232}"/>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A24FB5A6-27B6-404B-B1D6-1DD20C55D4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2FAD9C0-D2EA-4B7B-BCEB-389433708AD5}"/>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CD20E888-670F-4B36-BB93-AD2E8A71222F}"/>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63823" y="1344201"/>
            <a:ext cx="451397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63823" y="2085638"/>
            <a:ext cx="451397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5080403" y="1344201"/>
            <a:ext cx="453620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5080403" y="2085638"/>
            <a:ext cx="453620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7" name="図 16">
            <a:extLst>
              <a:ext uri="{FF2B5EF4-FFF2-40B4-BE49-F238E27FC236}">
                <a16:creationId xmlns:a16="http://schemas.microsoft.com/office/drawing/2014/main" id="{A8D0488E-3FA8-4CB0-A7A1-E217FCBA9B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6" name="グループ化 15">
            <a:extLst>
              <a:ext uri="{FF2B5EF4-FFF2-40B4-BE49-F238E27FC236}">
                <a16:creationId xmlns:a16="http://schemas.microsoft.com/office/drawing/2014/main" id="{5DEFE4F5-287D-41EC-99C6-B55E4DBC65C5}"/>
              </a:ext>
            </a:extLst>
          </p:cNvPr>
          <p:cNvGrpSpPr/>
          <p:nvPr userDrawn="1"/>
        </p:nvGrpSpPr>
        <p:grpSpPr>
          <a:xfrm>
            <a:off x="0" y="1152232"/>
            <a:ext cx="9906000" cy="95985"/>
            <a:chOff x="0" y="1633655"/>
            <a:chExt cx="12192000" cy="95985"/>
          </a:xfrm>
        </p:grpSpPr>
        <p:sp>
          <p:nvSpPr>
            <p:cNvPr id="18" name="正方形/長方形 17">
              <a:extLst>
                <a:ext uri="{FF2B5EF4-FFF2-40B4-BE49-F238E27FC236}">
                  <a16:creationId xmlns:a16="http://schemas.microsoft.com/office/drawing/2014/main" id="{12E84CE3-02F9-4F95-BCC7-9214AB0EE88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917D63D8-A435-4529-943B-301843AB7D6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D08D646D-A372-4F3F-B652-D58EE37B140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24381AEA-0461-43F9-8460-32A8D10FE103}"/>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grpSp>
        <p:nvGrpSpPr>
          <p:cNvPr id="12" name="グループ化 11">
            <a:extLst>
              <a:ext uri="{FF2B5EF4-FFF2-40B4-BE49-F238E27FC236}">
                <a16:creationId xmlns:a16="http://schemas.microsoft.com/office/drawing/2014/main" id="{ED9EF6F4-1E5F-4253-A9E8-DD5D104DD99F}"/>
              </a:ext>
            </a:extLst>
          </p:cNvPr>
          <p:cNvGrpSpPr/>
          <p:nvPr userDrawn="1"/>
        </p:nvGrpSpPr>
        <p:grpSpPr>
          <a:xfrm>
            <a:off x="0" y="1152232"/>
            <a:ext cx="9906000" cy="95985"/>
            <a:chOff x="0" y="1633655"/>
            <a:chExt cx="12192000" cy="95985"/>
          </a:xfrm>
        </p:grpSpPr>
        <p:sp>
          <p:nvSpPr>
            <p:cNvPr id="14" name="正方形/長方形 13">
              <a:extLst>
                <a:ext uri="{FF2B5EF4-FFF2-40B4-BE49-F238E27FC236}">
                  <a16:creationId xmlns:a16="http://schemas.microsoft.com/office/drawing/2014/main" id="{39FE272E-A015-4017-81F8-02B5C665C356}"/>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7D6F32E3-BB6A-4993-B98E-0C96DE0B2DC7}"/>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A011ED55-2850-4FEF-8081-E95AF8306D9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D1D3E5C9-461A-46C3-91A7-5F458066C545}"/>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2C046AFA-384F-4495-A8E8-C7403053DE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8" name="スライド番号プレースホルダー 5">
            <a:extLst>
              <a:ext uri="{FF2B5EF4-FFF2-40B4-BE49-F238E27FC236}">
                <a16:creationId xmlns:a16="http://schemas.microsoft.com/office/drawing/2014/main" id="{8B5864F1-C7EC-47A9-A20C-E9634EEE20C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63823" y="365128"/>
            <a:ext cx="7140807" cy="66696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63822" y="1330859"/>
            <a:ext cx="9252789" cy="4846105"/>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pic>
        <p:nvPicPr>
          <p:cNvPr id="7" name="グラフィックス 6">
            <a:extLst>
              <a:ext uri="{FF2B5EF4-FFF2-40B4-BE49-F238E27FC236}">
                <a16:creationId xmlns:a16="http://schemas.microsoft.com/office/drawing/2014/main" id="{73680EEB-D24B-4A9F-B417-6580895CA07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8549963" y="156651"/>
            <a:ext cx="1066648" cy="524385"/>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e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大学発スタートアップにおける経営人材確保支援（</a:t>
            </a:r>
            <a:r>
              <a:rPr kumimoji="1" lang="en-US" altLang="ja-JP" dirty="0"/>
              <a:t>MPM</a:t>
            </a:r>
            <a:r>
              <a:rPr kumimoji="1" lang="ja-JP" altLang="en-US" dirty="0"/>
              <a:t>）</a:t>
            </a:r>
            <a:br>
              <a:rPr kumimoji="1" lang="en-US" altLang="ja-JP" dirty="0"/>
            </a:br>
            <a:r>
              <a:rPr kumimoji="1" lang="ja-JP" altLang="en-US" dirty="0"/>
              <a:t>に係る提案書</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a:t>
            </a:fld>
            <a:endParaRPr lang="ja-JP" altLang="en-US" dirty="0"/>
          </a:p>
        </p:txBody>
      </p:sp>
      <p:sp>
        <p:nvSpPr>
          <p:cNvPr id="12" name="テキスト ボックス 11">
            <a:extLst>
              <a:ext uri="{FF2B5EF4-FFF2-40B4-BE49-F238E27FC236}">
                <a16:creationId xmlns:a16="http://schemas.microsoft.com/office/drawing/2014/main" id="{8D2377C2-5A32-B849-4738-E14C18BA261E}"/>
              </a:ext>
            </a:extLst>
          </p:cNvPr>
          <p:cNvSpPr txBox="1"/>
          <p:nvPr/>
        </p:nvSpPr>
        <p:spPr>
          <a:xfrm>
            <a:off x="9196472" y="0"/>
            <a:ext cx="709528"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様式１</a:t>
            </a:r>
          </a:p>
        </p:txBody>
      </p:sp>
      <p:graphicFrame>
        <p:nvGraphicFramePr>
          <p:cNvPr id="13" name="表 13">
            <a:extLst>
              <a:ext uri="{FF2B5EF4-FFF2-40B4-BE49-F238E27FC236}">
                <a16:creationId xmlns:a16="http://schemas.microsoft.com/office/drawing/2014/main" id="{57BEA0F5-1B01-B38C-4956-924097570FD7}"/>
              </a:ext>
            </a:extLst>
          </p:cNvPr>
          <p:cNvGraphicFramePr>
            <a:graphicFrameLocks noGrp="1"/>
          </p:cNvGraphicFramePr>
          <p:nvPr>
            <p:extLst>
              <p:ext uri="{D42A27DB-BD31-4B8C-83A1-F6EECF244321}">
                <p14:modId xmlns:p14="http://schemas.microsoft.com/office/powerpoint/2010/main" val="1933586289"/>
              </p:ext>
            </p:extLst>
          </p:nvPr>
        </p:nvGraphicFramePr>
        <p:xfrm>
          <a:off x="586014" y="1037191"/>
          <a:ext cx="8733972" cy="4850208"/>
        </p:xfrm>
        <a:graphic>
          <a:graphicData uri="http://schemas.openxmlformats.org/drawingml/2006/table">
            <a:tbl>
              <a:tblPr firstRow="1" bandRow="1">
                <a:tableStyleId>{5C22544A-7EE6-4342-B048-85BDC9FD1C3A}</a:tableStyleId>
              </a:tblPr>
              <a:tblGrid>
                <a:gridCol w="1298770">
                  <a:extLst>
                    <a:ext uri="{9D8B030D-6E8A-4147-A177-3AD203B41FA5}">
                      <a16:colId xmlns:a16="http://schemas.microsoft.com/office/drawing/2014/main" val="2914699276"/>
                    </a:ext>
                  </a:extLst>
                </a:gridCol>
                <a:gridCol w="522514">
                  <a:extLst>
                    <a:ext uri="{9D8B030D-6E8A-4147-A177-3AD203B41FA5}">
                      <a16:colId xmlns:a16="http://schemas.microsoft.com/office/drawing/2014/main" val="974727151"/>
                    </a:ext>
                  </a:extLst>
                </a:gridCol>
                <a:gridCol w="2360645">
                  <a:extLst>
                    <a:ext uri="{9D8B030D-6E8A-4147-A177-3AD203B41FA5}">
                      <a16:colId xmlns:a16="http://schemas.microsoft.com/office/drawing/2014/main" val="315554523"/>
                    </a:ext>
                  </a:extLst>
                </a:gridCol>
                <a:gridCol w="606490">
                  <a:extLst>
                    <a:ext uri="{9D8B030D-6E8A-4147-A177-3AD203B41FA5}">
                      <a16:colId xmlns:a16="http://schemas.microsoft.com/office/drawing/2014/main" val="3090968841"/>
                    </a:ext>
                  </a:extLst>
                </a:gridCol>
                <a:gridCol w="1894114">
                  <a:extLst>
                    <a:ext uri="{9D8B030D-6E8A-4147-A177-3AD203B41FA5}">
                      <a16:colId xmlns:a16="http://schemas.microsoft.com/office/drawing/2014/main" val="404452845"/>
                    </a:ext>
                  </a:extLst>
                </a:gridCol>
                <a:gridCol w="625151">
                  <a:extLst>
                    <a:ext uri="{9D8B030D-6E8A-4147-A177-3AD203B41FA5}">
                      <a16:colId xmlns:a16="http://schemas.microsoft.com/office/drawing/2014/main" val="3902186766"/>
                    </a:ext>
                  </a:extLst>
                </a:gridCol>
                <a:gridCol w="1426288">
                  <a:extLst>
                    <a:ext uri="{9D8B030D-6E8A-4147-A177-3AD203B41FA5}">
                      <a16:colId xmlns:a16="http://schemas.microsoft.com/office/drawing/2014/main" val="1736015118"/>
                    </a:ext>
                  </a:extLst>
                </a:gridCol>
              </a:tblGrid>
              <a:tr h="303138">
                <a:tc>
                  <a:txBody>
                    <a:bodyPr/>
                    <a:lstStyle/>
                    <a:p>
                      <a:r>
                        <a:rPr kumimoji="1" lang="ja-JP" altLang="en-US" sz="1100" b="0" dirty="0">
                          <a:solidFill>
                            <a:schemeClr val="tx1"/>
                          </a:solidFill>
                        </a:rPr>
                        <a:t>＜提案者情報＞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75457472"/>
                  </a:ext>
                </a:extLst>
              </a:tr>
              <a:tr h="303138">
                <a:tc>
                  <a:txBody>
                    <a:bodyPr/>
                    <a:lstStyle/>
                    <a:p>
                      <a:r>
                        <a:rPr kumimoji="1" lang="ja-JP" altLang="en-US" sz="1100" b="0" dirty="0">
                          <a:solidFill>
                            <a:schemeClr val="tx1"/>
                          </a:solidFill>
                        </a:rPr>
                        <a:t>提案代表者名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zh-CN" altLang="en-US" sz="1100" b="0" dirty="0">
                          <a:solidFill>
                            <a:schemeClr val="accent1"/>
                          </a:solidFill>
                        </a:rPr>
                        <a:t>○○○○○株式会社</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7056257"/>
                  </a:ext>
                </a:extLst>
              </a:tr>
              <a:tr h="303138">
                <a:tc>
                  <a:txBody>
                    <a:bodyPr/>
                    <a:lstStyle/>
                    <a:p>
                      <a:r>
                        <a:rPr kumimoji="1" lang="ja-JP" altLang="en-US" sz="1100" b="0" dirty="0">
                          <a:solidFill>
                            <a:schemeClr val="tx1"/>
                          </a:solidFill>
                        </a:rPr>
                        <a:t>法人番号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zh-CN" altLang="en-US" sz="1100" b="0" dirty="0">
                          <a:solidFill>
                            <a:schemeClr val="accent1"/>
                          </a:solidFill>
                        </a:rPr>
                        <a:t>法人番号</a:t>
                      </a:r>
                      <a:r>
                        <a:rPr kumimoji="1" lang="en-US" altLang="zh-CN" sz="1100" b="0" dirty="0">
                          <a:solidFill>
                            <a:schemeClr val="accent1"/>
                          </a:solidFill>
                        </a:rPr>
                        <a:t>13</a:t>
                      </a:r>
                      <a:r>
                        <a:rPr kumimoji="1" lang="zh-CN" altLang="en-US" sz="1100" b="0" dirty="0">
                          <a:solidFill>
                            <a:schemeClr val="accent1"/>
                          </a:solidFill>
                        </a:rPr>
                        <a:t>桁</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0367772"/>
                  </a:ext>
                </a:extLst>
              </a:tr>
              <a:tr h="303138">
                <a:tc>
                  <a:txBody>
                    <a:bodyPr/>
                    <a:lstStyle/>
                    <a:p>
                      <a:r>
                        <a:rPr kumimoji="1" lang="ja-JP" altLang="en-US" sz="1100" b="0" dirty="0">
                          <a:solidFill>
                            <a:schemeClr val="tx1"/>
                          </a:solidFill>
                        </a:rPr>
                        <a:t>代表者役職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zh-TW" altLang="en-US" sz="1100" b="0" dirty="0">
                          <a:solidFill>
                            <a:schemeClr val="accent1"/>
                          </a:solidFill>
                        </a:rPr>
                        <a:t>代表取締役社長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303138">
                <a:tc>
                  <a:txBody>
                    <a:bodyPr/>
                    <a:lstStyle/>
                    <a:p>
                      <a:r>
                        <a:rPr kumimoji="1" lang="ja-JP" altLang="en-US" sz="1100" b="0" dirty="0">
                          <a:solidFill>
                            <a:schemeClr val="tx1"/>
                          </a:solidFill>
                        </a:rPr>
                        <a:t>代表者氏名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zh-TW" altLang="en-US" sz="1100" b="0" dirty="0">
                          <a:solidFill>
                            <a:schemeClr val="accent1"/>
                          </a:solidFill>
                        </a:rPr>
                        <a:t>○○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303138">
                <a:tc>
                  <a:txBody>
                    <a:bodyPr/>
                    <a:lstStyle/>
                    <a:p>
                      <a:r>
                        <a:rPr kumimoji="1" lang="ja-JP" altLang="en-US" sz="1100" b="0" dirty="0">
                          <a:solidFill>
                            <a:schemeClr val="tx1"/>
                          </a:solidFill>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303138">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5086542"/>
                  </a:ext>
                </a:extLst>
              </a:tr>
              <a:tr h="303138">
                <a:tc>
                  <a:txBody>
                    <a:bodyPr/>
                    <a:lstStyle/>
                    <a:p>
                      <a:r>
                        <a:rPr kumimoji="1" lang="ja-JP" altLang="en-US" sz="1100" b="0" dirty="0">
                          <a:solidFill>
                            <a:schemeClr val="tx1"/>
                          </a:solidFill>
                        </a:rPr>
                        <a:t>所　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○○○部　△△△課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9144953"/>
                  </a:ext>
                </a:extLst>
              </a:tr>
              <a:tr h="303138">
                <a:tc>
                  <a:txBody>
                    <a:bodyPr/>
                    <a:lstStyle/>
                    <a:p>
                      <a:r>
                        <a:rPr kumimoji="1" lang="ja-JP" altLang="en-US" sz="1100" b="0" dirty="0">
                          <a:solidFill>
                            <a:schemeClr val="tx1"/>
                          </a:solidFill>
                        </a:rPr>
                        <a:t>役職名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○○○○○部（課）長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4370116"/>
                  </a:ext>
                </a:extLst>
              </a:tr>
              <a:tr h="303138">
                <a:tc>
                  <a:txBody>
                    <a:bodyPr/>
                    <a:lstStyle/>
                    <a:p>
                      <a:r>
                        <a:rPr kumimoji="1" lang="ja-JP" altLang="en-US" sz="1100" b="0" dirty="0">
                          <a:solidFill>
                            <a:schemeClr val="tx1"/>
                          </a:solidFill>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516520"/>
                  </a:ext>
                </a:extLst>
              </a:tr>
              <a:tr h="303138">
                <a:tc>
                  <a:txBody>
                    <a:bodyPr/>
                    <a:lstStyle/>
                    <a:p>
                      <a:r>
                        <a:rPr kumimoji="1" lang="ja-JP" altLang="en-US" sz="1100"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＊連絡先が上記の所在地と異なる場合は、連絡先所在地を記載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8714577"/>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74757424"/>
                  </a:ext>
                </a:extLst>
              </a:tr>
              <a:tr h="303138">
                <a:tc>
                  <a:txBody>
                    <a:bodyPr/>
                    <a:lstStyle/>
                    <a:p>
                      <a:r>
                        <a:rPr kumimoji="1" lang="ja-JP" altLang="en-US" sz="1100" b="0" dirty="0">
                          <a:solidFill>
                            <a:schemeClr val="tx1"/>
                          </a:solidFill>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△△△－△△－△△△△（代）＊日中連絡がつく連絡先を記載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68862081"/>
                  </a:ext>
                </a:extLst>
              </a:tr>
              <a:tr h="303138">
                <a:tc>
                  <a:txBody>
                    <a:bodyPr/>
                    <a:lstStyle/>
                    <a:p>
                      <a:r>
                        <a:rPr kumimoji="1" lang="en-US" altLang="ja-JP" sz="1100" b="0" dirty="0">
                          <a:solidFill>
                            <a:schemeClr val="tx1"/>
                          </a:solidFill>
                        </a:rPr>
                        <a:t>E-mail</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2649085"/>
                  </a:ext>
                </a:extLst>
              </a:tr>
              <a:tr h="303138">
                <a:tc>
                  <a:txBody>
                    <a:bodyPr/>
                    <a:lstStyle/>
                    <a:p>
                      <a:r>
                        <a:rPr kumimoji="1" lang="ja-JP" altLang="en-US" sz="1100" b="0" dirty="0">
                          <a:solidFill>
                            <a:schemeClr val="bg1"/>
                          </a:solidFill>
                        </a:rPr>
                        <a:t>応募類型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ja-JP" sz="1100" b="0" dirty="0">
                          <a:solidFill>
                            <a:schemeClr val="bg1"/>
                          </a:solidFill>
                        </a:rPr>
                        <a:t>【</a:t>
                      </a:r>
                      <a:r>
                        <a:rPr kumimoji="1" lang="ja-JP" altLang="en-US" sz="1100" b="0" dirty="0">
                          <a:solidFill>
                            <a:schemeClr val="bg1"/>
                          </a:solidFill>
                        </a:rPr>
                        <a:t>類型１</a:t>
                      </a:r>
                      <a:r>
                        <a:rPr kumimoji="1" lang="en-US" altLang="ja-JP" sz="1100" b="0" dirty="0">
                          <a:solidFill>
                            <a:schemeClr val="bg1"/>
                          </a:solidFill>
                        </a:rPr>
                        <a:t>】</a:t>
                      </a:r>
                      <a:r>
                        <a:rPr kumimoji="1" lang="ja-JP" altLang="en-US" sz="1100" b="0" dirty="0">
                          <a:solidFill>
                            <a:schemeClr val="bg1"/>
                          </a:solidFill>
                        </a:rPr>
                        <a:t>地域エコシステム型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zh-TW" sz="1100" b="0" dirty="0">
                          <a:solidFill>
                            <a:schemeClr val="bg1"/>
                          </a:solidFill>
                        </a:rPr>
                        <a:t>【</a:t>
                      </a:r>
                      <a:r>
                        <a:rPr kumimoji="1" lang="zh-TW" altLang="en-US" sz="1100" b="0" dirty="0">
                          <a:solidFill>
                            <a:schemeClr val="bg1"/>
                          </a:solidFill>
                        </a:rPr>
                        <a:t>類型２</a:t>
                      </a:r>
                      <a:r>
                        <a:rPr kumimoji="1" lang="en-US" altLang="zh-TW" sz="1100" b="0" dirty="0">
                          <a:solidFill>
                            <a:schemeClr val="bg1"/>
                          </a:solidFill>
                        </a:rPr>
                        <a:t>】</a:t>
                      </a:r>
                      <a:r>
                        <a:rPr kumimoji="1" lang="zh-TW" altLang="en-US" sz="1100" b="0" dirty="0">
                          <a:solidFill>
                            <a:schemeClr val="bg1"/>
                          </a:solidFill>
                        </a:rPr>
                        <a:t>事業形態多様型</a:t>
                      </a:r>
                      <a:endParaRPr kumimoji="1" lang="ja-JP" altLang="en-US" sz="11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zh-TW" sz="1100" b="0" dirty="0">
                          <a:solidFill>
                            <a:schemeClr val="bg1"/>
                          </a:solidFill>
                        </a:rPr>
                        <a:t>【</a:t>
                      </a:r>
                      <a:r>
                        <a:rPr kumimoji="1" lang="zh-TW" altLang="en-US" sz="1100" b="0" dirty="0">
                          <a:solidFill>
                            <a:schemeClr val="bg1"/>
                          </a:solidFill>
                        </a:rPr>
                        <a:t>類型３</a:t>
                      </a:r>
                      <a:r>
                        <a:rPr kumimoji="1" lang="en-US" altLang="zh-TW" sz="1100" b="0" dirty="0">
                          <a:solidFill>
                            <a:schemeClr val="bg1"/>
                          </a:solidFill>
                        </a:rPr>
                        <a:t>】</a:t>
                      </a:r>
                      <a:r>
                        <a:rPr kumimoji="1" lang="zh-TW" altLang="en-US" sz="1100" b="0" dirty="0">
                          <a:solidFill>
                            <a:schemeClr val="bg1"/>
                          </a:solidFill>
                        </a:rPr>
                        <a:t>一般型</a:t>
                      </a:r>
                      <a:endParaRPr kumimoji="1" lang="ja-JP" altLang="en-US" sz="11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995080635"/>
                  </a:ext>
                </a:extLst>
              </a:tr>
            </a:tbl>
          </a:graphicData>
        </a:graphic>
      </p:graphicFrame>
      <p:sp>
        <p:nvSpPr>
          <p:cNvPr id="2" name="テキスト ボックス 1">
            <a:extLst>
              <a:ext uri="{FF2B5EF4-FFF2-40B4-BE49-F238E27FC236}">
                <a16:creationId xmlns:a16="http://schemas.microsoft.com/office/drawing/2014/main" id="{D75B036E-1680-8A4C-13FF-5FD4C79AC7CA}"/>
              </a:ext>
            </a:extLst>
          </p:cNvPr>
          <p:cNvSpPr txBox="1"/>
          <p:nvPr/>
        </p:nvSpPr>
        <p:spPr>
          <a:xfrm>
            <a:off x="2884313" y="5919281"/>
            <a:ext cx="6312159" cy="938719"/>
          </a:xfrm>
          <a:prstGeom prst="rect">
            <a:avLst/>
          </a:prstGeom>
          <a:noFill/>
        </p:spPr>
        <p:txBody>
          <a:bodyPr wrap="square">
            <a:spAutoFit/>
          </a:bodyPr>
          <a:lstStyle/>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kumimoji="1" lang="ja-JP" altLang="en-US" sz="1100" dirty="0">
                <a:solidFill>
                  <a:schemeClr val="accent1"/>
                </a:solidFill>
              </a:rPr>
              <a:t>応募類型は、いずれか（もしくは</a:t>
            </a:r>
            <a:r>
              <a:rPr lang="ja-JP" altLang="en-US" sz="1100" dirty="0">
                <a:solidFill>
                  <a:schemeClr val="accent1"/>
                </a:solidFill>
              </a:rPr>
              <a:t>複数</a:t>
            </a:r>
            <a:r>
              <a:rPr kumimoji="1" lang="ja-JP" altLang="en-US" sz="1100" dirty="0">
                <a:solidFill>
                  <a:schemeClr val="accent1"/>
                </a:solidFill>
              </a:rPr>
              <a:t>）に「○」を入れてください。類型１及び類型２の双方に該当する提案は両方を選択してください。ただし、審査はその類型のいずれかで実施しますので、提案内容に基づき主として該当する類型を選択し「●」を入れてください。</a:t>
            </a:r>
          </a:p>
        </p:txBody>
      </p:sp>
      <p:sp>
        <p:nvSpPr>
          <p:cNvPr id="5" name="テキスト ボックス 4">
            <a:extLst>
              <a:ext uri="{FF2B5EF4-FFF2-40B4-BE49-F238E27FC236}">
                <a16:creationId xmlns:a16="http://schemas.microsoft.com/office/drawing/2014/main" id="{387DD6C5-38DA-5C18-D424-A459BA89545D}"/>
              </a:ext>
            </a:extLst>
          </p:cNvPr>
          <p:cNvSpPr txBox="1"/>
          <p:nvPr/>
        </p:nvSpPr>
        <p:spPr>
          <a:xfrm>
            <a:off x="113495" y="667859"/>
            <a:ext cx="7733550" cy="369332"/>
          </a:xfrm>
          <a:prstGeom prst="rect">
            <a:avLst/>
          </a:prstGeom>
          <a:noFill/>
        </p:spPr>
        <p:txBody>
          <a:bodyPr wrap="square">
            <a:spAutoFit/>
          </a:bodyPr>
          <a:lstStyle/>
          <a:p>
            <a:r>
              <a:rPr lang="en-US" altLang="ja-JP" sz="1800" dirty="0">
                <a:solidFill>
                  <a:schemeClr val="accent1"/>
                </a:solidFill>
              </a:rPr>
              <a:t>※</a:t>
            </a:r>
            <a:r>
              <a:rPr lang="ja-JP" altLang="en-US" sz="1800" dirty="0">
                <a:solidFill>
                  <a:schemeClr val="accent1"/>
                </a:solidFill>
              </a:rPr>
              <a:t>全スライドについて、青字は削除し、「黒字」で記入してください。</a:t>
            </a:r>
            <a:endParaRPr lang="en-US" altLang="ja-JP" sz="1800" dirty="0">
              <a:solidFill>
                <a:schemeClr val="accent1"/>
              </a:solidFill>
            </a:endParaRPr>
          </a:p>
        </p:txBody>
      </p:sp>
    </p:spTree>
    <p:extLst>
      <p:ext uri="{BB962C8B-B14F-4D97-AF65-F5344CB8AC3E}">
        <p14:creationId xmlns:p14="http://schemas.microsoft.com/office/powerpoint/2010/main" val="2633512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10</a:t>
            </a:fld>
            <a:endParaRPr lang="ja-JP" altLang="en-US" dirty="0"/>
          </a:p>
        </p:txBody>
      </p:sp>
      <p:sp>
        <p:nvSpPr>
          <p:cNvPr id="7" name="テキスト ボックス 6">
            <a:extLst>
              <a:ext uri="{FF2B5EF4-FFF2-40B4-BE49-F238E27FC236}">
                <a16:creationId xmlns:a16="http://schemas.microsoft.com/office/drawing/2014/main" id="{3E03A146-D51E-0478-DD09-D8E542AF8C98}"/>
              </a:ext>
            </a:extLst>
          </p:cNvPr>
          <p:cNvSpPr txBox="1"/>
          <p:nvPr/>
        </p:nvSpPr>
        <p:spPr>
          <a:xfrm>
            <a:off x="811692" y="1352167"/>
            <a:ext cx="7735148" cy="1785104"/>
          </a:xfrm>
          <a:prstGeom prst="rect">
            <a:avLst/>
          </a:prstGeom>
          <a:noFill/>
        </p:spPr>
        <p:txBody>
          <a:bodyPr wrap="square">
            <a:spAutoFit/>
          </a:bodyPr>
          <a:lstStyle/>
          <a:p>
            <a:r>
              <a:rPr lang="ja-JP" altLang="en-US" sz="1100" dirty="0">
                <a:solidFill>
                  <a:schemeClr val="accent1"/>
                </a:solidFill>
              </a:rPr>
              <a:t>調査の経済性が優れていることを審査します。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提案者が本業務を実施する際に計上したい経営人材の労務費の計上する場合、もしくは、経営人材に対して、専門家もしくは有識者として委員謝金として当該行為に対する経費を計上する場合は、その経費計上の考え方を記載してください。</a:t>
            </a:r>
            <a:endParaRPr lang="en-US" altLang="ja-JP" sz="1100" dirty="0">
              <a:solidFill>
                <a:schemeClr val="accent1"/>
              </a:solidFill>
            </a:endParaRPr>
          </a:p>
          <a:p>
            <a:r>
              <a:rPr lang="ja-JP" altLang="en-US" sz="1100" dirty="0">
                <a:solidFill>
                  <a:schemeClr val="accent1"/>
                </a:solidFill>
              </a:rPr>
              <a:t>なお、その雇用規定、契約条件等については、実施内容③に説明してください。</a:t>
            </a:r>
            <a:endParaRPr lang="en-US" altLang="ja-JP" sz="1100" dirty="0">
              <a:solidFill>
                <a:schemeClr val="accent1"/>
              </a:solidFill>
            </a:endParaRPr>
          </a:p>
          <a:p>
            <a:r>
              <a:rPr lang="ja-JP" altLang="en-US" sz="1100" dirty="0">
                <a:solidFill>
                  <a:schemeClr val="accent1"/>
                </a:solidFill>
              </a:rPr>
              <a:t>また、本業務で経営人材をマッチングするスタートアップに対して、株式取得等の行為を行っていなるかいないか、チェックしてください。</a:t>
            </a:r>
            <a:endParaRPr lang="en-US" altLang="ja-JP" sz="1100" dirty="0">
              <a:solidFill>
                <a:schemeClr val="accent1"/>
              </a:solidFill>
            </a:endParaRPr>
          </a:p>
          <a:p>
            <a:r>
              <a:rPr lang="ja-JP" altLang="en-US" sz="1100" dirty="0">
                <a:solidFill>
                  <a:schemeClr val="accent1"/>
                </a:solidFill>
              </a:rPr>
              <a:t>経営人材と提案者の利害関係を調整・整理している点も、チェックしてください。</a:t>
            </a:r>
            <a:endParaRPr lang="en-US" altLang="ja-JP" sz="1100" dirty="0">
              <a:solidFill>
                <a:schemeClr val="accent1"/>
              </a:solidFill>
            </a:endParaRPr>
          </a:p>
          <a:p>
            <a:r>
              <a:rPr lang="ja-JP" altLang="en-US" sz="1100" dirty="0">
                <a:solidFill>
                  <a:schemeClr val="accent1"/>
                </a:solidFill>
              </a:rPr>
              <a:t>最大２スライド以内に収めてください。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6" name="テキスト ボックス 5">
            <a:extLst>
              <a:ext uri="{FF2B5EF4-FFF2-40B4-BE49-F238E27FC236}">
                <a16:creationId xmlns:a16="http://schemas.microsoft.com/office/drawing/2014/main" id="{12236BF3-2847-A556-59EC-A34057FF13B2}"/>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8D385162-1A1E-EC6C-99C3-716665E16FA6}"/>
              </a:ext>
            </a:extLst>
          </p:cNvPr>
          <p:cNvGraphicFramePr>
            <a:graphicFrameLocks noGrp="1"/>
          </p:cNvGraphicFramePr>
          <p:nvPr>
            <p:extLst>
              <p:ext uri="{D42A27DB-BD31-4B8C-83A1-F6EECF244321}">
                <p14:modId xmlns:p14="http://schemas.microsoft.com/office/powerpoint/2010/main" val="1766335342"/>
              </p:ext>
            </p:extLst>
          </p:nvPr>
        </p:nvGraphicFramePr>
        <p:xfrm>
          <a:off x="241615" y="5612398"/>
          <a:ext cx="9422769" cy="777240"/>
        </p:xfrm>
        <a:graphic>
          <a:graphicData uri="http://schemas.openxmlformats.org/drawingml/2006/table">
            <a:tbl>
              <a:tblPr firstRow="1" bandRow="1">
                <a:tableStyleId>{5C22544A-7EE6-4342-B048-85BDC9FD1C3A}</a:tableStyleId>
              </a:tblPr>
              <a:tblGrid>
                <a:gridCol w="5496712">
                  <a:extLst>
                    <a:ext uri="{9D8B030D-6E8A-4147-A177-3AD203B41FA5}">
                      <a16:colId xmlns:a16="http://schemas.microsoft.com/office/drawing/2014/main" val="2914699276"/>
                    </a:ext>
                  </a:extLst>
                </a:gridCol>
                <a:gridCol w="3926057">
                  <a:extLst>
                    <a:ext uri="{9D8B030D-6E8A-4147-A177-3AD203B41FA5}">
                      <a16:colId xmlns:a16="http://schemas.microsoft.com/office/drawing/2014/main" val="288065185"/>
                    </a:ext>
                  </a:extLst>
                </a:gridCol>
              </a:tblGrid>
              <a:tr h="20665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206650">
                <a:tc>
                  <a:txBody>
                    <a:bodyPr/>
                    <a:lstStyle/>
                    <a:p>
                      <a:r>
                        <a:rPr kumimoji="1" lang="ja-JP" altLang="en-US" sz="1100" b="0" dirty="0">
                          <a:solidFill>
                            <a:schemeClr val="tx1"/>
                          </a:solidFill>
                        </a:rPr>
                        <a:t>経営人材に対する労務費等の経費を計上しますか？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）計上します　（　）計上しません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06650">
                <a:tc>
                  <a:txBody>
                    <a:bodyPr/>
                    <a:lstStyle/>
                    <a:p>
                      <a:r>
                        <a:rPr kumimoji="1" lang="ja-JP" altLang="en-US" sz="1100" b="0" dirty="0">
                          <a:solidFill>
                            <a:schemeClr val="tx1"/>
                          </a:solidFill>
                        </a:rPr>
                        <a:t>経営人材と提案者及び大学発スタートアップの利害関係を調整・整理していますか？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）調整・整理している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bl>
          </a:graphicData>
        </a:graphic>
      </p:graphicFrame>
      <p:sp>
        <p:nvSpPr>
          <p:cNvPr id="8" name="テキスト ボックス 7">
            <a:extLst>
              <a:ext uri="{FF2B5EF4-FFF2-40B4-BE49-F238E27FC236}">
                <a16:creationId xmlns:a16="http://schemas.microsoft.com/office/drawing/2014/main" id="{5B9541B8-AA86-CBD2-7D71-2F83182BA0C3}"/>
              </a:ext>
            </a:extLst>
          </p:cNvPr>
          <p:cNvSpPr txBox="1"/>
          <p:nvPr/>
        </p:nvSpPr>
        <p:spPr>
          <a:xfrm>
            <a:off x="206804" y="6436682"/>
            <a:ext cx="9457579" cy="338554"/>
          </a:xfrm>
          <a:prstGeom prst="rect">
            <a:avLst/>
          </a:prstGeom>
          <a:noFill/>
        </p:spPr>
        <p:txBody>
          <a:bodyPr wrap="square">
            <a:spAutoFit/>
          </a:bodyPr>
          <a:lstStyle/>
          <a:p>
            <a:r>
              <a:rPr lang="en-US" altLang="ja-JP" sz="800" dirty="0"/>
              <a:t>※</a:t>
            </a:r>
            <a:r>
              <a:rPr lang="ja-JP" altLang="en-US" sz="800" dirty="0"/>
              <a:t>経営人材として経営に参画することが決まった時点までに、本業務で経営人材をマッチングする大学発スタートアップに対して、提案者及び経営人材が株式取得等の行為を行っている場合は、当該労務費等は対象外とします。</a:t>
            </a:r>
          </a:p>
        </p:txBody>
      </p:sp>
    </p:spTree>
    <p:extLst>
      <p:ext uri="{BB962C8B-B14F-4D97-AF65-F5344CB8AC3E}">
        <p14:creationId xmlns:p14="http://schemas.microsoft.com/office/powerpoint/2010/main" val="339485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．必要経費（積算表）</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11</a:t>
            </a:fld>
            <a:endParaRPr lang="ja-JP" altLang="en-US" dirty="0"/>
          </a:p>
        </p:txBody>
      </p:sp>
      <p:sp>
        <p:nvSpPr>
          <p:cNvPr id="6" name="テキスト ボックス 5">
            <a:extLst>
              <a:ext uri="{FF2B5EF4-FFF2-40B4-BE49-F238E27FC236}">
                <a16:creationId xmlns:a16="http://schemas.microsoft.com/office/drawing/2014/main" id="{ED410782-4E71-CE44-D0AC-53D9FACD3044}"/>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68F9D132-ABBB-8771-942D-C94C30A39DCE}"/>
              </a:ext>
            </a:extLst>
          </p:cNvPr>
          <p:cNvGraphicFramePr>
            <a:graphicFrameLocks noGrp="1"/>
          </p:cNvGraphicFramePr>
          <p:nvPr>
            <p:extLst>
              <p:ext uri="{D42A27DB-BD31-4B8C-83A1-F6EECF244321}">
                <p14:modId xmlns:p14="http://schemas.microsoft.com/office/powerpoint/2010/main" val="708401508"/>
              </p:ext>
            </p:extLst>
          </p:nvPr>
        </p:nvGraphicFramePr>
        <p:xfrm>
          <a:off x="206805" y="1101013"/>
          <a:ext cx="9338412" cy="4555908"/>
        </p:xfrm>
        <a:graphic>
          <a:graphicData uri="http://schemas.openxmlformats.org/drawingml/2006/table">
            <a:tbl>
              <a:tblPr firstRow="1" bandRow="1">
                <a:tableStyleId>{5C22544A-7EE6-4342-B048-85BDC9FD1C3A}</a:tableStyleId>
              </a:tblPr>
              <a:tblGrid>
                <a:gridCol w="2023211">
                  <a:extLst>
                    <a:ext uri="{9D8B030D-6E8A-4147-A177-3AD203B41FA5}">
                      <a16:colId xmlns:a16="http://schemas.microsoft.com/office/drawing/2014/main" val="2914699276"/>
                    </a:ext>
                  </a:extLst>
                </a:gridCol>
                <a:gridCol w="2379306">
                  <a:extLst>
                    <a:ext uri="{9D8B030D-6E8A-4147-A177-3AD203B41FA5}">
                      <a16:colId xmlns:a16="http://schemas.microsoft.com/office/drawing/2014/main" val="3254119355"/>
                    </a:ext>
                  </a:extLst>
                </a:gridCol>
                <a:gridCol w="2528596">
                  <a:extLst>
                    <a:ext uri="{9D8B030D-6E8A-4147-A177-3AD203B41FA5}">
                      <a16:colId xmlns:a16="http://schemas.microsoft.com/office/drawing/2014/main" val="974727151"/>
                    </a:ext>
                  </a:extLst>
                </a:gridCol>
                <a:gridCol w="2407299">
                  <a:extLst>
                    <a:ext uri="{9D8B030D-6E8A-4147-A177-3AD203B41FA5}">
                      <a16:colId xmlns:a16="http://schemas.microsoft.com/office/drawing/2014/main" val="1506180924"/>
                    </a:ext>
                  </a:extLst>
                </a:gridCol>
              </a:tblGrid>
              <a:tr h="200236">
                <a:tc>
                  <a:txBody>
                    <a:bodyPr/>
                    <a:lstStyle/>
                    <a:p>
                      <a:pPr algn="ctr"/>
                      <a:r>
                        <a:rPr kumimoji="1" lang="ja-JP" altLang="en-US" sz="1100" b="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b="0" dirty="0">
                          <a:solidFill>
                            <a:schemeClr val="tx1"/>
                          </a:solidFill>
                        </a:rPr>
                        <a:t>事業期間全体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254486">
                <a:tc>
                  <a:txBody>
                    <a:bodyPr/>
                    <a:lstStyle/>
                    <a:p>
                      <a:r>
                        <a:rPr kumimoji="1" lang="en-US" altLang="ja-JP" sz="1100" b="0" dirty="0">
                          <a:solidFill>
                            <a:schemeClr val="tx1"/>
                          </a:solidFill>
                        </a:rPr>
                        <a:t>Ⅰ</a:t>
                      </a:r>
                      <a:r>
                        <a:rPr kumimoji="1" lang="ja-JP" altLang="en-US" sz="1100" b="0" dirty="0">
                          <a:solidFill>
                            <a:schemeClr val="tx1"/>
                          </a:solidFill>
                        </a:rPr>
                        <a:t>．労務費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65302">
                <a:tc>
                  <a:txBody>
                    <a:bodyPr/>
                    <a:lstStyle/>
                    <a:p>
                      <a:r>
                        <a:rPr kumimoji="1" lang="ja-JP" altLang="en-US" sz="1100" b="0" dirty="0">
                          <a:solidFill>
                            <a:schemeClr val="tx1"/>
                          </a:solidFill>
                        </a:rPr>
                        <a:t>　１．研究員費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65302">
                <a:tc>
                  <a:txBody>
                    <a:bodyPr/>
                    <a:lstStyle/>
                    <a:p>
                      <a:r>
                        <a:rPr kumimoji="1" lang="ja-JP" altLang="en-US" sz="1100" b="0" dirty="0">
                          <a:solidFill>
                            <a:schemeClr val="tx1"/>
                          </a:solidFill>
                        </a:rPr>
                        <a:t>　２．補助員費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265302">
                <a:tc>
                  <a:txBody>
                    <a:bodyPr/>
                    <a:lstStyle/>
                    <a:p>
                      <a:r>
                        <a:rPr kumimoji="1" lang="en-US" altLang="ja-JP" sz="1100" b="0" dirty="0">
                          <a:solidFill>
                            <a:schemeClr val="tx1"/>
                          </a:solidFill>
                        </a:rPr>
                        <a:t>Ⅱ</a:t>
                      </a:r>
                      <a:r>
                        <a:rPr kumimoji="1" lang="ja-JP" altLang="en-US" sz="1100" b="0" dirty="0">
                          <a:solidFill>
                            <a:schemeClr val="tx1"/>
                          </a:solidFill>
                        </a:rPr>
                        <a:t>．その他経費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265302">
                <a:tc>
                  <a:txBody>
                    <a:bodyPr/>
                    <a:lstStyle/>
                    <a:p>
                      <a:r>
                        <a:rPr kumimoji="1" lang="ja-JP" altLang="en-US" sz="1100" b="0" dirty="0">
                          <a:solidFill>
                            <a:schemeClr val="tx1"/>
                          </a:solidFill>
                        </a:rPr>
                        <a:t>　１．消耗品費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265302">
                <a:tc>
                  <a:txBody>
                    <a:bodyPr/>
                    <a:lstStyle/>
                    <a:p>
                      <a:r>
                        <a:rPr kumimoji="1" lang="ja-JP" altLang="en-US" sz="1100" b="0" dirty="0">
                          <a:solidFill>
                            <a:schemeClr val="tx1"/>
                          </a:solidFill>
                        </a:rPr>
                        <a:t>　２．旅費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265302">
                <a:tc>
                  <a:txBody>
                    <a:bodyPr/>
                    <a:lstStyle/>
                    <a:p>
                      <a:r>
                        <a:rPr kumimoji="1" lang="ja-JP" altLang="en-US" sz="1100" b="0" dirty="0">
                          <a:solidFill>
                            <a:schemeClr val="tx1"/>
                          </a:solidFill>
                        </a:rPr>
                        <a:t>　３．外注費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480720"/>
                  </a:ext>
                </a:extLst>
              </a:tr>
              <a:tr h="369528">
                <a:tc>
                  <a:txBody>
                    <a:bodyPr/>
                    <a:lstStyle/>
                    <a:p>
                      <a:r>
                        <a:rPr kumimoji="1" lang="ja-JP" altLang="en-US" sz="1100" b="0" dirty="0">
                          <a:solidFill>
                            <a:schemeClr val="tx1"/>
                          </a:solidFill>
                        </a:rPr>
                        <a:t>　４．諸経費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369528">
                <a:tc>
                  <a:txBody>
                    <a:bodyPr/>
                    <a:lstStyle/>
                    <a:p>
                      <a:r>
                        <a:rPr kumimoji="1" lang="ja-JP" altLang="en-US" sz="1100" b="0" dirty="0">
                          <a:solidFill>
                            <a:schemeClr val="tx1"/>
                          </a:solidFill>
                        </a:rPr>
                        <a:t>小計</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Ⅰ</a:t>
                      </a:r>
                      <a:r>
                        <a:rPr kumimoji="1" lang="ja-JP" altLang="en-US" sz="1100" b="0" dirty="0">
                          <a:solidFill>
                            <a:schemeClr val="tx1"/>
                          </a:solidFill>
                        </a:rPr>
                        <a:t>＋</a:t>
                      </a:r>
                      <a:r>
                        <a:rPr kumimoji="1" lang="en-US" altLang="ja-JP" sz="1100" b="0" dirty="0">
                          <a:solidFill>
                            <a:schemeClr val="tx1"/>
                          </a:solidFill>
                        </a:rPr>
                        <a:t>Ⅱ</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0353026"/>
                  </a:ext>
                </a:extLst>
              </a:tr>
              <a:tr h="369528">
                <a:tc>
                  <a:txBody>
                    <a:bodyPr/>
                    <a:lstStyle/>
                    <a:p>
                      <a:r>
                        <a:rPr kumimoji="1" lang="en-US" altLang="ja-JP" sz="1100" b="0" dirty="0">
                          <a:solidFill>
                            <a:schemeClr val="tx1"/>
                          </a:solidFill>
                        </a:rPr>
                        <a:t>Ⅲ</a:t>
                      </a:r>
                      <a:r>
                        <a:rPr kumimoji="1" lang="ja-JP" altLang="en-US" sz="1100" b="0" dirty="0">
                          <a:solidFill>
                            <a:schemeClr val="tx1"/>
                          </a:solidFill>
                        </a:rPr>
                        <a:t>．間接経費（＝</a:t>
                      </a:r>
                      <a:r>
                        <a:rPr kumimoji="1" lang="en-US" altLang="ja-JP" sz="1100" b="0" dirty="0">
                          <a:solidFill>
                            <a:schemeClr val="tx1"/>
                          </a:solidFill>
                        </a:rPr>
                        <a:t>A×</a:t>
                      </a:r>
                      <a:r>
                        <a:rPr kumimoji="1" lang="ja-JP" altLang="en-US" sz="1100" b="0" dirty="0">
                          <a:solidFill>
                            <a:schemeClr val="tx1"/>
                          </a:solidFill>
                        </a:rPr>
                        <a:t>比率）</a:t>
                      </a:r>
                      <a:endParaRPr kumimoji="1" lang="en-US" altLang="ja-JP" sz="1100" b="0" dirty="0">
                        <a:solidFill>
                          <a:schemeClr val="tx1"/>
                        </a:solidFill>
                      </a:endParaRPr>
                    </a:p>
                    <a:p>
                      <a:r>
                        <a:rPr kumimoji="1" lang="ja-JP" altLang="en-US" sz="1100" b="0" dirty="0">
                          <a:solidFill>
                            <a:schemeClr val="tx1"/>
                          </a:solidFill>
                        </a:rPr>
                        <a:t>（注１）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97088"/>
                  </a:ext>
                </a:extLst>
              </a:tr>
              <a:tr h="329801">
                <a:tc>
                  <a:txBody>
                    <a:bodyPr/>
                    <a:lstStyle/>
                    <a:p>
                      <a:r>
                        <a:rPr kumimoji="1" lang="ja-JP" altLang="en-US" sz="1100" b="0" dirty="0">
                          <a:solidFill>
                            <a:schemeClr val="tx1"/>
                          </a:solidFill>
                        </a:rPr>
                        <a:t>合計</a:t>
                      </a:r>
                      <a:r>
                        <a:rPr kumimoji="1" lang="en-US" altLang="ja-JP" sz="1100" b="0" dirty="0">
                          <a:solidFill>
                            <a:schemeClr val="tx1"/>
                          </a:solidFill>
                        </a:rPr>
                        <a:t>B</a:t>
                      </a:r>
                      <a:r>
                        <a:rPr kumimoji="1" lang="ja-JP" altLang="en-US" sz="1100" b="0" dirty="0">
                          <a:solidFill>
                            <a:schemeClr val="tx1"/>
                          </a:solidFill>
                        </a:rPr>
                        <a:t>（＝</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Ⅲ</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792856"/>
                  </a:ext>
                </a:extLst>
              </a:tr>
              <a:tr h="459366">
                <a:tc>
                  <a:txBody>
                    <a:bodyPr/>
                    <a:lstStyle/>
                    <a:p>
                      <a:r>
                        <a:rPr kumimoji="1" lang="ja-JP" altLang="en-US" sz="1100" b="0" dirty="0">
                          <a:solidFill>
                            <a:schemeClr val="tx1"/>
                          </a:solidFill>
                        </a:rPr>
                        <a:t>消費税及び地方消費税</a:t>
                      </a:r>
                      <a:r>
                        <a:rPr kumimoji="1" lang="en-US" altLang="ja-JP" sz="1100" b="0" dirty="0">
                          <a:solidFill>
                            <a:schemeClr val="tx1"/>
                          </a:solidFill>
                        </a:rPr>
                        <a:t>C</a:t>
                      </a:r>
                      <a:r>
                        <a:rPr kumimoji="1" lang="ja-JP" altLang="en-US" sz="1100" b="0" dirty="0">
                          <a:solidFill>
                            <a:schemeClr val="tx1"/>
                          </a:solidFill>
                        </a:rPr>
                        <a:t>（＝</a:t>
                      </a:r>
                      <a:r>
                        <a:rPr kumimoji="1" lang="en-US" altLang="ja-JP" sz="1100" b="0" dirty="0">
                          <a:solidFill>
                            <a:schemeClr val="tx1"/>
                          </a:solidFill>
                        </a:rPr>
                        <a:t>B×10</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11262952"/>
                  </a:ext>
                </a:extLst>
              </a:tr>
              <a:tr h="254486">
                <a:tc>
                  <a:txBody>
                    <a:bodyPr/>
                    <a:lstStyle/>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90291055"/>
                  </a:ext>
                </a:extLst>
              </a:tr>
            </a:tbl>
          </a:graphicData>
        </a:graphic>
      </p:graphicFrame>
      <p:sp>
        <p:nvSpPr>
          <p:cNvPr id="7" name="テキスト ボックス 6">
            <a:extLst>
              <a:ext uri="{FF2B5EF4-FFF2-40B4-BE49-F238E27FC236}">
                <a16:creationId xmlns:a16="http://schemas.microsoft.com/office/drawing/2014/main" id="{5E60A0A1-2427-3AB7-BA9D-99C63840650A}"/>
              </a:ext>
            </a:extLst>
          </p:cNvPr>
          <p:cNvSpPr txBox="1"/>
          <p:nvPr/>
        </p:nvSpPr>
        <p:spPr>
          <a:xfrm>
            <a:off x="8816874" y="769915"/>
            <a:ext cx="1208314" cy="246221"/>
          </a:xfrm>
          <a:prstGeom prst="rect">
            <a:avLst/>
          </a:prstGeom>
          <a:noFill/>
        </p:spPr>
        <p:txBody>
          <a:bodyPr wrap="square">
            <a:spAutoFit/>
          </a:bodyPr>
          <a:lstStyle/>
          <a:p>
            <a:r>
              <a:rPr kumimoji="1" lang="ja-JP" altLang="en-US" sz="1000" b="0" dirty="0">
                <a:solidFill>
                  <a:schemeClr val="tx1"/>
                </a:solidFill>
              </a:rPr>
              <a:t>（単位：円）</a:t>
            </a:r>
            <a:endParaRPr lang="ja-JP" altLang="en-US" sz="1000" dirty="0"/>
          </a:p>
        </p:txBody>
      </p:sp>
      <p:sp>
        <p:nvSpPr>
          <p:cNvPr id="9" name="テキスト ボックス 8">
            <a:extLst>
              <a:ext uri="{FF2B5EF4-FFF2-40B4-BE49-F238E27FC236}">
                <a16:creationId xmlns:a16="http://schemas.microsoft.com/office/drawing/2014/main" id="{A98B8815-0D76-60FF-1BB5-E71178C20C12}"/>
              </a:ext>
            </a:extLst>
          </p:cNvPr>
          <p:cNvSpPr txBox="1"/>
          <p:nvPr/>
        </p:nvSpPr>
        <p:spPr>
          <a:xfrm>
            <a:off x="206805" y="6334780"/>
            <a:ext cx="6499173" cy="461665"/>
          </a:xfrm>
          <a:prstGeom prst="rect">
            <a:avLst/>
          </a:prstGeom>
          <a:noFill/>
        </p:spPr>
        <p:txBody>
          <a:bodyPr wrap="square">
            <a:spAutoFit/>
          </a:bodyPr>
          <a:lstStyle/>
          <a:p>
            <a:r>
              <a:rPr lang="ja-JP" altLang="en-US" sz="600" dirty="0"/>
              <a:t>注１）間接経費は中小企業等は２０％、その他は１０％、とし、</a:t>
            </a:r>
            <a:r>
              <a:rPr lang="en-US" altLang="ja-JP" sz="600" dirty="0"/>
              <a:t>Ⅰ</a:t>
            </a:r>
            <a:r>
              <a:rPr lang="ja-JP" altLang="en-US" sz="600" dirty="0"/>
              <a:t>～</a:t>
            </a:r>
            <a:r>
              <a:rPr lang="en-US" altLang="ja-JP" sz="600" dirty="0"/>
              <a:t>Ⅱ</a:t>
            </a:r>
            <a:r>
              <a:rPr lang="ja-JP" altLang="en-US" sz="600" dirty="0"/>
              <a:t>の経費総額に対して算定してください。</a:t>
            </a:r>
          </a:p>
          <a:p>
            <a:r>
              <a:rPr lang="ja-JP" altLang="en-US" sz="600" dirty="0"/>
              <a:t>注２）合計は、</a:t>
            </a:r>
            <a:r>
              <a:rPr lang="en-US" altLang="ja-JP" sz="600" dirty="0"/>
              <a:t>Ⅰ</a:t>
            </a:r>
            <a:r>
              <a:rPr lang="ja-JP" altLang="en-US" sz="600" dirty="0"/>
              <a:t>～</a:t>
            </a:r>
            <a:r>
              <a:rPr lang="en-US" altLang="ja-JP" sz="600" dirty="0"/>
              <a:t>Ⅲ</a:t>
            </a:r>
            <a:r>
              <a:rPr lang="ja-JP" altLang="en-US" sz="600" dirty="0"/>
              <a:t>の各項目の消費税を除いた額で算定し、その総額を記載してください。</a:t>
            </a:r>
          </a:p>
          <a:p>
            <a:r>
              <a:rPr lang="ja-JP" altLang="en-US" sz="600" dirty="0"/>
              <a:t>注３）提案者が免税業者</a:t>
            </a:r>
            <a:r>
              <a:rPr lang="en-US" altLang="ja-JP" sz="600" dirty="0"/>
              <a:t>※</a:t>
            </a:r>
            <a:r>
              <a:rPr lang="ja-JP" altLang="en-US" sz="600" dirty="0"/>
              <a:t>の場合は、積算内訳欄に単価</a:t>
            </a:r>
            <a:r>
              <a:rPr lang="en-US" altLang="ja-JP" sz="600" dirty="0"/>
              <a:t>×</a:t>
            </a:r>
            <a:r>
              <a:rPr lang="ja-JP" altLang="en-US" sz="600" dirty="0"/>
              <a:t>数量</a:t>
            </a:r>
            <a:r>
              <a:rPr lang="en-US" altLang="ja-JP" sz="600" dirty="0"/>
              <a:t>×</a:t>
            </a:r>
            <a:r>
              <a:rPr lang="ja-JP" altLang="en-US" sz="600" dirty="0"/>
              <a:t>１．１で記載し、消費税及び地方消費税Ｃ欄には記載しないでください。</a:t>
            </a:r>
          </a:p>
          <a:p>
            <a:r>
              <a:rPr lang="en-US" altLang="ja-JP" sz="600" dirty="0"/>
              <a:t>※</a:t>
            </a:r>
            <a:r>
              <a:rPr lang="ja-JP" altLang="en-US" sz="600" dirty="0"/>
              <a:t>例えば、設立２年未満の団体、又は前々年度の課税売上高が１千万円以下の場合は、消費税及び地方税の非課税事業者として取扱われます。</a:t>
            </a:r>
          </a:p>
        </p:txBody>
      </p:sp>
      <p:sp>
        <p:nvSpPr>
          <p:cNvPr id="10" name="テキスト ボックス 9">
            <a:extLst>
              <a:ext uri="{FF2B5EF4-FFF2-40B4-BE49-F238E27FC236}">
                <a16:creationId xmlns:a16="http://schemas.microsoft.com/office/drawing/2014/main" id="{3D7EADBF-371C-DA40-90FA-EE68B3DE585D}"/>
              </a:ext>
            </a:extLst>
          </p:cNvPr>
          <p:cNvSpPr txBox="1"/>
          <p:nvPr/>
        </p:nvSpPr>
        <p:spPr>
          <a:xfrm>
            <a:off x="2813180" y="2256177"/>
            <a:ext cx="6340152" cy="1785104"/>
          </a:xfrm>
          <a:prstGeom prst="rect">
            <a:avLst/>
          </a:prstGeom>
          <a:noFill/>
        </p:spPr>
        <p:txBody>
          <a:bodyPr wrap="square">
            <a:spAutoFit/>
          </a:bodyPr>
          <a:lstStyle/>
          <a:p>
            <a:r>
              <a:rPr lang="ja-JP" altLang="en-US" sz="1100" dirty="0">
                <a:solidFill>
                  <a:schemeClr val="accent1"/>
                </a:solidFill>
              </a:rPr>
              <a:t>予算の範囲内の積算額を適切に提示し、かつ調査の内容から判断して妥当な積算としてください。</a:t>
            </a:r>
            <a:endParaRPr lang="en-US" altLang="ja-JP" sz="1100" dirty="0">
              <a:solidFill>
                <a:schemeClr val="accent1"/>
              </a:solidFill>
            </a:endParaRPr>
          </a:p>
          <a:p>
            <a:r>
              <a:rPr lang="ja-JP" altLang="en-US" sz="1100" dirty="0">
                <a:solidFill>
                  <a:schemeClr val="accent1"/>
                </a:solidFill>
              </a:rPr>
              <a:t>上記の業務に必要な経費の概算額を調査委託費積算基準（</a:t>
            </a:r>
            <a:r>
              <a:rPr lang="en-US" altLang="ja-JP" sz="1100" dirty="0">
                <a:solidFill>
                  <a:schemeClr val="accent1"/>
                </a:solidFill>
              </a:rPr>
              <a:t>https://www.nedo.go.jp/itaku-gyomu/yakkan.html</a:t>
            </a:r>
            <a:r>
              <a:rPr lang="ja-JP" altLang="en-US" sz="1100" dirty="0">
                <a:solidFill>
                  <a:schemeClr val="accent1"/>
                </a:solidFill>
              </a:rPr>
              <a:t>）に定める経費項目に従って、記載してください。</a:t>
            </a:r>
            <a:endParaRPr lang="en-US" altLang="ja-JP" sz="1100" dirty="0">
              <a:solidFill>
                <a:schemeClr val="accent1"/>
              </a:solidFill>
            </a:endParaRPr>
          </a:p>
          <a:p>
            <a:r>
              <a:rPr lang="ja-JP" altLang="en-US" sz="1100" dirty="0">
                <a:solidFill>
                  <a:schemeClr val="accent1"/>
                </a:solidFill>
              </a:rPr>
              <a:t>その他、詳細はマニュアルを参照してください。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再委託がある場合は、「</a:t>
            </a:r>
            <a:r>
              <a:rPr lang="en-US" altLang="ja-JP" sz="1100" dirty="0">
                <a:solidFill>
                  <a:schemeClr val="accent1"/>
                </a:solidFill>
              </a:rPr>
              <a:t>Ⅳ</a:t>
            </a:r>
            <a:r>
              <a:rPr lang="ja-JP" altLang="en-US" sz="1100" dirty="0">
                <a:solidFill>
                  <a:schemeClr val="accent1"/>
                </a:solidFill>
              </a:rPr>
              <a:t>。再委託費」を追加してください。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89323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４．</a:t>
            </a:r>
            <a:r>
              <a:rPr kumimoji="1" lang="zh-TW" altLang="en-US" dirty="0"/>
              <a:t>関連業務実績</a:t>
            </a:r>
            <a:endParaRPr kumimoji="1" lang="ja-JP" altLang="en-US" dirty="0"/>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12</a:t>
            </a:fld>
            <a:endParaRPr lang="ja-JP" altLang="en-US" dirty="0"/>
          </a:p>
        </p:txBody>
      </p:sp>
      <p:sp>
        <p:nvSpPr>
          <p:cNvPr id="6" name="テキスト ボックス 5">
            <a:extLst>
              <a:ext uri="{FF2B5EF4-FFF2-40B4-BE49-F238E27FC236}">
                <a16:creationId xmlns:a16="http://schemas.microsoft.com/office/drawing/2014/main" id="{1A9C2A21-EB4A-5281-5110-B6AD90ADAC88}"/>
              </a:ext>
            </a:extLst>
          </p:cNvPr>
          <p:cNvSpPr txBox="1"/>
          <p:nvPr/>
        </p:nvSpPr>
        <p:spPr>
          <a:xfrm>
            <a:off x="769775" y="1208229"/>
            <a:ext cx="6536094" cy="1785104"/>
          </a:xfrm>
          <a:prstGeom prst="rect">
            <a:avLst/>
          </a:prstGeom>
          <a:noFill/>
        </p:spPr>
        <p:txBody>
          <a:bodyPr wrap="square">
            <a:spAutoFit/>
          </a:bodyPr>
          <a:lstStyle/>
          <a:p>
            <a:r>
              <a:rPr lang="ja-JP" altLang="en-US" sz="1100" dirty="0">
                <a:solidFill>
                  <a:schemeClr val="accent1"/>
                </a:solidFill>
              </a:rPr>
              <a:t>提案者が関連分野の調査等に関する実績を有することを審査します。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過去に、当該課題を解決する技術について体系的に取りまとめた実績・ノウハウを有するか等を記載してください。</a:t>
            </a:r>
            <a:endParaRPr lang="en-US" altLang="ja-JP" sz="1100" dirty="0">
              <a:solidFill>
                <a:schemeClr val="accent1"/>
              </a:solidFill>
            </a:endParaRPr>
          </a:p>
          <a:p>
            <a:r>
              <a:rPr lang="ja-JP" altLang="en-US" sz="1100" dirty="0">
                <a:solidFill>
                  <a:schemeClr val="accent1"/>
                </a:solidFill>
              </a:rPr>
              <a:t>日本全国に所在する大学等もしくは特定の大学等技術シーズ等、大学発スタートアップの経営や技術的な事業化ニーズ等の情報に精通しており、大学等の産学連携部門や研究推進部門、及び企業の産学連携部門等と連携でき、それらの実績を有していること等も踏まえて記載してください。</a:t>
            </a: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2</a:t>
            </a:r>
            <a:r>
              <a:rPr lang="ja-JP" altLang="en-US" sz="1100" dirty="0">
                <a:solidFill>
                  <a:schemeClr val="accent1"/>
                </a:solidFill>
              </a:rPr>
              <a:t>スライド以内としてください。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sp>
        <p:nvSpPr>
          <p:cNvPr id="7" name="テキスト ボックス 6">
            <a:extLst>
              <a:ext uri="{FF2B5EF4-FFF2-40B4-BE49-F238E27FC236}">
                <a16:creationId xmlns:a16="http://schemas.microsoft.com/office/drawing/2014/main" id="{5E13FB70-B659-87F1-B9B2-2E92C8E0DC51}"/>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4</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5684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５．事業実施体制図</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13</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206805" y="1116510"/>
            <a:ext cx="4299881" cy="3308598"/>
          </a:xfrm>
          <a:prstGeom prst="rect">
            <a:avLst/>
          </a:prstGeom>
          <a:noFill/>
        </p:spPr>
        <p:txBody>
          <a:bodyPr wrap="square">
            <a:spAutoFit/>
          </a:bodyPr>
          <a:lstStyle/>
          <a:p>
            <a:r>
              <a:rPr lang="ja-JP" altLang="en-US" sz="1100" dirty="0">
                <a:solidFill>
                  <a:schemeClr val="accent1"/>
                </a:solidFill>
              </a:rPr>
              <a:t>当該調査を行う体制が整っていることを審査します。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本業務を的確に実施することが出来る力量を備えた人員を備えているなど、当該調査に必要な知見を有する研究員等を配置していることを右図のイメージで説明してください。</a:t>
            </a:r>
            <a:endParaRPr lang="en-US" altLang="ja-JP" sz="1100" dirty="0">
              <a:solidFill>
                <a:schemeClr val="accent1"/>
              </a:solidFill>
            </a:endParaRPr>
          </a:p>
          <a:p>
            <a:r>
              <a:rPr lang="ja-JP" altLang="en-US" sz="1100" dirty="0">
                <a:solidFill>
                  <a:schemeClr val="accent1"/>
                </a:solidFill>
              </a:rPr>
              <a:t>また、組織内外の業務の分担を行っている場合は、明確で効率的に整理してください。</a:t>
            </a:r>
            <a:endParaRPr lang="en-US" altLang="ja-JP" sz="1100" dirty="0">
              <a:solidFill>
                <a:schemeClr val="accent1"/>
              </a:solidFill>
            </a:endParaRPr>
          </a:p>
          <a:p>
            <a:r>
              <a:rPr lang="ja-JP" altLang="en-US" sz="1100" dirty="0">
                <a:solidFill>
                  <a:schemeClr val="accent1"/>
                </a:solidFill>
              </a:rPr>
              <a:t>外注もしくは再委託で想定する業務内容については、別紙（添付資料３）でも説明してください。</a:t>
            </a:r>
            <a:endParaRPr lang="en-US" altLang="ja-JP" sz="1100" dirty="0">
              <a:solidFill>
                <a:schemeClr val="accent1"/>
              </a:solidFill>
            </a:endParaRPr>
          </a:p>
          <a:p>
            <a:r>
              <a:rPr lang="ja-JP" altLang="en-US" sz="1100" dirty="0">
                <a:solidFill>
                  <a:schemeClr val="accent1"/>
                </a:solidFill>
              </a:rPr>
              <a:t>なお、外注先の名称は不要です。</a:t>
            </a:r>
            <a:endParaRPr lang="en-US" altLang="ja-JP" sz="1100" dirty="0">
              <a:solidFill>
                <a:schemeClr val="accent1"/>
              </a:solidFill>
            </a:endParaRPr>
          </a:p>
          <a:p>
            <a:r>
              <a:rPr lang="ja-JP" altLang="en-US" sz="1100" dirty="0">
                <a:solidFill>
                  <a:schemeClr val="accent1"/>
                </a:solidFill>
              </a:rPr>
              <a:t>また、適切かつ迅速に遂行できる体制（職業紹介事業に相当する場合に必要な許可申請等の国の許認可を得ていることを含む）を有していることを確認してください。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なお、本委託業務を実施するための業務管理体制（事務機能）は、「８．</a:t>
            </a:r>
            <a:r>
              <a:rPr lang="zh-TW" altLang="en-US" sz="1100" dirty="0">
                <a:solidFill>
                  <a:schemeClr val="accent1"/>
                </a:solidFill>
              </a:rPr>
              <a:t>委託業務管理体制</a:t>
            </a:r>
            <a:r>
              <a:rPr lang="ja-JP" altLang="en-US" sz="1100" dirty="0">
                <a:solidFill>
                  <a:schemeClr val="accent1"/>
                </a:solidFill>
              </a:rPr>
              <a:t>」に整理していください。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5-1</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2</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AE6BAD0F-1AFA-658B-4C97-4FD04AC3B1A0}"/>
              </a:ext>
            </a:extLst>
          </p:cNvPr>
          <p:cNvPicPr>
            <a:picLocks noChangeAspect="1"/>
          </p:cNvPicPr>
          <p:nvPr/>
        </p:nvPicPr>
        <p:blipFill>
          <a:blip r:embed="rId2">
            <a:duotone>
              <a:schemeClr val="accent5">
                <a:shade val="45000"/>
                <a:satMod val="135000"/>
              </a:schemeClr>
              <a:prstClr val="white"/>
            </a:duotone>
          </a:blip>
          <a:stretch>
            <a:fillRect/>
          </a:stretch>
        </p:blipFill>
        <p:spPr>
          <a:xfrm>
            <a:off x="4552483" y="1334278"/>
            <a:ext cx="5306547" cy="4460033"/>
          </a:xfrm>
          <a:prstGeom prst="rect">
            <a:avLst/>
          </a:prstGeom>
        </p:spPr>
      </p:pic>
    </p:spTree>
    <p:extLst>
      <p:ext uri="{BB962C8B-B14F-4D97-AF65-F5344CB8AC3E}">
        <p14:creationId xmlns:p14="http://schemas.microsoft.com/office/powerpoint/2010/main" val="251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６．経営基盤</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14</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906601" y="1443081"/>
            <a:ext cx="4954554" cy="1107996"/>
          </a:xfrm>
          <a:prstGeom prst="rect">
            <a:avLst/>
          </a:prstGeom>
          <a:noFill/>
        </p:spPr>
        <p:txBody>
          <a:bodyPr wrap="square">
            <a:spAutoFit/>
          </a:bodyPr>
          <a:lstStyle/>
          <a:p>
            <a:r>
              <a:rPr lang="en-US" altLang="ja-JP" sz="1100" dirty="0">
                <a:solidFill>
                  <a:schemeClr val="accent1"/>
                </a:solidFill>
              </a:rPr>
              <a:t>NEDO</a:t>
            </a:r>
            <a:r>
              <a:rPr lang="ja-JP" altLang="en-US" sz="1100" dirty="0">
                <a:solidFill>
                  <a:schemeClr val="accent1"/>
                </a:solidFill>
              </a:rPr>
              <a:t>事業を実施するにあたって、経営基盤が確立していることを審査します。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a:t>
            </a:r>
            <a:r>
              <a:rPr lang="en-US" altLang="ja-JP" sz="1100" dirty="0">
                <a:solidFill>
                  <a:schemeClr val="accent1"/>
                </a:solidFill>
              </a:rPr>
              <a:t>3</a:t>
            </a:r>
            <a:r>
              <a:rPr lang="ja-JP" altLang="en-US" sz="1100" dirty="0">
                <a:solidFill>
                  <a:schemeClr val="accent1"/>
                </a:solidFill>
              </a:rPr>
              <a:t>年間の経営状態が確認できる資料として、事業報告書及び直近３年分の財務諸表を添付資料としてください。</a:t>
            </a:r>
            <a:endParaRPr lang="en-US" altLang="ja-JP" sz="1100" dirty="0">
              <a:solidFill>
                <a:schemeClr val="accent1"/>
              </a:solidFill>
            </a:endParaRPr>
          </a:p>
          <a:p>
            <a:r>
              <a:rPr lang="ja-JP" altLang="en-US" sz="1100" dirty="0">
                <a:solidFill>
                  <a:schemeClr val="accent1"/>
                </a:solidFill>
              </a:rPr>
              <a:t>（本スライドは、特記事項がなければ、特に白紙のままで構いません）</a:t>
            </a: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6</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21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15</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D94E31B7-7117-61B9-A8C8-A3E61F5672F3}"/>
              </a:ext>
            </a:extLst>
          </p:cNvPr>
          <p:cNvSpPr txBox="1"/>
          <p:nvPr/>
        </p:nvSpPr>
        <p:spPr>
          <a:xfrm>
            <a:off x="309442" y="2528679"/>
            <a:ext cx="9320132" cy="1107996"/>
          </a:xfrm>
          <a:prstGeom prst="rect">
            <a:avLst/>
          </a:prstGeom>
          <a:noFill/>
        </p:spPr>
        <p:txBody>
          <a:bodyPr wrap="square">
            <a:spAutoFit/>
          </a:bodyPr>
          <a:lstStyle/>
          <a:p>
            <a:r>
              <a:rPr lang="ja-JP" altLang="en-US" sz="1100" dirty="0">
                <a:solidFill>
                  <a:schemeClr val="accent1"/>
                </a:solidFill>
              </a:rPr>
              <a:t>当該調査等に必要な研究員等を有していることを審査します。</a:t>
            </a:r>
            <a:endParaRPr lang="en-US" altLang="ja-JP" sz="1100" dirty="0">
              <a:solidFill>
                <a:schemeClr val="accent1"/>
              </a:solidFill>
            </a:endParaRPr>
          </a:p>
          <a:p>
            <a:r>
              <a:rPr lang="ja-JP" altLang="en-US" sz="1100" dirty="0">
                <a:solidFill>
                  <a:schemeClr val="accent1"/>
                </a:solidFill>
              </a:rPr>
              <a:t>該当研究員等の関連業務実績についても、補足してください。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3874370492"/>
              </p:ext>
            </p:extLst>
          </p:nvPr>
        </p:nvGraphicFramePr>
        <p:xfrm>
          <a:off x="309442" y="1068338"/>
          <a:ext cx="9422769" cy="1295400"/>
        </p:xfrm>
        <a:graphic>
          <a:graphicData uri="http://schemas.openxmlformats.org/drawingml/2006/table">
            <a:tbl>
              <a:tblPr firstRow="1" bandRow="1">
                <a:tableStyleId>{5C22544A-7EE6-4342-B048-85BDC9FD1C3A}</a:tableStyleId>
              </a:tblPr>
              <a:tblGrid>
                <a:gridCol w="2443089">
                  <a:extLst>
                    <a:ext uri="{9D8B030D-6E8A-4147-A177-3AD203B41FA5}">
                      <a16:colId xmlns:a16="http://schemas.microsoft.com/office/drawing/2014/main" val="2914699276"/>
                    </a:ext>
                  </a:extLst>
                </a:gridCol>
                <a:gridCol w="6979680">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業務管理者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ctr"/>
                      <a:r>
                        <a:rPr kumimoji="1" lang="ja-JP" altLang="en-US" sz="1100" b="0" dirty="0">
                          <a:solidFill>
                            <a:schemeClr val="tx1"/>
                          </a:solidFill>
                        </a:rPr>
                        <a:t>業務実施者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Tree>
    <p:extLst>
      <p:ext uri="{BB962C8B-B14F-4D97-AF65-F5344CB8AC3E}">
        <p14:creationId xmlns:p14="http://schemas.microsoft.com/office/powerpoint/2010/main" val="164223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16</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10" name="表 13">
            <a:extLst>
              <a:ext uri="{FF2B5EF4-FFF2-40B4-BE49-F238E27FC236}">
                <a16:creationId xmlns:a16="http://schemas.microsoft.com/office/drawing/2014/main" id="{68E6D26D-25C2-2674-327B-9724BB979DC8}"/>
              </a:ext>
            </a:extLst>
          </p:cNvPr>
          <p:cNvGraphicFramePr>
            <a:graphicFrameLocks noGrp="1"/>
          </p:cNvGraphicFramePr>
          <p:nvPr>
            <p:extLst>
              <p:ext uri="{D42A27DB-BD31-4B8C-83A1-F6EECF244321}">
                <p14:modId xmlns:p14="http://schemas.microsoft.com/office/powerpoint/2010/main" val="704491385"/>
              </p:ext>
            </p:extLst>
          </p:nvPr>
        </p:nvGraphicFramePr>
        <p:xfrm>
          <a:off x="241615" y="1159440"/>
          <a:ext cx="9422770" cy="1295400"/>
        </p:xfrm>
        <a:graphic>
          <a:graphicData uri="http://schemas.openxmlformats.org/drawingml/2006/table">
            <a:tbl>
              <a:tblPr firstRow="1" bandRow="1">
                <a:tableStyleId>{5C22544A-7EE6-4342-B048-85BDC9FD1C3A}</a:tableStyleId>
              </a:tblPr>
              <a:tblGrid>
                <a:gridCol w="567636">
                  <a:extLst>
                    <a:ext uri="{9D8B030D-6E8A-4147-A177-3AD203B41FA5}">
                      <a16:colId xmlns:a16="http://schemas.microsoft.com/office/drawing/2014/main" val="2215293445"/>
                    </a:ext>
                  </a:extLst>
                </a:gridCol>
                <a:gridCol w="1838130">
                  <a:extLst>
                    <a:ext uri="{9D8B030D-6E8A-4147-A177-3AD203B41FA5}">
                      <a16:colId xmlns:a16="http://schemas.microsoft.com/office/drawing/2014/main" val="2914699276"/>
                    </a:ext>
                  </a:extLst>
                </a:gridCol>
                <a:gridCol w="7017004">
                  <a:extLst>
                    <a:ext uri="{9D8B030D-6E8A-4147-A177-3AD203B41FA5}">
                      <a16:colId xmlns:a16="http://schemas.microsoft.com/office/drawing/2014/main" val="288065185"/>
                    </a:ext>
                  </a:extLst>
                </a:gridCol>
              </a:tblGrid>
              <a:tr h="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経営人材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en-US" altLang="ja-JP" sz="1100" b="0" dirty="0">
                          <a:solidFill>
                            <a:schemeClr val="tx1"/>
                          </a:solidFill>
                        </a:rPr>
                        <a:t>1</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r>
                        <a:rPr kumimoji="1" lang="en-US" altLang="ja-JP" sz="1100" b="0" dirty="0">
                          <a:solidFill>
                            <a:schemeClr val="tx1"/>
                          </a:solidFill>
                        </a:rPr>
                        <a:t>2</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20</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graphicFrame>
        <p:nvGraphicFramePr>
          <p:cNvPr id="12" name="表 13">
            <a:extLst>
              <a:ext uri="{FF2B5EF4-FFF2-40B4-BE49-F238E27FC236}">
                <a16:creationId xmlns:a16="http://schemas.microsoft.com/office/drawing/2014/main" id="{00C9004A-C4E9-187B-972E-83EA152AA027}"/>
              </a:ext>
            </a:extLst>
          </p:cNvPr>
          <p:cNvGraphicFramePr>
            <a:graphicFrameLocks noGrp="1"/>
          </p:cNvGraphicFramePr>
          <p:nvPr/>
        </p:nvGraphicFramePr>
        <p:xfrm>
          <a:off x="206805" y="5989637"/>
          <a:ext cx="9422769" cy="685800"/>
        </p:xfrm>
        <a:graphic>
          <a:graphicData uri="http://schemas.openxmlformats.org/drawingml/2006/table">
            <a:tbl>
              <a:tblPr firstRow="1" bandRow="1">
                <a:tableStyleId>{5C22544A-7EE6-4342-B048-85BDC9FD1C3A}</a:tableStyleId>
              </a:tblPr>
              <a:tblGrid>
                <a:gridCol w="8414681">
                  <a:extLst>
                    <a:ext uri="{9D8B030D-6E8A-4147-A177-3AD203B41FA5}">
                      <a16:colId xmlns:a16="http://schemas.microsoft.com/office/drawing/2014/main" val="2914699276"/>
                    </a:ext>
                  </a:extLst>
                </a:gridCol>
                <a:gridCol w="1008088">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「大学等やスタートアップ等の情報漏洩、機微情報の取扱、外為法含む各種法令等に対して責任を持ってフォローアップできる」経営人材を人選していますか？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）はい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bl>
          </a:graphicData>
        </a:graphic>
      </p:graphicFrame>
      <p:sp>
        <p:nvSpPr>
          <p:cNvPr id="5" name="テキスト ボックス 4">
            <a:extLst>
              <a:ext uri="{FF2B5EF4-FFF2-40B4-BE49-F238E27FC236}">
                <a16:creationId xmlns:a16="http://schemas.microsoft.com/office/drawing/2014/main" id="{B0D7C86E-2EE6-463E-F228-2451790F4263}"/>
              </a:ext>
            </a:extLst>
          </p:cNvPr>
          <p:cNvSpPr txBox="1"/>
          <p:nvPr/>
        </p:nvSpPr>
        <p:spPr>
          <a:xfrm>
            <a:off x="760444" y="3007893"/>
            <a:ext cx="7375849" cy="1615827"/>
          </a:xfrm>
          <a:prstGeom prst="rect">
            <a:avLst/>
          </a:prstGeom>
          <a:noFill/>
        </p:spPr>
        <p:txBody>
          <a:bodyPr wrap="square">
            <a:spAutoFit/>
          </a:bodyPr>
          <a:lstStyle/>
          <a:p>
            <a:r>
              <a:rPr lang="ja-JP" altLang="en-US" sz="1100" dirty="0">
                <a:solidFill>
                  <a:schemeClr val="accent1"/>
                </a:solidFill>
              </a:rPr>
              <a:t>経営人材について、実施項目①に記載の通り、既にリストがある場合は、本スライドに記載してください。</a:t>
            </a:r>
            <a:endParaRPr lang="en-US" altLang="ja-JP" sz="1100" dirty="0">
              <a:solidFill>
                <a:schemeClr val="accent1"/>
              </a:solidFill>
            </a:endParaRPr>
          </a:p>
          <a:p>
            <a:r>
              <a:rPr lang="ja-JP" altLang="en-US" sz="1100" dirty="0">
                <a:solidFill>
                  <a:schemeClr val="accent1"/>
                </a:solidFill>
              </a:rPr>
              <a:t>本業務の中で経営人材を募集する場合は、人数、人材像等を記載してください。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経営人材の人選において、「大学等やスタートアップ等の情報漏洩、機微情報の取扱、外為法含む各種法令等に対して責任を持ってフォローアップできる」点について、確認した旨をチェック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ja-JP" altLang="en-US" sz="1100" dirty="0"/>
          </a:p>
        </p:txBody>
      </p:sp>
    </p:spTree>
    <p:extLst>
      <p:ext uri="{BB962C8B-B14F-4D97-AF65-F5344CB8AC3E}">
        <p14:creationId xmlns:p14="http://schemas.microsoft.com/office/powerpoint/2010/main" val="384843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８．委託業務管理体制</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17</a:t>
            </a:fld>
            <a:endParaRPr lang="ja-JP" altLang="en-US" dirty="0"/>
          </a:p>
        </p:txBody>
      </p:sp>
      <p:pic>
        <p:nvPicPr>
          <p:cNvPr id="17" name="図 16">
            <a:extLst>
              <a:ext uri="{FF2B5EF4-FFF2-40B4-BE49-F238E27FC236}">
                <a16:creationId xmlns:a16="http://schemas.microsoft.com/office/drawing/2014/main" id="{82DEE7C1-5D2E-CD36-54DF-24863C28BA22}"/>
              </a:ext>
            </a:extLst>
          </p:cNvPr>
          <p:cNvPicPr>
            <a:picLocks noChangeAspect="1"/>
          </p:cNvPicPr>
          <p:nvPr/>
        </p:nvPicPr>
        <p:blipFill>
          <a:blip r:embed="rId2"/>
          <a:stretch>
            <a:fillRect/>
          </a:stretch>
        </p:blipFill>
        <p:spPr>
          <a:xfrm>
            <a:off x="9699195" y="612224"/>
            <a:ext cx="4242712" cy="5880651"/>
          </a:xfrm>
          <a:prstGeom prst="rect">
            <a:avLst/>
          </a:prstGeom>
        </p:spPr>
      </p:pic>
      <p:sp>
        <p:nvSpPr>
          <p:cNvPr id="19" name="テキスト ボックス 18">
            <a:extLst>
              <a:ext uri="{FF2B5EF4-FFF2-40B4-BE49-F238E27FC236}">
                <a16:creationId xmlns:a16="http://schemas.microsoft.com/office/drawing/2014/main" id="{40710E91-E90A-3369-71D5-3074F3B82094}"/>
              </a:ext>
            </a:extLst>
          </p:cNvPr>
          <p:cNvSpPr txBox="1"/>
          <p:nvPr/>
        </p:nvSpPr>
        <p:spPr>
          <a:xfrm>
            <a:off x="206805" y="1255484"/>
            <a:ext cx="6968436" cy="600164"/>
          </a:xfrm>
          <a:prstGeom prst="rect">
            <a:avLst/>
          </a:prstGeom>
          <a:noFill/>
        </p:spPr>
        <p:txBody>
          <a:bodyPr wrap="square">
            <a:spAutoFit/>
          </a:bodyPr>
          <a:lstStyle/>
          <a:p>
            <a:r>
              <a:rPr lang="ja-JP" altLang="en-US" sz="1100" b="0" i="0" u="none" strike="noStrike" dirty="0">
                <a:solidFill>
                  <a:schemeClr val="accent1"/>
                </a:solidFill>
                <a:effectLst/>
                <a:latin typeface="+mn-ea"/>
              </a:rPr>
              <a:t>委託業務管理上</a:t>
            </a:r>
            <a:r>
              <a:rPr lang="en-US" altLang="ja-JP" sz="1100" b="0" i="0" u="none" strike="noStrike" dirty="0">
                <a:solidFill>
                  <a:schemeClr val="accent1"/>
                </a:solidFill>
                <a:effectLst/>
                <a:latin typeface="+mn-ea"/>
              </a:rPr>
              <a:t>NEDO</a:t>
            </a:r>
            <a:r>
              <a:rPr lang="ja-JP" altLang="en-US" sz="1100" b="0" i="0" u="none" strike="noStrike" dirty="0">
                <a:solidFill>
                  <a:schemeClr val="accent1"/>
                </a:solidFill>
                <a:effectLst/>
                <a:latin typeface="+mn-ea"/>
              </a:rPr>
              <a:t>の必要とする措置を適切に遂行できる体制を有していることを審査します。</a:t>
            </a:r>
            <a:endParaRPr lang="en-US" altLang="ja-JP" sz="1100" b="0" i="0" u="none" strike="noStrike" dirty="0">
              <a:solidFill>
                <a:schemeClr val="accent1"/>
              </a:solidFill>
              <a:effectLst/>
              <a:latin typeface="+mn-ea"/>
            </a:endParaRPr>
          </a:p>
          <a:p>
            <a:r>
              <a:rPr lang="ja-JP" altLang="en-US" sz="1100" b="0" i="0" u="none" strike="noStrike" dirty="0">
                <a:solidFill>
                  <a:schemeClr val="accent1"/>
                </a:solidFill>
                <a:effectLst/>
                <a:latin typeface="+mn-ea"/>
              </a:rPr>
              <a:t>経理、進捗管理、対外折衝・調整等を適切に遂行できる体制を図等を用いて説明してください。</a:t>
            </a:r>
            <a:endParaRPr lang="en-US" altLang="ja-JP" sz="1100" b="0" i="0" u="none" strike="noStrike" dirty="0">
              <a:solidFill>
                <a:schemeClr val="accent1"/>
              </a:solidFill>
              <a:effectLst/>
              <a:latin typeface="+mn-ea"/>
            </a:endParaRPr>
          </a:p>
          <a:p>
            <a:r>
              <a:rPr lang="ja-JP" altLang="en-US" sz="1100" dirty="0">
                <a:solidFill>
                  <a:schemeClr val="accent1"/>
                </a:solidFill>
                <a:latin typeface="+mn-ea"/>
              </a:rPr>
              <a:t>「</a:t>
            </a:r>
            <a:r>
              <a:rPr lang="zh-TW" altLang="en-US" sz="1100" dirty="0">
                <a:solidFill>
                  <a:schemeClr val="accent1"/>
                </a:solidFill>
                <a:latin typeface="+mn-ea"/>
              </a:rPr>
              <a:t>５．事業実施体制図</a:t>
            </a:r>
            <a:r>
              <a:rPr lang="ja-JP" altLang="en-US" sz="1100" dirty="0">
                <a:solidFill>
                  <a:schemeClr val="accent1"/>
                </a:solidFill>
                <a:latin typeface="+mn-ea"/>
              </a:rPr>
              <a:t>」のフローチャート図等の形式にしていただいていも構いません。</a:t>
            </a:r>
          </a:p>
        </p:txBody>
      </p:sp>
      <p:sp>
        <p:nvSpPr>
          <p:cNvPr id="2" name="テキスト ボックス 1">
            <a:extLst>
              <a:ext uri="{FF2B5EF4-FFF2-40B4-BE49-F238E27FC236}">
                <a16:creationId xmlns:a16="http://schemas.microsoft.com/office/drawing/2014/main" id="{1FB0EBBE-D750-B45F-A03D-C5611CF6C5DC}"/>
              </a:ext>
            </a:extLst>
          </p:cNvPr>
          <p:cNvSpPr txBox="1"/>
          <p:nvPr/>
        </p:nvSpPr>
        <p:spPr>
          <a:xfrm>
            <a:off x="206805" y="4432965"/>
            <a:ext cx="9492390" cy="738664"/>
          </a:xfrm>
          <a:prstGeom prst="rect">
            <a:avLst/>
          </a:prstGeom>
          <a:noFill/>
        </p:spPr>
        <p:txBody>
          <a:bodyPr wrap="square">
            <a:spAutoFit/>
          </a:bodyPr>
          <a:lstStyle/>
          <a:p>
            <a:r>
              <a:rPr lang="ja-JP" altLang="en-US" sz="1050" dirty="0">
                <a:solidFill>
                  <a:schemeClr val="accent1"/>
                </a:solidFill>
              </a:rPr>
              <a:t>提案者が企業の場合は、以下の表に必要事項を記載してください。大企業、中堅・中小・ベンチャー企業の種別は以下の（参考）の定義を参照してください。会計監査人の設置については、会社法３３７条により大会社や指名委員会等設置会社などに設置が義務付けられている株式会社の機関の一つです。監査役と異なり、独立的な立場から財務諸表等の監査を行います。なお、大会社・委員会設置会社以外の株式会社も会計監査人を設置することができます。設置されている場合は公認会計士または監査法人名を記載してください。</a:t>
            </a:r>
          </a:p>
        </p:txBody>
      </p:sp>
      <p:graphicFrame>
        <p:nvGraphicFramePr>
          <p:cNvPr id="5" name="表 13">
            <a:extLst>
              <a:ext uri="{FF2B5EF4-FFF2-40B4-BE49-F238E27FC236}">
                <a16:creationId xmlns:a16="http://schemas.microsoft.com/office/drawing/2014/main" id="{0BF76085-3E82-4C09-BF9B-21A6E9B6661C}"/>
              </a:ext>
            </a:extLst>
          </p:cNvPr>
          <p:cNvGraphicFramePr>
            <a:graphicFrameLocks noGrp="1"/>
          </p:cNvGraphicFramePr>
          <p:nvPr>
            <p:extLst>
              <p:ext uri="{D42A27DB-BD31-4B8C-83A1-F6EECF244321}">
                <p14:modId xmlns:p14="http://schemas.microsoft.com/office/powerpoint/2010/main" val="4153379598"/>
              </p:ext>
            </p:extLst>
          </p:nvPr>
        </p:nvGraphicFramePr>
        <p:xfrm>
          <a:off x="276425" y="5222681"/>
          <a:ext cx="9455530" cy="1463040"/>
        </p:xfrm>
        <a:graphic>
          <a:graphicData uri="http://schemas.openxmlformats.org/drawingml/2006/table">
            <a:tbl>
              <a:tblPr firstRow="1" bandRow="1">
                <a:tableStyleId>{5C22544A-7EE6-4342-B048-85BDC9FD1C3A}</a:tableStyleId>
              </a:tblPr>
              <a:tblGrid>
                <a:gridCol w="999925">
                  <a:extLst>
                    <a:ext uri="{9D8B030D-6E8A-4147-A177-3AD203B41FA5}">
                      <a16:colId xmlns:a16="http://schemas.microsoft.com/office/drawing/2014/main" val="2215293445"/>
                    </a:ext>
                  </a:extLst>
                </a:gridCol>
                <a:gridCol w="962025">
                  <a:extLst>
                    <a:ext uri="{9D8B030D-6E8A-4147-A177-3AD203B41FA5}">
                      <a16:colId xmlns:a16="http://schemas.microsoft.com/office/drawing/2014/main" val="2914699276"/>
                    </a:ext>
                  </a:extLst>
                </a:gridCol>
                <a:gridCol w="1685925">
                  <a:extLst>
                    <a:ext uri="{9D8B030D-6E8A-4147-A177-3AD203B41FA5}">
                      <a16:colId xmlns:a16="http://schemas.microsoft.com/office/drawing/2014/main" val="672700608"/>
                    </a:ext>
                  </a:extLst>
                </a:gridCol>
                <a:gridCol w="2419350">
                  <a:extLst>
                    <a:ext uri="{9D8B030D-6E8A-4147-A177-3AD203B41FA5}">
                      <a16:colId xmlns:a16="http://schemas.microsoft.com/office/drawing/2014/main" val="2088455737"/>
                    </a:ext>
                  </a:extLst>
                </a:gridCol>
                <a:gridCol w="1524000">
                  <a:extLst>
                    <a:ext uri="{9D8B030D-6E8A-4147-A177-3AD203B41FA5}">
                      <a16:colId xmlns:a16="http://schemas.microsoft.com/office/drawing/2014/main" val="3389823120"/>
                    </a:ext>
                  </a:extLst>
                </a:gridCol>
                <a:gridCol w="1864305">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従業員数</a:t>
                      </a:r>
                      <a:endParaRPr kumimoji="1" lang="en-US" altLang="ja-JP" sz="1100" b="0" dirty="0">
                        <a:solidFill>
                          <a:schemeClr val="tx1"/>
                        </a:solidFill>
                      </a:endParaRPr>
                    </a:p>
                    <a:p>
                      <a:pPr algn="ctr"/>
                      <a:r>
                        <a:rPr kumimoji="1" lang="ja-JP" altLang="en-US" sz="1100" b="0" dirty="0">
                          <a:solidFill>
                            <a:schemeClr val="tx1"/>
                          </a:solidFill>
                        </a:rPr>
                        <a:t>（人）</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資本金</a:t>
                      </a:r>
                      <a:endParaRPr kumimoji="1" lang="en-US" altLang="ja-JP" sz="1100" b="0" dirty="0">
                        <a:solidFill>
                          <a:schemeClr val="tx1"/>
                        </a:solidFill>
                      </a:endParaRPr>
                    </a:p>
                    <a:p>
                      <a:pPr algn="ctr"/>
                      <a:r>
                        <a:rPr kumimoji="1" lang="ja-JP" altLang="en-US" sz="1100" b="0" dirty="0">
                          <a:solidFill>
                            <a:schemeClr val="tx1"/>
                          </a:solidFill>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課税所得年平均額</a:t>
                      </a:r>
                      <a:endParaRPr kumimoji="1" lang="en-US" altLang="ja-JP" sz="1100" b="0" dirty="0">
                        <a:solidFill>
                          <a:schemeClr val="tx1"/>
                        </a:solidFill>
                      </a:endParaRPr>
                    </a:p>
                    <a:p>
                      <a:pPr algn="ctr"/>
                      <a:r>
                        <a:rPr kumimoji="1" lang="en-US" altLang="ja-JP" sz="1100" b="0" dirty="0">
                          <a:solidFill>
                            <a:schemeClr val="tx1"/>
                          </a:solidFill>
                        </a:rPr>
                        <a:t>15</a:t>
                      </a:r>
                      <a:r>
                        <a:rPr kumimoji="1" lang="ja-JP" altLang="en-US" sz="1100" b="0" dirty="0">
                          <a:solidFill>
                            <a:schemeClr val="tx1"/>
                          </a:solidFill>
                        </a:rPr>
                        <a:t>億円以下</a:t>
                      </a:r>
                      <a:r>
                        <a:rPr kumimoji="1" lang="en-US" altLang="ja-JP" sz="1100" b="0" dirty="0">
                          <a:solidFill>
                            <a:schemeClr val="tx1"/>
                          </a:solidFill>
                        </a:rPr>
                        <a:t>※</a:t>
                      </a:r>
                      <a:r>
                        <a:rPr kumimoji="1" lang="ja-JP" altLang="en-US" sz="1100" b="0" dirty="0">
                          <a:solidFill>
                            <a:schemeClr val="tx1"/>
                          </a:solidFill>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大・中堅・中小・ベンチャー企業の種別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会計監査人名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
        <p:nvSpPr>
          <p:cNvPr id="7" name="テキスト ボックス 6">
            <a:extLst>
              <a:ext uri="{FF2B5EF4-FFF2-40B4-BE49-F238E27FC236}">
                <a16:creationId xmlns:a16="http://schemas.microsoft.com/office/drawing/2014/main" id="{A1DF0531-F704-D0F9-85D2-3EBC1FC21050}"/>
              </a:ext>
            </a:extLst>
          </p:cNvPr>
          <p:cNvSpPr txBox="1"/>
          <p:nvPr/>
        </p:nvSpPr>
        <p:spPr>
          <a:xfrm>
            <a:off x="949183" y="6695678"/>
            <a:ext cx="7639050" cy="200055"/>
          </a:xfrm>
          <a:prstGeom prst="rect">
            <a:avLst/>
          </a:prstGeom>
          <a:noFill/>
        </p:spPr>
        <p:txBody>
          <a:bodyPr wrap="square">
            <a:spAutoFit/>
          </a:bodyPr>
          <a:lstStyle/>
          <a:p>
            <a:r>
              <a:rPr lang="en-US" altLang="ja-JP" sz="700" dirty="0">
                <a:solidFill>
                  <a:schemeClr val="accent1"/>
                </a:solidFill>
              </a:rPr>
              <a:t>※</a:t>
            </a:r>
            <a:r>
              <a:rPr lang="ja-JP" altLang="en-US" sz="700" dirty="0">
                <a:solidFill>
                  <a:schemeClr val="accent1"/>
                </a:solidFill>
              </a:rPr>
              <a:t>１ 直近過去</a:t>
            </a:r>
            <a:r>
              <a:rPr lang="en-US" altLang="ja-JP" sz="700" dirty="0">
                <a:solidFill>
                  <a:schemeClr val="accent1"/>
                </a:solidFill>
              </a:rPr>
              <a:t>3</a:t>
            </a:r>
            <a:r>
              <a:rPr lang="ja-JP" altLang="en-US" sz="700" dirty="0">
                <a:solidFill>
                  <a:schemeClr val="accent1"/>
                </a:solidFill>
              </a:rPr>
              <a:t>年分の各年又は各事業年度の課税所得の年平均額。該当する場合「○」を記載</a:t>
            </a:r>
          </a:p>
        </p:txBody>
      </p:sp>
      <p:sp>
        <p:nvSpPr>
          <p:cNvPr id="8" name="テキスト ボックス 7">
            <a:extLst>
              <a:ext uri="{FF2B5EF4-FFF2-40B4-BE49-F238E27FC236}">
                <a16:creationId xmlns:a16="http://schemas.microsoft.com/office/drawing/2014/main" id="{AD3BF109-0DBC-38E5-E89C-806E5430C98F}"/>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8</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7786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９</a:t>
            </a:r>
            <a:r>
              <a:rPr kumimoji="1" lang="ja-JP" altLang="en-US" dirty="0"/>
              <a:t>．ワークライフバランス等推進企業に関する認定状況</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18</a:t>
            </a:fld>
            <a:endParaRPr lang="ja-JP" altLang="en-US" dirty="0"/>
          </a:p>
        </p:txBody>
      </p:sp>
      <p:graphicFrame>
        <p:nvGraphicFramePr>
          <p:cNvPr id="9" name="表 8">
            <a:extLst>
              <a:ext uri="{FF2B5EF4-FFF2-40B4-BE49-F238E27FC236}">
                <a16:creationId xmlns:a16="http://schemas.microsoft.com/office/drawing/2014/main" id="{96406143-2BA9-7F63-59AF-6905ED032343}"/>
              </a:ext>
            </a:extLst>
          </p:cNvPr>
          <p:cNvGraphicFramePr>
            <a:graphicFrameLocks noGrp="1"/>
          </p:cNvGraphicFramePr>
          <p:nvPr>
            <p:extLst>
              <p:ext uri="{D42A27DB-BD31-4B8C-83A1-F6EECF244321}">
                <p14:modId xmlns:p14="http://schemas.microsoft.com/office/powerpoint/2010/main" val="4130425646"/>
              </p:ext>
            </p:extLst>
          </p:nvPr>
        </p:nvGraphicFramePr>
        <p:xfrm>
          <a:off x="2219312" y="2108545"/>
          <a:ext cx="4843761" cy="3621576"/>
        </p:xfrm>
        <a:graphic>
          <a:graphicData uri="http://schemas.openxmlformats.org/drawingml/2006/table">
            <a:tbl>
              <a:tblPr>
                <a:tableStyleId>{5C22544A-7EE6-4342-B048-85BDC9FD1C3A}</a:tableStyleId>
              </a:tblPr>
              <a:tblGrid>
                <a:gridCol w="1850831">
                  <a:extLst>
                    <a:ext uri="{9D8B030D-6E8A-4147-A177-3AD203B41FA5}">
                      <a16:colId xmlns:a16="http://schemas.microsoft.com/office/drawing/2014/main" val="2548681832"/>
                    </a:ext>
                  </a:extLst>
                </a:gridCol>
                <a:gridCol w="1497006">
                  <a:extLst>
                    <a:ext uri="{9D8B030D-6E8A-4147-A177-3AD203B41FA5}">
                      <a16:colId xmlns:a16="http://schemas.microsoft.com/office/drawing/2014/main" val="183068416"/>
                    </a:ext>
                  </a:extLst>
                </a:gridCol>
                <a:gridCol w="1495924">
                  <a:extLst>
                    <a:ext uri="{9D8B030D-6E8A-4147-A177-3AD203B41FA5}">
                      <a16:colId xmlns:a16="http://schemas.microsoft.com/office/drawing/2014/main" val="2899965793"/>
                    </a:ext>
                  </a:extLst>
                </a:gridCol>
              </a:tblGrid>
              <a:tr h="326967">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r>
                        <a:rPr lang="ja-JP" altLang="en-US" sz="1100" b="0" i="0" u="none" strike="noStrike" dirty="0">
                          <a:solidFill>
                            <a:srgbClr val="000000"/>
                          </a:solidFill>
                          <a:effectLst/>
                          <a:latin typeface="+mn-ea"/>
                          <a:ea typeface="+mn-ea"/>
                        </a:rPr>
                        <a:t>自己評価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72937604"/>
                  </a:ext>
                </a:extLst>
              </a:tr>
              <a:tr h="326967">
                <a:tc>
                  <a:txBody>
                    <a:bodyPr/>
                    <a:lstStyle/>
                    <a:p>
                      <a:pPr algn="ctr" fontAlgn="ctr"/>
                      <a:r>
                        <a:rPr lang="ja-JP" altLang="en-US" sz="110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常時雇用する労働者数</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604630"/>
                  </a:ext>
                </a:extLst>
              </a:tr>
              <a:tr h="326967">
                <a:tc rowSpan="5">
                  <a:txBody>
                    <a:bodyPr/>
                    <a:lstStyle/>
                    <a:p>
                      <a:pPr algn="ctr" fontAlgn="ctr"/>
                      <a:r>
                        <a:rPr lang="ja-JP" altLang="en-US" sz="1100" u="none" strike="noStrike">
                          <a:effectLst/>
                          <a:latin typeface="+mn-ea"/>
                          <a:ea typeface="+mn-ea"/>
                        </a:rPr>
                        <a:t>女性活躍推進法に基づく認定</a:t>
                      </a:r>
                      <a:br>
                        <a:rPr lang="ja-JP" altLang="en-US" sz="1100" u="none" strike="noStrike">
                          <a:effectLst/>
                          <a:latin typeface="+mn-ea"/>
                          <a:ea typeface="+mn-ea"/>
                        </a:rPr>
                      </a:br>
                      <a:r>
                        <a:rPr lang="ja-JP" altLang="en-US" sz="1100" u="none" strike="noStrike">
                          <a:effectLst/>
                          <a:latin typeface="+mn-ea"/>
                          <a:ea typeface="+mn-ea"/>
                        </a:rPr>
                        <a:t>（えるぼし認定企業・プラチナえるぼし認定企業）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１段階目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946187"/>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２段階目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4673"/>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３段階目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97681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プラチナえるぼし</a:t>
                      </a:r>
                      <a:r>
                        <a:rPr lang="en-US" altLang="ja-JP" sz="1100" u="none" strike="noStrike" dirty="0">
                          <a:effectLst/>
                          <a:latin typeface="+mn-ea"/>
                          <a:ea typeface="+mn-ea"/>
                        </a:rPr>
                        <a:t>※2</a:t>
                      </a: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812870"/>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行動計画</a:t>
                      </a:r>
                      <a:r>
                        <a:rPr lang="en-US" altLang="ja-JP" sz="1100" u="none" strike="noStrike" dirty="0">
                          <a:effectLst/>
                          <a:latin typeface="+mn-ea"/>
                          <a:ea typeface="+mn-ea"/>
                        </a:rPr>
                        <a:t>※</a:t>
                      </a:r>
                      <a:r>
                        <a:rPr lang="ja-JP" altLang="en-US" sz="1100" u="none" strike="noStrike" dirty="0">
                          <a:effectLst/>
                          <a:latin typeface="+mn-ea"/>
                          <a:ea typeface="+mn-ea"/>
                        </a:rPr>
                        <a:t>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5085194"/>
                  </a:ext>
                </a:extLst>
              </a:tr>
              <a:tr h="326967">
                <a:tc rowSpan="3">
                  <a:txBody>
                    <a:bodyPr/>
                    <a:lstStyle/>
                    <a:p>
                      <a:pPr algn="ctr" fontAlgn="ctr"/>
                      <a:r>
                        <a:rPr lang="ja-JP" altLang="en-US" sz="1100" u="none" strike="noStrike">
                          <a:effectLst/>
                          <a:latin typeface="+mn-ea"/>
                          <a:ea typeface="+mn-ea"/>
                        </a:rPr>
                        <a:t>次世代法に基づく認定</a:t>
                      </a:r>
                      <a:br>
                        <a:rPr lang="ja-JP" altLang="en-US" sz="1100" u="none" strike="noStrike">
                          <a:effectLst/>
                          <a:latin typeface="+mn-ea"/>
                          <a:ea typeface="+mn-ea"/>
                        </a:rPr>
                      </a:br>
                      <a:r>
                        <a:rPr lang="ja-JP" altLang="en-US" sz="1100" u="none" strike="noStrike">
                          <a:effectLst/>
                          <a:latin typeface="+mn-ea"/>
                          <a:ea typeface="+mn-ea"/>
                        </a:rPr>
                        <a:t>（くるみん認定企業・プラチナくるみん認定企業）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くるみん（旧基準）</a:t>
                      </a:r>
                      <a:r>
                        <a:rPr lang="en-US" altLang="ja-JP" sz="1100" u="none" strike="noStrike" dirty="0">
                          <a:effectLst/>
                          <a:latin typeface="+mn-ea"/>
                          <a:ea typeface="+mn-ea"/>
                        </a:rPr>
                        <a:t>※</a:t>
                      </a:r>
                      <a:r>
                        <a:rPr lang="ja-JP" altLang="en-US" sz="1100" u="none" strike="noStrike" dirty="0">
                          <a:effectLst/>
                          <a:latin typeface="+mn-ea"/>
                          <a:ea typeface="+mn-ea"/>
                        </a:rPr>
                        <a:t>４</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6513185"/>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くるみん（新基準）</a:t>
                      </a:r>
                      <a:r>
                        <a:rPr lang="en-US" altLang="ja-JP" sz="1100" u="none" strike="noStrike" dirty="0">
                          <a:effectLst/>
                          <a:latin typeface="+mn-ea"/>
                          <a:ea typeface="+mn-ea"/>
                        </a:rPr>
                        <a:t>※</a:t>
                      </a:r>
                      <a:r>
                        <a:rPr lang="ja-JP" altLang="en-US" sz="1100" u="none" strike="noStrike" dirty="0">
                          <a:effectLst/>
                          <a:latin typeface="+mn-ea"/>
                          <a:ea typeface="+mn-ea"/>
                        </a:rPr>
                        <a:t>５</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549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プラチナくるみん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100827"/>
                  </a:ext>
                </a:extLst>
              </a:tr>
              <a:tr h="326967">
                <a:tc gridSpan="2">
                  <a:txBody>
                    <a:bodyPr/>
                    <a:lstStyle/>
                    <a:p>
                      <a:pPr algn="ctr" fontAlgn="ctr"/>
                      <a:r>
                        <a:rPr lang="ja-JP" altLang="en-US" sz="1100" u="none" strike="noStrike" dirty="0">
                          <a:effectLst/>
                          <a:latin typeface="+mn-ea"/>
                          <a:ea typeface="+mn-ea"/>
                        </a:rPr>
                        <a:t>若者雇用促進法に基づく認定</a:t>
                      </a:r>
                      <a:br>
                        <a:rPr lang="ja-JP" altLang="en-US" sz="1100" u="none" strike="noStrike" dirty="0">
                          <a:effectLst/>
                          <a:latin typeface="+mn-ea"/>
                          <a:ea typeface="+mn-ea"/>
                        </a:rPr>
                      </a:br>
                      <a:r>
                        <a:rPr lang="ja-JP" altLang="en-US" sz="1100" u="none" strike="noStrike" dirty="0">
                          <a:effectLst/>
                          <a:latin typeface="+mn-ea"/>
                          <a:ea typeface="+mn-ea"/>
                        </a:rPr>
                        <a:t>（ユースエール認定企業）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567078"/>
                  </a:ext>
                </a:extLst>
              </a:tr>
            </a:tbl>
          </a:graphicData>
        </a:graphic>
      </p:graphicFrame>
      <p:sp>
        <p:nvSpPr>
          <p:cNvPr id="11" name="テキスト ボックス 10">
            <a:extLst>
              <a:ext uri="{FF2B5EF4-FFF2-40B4-BE49-F238E27FC236}">
                <a16:creationId xmlns:a16="http://schemas.microsoft.com/office/drawing/2014/main" id="{3534A77F-12E4-3415-0BCA-E2110E7BAE19}"/>
              </a:ext>
            </a:extLst>
          </p:cNvPr>
          <p:cNvSpPr txBox="1"/>
          <p:nvPr/>
        </p:nvSpPr>
        <p:spPr>
          <a:xfrm>
            <a:off x="390712" y="6334041"/>
            <a:ext cx="9033207" cy="461665"/>
          </a:xfrm>
          <a:prstGeom prst="rect">
            <a:avLst/>
          </a:prstGeom>
          <a:noFill/>
        </p:spPr>
        <p:txBody>
          <a:bodyPr wrap="square">
            <a:spAutoFit/>
          </a:bodyPr>
          <a:lstStyle/>
          <a:p>
            <a:r>
              <a:rPr lang="en-US" altLang="ja-JP" sz="600" dirty="0"/>
              <a:t>"※</a:t>
            </a:r>
            <a:r>
              <a:rPr lang="ja-JP" altLang="en-US" sz="600" dirty="0"/>
              <a:t>１　女性活躍推進法第９条に基づく認定。なお、労働時間等の働き方に係る基準は満たすことが必要。　　　　加点評価を受けることができる企業一覧は以下。　　　　</a:t>
            </a:r>
            <a:r>
              <a:rPr lang="en-US" altLang="ja-JP" sz="600" dirty="0"/>
              <a:t>https://www.mhlw.go.jp/stf/seisakunitsuite/bunya/0000129028.html</a:t>
            </a:r>
            <a:r>
              <a:rPr lang="ja-JP" altLang="en-US" sz="600" dirty="0"/>
              <a:t>　　　　→公共調達において加点評価を受けることができる「えるぼし」認定企業一覧</a:t>
            </a:r>
            <a:r>
              <a:rPr lang="en-US" altLang="ja-JP" sz="600" dirty="0"/>
              <a:t>※</a:t>
            </a:r>
            <a:r>
              <a:rPr lang="ja-JP" altLang="en-US" sz="600" dirty="0"/>
              <a:t>２　女性の職業生活における活躍の推進に関する法律等の一部を改正する法律 </a:t>
            </a:r>
            <a:r>
              <a:rPr lang="en-US" altLang="ja-JP" sz="600" dirty="0"/>
              <a:t>(</a:t>
            </a:r>
            <a:r>
              <a:rPr lang="ja-JP" altLang="en-US" sz="600" dirty="0"/>
              <a:t>令和元年法第</a:t>
            </a:r>
            <a:r>
              <a:rPr lang="en-US" altLang="ja-JP" sz="600" dirty="0"/>
              <a:t>24 </a:t>
            </a:r>
            <a:r>
              <a:rPr lang="ja-JP" altLang="en-US" sz="600" dirty="0"/>
              <a:t>号</a:t>
            </a:r>
            <a:r>
              <a:rPr lang="en-US" altLang="ja-JP" sz="600" dirty="0"/>
              <a:t>)</a:t>
            </a:r>
            <a:r>
              <a:rPr lang="ja-JP" altLang="en-US" sz="600" dirty="0"/>
              <a:t>による改正後の女性活躍推進法第</a:t>
            </a:r>
            <a:r>
              <a:rPr lang="en-US" altLang="ja-JP" sz="600" dirty="0"/>
              <a:t>12 </a:t>
            </a:r>
            <a:r>
              <a:rPr lang="ja-JP" altLang="en-US" sz="600" dirty="0"/>
              <a:t>条に基づく認定</a:t>
            </a:r>
            <a:r>
              <a:rPr lang="en-US" altLang="ja-JP" sz="600" dirty="0"/>
              <a:t>※</a:t>
            </a:r>
            <a:r>
              <a:rPr lang="ja-JP" altLang="en-US" sz="600" dirty="0"/>
              <a:t>３　常時雇用する労働者の数が</a:t>
            </a:r>
            <a:r>
              <a:rPr lang="en-US" altLang="ja-JP" sz="600" dirty="0"/>
              <a:t>300 </a:t>
            </a:r>
            <a:r>
              <a:rPr lang="ja-JP" altLang="en-US" sz="600" dirty="0"/>
              <a:t>人以下の事業主に限る（計画期間が満了していない行動計画を策定している場合のみ）。</a:t>
            </a:r>
            <a:r>
              <a:rPr lang="en-US" altLang="ja-JP" sz="600" dirty="0"/>
              <a:t>※</a:t>
            </a:r>
            <a:r>
              <a:rPr lang="ja-JP" altLang="en-US" sz="600" dirty="0"/>
              <a:t>４　次世代育成支援対策推進法施行規則等の一部を改正する省令による改正前の認定基準又は同附則第２条第３項の規定による経過措置に基づく認定</a:t>
            </a:r>
            <a:r>
              <a:rPr lang="en-US" altLang="ja-JP" sz="600" dirty="0"/>
              <a:t>※</a:t>
            </a:r>
            <a:r>
              <a:rPr lang="ja-JP" altLang="en-US" sz="600" dirty="0"/>
              <a:t>５　次世代育成支援対策推進法施行規則等の一部を改正する省令（平成</a:t>
            </a:r>
            <a:r>
              <a:rPr lang="en-US" altLang="ja-JP" sz="600" dirty="0"/>
              <a:t>29 </a:t>
            </a:r>
            <a:r>
              <a:rPr lang="ja-JP" altLang="en-US" sz="600" dirty="0"/>
              <a:t>年厚生労働省令第</a:t>
            </a:r>
            <a:r>
              <a:rPr lang="en-US" altLang="ja-JP" sz="600" dirty="0"/>
              <a:t>31 </a:t>
            </a:r>
            <a:r>
              <a:rPr lang="ja-JP" altLang="en-US" sz="600" dirty="0"/>
              <a:t>号）による改正後の認定基準に基づく認定</a:t>
            </a:r>
            <a:r>
              <a:rPr lang="en-US" altLang="ja-JP" sz="600" dirty="0"/>
              <a:t>"				</a:t>
            </a:r>
          </a:p>
        </p:txBody>
      </p:sp>
      <p:sp>
        <p:nvSpPr>
          <p:cNvPr id="12" name="テキスト ボックス 11">
            <a:extLst>
              <a:ext uri="{FF2B5EF4-FFF2-40B4-BE49-F238E27FC236}">
                <a16:creationId xmlns:a16="http://schemas.microsoft.com/office/drawing/2014/main" id="{B140ECFB-658D-81BE-04C7-A2761832B098}"/>
              </a:ext>
            </a:extLst>
          </p:cNvPr>
          <p:cNvSpPr txBox="1"/>
          <p:nvPr/>
        </p:nvSpPr>
        <p:spPr>
          <a:xfrm>
            <a:off x="1472664" y="1401734"/>
            <a:ext cx="6337058" cy="430887"/>
          </a:xfrm>
          <a:prstGeom prst="rect">
            <a:avLst/>
          </a:prstGeom>
          <a:noFill/>
        </p:spPr>
        <p:txBody>
          <a:bodyPr wrap="square">
            <a:spAutoFit/>
          </a:bodyPr>
          <a:lstStyle/>
          <a:p>
            <a:r>
              <a:rPr lang="ja-JP" altLang="en-US" sz="1100" dirty="0">
                <a:solidFill>
                  <a:schemeClr val="accent1"/>
                </a:solidFill>
              </a:rPr>
              <a:t>ワークライフバランス等推進起業に関する認定状況について、提案者の状況を記入してください。</a:t>
            </a:r>
            <a:endParaRPr lang="en-US" altLang="ja-JP" sz="1100" dirty="0">
              <a:solidFill>
                <a:schemeClr val="accent1"/>
              </a:solidFill>
            </a:endParaRPr>
          </a:p>
          <a:p>
            <a:r>
              <a:rPr lang="ja-JP" altLang="en-US" sz="1100" dirty="0">
                <a:solidFill>
                  <a:schemeClr val="accent1"/>
                </a:solidFill>
              </a:rPr>
              <a:t>なお、それに係る資料等は、別添資料として提出してください。</a:t>
            </a:r>
          </a:p>
        </p:txBody>
      </p:sp>
      <p:sp>
        <p:nvSpPr>
          <p:cNvPr id="2" name="テキスト ボックス 1">
            <a:extLst>
              <a:ext uri="{FF2B5EF4-FFF2-40B4-BE49-F238E27FC236}">
                <a16:creationId xmlns:a16="http://schemas.microsoft.com/office/drawing/2014/main" id="{18115FDD-7573-FEAA-0FD5-229DE146255E}"/>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9</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9856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１０</a:t>
            </a:r>
            <a:r>
              <a:rPr kumimoji="1" lang="ja-JP" altLang="en-US" dirty="0"/>
              <a:t>．契約書に関する合意</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19</a:t>
            </a:fld>
            <a:endParaRPr lang="ja-JP" altLang="en-US" dirty="0"/>
          </a:p>
        </p:txBody>
      </p:sp>
      <p:sp>
        <p:nvSpPr>
          <p:cNvPr id="6" name="テキスト ボックス 5">
            <a:extLst>
              <a:ext uri="{FF2B5EF4-FFF2-40B4-BE49-F238E27FC236}">
                <a16:creationId xmlns:a16="http://schemas.microsoft.com/office/drawing/2014/main" id="{5A956935-7DAB-2801-82D0-C6ECACEBDDAA}"/>
              </a:ext>
            </a:extLst>
          </p:cNvPr>
          <p:cNvSpPr txBox="1"/>
          <p:nvPr/>
        </p:nvSpPr>
        <p:spPr>
          <a:xfrm>
            <a:off x="1105679" y="4441001"/>
            <a:ext cx="4954554" cy="600164"/>
          </a:xfrm>
          <a:prstGeom prst="rect">
            <a:avLst/>
          </a:prstGeom>
          <a:noFill/>
        </p:spPr>
        <p:txBody>
          <a:bodyPr wrap="square">
            <a:spAutoFit/>
          </a:bodyPr>
          <a:lstStyle/>
          <a:p>
            <a:pPr marL="0" indent="0">
              <a:buNone/>
            </a:pPr>
            <a:r>
              <a:rPr lang="en-US" altLang="ja-JP" sz="1100" dirty="0">
                <a:solidFill>
                  <a:schemeClr val="accent1"/>
                </a:solidFill>
              </a:rPr>
              <a:t>NEDO</a:t>
            </a:r>
            <a:r>
              <a:rPr lang="ja-JP" altLang="en-US" sz="1100" dirty="0">
                <a:solidFill>
                  <a:schemeClr val="accent1"/>
                </a:solidFill>
              </a:rPr>
              <a:t>から提示された契約書（案）に記載された条件に基づいて契約することに異存がない場合は、上記の文章を記載してください。</a:t>
            </a:r>
            <a:endParaRPr lang="en-US" altLang="ja-JP" sz="1100" dirty="0">
              <a:solidFill>
                <a:schemeClr val="accent1"/>
              </a:solidFill>
            </a:endParaRPr>
          </a:p>
          <a:p>
            <a:pPr marL="0" indent="0">
              <a:buNone/>
            </a:pPr>
            <a:r>
              <a:rPr kumimoji="1" lang="ja-JP" altLang="en-US" sz="1100" dirty="0">
                <a:solidFill>
                  <a:schemeClr val="accent1"/>
                </a:solidFill>
              </a:rPr>
              <a:t>本スライドは、それ以外の文章等は、不要です。</a:t>
            </a:r>
          </a:p>
        </p:txBody>
      </p:sp>
      <p:sp>
        <p:nvSpPr>
          <p:cNvPr id="5" name="テキスト ボックス 4">
            <a:extLst>
              <a:ext uri="{FF2B5EF4-FFF2-40B4-BE49-F238E27FC236}">
                <a16:creationId xmlns:a16="http://schemas.microsoft.com/office/drawing/2014/main" id="{9661BE87-61EF-6C6B-B068-2B7C92347F49}"/>
              </a:ext>
            </a:extLst>
          </p:cNvPr>
          <p:cNvSpPr txBox="1"/>
          <p:nvPr/>
        </p:nvSpPr>
        <p:spPr>
          <a:xfrm>
            <a:off x="1085448" y="1844825"/>
            <a:ext cx="7366519" cy="923330"/>
          </a:xfrm>
          <a:prstGeom prst="rect">
            <a:avLst/>
          </a:prstGeom>
          <a:noFill/>
        </p:spPr>
        <p:txBody>
          <a:bodyPr wrap="square">
            <a:spAutoFit/>
          </a:bodyPr>
          <a:lstStyle/>
          <a:p>
            <a:pPr marL="0" indent="0">
              <a:buNone/>
            </a:pPr>
            <a:r>
              <a:rPr lang="ja-JP" altLang="en-US" sz="1800" dirty="0"/>
              <a:t>「</a:t>
            </a:r>
            <a:r>
              <a:rPr lang="ja-JP" altLang="en-US" sz="1800" dirty="0">
                <a:solidFill>
                  <a:schemeClr val="accent1"/>
                </a:solidFill>
              </a:rPr>
              <a:t>○○　○○（代表者名）</a:t>
            </a:r>
            <a:r>
              <a:rPr lang="ja-JP" altLang="en-US" sz="1800" dirty="0"/>
              <a:t>」</a:t>
            </a:r>
            <a:endParaRPr lang="en-US" altLang="ja-JP" sz="1800" dirty="0"/>
          </a:p>
          <a:p>
            <a:pPr marL="0" indent="0">
              <a:buNone/>
            </a:pPr>
            <a:r>
              <a:rPr lang="ja-JP" altLang="en-US" sz="1800" dirty="0"/>
              <a:t>は本業務の契約に際して、ＮＥＤＯから提示された条件に基づいて契約することに異存がないことを確認した上で提案書を提出します。</a:t>
            </a:r>
            <a:endParaRPr lang="en-US" altLang="ja-JP" sz="1800" dirty="0"/>
          </a:p>
        </p:txBody>
      </p:sp>
    </p:spTree>
    <p:extLst>
      <p:ext uri="{BB962C8B-B14F-4D97-AF65-F5344CB8AC3E}">
        <p14:creationId xmlns:p14="http://schemas.microsoft.com/office/powerpoint/2010/main" val="91158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提案書概要</a:t>
            </a:r>
            <a:br>
              <a:rPr kumimoji="1" lang="en-US" altLang="ja-JP" dirty="0"/>
            </a:br>
            <a:r>
              <a:rPr kumimoji="1" lang="ja-JP" altLang="en-US" dirty="0"/>
              <a:t>○○○○○株式会社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a:t>
            </a:fld>
            <a:endParaRPr lang="ja-JP" altLang="en-US" dirty="0"/>
          </a:p>
        </p:txBody>
      </p:sp>
      <p:sp>
        <p:nvSpPr>
          <p:cNvPr id="5" name="テキスト ボックス 4">
            <a:extLst>
              <a:ext uri="{FF2B5EF4-FFF2-40B4-BE49-F238E27FC236}">
                <a16:creationId xmlns:a16="http://schemas.microsoft.com/office/drawing/2014/main" id="{E2E0A2D2-B4CE-9158-C455-96CE56A7553F}"/>
              </a:ext>
            </a:extLst>
          </p:cNvPr>
          <p:cNvSpPr txBox="1"/>
          <p:nvPr/>
        </p:nvSpPr>
        <p:spPr>
          <a:xfrm>
            <a:off x="1518657" y="1583300"/>
            <a:ext cx="6495459" cy="1107996"/>
          </a:xfrm>
          <a:prstGeom prst="rect">
            <a:avLst/>
          </a:prstGeom>
          <a:noFill/>
        </p:spPr>
        <p:txBody>
          <a:bodyPr wrap="square" rtlCol="0">
            <a:spAutoFit/>
          </a:bodyPr>
          <a:lstStyle/>
          <a:p>
            <a:r>
              <a:rPr kumimoji="1" lang="ja-JP" altLang="en-US" sz="1100" dirty="0">
                <a:solidFill>
                  <a:schemeClr val="accent1"/>
                </a:solidFill>
              </a:rPr>
              <a:t>提案する目標、実施内容（全体像）について、ポンチ絵等を用いて、スライド</a:t>
            </a:r>
            <a:r>
              <a:rPr kumimoji="1" lang="en-US" altLang="ja-JP" sz="1100" dirty="0">
                <a:solidFill>
                  <a:schemeClr val="accent1"/>
                </a:solidFill>
              </a:rPr>
              <a:t>1</a:t>
            </a:r>
            <a:r>
              <a:rPr kumimoji="1" lang="ja-JP" altLang="en-US" sz="1100" dirty="0">
                <a:solidFill>
                  <a:schemeClr val="accent1"/>
                </a:solidFill>
              </a:rPr>
              <a:t>枚でわかりやすく整理してください。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★提案書の提出</a:t>
            </a:r>
            <a:r>
              <a:rPr lang="en-US" altLang="ja-JP" sz="1100" dirty="0">
                <a:solidFill>
                  <a:schemeClr val="accent1"/>
                </a:solidFill>
              </a:rPr>
              <a:t>Web </a:t>
            </a:r>
            <a:r>
              <a:rPr lang="ja-JP" altLang="en-US" sz="1100" dirty="0">
                <a:solidFill>
                  <a:schemeClr val="accent1"/>
                </a:solidFill>
              </a:rPr>
              <a:t>入力フォームにおいて、</a:t>
            </a:r>
            <a:r>
              <a:rPr lang="en-US" altLang="ja-JP" sz="1100" dirty="0">
                <a:solidFill>
                  <a:schemeClr val="accent1"/>
                </a:solidFill>
              </a:rPr>
              <a:t>400</a:t>
            </a:r>
            <a:r>
              <a:rPr lang="ja-JP" altLang="en-US" sz="1100" dirty="0">
                <a:solidFill>
                  <a:schemeClr val="accent1"/>
                </a:solidFill>
              </a:rPr>
              <a:t>字の概要を記載する欄がありますのでご準備ください。</a:t>
            </a:r>
            <a:endParaRPr kumimoji="1" lang="en-US" altLang="ja-JP" sz="1100" dirty="0">
              <a:solidFill>
                <a:schemeClr val="accent1"/>
              </a:solidFill>
            </a:endParaRPr>
          </a:p>
        </p:txBody>
      </p:sp>
    </p:spTree>
    <p:extLst>
      <p:ext uri="{BB962C8B-B14F-4D97-AF65-F5344CB8AC3E}">
        <p14:creationId xmlns:p14="http://schemas.microsoft.com/office/powerpoint/2010/main" val="34326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１１</a:t>
            </a:r>
            <a:r>
              <a:rPr kumimoji="1" lang="ja-JP" altLang="en-US" dirty="0"/>
              <a:t>．その他</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20</a:t>
            </a:fld>
            <a:endParaRPr lang="ja-JP" altLang="en-US" dirty="0"/>
          </a:p>
        </p:txBody>
      </p:sp>
      <p:sp>
        <p:nvSpPr>
          <p:cNvPr id="6" name="テキスト ボックス 5">
            <a:extLst>
              <a:ext uri="{FF2B5EF4-FFF2-40B4-BE49-F238E27FC236}">
                <a16:creationId xmlns:a16="http://schemas.microsoft.com/office/drawing/2014/main" id="{6DD5C502-28DA-359D-178A-998AF9DAB266}"/>
              </a:ext>
            </a:extLst>
          </p:cNvPr>
          <p:cNvSpPr txBox="1"/>
          <p:nvPr/>
        </p:nvSpPr>
        <p:spPr>
          <a:xfrm>
            <a:off x="359229" y="1109084"/>
            <a:ext cx="5416420" cy="600164"/>
          </a:xfrm>
          <a:prstGeom prst="rect">
            <a:avLst/>
          </a:prstGeom>
          <a:noFill/>
        </p:spPr>
        <p:txBody>
          <a:bodyPr wrap="square">
            <a:spAutoFit/>
          </a:bodyPr>
          <a:lstStyle/>
          <a:p>
            <a:pPr marL="0" indent="0">
              <a:buNone/>
            </a:pPr>
            <a:r>
              <a:rPr lang="ja-JP" altLang="en-US" sz="1100" dirty="0">
                <a:solidFill>
                  <a:schemeClr val="accent1"/>
                </a:solidFill>
              </a:rPr>
              <a:t>当該業務を受託するにあたっての要望等があれば記載してください。</a:t>
            </a:r>
            <a:endParaRPr lang="en-US" altLang="ja-JP" sz="1100" dirty="0">
              <a:solidFill>
                <a:schemeClr val="accent1"/>
              </a:solidFill>
            </a:endParaRPr>
          </a:p>
          <a:p>
            <a:pPr marL="0" indent="0">
              <a:buNone/>
            </a:pPr>
            <a:r>
              <a:rPr kumimoji="1" lang="ja-JP" altLang="en-US" sz="1100" dirty="0">
                <a:solidFill>
                  <a:schemeClr val="accent1"/>
                </a:solidFill>
              </a:rPr>
              <a:t>フォントサイズは</a:t>
            </a:r>
            <a:r>
              <a:rPr kumimoji="1" lang="en-US" altLang="ja-JP" sz="1100" dirty="0">
                <a:solidFill>
                  <a:schemeClr val="accent1"/>
                </a:solidFill>
              </a:rPr>
              <a:t>11</a:t>
            </a:r>
            <a:r>
              <a:rPr kumimoji="1" lang="ja-JP" altLang="en-US" sz="1100" dirty="0">
                <a:solidFill>
                  <a:schemeClr val="accent1"/>
                </a:solidFill>
              </a:rPr>
              <a:t>以上を目安としてください。</a:t>
            </a:r>
            <a:endParaRPr kumimoji="1" lang="en-US" altLang="ja-JP" sz="1100" dirty="0">
              <a:solidFill>
                <a:schemeClr val="accent1"/>
              </a:solidFill>
            </a:endParaRPr>
          </a:p>
          <a:p>
            <a:pPr marL="0" indent="0">
              <a:buNone/>
            </a:pPr>
            <a:r>
              <a:rPr kumimoji="1" lang="ja-JP" altLang="en-US" sz="1100" dirty="0">
                <a:solidFill>
                  <a:schemeClr val="accent1"/>
                </a:solidFill>
              </a:rPr>
              <a:t>スライドは</a:t>
            </a:r>
            <a:r>
              <a:rPr kumimoji="1" lang="en-US" altLang="ja-JP" sz="1100" dirty="0">
                <a:solidFill>
                  <a:schemeClr val="accent1"/>
                </a:solidFill>
              </a:rPr>
              <a:t>1</a:t>
            </a:r>
            <a:r>
              <a:rPr kumimoji="1" lang="ja-JP" altLang="en-US" sz="1100" dirty="0">
                <a:solidFill>
                  <a:schemeClr val="accent1"/>
                </a:solidFill>
              </a:rPr>
              <a:t>枚以内としてください。特にないは、本スライドを削除してください。</a:t>
            </a:r>
          </a:p>
        </p:txBody>
      </p:sp>
    </p:spTree>
    <p:extLst>
      <p:ext uri="{BB962C8B-B14F-4D97-AF65-F5344CB8AC3E}">
        <p14:creationId xmlns:p14="http://schemas.microsoft.com/office/powerpoint/2010/main" val="387096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3</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938719"/>
          </a:xfrm>
          <a:prstGeom prst="rect">
            <a:avLst/>
          </a:prstGeom>
          <a:noFill/>
        </p:spPr>
        <p:txBody>
          <a:bodyPr wrap="square">
            <a:spAutoFit/>
          </a:bodyPr>
          <a:lstStyle/>
          <a:p>
            <a:r>
              <a:rPr lang="ja-JP" altLang="en-US" sz="1100" dirty="0">
                <a:solidFill>
                  <a:schemeClr val="accent1"/>
                </a:solidFill>
              </a:rPr>
              <a:t>記載されている目的がＮＥＤＯの意図と合致しているかを審査します。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経営人材を発掘し、大学等の技術シーズ・大学発スタートアップとのマッチング等を実施していただくことで、大学発スタートアップの経営人材獲得ルートの多様化を目指す本事業の目的に対して、その考え方を説明してください。</a:t>
            </a:r>
          </a:p>
          <a:p>
            <a:r>
              <a:rPr lang="ja-JP" altLang="en-US" sz="1100" dirty="0">
                <a:solidFill>
                  <a:schemeClr val="accent1"/>
                </a:solidFill>
              </a:rPr>
              <a:t>また、経営人材獲得ルートの在り方についても、説明してください。</a:t>
            </a:r>
            <a:endParaRPr lang="en-US" altLang="ja-JP" sz="1100" dirty="0">
              <a:solidFill>
                <a:schemeClr val="accent1"/>
              </a:solidFill>
            </a:endParaRPr>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spTree>
    <p:extLst>
      <p:ext uri="{BB962C8B-B14F-4D97-AF65-F5344CB8AC3E}">
        <p14:creationId xmlns:p14="http://schemas.microsoft.com/office/powerpoint/2010/main" val="70511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4</a:t>
            </a:fld>
            <a:endParaRPr lang="ja-JP" altLang="en-US" dirty="0"/>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graphicFrame>
        <p:nvGraphicFramePr>
          <p:cNvPr id="12" name="表 13">
            <a:extLst>
              <a:ext uri="{FF2B5EF4-FFF2-40B4-BE49-F238E27FC236}">
                <a16:creationId xmlns:a16="http://schemas.microsoft.com/office/drawing/2014/main" id="{EDC1DFC6-9062-EECF-19C4-749583A9688E}"/>
              </a:ext>
            </a:extLst>
          </p:cNvPr>
          <p:cNvGraphicFramePr>
            <a:graphicFrameLocks noGrp="1"/>
          </p:cNvGraphicFramePr>
          <p:nvPr>
            <p:extLst>
              <p:ext uri="{D42A27DB-BD31-4B8C-83A1-F6EECF244321}">
                <p14:modId xmlns:p14="http://schemas.microsoft.com/office/powerpoint/2010/main" val="1463754145"/>
              </p:ext>
            </p:extLst>
          </p:nvPr>
        </p:nvGraphicFramePr>
        <p:xfrm>
          <a:off x="417725" y="1279818"/>
          <a:ext cx="9070550" cy="3872248"/>
        </p:xfrm>
        <a:graphic>
          <a:graphicData uri="http://schemas.openxmlformats.org/drawingml/2006/table">
            <a:tbl>
              <a:tblPr firstRow="1" bandRow="1">
                <a:tableStyleId>{5C22544A-7EE6-4342-B048-85BDC9FD1C3A}</a:tableStyleId>
              </a:tblPr>
              <a:tblGrid>
                <a:gridCol w="3039866">
                  <a:extLst>
                    <a:ext uri="{9D8B030D-6E8A-4147-A177-3AD203B41FA5}">
                      <a16:colId xmlns:a16="http://schemas.microsoft.com/office/drawing/2014/main" val="2914699276"/>
                    </a:ext>
                  </a:extLst>
                </a:gridCol>
                <a:gridCol w="899805">
                  <a:extLst>
                    <a:ext uri="{9D8B030D-6E8A-4147-A177-3AD203B41FA5}">
                      <a16:colId xmlns:a16="http://schemas.microsoft.com/office/drawing/2014/main" val="974727151"/>
                    </a:ext>
                  </a:extLst>
                </a:gridCol>
                <a:gridCol w="5130879">
                  <a:extLst>
                    <a:ext uri="{9D8B030D-6E8A-4147-A177-3AD203B41FA5}">
                      <a16:colId xmlns:a16="http://schemas.microsoft.com/office/drawing/2014/main" val="288065185"/>
                    </a:ext>
                  </a:extLst>
                </a:gridCol>
              </a:tblGrid>
              <a:tr h="527476">
                <a:tc>
                  <a:txBody>
                    <a:bodyPr/>
                    <a:lstStyle/>
                    <a:p>
                      <a:pPr algn="ctr"/>
                      <a:r>
                        <a:rPr kumimoji="1" lang="en-US" altLang="ja-JP" sz="1100" b="0" dirty="0">
                          <a:solidFill>
                            <a:schemeClr val="tx1"/>
                          </a:solidFill>
                        </a:rPr>
                        <a:t>KPI</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目標値</a:t>
                      </a:r>
                      <a:endParaRPr kumimoji="1" lang="en-US" altLang="ja-JP" sz="1100" b="0" dirty="0">
                        <a:solidFill>
                          <a:schemeClr val="tx1"/>
                        </a:solidFill>
                      </a:endParaRPr>
                    </a:p>
                    <a:p>
                      <a:pPr algn="ctr"/>
                      <a:r>
                        <a:rPr kumimoji="1" lang="ja-JP" altLang="en-US" sz="1100" b="0" dirty="0">
                          <a:solidFill>
                            <a:schemeClr val="tx1"/>
                          </a:solidFill>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設定に対する考え方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320254">
                <a:tc>
                  <a:txBody>
                    <a:bodyPr/>
                    <a:lstStyle/>
                    <a:p>
                      <a:r>
                        <a:rPr kumimoji="1" lang="ja-JP" altLang="en-US" sz="1100" b="0" dirty="0">
                          <a:solidFill>
                            <a:schemeClr val="tx1"/>
                          </a:solidFill>
                        </a:rPr>
                        <a:t>マッチング創出数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8529789"/>
                  </a:ext>
                </a:extLst>
              </a:tr>
              <a:tr h="527476">
                <a:tc>
                  <a:txBody>
                    <a:bodyPr/>
                    <a:lstStyle/>
                    <a:p>
                      <a:r>
                        <a:rPr kumimoji="1" lang="ja-JP" altLang="en-US" sz="1100" b="0" dirty="0">
                          <a:solidFill>
                            <a:schemeClr val="tx1"/>
                          </a:solidFill>
                        </a:rPr>
                        <a:t>　イベントや個別紹介等の「出会い」に</a:t>
                      </a:r>
                      <a:endParaRPr kumimoji="1" lang="en-US" altLang="ja-JP" sz="1100" b="0" dirty="0">
                        <a:solidFill>
                          <a:schemeClr val="tx1"/>
                        </a:solidFill>
                      </a:endParaRPr>
                    </a:p>
                    <a:p>
                      <a:r>
                        <a:rPr kumimoji="1" lang="ja-JP" altLang="en-US" sz="1100" b="0" dirty="0">
                          <a:solidFill>
                            <a:schemeClr val="tx1"/>
                          </a:solidFill>
                        </a:rPr>
                        <a:t>　参加した経営人材の数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527476">
                <a:tc>
                  <a:txBody>
                    <a:bodyPr/>
                    <a:lstStyle/>
                    <a:p>
                      <a:r>
                        <a:rPr kumimoji="1" lang="ja-JP" altLang="en-US" sz="1100" b="0" dirty="0">
                          <a:solidFill>
                            <a:schemeClr val="tx1"/>
                          </a:solidFill>
                        </a:rPr>
                        <a:t>　「出会い」を経て、具体的な伴走支援等の</a:t>
                      </a:r>
                      <a:endParaRPr kumimoji="1" lang="en-US" altLang="ja-JP" sz="1100" b="0" dirty="0">
                        <a:solidFill>
                          <a:schemeClr val="tx1"/>
                        </a:solidFill>
                      </a:endParaRPr>
                    </a:p>
                    <a:p>
                      <a:r>
                        <a:rPr kumimoji="1" lang="ja-JP" altLang="en-US" sz="1100" b="0" dirty="0">
                          <a:solidFill>
                            <a:schemeClr val="tx1"/>
                          </a:solidFill>
                        </a:rPr>
                        <a:t>　「関係構築」に進んだ経営人材の数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527476">
                <a:tc>
                  <a:txBody>
                    <a:bodyPr/>
                    <a:lstStyle/>
                    <a:p>
                      <a:r>
                        <a:rPr kumimoji="1" lang="ja-JP" altLang="en-US" sz="1100" b="0" dirty="0">
                          <a:solidFill>
                            <a:schemeClr val="tx1"/>
                          </a:solidFill>
                        </a:rPr>
                        <a:t>　「関係構築」を経て、スタートアップの</a:t>
                      </a:r>
                      <a:endParaRPr kumimoji="1" lang="en-US" altLang="ja-JP" sz="1100" b="0" dirty="0">
                        <a:solidFill>
                          <a:schemeClr val="tx1"/>
                        </a:solidFill>
                      </a:endParaRPr>
                    </a:p>
                    <a:p>
                      <a:r>
                        <a:rPr kumimoji="1" lang="ja-JP" altLang="en-US" sz="1100" b="0" dirty="0">
                          <a:solidFill>
                            <a:schemeClr val="tx1"/>
                          </a:solidFill>
                        </a:rPr>
                        <a:t>　設立もしくは経営への参画等の</a:t>
                      </a:r>
                      <a:endParaRPr kumimoji="1" lang="en-US" altLang="ja-JP" sz="1100" b="0" dirty="0">
                        <a:solidFill>
                          <a:schemeClr val="tx1"/>
                        </a:solidFill>
                      </a:endParaRPr>
                    </a:p>
                    <a:p>
                      <a:r>
                        <a:rPr kumimoji="1" lang="ja-JP" altLang="en-US" sz="1100" b="0" dirty="0">
                          <a:solidFill>
                            <a:schemeClr val="tx1"/>
                          </a:solidFill>
                        </a:rPr>
                        <a:t>　「意思決定」に至った経営人材の数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527476">
                <a:tc>
                  <a:txBody>
                    <a:bodyPr/>
                    <a:lstStyle/>
                    <a:p>
                      <a:r>
                        <a:rPr kumimoji="1" lang="ja-JP" altLang="en-US" sz="1100" b="0" dirty="0">
                          <a:solidFill>
                            <a:schemeClr val="tx1"/>
                          </a:solidFill>
                        </a:rPr>
                        <a:t>　大学等の技術シーズを起点に、</a:t>
                      </a:r>
                      <a:endParaRPr kumimoji="1" lang="en-US" altLang="ja-JP" sz="1100" b="0" dirty="0">
                        <a:solidFill>
                          <a:schemeClr val="tx1"/>
                        </a:solidFill>
                      </a:endParaRPr>
                    </a:p>
                    <a:p>
                      <a:r>
                        <a:rPr kumimoji="1" lang="ja-JP" altLang="en-US" sz="1100" b="0" dirty="0">
                          <a:solidFill>
                            <a:schemeClr val="tx1"/>
                          </a:solidFill>
                        </a:rPr>
                        <a:t>　設立に至った大学発スタートアップの数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1721503"/>
                  </a:ext>
                </a:extLst>
              </a:tr>
              <a:tr h="320254">
                <a:tc>
                  <a:txBody>
                    <a:bodyPr/>
                    <a:lstStyle/>
                    <a:p>
                      <a:r>
                        <a:rPr kumimoji="1" lang="ja-JP" altLang="en-US" sz="1100" b="0" dirty="0">
                          <a:solidFill>
                            <a:schemeClr val="tx1"/>
                          </a:solidFill>
                        </a:rPr>
                        <a:t>大学発スタートアップ支援数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9991621"/>
                  </a:ext>
                </a:extLst>
              </a:tr>
              <a:tr h="527476">
                <a:tc>
                  <a:txBody>
                    <a:bodyPr/>
                    <a:lstStyle/>
                    <a:p>
                      <a:r>
                        <a:rPr kumimoji="1" lang="ja-JP" altLang="en-US" sz="1100" b="0" dirty="0">
                          <a:solidFill>
                            <a:schemeClr val="tx1"/>
                          </a:solidFill>
                        </a:rPr>
                        <a:t>　経営人材が関与することとなる</a:t>
                      </a:r>
                      <a:endParaRPr kumimoji="1" lang="en-US" altLang="ja-JP" sz="1100" b="0" dirty="0">
                        <a:solidFill>
                          <a:schemeClr val="tx1"/>
                        </a:solidFill>
                      </a:endParaRPr>
                    </a:p>
                    <a:p>
                      <a:r>
                        <a:rPr kumimoji="1" lang="ja-JP" altLang="en-US" sz="1100" b="0" dirty="0">
                          <a:solidFill>
                            <a:schemeClr val="tx1"/>
                          </a:solidFill>
                        </a:rPr>
                        <a:t>　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513302"/>
                  </a:ext>
                </a:extLst>
              </a:tr>
            </a:tbl>
          </a:graphicData>
        </a:graphic>
      </p:graphicFrame>
      <p:sp>
        <p:nvSpPr>
          <p:cNvPr id="5" name="テキスト ボックス 4">
            <a:extLst>
              <a:ext uri="{FF2B5EF4-FFF2-40B4-BE49-F238E27FC236}">
                <a16:creationId xmlns:a16="http://schemas.microsoft.com/office/drawing/2014/main" id="{0415FC4E-A90E-69BA-6586-E8C57B5381B2}"/>
              </a:ext>
            </a:extLst>
          </p:cNvPr>
          <p:cNvSpPr txBox="1"/>
          <p:nvPr/>
        </p:nvSpPr>
        <p:spPr>
          <a:xfrm>
            <a:off x="620485" y="5404308"/>
            <a:ext cx="5276461" cy="769441"/>
          </a:xfrm>
          <a:prstGeom prst="rect">
            <a:avLst/>
          </a:prstGeom>
          <a:noFill/>
        </p:spPr>
        <p:txBody>
          <a:bodyPr wrap="square">
            <a:spAutoFit/>
          </a:bodyPr>
          <a:lstStyle/>
          <a:p>
            <a:r>
              <a:rPr lang="en-US" altLang="ja-JP" sz="1100" dirty="0">
                <a:solidFill>
                  <a:schemeClr val="accent1"/>
                </a:solidFill>
              </a:rPr>
              <a:t>KPI</a:t>
            </a:r>
            <a:r>
              <a:rPr lang="ja-JP" altLang="en-US" sz="1100" dirty="0">
                <a:solidFill>
                  <a:schemeClr val="accent1"/>
                </a:solidFill>
              </a:rPr>
              <a:t>の設定値、設定に対する考え方については、表に記載してください。</a:t>
            </a:r>
            <a:endParaRPr lang="en-US" altLang="ja-JP" sz="1100" dirty="0">
              <a:solidFill>
                <a:schemeClr val="accent1"/>
              </a:solidFill>
            </a:endParaRPr>
          </a:p>
          <a:p>
            <a:r>
              <a:rPr lang="ja-JP" altLang="en-US" sz="1100" dirty="0">
                <a:solidFill>
                  <a:schemeClr val="accent1"/>
                </a:solidFill>
              </a:rPr>
              <a:t>なお、枠のサイズは調整していただいても構いません。</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58242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２</a:t>
            </a:r>
            <a:r>
              <a:rPr kumimoji="1" lang="ja-JP" altLang="en-US" dirty="0"/>
              <a:t>．提案する内容（実施</a:t>
            </a:r>
            <a:r>
              <a:rPr lang="ja-JP" altLang="en-US" dirty="0"/>
              <a:t>内容と</a:t>
            </a:r>
            <a:r>
              <a:rPr kumimoji="1" lang="ja-JP" altLang="en-US" dirty="0"/>
              <a:t>スケジュール）</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5</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4109084019"/>
              </p:ext>
            </p:extLst>
          </p:nvPr>
        </p:nvGraphicFramePr>
        <p:xfrm>
          <a:off x="206805" y="1101012"/>
          <a:ext cx="9469041" cy="5014575"/>
        </p:xfrm>
        <a:graphic>
          <a:graphicData uri="http://schemas.openxmlformats.org/drawingml/2006/table">
            <a:tbl>
              <a:tblPr firstRow="1" bandRow="1">
                <a:tableStyleId>{5C22544A-7EE6-4342-B048-85BDC9FD1C3A}</a:tableStyleId>
              </a:tblPr>
              <a:tblGrid>
                <a:gridCol w="2413517">
                  <a:extLst>
                    <a:ext uri="{9D8B030D-6E8A-4147-A177-3AD203B41FA5}">
                      <a16:colId xmlns:a16="http://schemas.microsoft.com/office/drawing/2014/main" val="2914699276"/>
                    </a:ext>
                  </a:extLst>
                </a:gridCol>
                <a:gridCol w="984363">
                  <a:extLst>
                    <a:ext uri="{9D8B030D-6E8A-4147-A177-3AD203B41FA5}">
                      <a16:colId xmlns:a16="http://schemas.microsoft.com/office/drawing/2014/main" val="974727151"/>
                    </a:ext>
                  </a:extLst>
                </a:gridCol>
                <a:gridCol w="984362">
                  <a:extLst>
                    <a:ext uri="{9D8B030D-6E8A-4147-A177-3AD203B41FA5}">
                      <a16:colId xmlns:a16="http://schemas.microsoft.com/office/drawing/2014/main" val="4043353021"/>
                    </a:ext>
                  </a:extLst>
                </a:gridCol>
                <a:gridCol w="984363">
                  <a:extLst>
                    <a:ext uri="{9D8B030D-6E8A-4147-A177-3AD203B41FA5}">
                      <a16:colId xmlns:a16="http://schemas.microsoft.com/office/drawing/2014/main" val="205035693"/>
                    </a:ext>
                  </a:extLst>
                </a:gridCol>
                <a:gridCol w="1025609">
                  <a:extLst>
                    <a:ext uri="{9D8B030D-6E8A-4147-A177-3AD203B41FA5}">
                      <a16:colId xmlns:a16="http://schemas.microsoft.com/office/drawing/2014/main" val="1506180924"/>
                    </a:ext>
                  </a:extLst>
                </a:gridCol>
                <a:gridCol w="1025609">
                  <a:extLst>
                    <a:ext uri="{9D8B030D-6E8A-4147-A177-3AD203B41FA5}">
                      <a16:colId xmlns:a16="http://schemas.microsoft.com/office/drawing/2014/main" val="74400797"/>
                    </a:ext>
                  </a:extLst>
                </a:gridCol>
                <a:gridCol w="1025609">
                  <a:extLst>
                    <a:ext uri="{9D8B030D-6E8A-4147-A177-3AD203B41FA5}">
                      <a16:colId xmlns:a16="http://schemas.microsoft.com/office/drawing/2014/main" val="1553060541"/>
                    </a:ext>
                  </a:extLst>
                </a:gridCol>
                <a:gridCol w="1025609">
                  <a:extLst>
                    <a:ext uri="{9D8B030D-6E8A-4147-A177-3AD203B41FA5}">
                      <a16:colId xmlns:a16="http://schemas.microsoft.com/office/drawing/2014/main" val="2823677598"/>
                    </a:ext>
                  </a:extLst>
                </a:gridCol>
              </a:tblGrid>
              <a:tr h="239596">
                <a:tc>
                  <a:txBody>
                    <a:bodyPr/>
                    <a:lstStyle/>
                    <a:p>
                      <a:pPr algn="ctr"/>
                      <a:r>
                        <a:rPr kumimoji="1" lang="ja-JP" altLang="en-US" sz="1100" b="0" dirty="0">
                          <a:solidFill>
                            <a:schemeClr val="tx1"/>
                          </a:solidFill>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3">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239596">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Apr-Jun</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39581785"/>
                  </a:ext>
                </a:extLst>
              </a:tr>
              <a:tr h="509103">
                <a:tc>
                  <a:txBody>
                    <a:bodyPr/>
                    <a:lstStyle/>
                    <a:p>
                      <a:r>
                        <a:rPr kumimoji="1" lang="ja-JP" altLang="en-US" sz="1100" b="0" dirty="0">
                          <a:solidFill>
                            <a:schemeClr val="tx1"/>
                          </a:solidFill>
                        </a:rPr>
                        <a:t>①経営人材の発掘・育成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8529789"/>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経営人材の発掘・獲得方法の検討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3613529"/>
                  </a:ext>
                </a:extLst>
              </a:tr>
              <a:tr h="530741">
                <a:tc>
                  <a:txBody>
                    <a:bodyPr/>
                    <a:lstStyle/>
                    <a:p>
                      <a:r>
                        <a:rPr kumimoji="1" lang="en-US" altLang="ja-JP" sz="1100" b="0" dirty="0">
                          <a:solidFill>
                            <a:schemeClr val="tx1"/>
                          </a:solidFill>
                        </a:rPr>
                        <a:t>b.</a:t>
                      </a:r>
                      <a:r>
                        <a:rPr kumimoji="1" lang="ja-JP" altLang="en-US" sz="1100" b="0" dirty="0">
                          <a:solidFill>
                            <a:schemeClr val="tx1"/>
                          </a:solidFill>
                        </a:rPr>
                        <a:t>経営人材の「質」の確認方法の検討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3530273"/>
                  </a:ext>
                </a:extLst>
              </a:tr>
              <a:tr h="530741">
                <a:tc>
                  <a:txBody>
                    <a:bodyPr/>
                    <a:lstStyle/>
                    <a:p>
                      <a:r>
                        <a:rPr kumimoji="1" lang="ja-JP" altLang="en-US" sz="1100" b="0" dirty="0">
                          <a:solidFill>
                            <a:schemeClr val="tx1"/>
                          </a:solidFill>
                        </a:rPr>
                        <a:t>②経営人材と大学等の技術シーズ・大学発スタートアップのマッチング機会創出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530741">
                <a:tc>
                  <a:txBody>
                    <a:bodyPr/>
                    <a:lstStyle/>
                    <a:p>
                      <a:r>
                        <a:rPr kumimoji="1" lang="ja-JP" altLang="en-US" sz="1100" b="0" dirty="0">
                          <a:solidFill>
                            <a:schemeClr val="tx1"/>
                          </a:solidFill>
                        </a:rPr>
                        <a:t>③経営人材として経営参画するための環境整備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経営人材の維持・確保方法の検討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530741">
                <a:tc>
                  <a:txBody>
                    <a:bodyPr/>
                    <a:lstStyle/>
                    <a:p>
                      <a:r>
                        <a:rPr kumimoji="1" lang="en-US" altLang="ja-JP" sz="1100" b="0" dirty="0">
                          <a:solidFill>
                            <a:schemeClr val="tx1"/>
                          </a:solidFill>
                        </a:rPr>
                        <a:t>b. </a:t>
                      </a:r>
                      <a:r>
                        <a:rPr kumimoji="1" lang="ja-JP" altLang="en-US" sz="1100" b="0" dirty="0">
                          <a:solidFill>
                            <a:schemeClr val="tx1"/>
                          </a:solidFill>
                        </a:rPr>
                        <a:t>経営人材の活躍の評価方法の検討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0480720"/>
                  </a:ext>
                </a:extLst>
              </a:tr>
              <a:tr h="739247">
                <a:tc>
                  <a:txBody>
                    <a:bodyPr/>
                    <a:lstStyle/>
                    <a:p>
                      <a:r>
                        <a:rPr kumimoji="1" lang="ja-JP" altLang="en-US" sz="1100" b="0" dirty="0">
                          <a:solidFill>
                            <a:schemeClr val="tx1"/>
                          </a:solidFill>
                        </a:rPr>
                        <a:t>④取組内容及び実施結果等についての自己分析及び報告会等への参加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8029123"/>
                  </a:ext>
                </a:extLst>
              </a:tr>
            </a:tbl>
          </a:graphicData>
        </a:graphic>
      </p:graphicFrame>
      <p:cxnSp>
        <p:nvCxnSpPr>
          <p:cNvPr id="13" name="直線矢印コネクタ 12">
            <a:extLst>
              <a:ext uri="{FF2B5EF4-FFF2-40B4-BE49-F238E27FC236}">
                <a16:creationId xmlns:a16="http://schemas.microsoft.com/office/drawing/2014/main" id="{059A0432-4B31-E0F3-7968-61932A4D2ED1}"/>
              </a:ext>
            </a:extLst>
          </p:cNvPr>
          <p:cNvCxnSpPr>
            <a:cxnSpLocks/>
          </p:cNvCxnSpPr>
          <p:nvPr/>
        </p:nvCxnSpPr>
        <p:spPr>
          <a:xfrm>
            <a:off x="2415898" y="212454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5EFD4C3-B2F3-ED81-C1EA-FCDD554718D2}"/>
              </a:ext>
            </a:extLst>
          </p:cNvPr>
          <p:cNvCxnSpPr>
            <a:cxnSpLocks/>
          </p:cNvCxnSpPr>
          <p:nvPr/>
        </p:nvCxnSpPr>
        <p:spPr>
          <a:xfrm>
            <a:off x="4221304" y="261755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FF43752-20A9-312D-0B48-B90225154F00}"/>
              </a:ext>
            </a:extLst>
          </p:cNvPr>
          <p:cNvCxnSpPr>
            <a:cxnSpLocks/>
          </p:cNvCxnSpPr>
          <p:nvPr/>
        </p:nvCxnSpPr>
        <p:spPr>
          <a:xfrm>
            <a:off x="3024588" y="3194208"/>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072103E-3563-20B0-4035-626173EFCC2C}"/>
              </a:ext>
            </a:extLst>
          </p:cNvPr>
          <p:cNvCxnSpPr>
            <a:cxnSpLocks/>
          </p:cNvCxnSpPr>
          <p:nvPr/>
        </p:nvCxnSpPr>
        <p:spPr>
          <a:xfrm>
            <a:off x="6129219" y="5407817"/>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337C5B86-1DAA-1D73-A496-15BBEE9B747E}"/>
              </a:ext>
            </a:extLst>
          </p:cNvPr>
          <p:cNvSpPr txBox="1"/>
          <p:nvPr/>
        </p:nvSpPr>
        <p:spPr>
          <a:xfrm>
            <a:off x="3104030" y="3693028"/>
            <a:ext cx="5712844" cy="1277273"/>
          </a:xfrm>
          <a:prstGeom prst="rect">
            <a:avLst/>
          </a:prstGeom>
          <a:noFill/>
        </p:spPr>
        <p:txBody>
          <a:bodyPr wrap="square">
            <a:spAutoFit/>
          </a:bodyPr>
          <a:lstStyle/>
          <a:p>
            <a:r>
              <a:rPr lang="ja-JP" altLang="en-US" sz="1100" dirty="0">
                <a:solidFill>
                  <a:schemeClr val="accent1"/>
                </a:solidFill>
              </a:rPr>
              <a:t>当該業務を遂行するためには、「仕様書」を踏まえ、各記載の実施項目をどのように細分し、どのような手順で行うのか、また、どの程度の経費が必要となるかを一覧表にまとめてください。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時間軸はより細かく設定していただいて構いません。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
        <p:nvSpPr>
          <p:cNvPr id="33" name="テキスト ボックス 32">
            <a:extLst>
              <a:ext uri="{FF2B5EF4-FFF2-40B4-BE49-F238E27FC236}">
                <a16:creationId xmlns:a16="http://schemas.microsoft.com/office/drawing/2014/main" id="{6CA43384-FB32-DC87-BBAA-02FA4E0DA7E9}"/>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a:t>
            </a:r>
            <a:r>
              <a:rPr kumimoji="1" lang="ja-JP" altLang="en-US" sz="800" dirty="0">
                <a:solidFill>
                  <a:schemeClr val="bg1"/>
                </a:solidFill>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2398312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．提案する内容（実施項目①）</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6</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業務でマッチングする経営人材のリストを作成すること（提案時点では、人数、人材像等について整理することでも構わない）」については、提案書「７．経営人材及び事業管理者について」に記載してください。</a:t>
            </a:r>
            <a:endParaRPr lang="en-US" altLang="ja-JP" sz="1100" dirty="0">
              <a:solidFill>
                <a:schemeClr val="accent1"/>
              </a:solidFill>
            </a:endParaRPr>
          </a:p>
        </p:txBody>
      </p:sp>
    </p:spTree>
    <p:extLst>
      <p:ext uri="{BB962C8B-B14F-4D97-AF65-F5344CB8AC3E}">
        <p14:creationId xmlns:p14="http://schemas.microsoft.com/office/powerpoint/2010/main" val="386121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．提案する内容（実施項目②）</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7</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083E592-F24D-966C-17BC-BF3D505A253D}"/>
              </a:ext>
            </a:extLst>
          </p:cNvPr>
          <p:cNvSpPr txBox="1"/>
          <p:nvPr/>
        </p:nvSpPr>
        <p:spPr>
          <a:xfrm>
            <a:off x="363823" y="1140483"/>
            <a:ext cx="8056983" cy="2123658"/>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351105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．提案する内容（実施項目③）</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8</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FF7A203-A6A4-4196-DF4A-D4C5E6280265}"/>
              </a:ext>
            </a:extLst>
          </p:cNvPr>
          <p:cNvSpPr txBox="1"/>
          <p:nvPr/>
        </p:nvSpPr>
        <p:spPr>
          <a:xfrm>
            <a:off x="363823" y="1140483"/>
            <a:ext cx="8056983" cy="2123658"/>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1294112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．提案する内容（実施項目④）</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9</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FD3CFAF-E5EA-DA48-C7E5-A673864F2258}"/>
              </a:ext>
            </a:extLst>
          </p:cNvPr>
          <p:cNvSpPr txBox="1"/>
          <p:nvPr/>
        </p:nvSpPr>
        <p:spPr>
          <a:xfrm>
            <a:off x="363823" y="1140483"/>
            <a:ext cx="8056983" cy="1785104"/>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報告書等を作成するにあたって、その形式、取りまとめ手法等を踏まえた成果物のイメージを説明してください。</a:t>
            </a:r>
          </a:p>
          <a:p>
            <a:r>
              <a:rPr lang="ja-JP" altLang="en-US" sz="1100" dirty="0">
                <a:solidFill>
                  <a:schemeClr val="accent1"/>
                </a:solidFill>
              </a:rPr>
              <a:t>また、報告会等に対する考え方も説明してください。</a:t>
            </a: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2655197851"/>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3777</Words>
  <PresentationFormat>A4 210 x 297 mm</PresentationFormat>
  <Paragraphs>330</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ＭＳ Ｐゴシック</vt:lpstr>
      <vt:lpstr>メイリオ</vt:lpstr>
      <vt:lpstr>游ゴシック</vt:lpstr>
      <vt:lpstr>Arial</vt:lpstr>
      <vt:lpstr>NEDO日本語16：9</vt:lpstr>
      <vt:lpstr>大学発スタートアップにおける経営人材確保支援（MPM） に係る提案書</vt:lpstr>
      <vt:lpstr>提案書概要 ○○○○○株式会社</vt:lpstr>
      <vt:lpstr>１．目的</vt:lpstr>
      <vt:lpstr>１．目的</vt:lpstr>
      <vt:lpstr>２．提案する内容（実施内容とスケジュール）</vt:lpstr>
      <vt:lpstr>２．提案する内容（実施項目①）</vt:lpstr>
      <vt:lpstr>２．提案する内容（実施項目②）</vt:lpstr>
      <vt:lpstr>２．提案する内容（実施項目③）</vt:lpstr>
      <vt:lpstr>２．提案する内容（実施項目④）</vt:lpstr>
      <vt:lpstr>３．必要経費</vt:lpstr>
      <vt:lpstr>３．必要経費（積算表）</vt:lpstr>
      <vt:lpstr>４．関連業務実績</vt:lpstr>
      <vt:lpstr>５．事業実施体制図</vt:lpstr>
      <vt:lpstr>６．経営基盤</vt:lpstr>
      <vt:lpstr>７．経営人材及び事業管理者について</vt:lpstr>
      <vt:lpstr>７．経営人材及び事業管理者について</vt:lpstr>
      <vt:lpstr>８．委託業務管理体制</vt:lpstr>
      <vt:lpstr>９．ワークライフバランス等推進企業に関する認定状況</vt:lpstr>
      <vt:lpstr>１０．契約書に関する合意</vt:lpstr>
      <vt:lpstr>１１．その他</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