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autoCompressPictures="0">
  <p:sldMasterIdLst>
    <p:sldMasterId id="2147485117" r:id="rId1"/>
  </p:sldMasterIdLst>
  <p:notesMasterIdLst>
    <p:notesMasterId r:id="rId18"/>
  </p:notesMasterIdLst>
  <p:handoutMasterIdLst>
    <p:handoutMasterId r:id="rId19"/>
  </p:handoutMasterIdLst>
  <p:sldIdLst>
    <p:sldId id="2145705138" r:id="rId2"/>
    <p:sldId id="2145705070" r:id="rId3"/>
    <p:sldId id="2145705156" r:id="rId4"/>
    <p:sldId id="2145705140" r:id="rId5"/>
    <p:sldId id="2145705155" r:id="rId6"/>
    <p:sldId id="2145705157" r:id="rId7"/>
    <p:sldId id="2145705143" r:id="rId8"/>
    <p:sldId id="2145705144" r:id="rId9"/>
    <p:sldId id="2145705158" r:id="rId10"/>
    <p:sldId id="2145705149" r:id="rId11"/>
    <p:sldId id="2145705148" r:id="rId12"/>
    <p:sldId id="2145705145" r:id="rId13"/>
    <p:sldId id="2145705160" r:id="rId14"/>
    <p:sldId id="2145705159" r:id="rId15"/>
    <p:sldId id="2145705161" r:id="rId16"/>
    <p:sldId id="2145705151" r:id="rId17"/>
  </p:sldIdLst>
  <p:sldSz cx="12192000" cy="6858000"/>
  <p:notesSz cx="6735763" cy="9866313"/>
  <p:custShowLst>
    <p:custShow name="Format Guide Workshop" id="0">
      <p:sldLst/>
    </p:custShow>
  </p:custShowLst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2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6666"/>
    <a:srgbClr val="009999"/>
    <a:srgbClr val="BFBFBF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30" autoAdjust="0"/>
    <p:restoredTop sz="94796" autoAdjust="0"/>
  </p:normalViewPr>
  <p:slideViewPr>
    <p:cSldViewPr>
      <p:cViewPr varScale="1">
        <p:scale>
          <a:sx n="114" d="100"/>
          <a:sy n="114" d="100"/>
        </p:scale>
        <p:origin x="294" y="96"/>
      </p:cViewPr>
      <p:guideLst>
        <p:guide orient="horz" pos="43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24"/>
    </p:cViewPr>
  </p:sorterViewPr>
  <p:notesViewPr>
    <p:cSldViewPr>
      <p:cViewPr>
        <p:scale>
          <a:sx n="75" d="100"/>
          <a:sy n="75" d="100"/>
        </p:scale>
        <p:origin x="4122" y="2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7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r">
              <a:defRPr sz="1200"/>
            </a:lvl1pPr>
          </a:lstStyle>
          <a:p>
            <a:fld id="{57691E93-EF64-46CC-85E2-BBB5BEDB9501}" type="datetimeFigureOut">
              <a:rPr lang="en-US" sz="800"/>
              <a:t>3/22/2024</a:t>
            </a:fld>
            <a:endParaRPr lang="en-US" sz="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7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200"/>
            </a:lvl1pPr>
          </a:lstStyle>
          <a:p>
            <a:fld id="{3DCECA85-2A7A-423F-89EA-6868CB52DF19}" type="slidenum">
              <a:rPr lang="en-US" sz="800"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093775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1" y="4711693"/>
            <a:ext cx="6734204" cy="51546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697" tIns="45848" rIns="91697" bIns="45848" rtlCol="0" anchor="ctr"/>
          <a:lstStyle/>
          <a:p>
            <a:pPr algn="ctr"/>
            <a:endParaRPr lang="en-US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9886" y="4"/>
            <a:ext cx="2838947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76213" y="614363"/>
            <a:ext cx="7070726" cy="3978275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txBody>
          <a:bodyPr vert="horz" lIns="91697" tIns="45848" rIns="91697" bIns="45848" rtlCol="0" anchor="ctr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9886" y="9340764"/>
            <a:ext cx="2838947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40764"/>
            <a:ext cx="2829918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400"/>
            </a:lvl1pPr>
          </a:lstStyle>
          <a:p>
            <a:r>
              <a:rPr lang="en-US" dirty="0"/>
              <a:t>Notes view: </a:t>
            </a:r>
            <a:fld id="{128CEAFE-FA94-43E5-B0FF-D47E1CCDD1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51517" y="5036366"/>
            <a:ext cx="6215660" cy="4026127"/>
          </a:xfrm>
          <a:prstGeom prst="rect">
            <a:avLst/>
          </a:prstGeom>
        </p:spPr>
        <p:txBody>
          <a:bodyPr vert="horz" lIns="91697" tIns="45848" rIns="91697" bIns="45848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815599" y="0"/>
            <a:ext cx="2918626" cy="495181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r">
              <a:defRPr sz="1200"/>
            </a:lvl1pPr>
          </a:lstStyle>
          <a:p>
            <a:fld id="{F2C7CF5F-7CF3-4DF3-838A-EE34544862CC}" type="datetimeFigureOut">
              <a:rPr lang="en-US" smtClean="0"/>
              <a:t>3/22/2024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22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rtl="0" eaLnBrk="1" latinLnBrk="0" hangingPunct="1">
      <a:spcAft>
        <a:spcPts val="600"/>
      </a:spcAft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1430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286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435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6858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000" i="1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09" userDrawn="1">
          <p15:clr>
            <a:srgbClr val="F26B43"/>
          </p15:clr>
        </p15:guide>
        <p15:guide id="2" pos="2122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１"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 bwMode="white">
          <a:xfrm>
            <a:off x="618898" y="3680016"/>
            <a:ext cx="11576304" cy="0"/>
          </a:xfrm>
          <a:prstGeom prst="line">
            <a:avLst/>
          </a:prstGeom>
          <a:ln w="19050" cmpd="sng">
            <a:solidFill>
              <a:schemeClr val="tx1">
                <a:lumMod val="75000"/>
                <a:lumOff val="25000"/>
              </a:schemeClr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A57D87-18B7-DEF2-FBDE-8EF3951E83D7}"/>
              </a:ext>
            </a:extLst>
          </p:cNvPr>
          <p:cNvSpPr txBox="1"/>
          <p:nvPr userDrawn="1"/>
        </p:nvSpPr>
        <p:spPr>
          <a:xfrm>
            <a:off x="3215680" y="1772816"/>
            <a:ext cx="144016" cy="288031"/>
          </a:xfrm>
          <a:prstGeom prst="rect">
            <a:avLst/>
          </a:prstGeom>
          <a:noFill/>
          <a:ln w="9525" cap="rnd">
            <a:noFill/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err="1">
              <a:solidFill>
                <a:srgbClr val="575757"/>
              </a:solidFill>
            </a:endParaRP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599E1129-850B-B3F0-4AC7-AEEA79069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505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２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 bwMode="white">
          <a:xfrm>
            <a:off x="11167872" y="6404400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D1D48553-BD76-A47C-79E8-BA943E57B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0231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630000" y="622800"/>
            <a:ext cx="10933350" cy="332399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sym typeface="Trebuchet MS" panose="020B0603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22069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677400" y="6405036"/>
            <a:ext cx="148205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167872" y="6405036"/>
            <a:ext cx="381000" cy="153888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100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30000" y="622800"/>
            <a:ext cx="10933350" cy="3323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30000" y="1825625"/>
            <a:ext cx="1093335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533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14" r:id="rId1"/>
    <p:sldLayoutId id="2147485092" r:id="rId2"/>
    <p:sldLayoutId id="2147485119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Trebuchet MS" panose="020B0603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Font typeface="Arial" panose="020B0604020202020204" pitchFamily="34" charset="0"/>
        <a:buChar char="​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1pPr>
      <a:lvl2pPr marL="284400" indent="-172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•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2pPr>
      <a:lvl3pPr marL="511200" indent="-1656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Clr>
          <a:schemeClr val="tx2"/>
        </a:buClr>
        <a:buFont typeface="Trebuchet MS" panose="020B0603020202020204" pitchFamily="34" charset="0"/>
        <a:buChar char="–"/>
        <a:defRPr lang="en-US" sz="1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3pPr>
      <a:lvl4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tx2"/>
        </a:buClr>
        <a:buFont typeface="Arial" panose="020B0604020202020204" pitchFamily="34" charset="0"/>
        <a:buChar char="​"/>
        <a:defRPr lang="en-US" sz="16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Tx/>
        <a:buFont typeface="Arial" panose="020B0604020202020204" pitchFamily="34" charset="0"/>
        <a:buChar char="​"/>
        <a:defRPr lang="en-US" sz="1600" b="1" kern="1200" smtClean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5pPr>
      <a:lvl6pPr marL="269875" indent="-152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lang="en-US" sz="16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900"/>
        </a:spcAft>
        <a:buFont typeface="Arial" panose="020B0604020202020204" pitchFamily="34" charset="0"/>
        <a:buChar char="​"/>
        <a:defRPr lang="en-US" sz="4400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914400" rtl="0" eaLnBrk="1" latinLnBrk="0" hangingPunct="1">
        <a:lnSpc>
          <a:spcPct val="90000"/>
        </a:lnSpc>
        <a:spcBef>
          <a:spcPts val="900"/>
        </a:spcBef>
        <a:spcAft>
          <a:spcPts val="0"/>
        </a:spcAft>
        <a:buFont typeface="Arial" panose="020B0604020202020204" pitchFamily="34" charset="0"/>
        <a:buChar char="​"/>
        <a:defRPr lang="en-US" sz="5400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Char char="​"/>
        <a:defRPr lang="en-US" sz="240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 userDrawn="1">
          <p15:clr>
            <a:srgbClr val="F26B43"/>
          </p15:clr>
        </p15:guide>
        <p15:guide id="2" pos="396" userDrawn="1">
          <p15:clr>
            <a:srgbClr val="F26B43"/>
          </p15:clr>
        </p15:guide>
        <p15:guide id="3" pos="7284" userDrawn="1">
          <p15:clr>
            <a:srgbClr val="F26B43"/>
          </p15:clr>
        </p15:guide>
        <p15:guide id="4" orient="horz" pos="38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F09A2DE-34FC-ECC1-5A2D-C6A9BD46CC6E}"/>
              </a:ext>
            </a:extLst>
          </p:cNvPr>
          <p:cNvSpPr txBox="1"/>
          <p:nvPr/>
        </p:nvSpPr>
        <p:spPr>
          <a:xfrm>
            <a:off x="551384" y="736248"/>
            <a:ext cx="7416824" cy="89255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2024</a:t>
            </a:r>
            <a:r>
              <a:rPr lang="ja-JP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年度ＳＢＩＲ推進プログラム（連結型　フェーズ１）</a:t>
            </a:r>
            <a:endParaRPr lang="en-US" altLang="ja-JP" sz="2000" b="1" kern="1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ja-JP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助成事業実施計画書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89EC023-A66B-76C4-8CD7-0B61BF41F074}"/>
              </a:ext>
            </a:extLst>
          </p:cNvPr>
          <p:cNvSpPr txBox="1"/>
          <p:nvPr/>
        </p:nvSpPr>
        <p:spPr>
          <a:xfrm>
            <a:off x="551384" y="3854269"/>
            <a:ext cx="11318844" cy="1158907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研究開発課題番号：</a:t>
            </a:r>
            <a:endParaRPr lang="en-US" altLang="ja-JP" sz="2000" b="1" kern="100" dirty="0"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提案テーマ名：</a:t>
            </a:r>
            <a:endParaRPr lang="en-US" altLang="ja-JP" sz="2000" b="1" kern="100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20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提案者名：</a:t>
            </a:r>
            <a:endParaRPr lang="ja-JP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056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114535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５．事業化における課題及びその解決方法｜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8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A523C856-F39D-E890-0A21-F745BB2093C2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2014060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６．技術的課題及びその解決方法｜事業化までに解決すべき重要な技術的課題とその解決方法</a:t>
            </a:r>
            <a:endParaRPr kumimoji="1" lang="en-US" altLang="ja-JP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07C1E37-AC11-6BBA-B626-AD0A3A452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762167"/>
              </p:ext>
            </p:extLst>
          </p:nvPr>
        </p:nvGraphicFramePr>
        <p:xfrm>
          <a:off x="156701" y="2267254"/>
          <a:ext cx="11878599" cy="3033954"/>
        </p:xfrm>
        <a:graphic>
          <a:graphicData uri="http://schemas.openxmlformats.org/drawingml/2006/table">
            <a:tbl>
              <a:tblPr firstRow="1" bandRow="1"/>
              <a:tblGrid>
                <a:gridCol w="2227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90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0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研究開発項目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目標（値）</a:t>
                      </a:r>
                    </a:p>
                  </a:txBody>
                  <a:tcPr marT="31227" marB="31227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ＭＳ ゴシック" pitchFamily="49" charset="-128"/>
                          <a:ea typeface="ＭＳ ゴシック" pitchFamily="49" charset="-128"/>
                        </a:rPr>
                        <a:t>実施担当者</a:t>
                      </a:r>
                    </a:p>
                  </a:txBody>
                  <a:tcPr marT="31227" marB="31227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①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の調査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(a) △△△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の調査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　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(b) ◇◇◇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の調査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②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の検討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◇◇大学△△学部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③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の評価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◇◇大学△△学部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④</a:t>
                      </a:r>
                      <a:r>
                        <a:rPr kumimoji="1" lang="en-US" altLang="ja-JP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×××</a:t>
                      </a:r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の確認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r>
                        <a:rPr kumimoji="1" lang="ja-JP" altLang="en-US" sz="1400" baseline="0" dirty="0">
                          <a:latin typeface="ＭＳ ゴシック" pitchFamily="49" charset="-128"/>
                          <a:ea typeface="ＭＳ ゴシック" pitchFamily="49" charset="-128"/>
                        </a:rPr>
                        <a:t>○○（株）、□□（株）</a:t>
                      </a: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ＭＳ Ｐゴシック"/>
                        </a:defRPr>
                      </a:lvl9pPr>
                    </a:lstStyle>
                    <a:p>
                      <a:endParaRPr kumimoji="1" lang="ja-JP" altLang="en-US" sz="1400" baseline="0" dirty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T="31227" marB="3122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02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16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７．開発スケジュール｜（１）事業化までの開発スケジュール（長期）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F4AFA643-9F2C-5DF1-E718-7A152C924C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901733"/>
              </p:ext>
            </p:extLst>
          </p:nvPr>
        </p:nvGraphicFramePr>
        <p:xfrm>
          <a:off x="74613" y="1481138"/>
          <a:ext cx="12042775" cy="411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048676" imgH="3095625" progId="Excel.Sheet.12">
                  <p:embed/>
                </p:oleObj>
              </mc:Choice>
              <mc:Fallback>
                <p:oleObj name="Worksheet" r:id="rId2" imgW="9048676" imgH="30956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4613" y="1481138"/>
                        <a:ext cx="12042775" cy="4119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924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38B78AB-7BF2-9317-E512-04D5CEF06398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７．開発スケジュール｜（２）本事業における開発スケジュール（短期）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98F022ED-852E-438B-C02B-7DEC21F54C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157594"/>
              </p:ext>
            </p:extLst>
          </p:nvPr>
        </p:nvGraphicFramePr>
        <p:xfrm>
          <a:off x="177940" y="1412875"/>
          <a:ext cx="11286985" cy="478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896321" imgH="3267075" progId="Excel.Sheet.12">
                  <p:embed/>
                </p:oleObj>
              </mc:Choice>
              <mc:Fallback>
                <p:oleObj name="Worksheet" r:id="rId2" imgW="7896321" imgH="326707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7940" y="1412875"/>
                        <a:ext cx="11286985" cy="4783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146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>
            <a:extLst>
              <a:ext uri="{FF2B5EF4-FFF2-40B4-BE49-F238E27FC236}">
                <a16:creationId xmlns:a16="http://schemas.microsoft.com/office/drawing/2014/main" id="{4654C8D5-D367-BF9D-80BE-266DFA085E1F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D46290F-85C9-DCA4-C1AB-5DEC3970D793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1">
            <a:extLst>
              <a:ext uri="{FF2B5EF4-FFF2-40B4-BE49-F238E27FC236}">
                <a16:creationId xmlns:a16="http://schemas.microsoft.com/office/drawing/2014/main" id="{081EAFD8-421E-548E-E1B9-E1CC1506D9D1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８．類似技術の状況及び知財戦略｜競合する類似プロダクツや代替ソリューションとの比較及び知財戦略</a:t>
            </a:r>
          </a:p>
        </p:txBody>
      </p:sp>
    </p:spTree>
    <p:extLst>
      <p:ext uri="{BB962C8B-B14F-4D97-AF65-F5344CB8AC3E}">
        <p14:creationId xmlns:p14="http://schemas.microsoft.com/office/powerpoint/2010/main" val="347095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F77D578-A3C0-BB0C-D8C5-8D75A4E5E573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439670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９．事業として成功すると考えた理由｜</a:t>
            </a:r>
            <a:r>
              <a:rPr lang="ja-JP" altLang="en-US" sz="2200" spc="-40" dirty="0">
                <a:solidFill>
                  <a:schemeClr val="tx1"/>
                </a:solidFill>
              </a:rPr>
              <a:t>顧客や市場から受け入れられ政策課題を解決できることの説明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1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事業化計画の妥当性・実効性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98DC75E5-DF31-B549-8EA0-9DEB57CE2CC5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491480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200" dirty="0">
                <a:solidFill>
                  <a:schemeClr val="tx1"/>
                </a:solidFill>
              </a:rPr>
              <a:t>10</a:t>
            </a:r>
            <a:r>
              <a:rPr lang="ja-JP" altLang="en-US" sz="2200" dirty="0">
                <a:solidFill>
                  <a:schemeClr val="tx1"/>
                </a:solidFill>
              </a:rPr>
              <a:t>．支出計画｜本事業における資金計画</a:t>
            </a:r>
            <a:endParaRPr kumimoji="1" lang="en-US" altLang="ja-JP" sz="2200" spc="-40" dirty="0">
              <a:solidFill>
                <a:schemeClr val="tx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C8C46D5-1C0B-D097-6F4C-AAA114C8E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239" y="1268760"/>
            <a:ext cx="6760041" cy="546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7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4317DD1-E762-45B1-9691-5A67488955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054498" y="735211"/>
            <a:ext cx="3448081" cy="348910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252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40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 目次</a:t>
            </a:r>
            <a:endParaRPr kumimoji="1" lang="en-US" sz="40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76F3EC71-55A4-D67C-1065-09270D2E473F}"/>
              </a:ext>
            </a:extLst>
          </p:cNvPr>
          <p:cNvSpPr/>
          <p:nvPr/>
        </p:nvSpPr>
        <p:spPr>
          <a:xfrm>
            <a:off x="5910928" y="1010167"/>
            <a:ext cx="5514879" cy="4837666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36000" rIns="9144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【</a:t>
            </a:r>
            <a:r>
              <a:rPr lang="ja-JP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事業</a:t>
            </a:r>
            <a:r>
              <a:rPr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の実施計画</a:t>
            </a:r>
            <a:r>
              <a:rPr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】</a:t>
            </a: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１．事業の概要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２．実施体制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3">
              <a:spcBef>
                <a:spcPts val="600"/>
              </a:spcBef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３．技術シーズの概要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４．技術シーズの詳細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0" lvl="3">
              <a:spcBef>
                <a:spcPts val="600"/>
              </a:spcBef>
            </a:pP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５．事業化における課題及びその解決方法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６．技術的課題及びその解決方法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７</a:t>
            </a: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.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　開発スケジュール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８．類似技術の状況及び知財戦略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９．事業として成功すると考えた理由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  <a:p>
            <a:pPr marL="266700" lvl="2">
              <a:spcBef>
                <a:spcPts val="600"/>
              </a:spcBef>
              <a:buClr>
                <a:schemeClr val="tx2"/>
              </a:buClr>
              <a:buSzPct val="100000"/>
            </a:pP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angal" panose="02040503050203030202" pitchFamily="18" charset="0"/>
              </a:rPr>
              <a:t>支出計画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angal" panose="02040503050203030202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78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事業の実施計画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082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事業の実施計画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A02026-4923-43DD-B05A-D23A292ABD14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966732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１．事業の概要｜ 事業の全体像、研究開発課題との関係性（課題解決にどのように貢献できるか）</a:t>
            </a:r>
            <a:endParaRPr kumimoji="1" lang="en-US" sz="22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e4pContent3">
            <a:extLst>
              <a:ext uri="{FF2B5EF4-FFF2-40B4-BE49-F238E27FC236}">
                <a16:creationId xmlns:a16="http://schemas.microsoft.com/office/drawing/2014/main" id="{231F889D-573F-5084-CC30-9E0F7677D1DE}"/>
              </a:ext>
            </a:extLst>
          </p:cNvPr>
          <p:cNvSpPr txBox="1"/>
          <p:nvPr/>
        </p:nvSpPr>
        <p:spPr>
          <a:xfrm>
            <a:off x="59244" y="5229200"/>
            <a:ext cx="3240360" cy="364428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rtlCol="0">
            <a:noAutofit/>
          </a:bodyPr>
          <a:lstStyle>
            <a:lvl1pPr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1pPr>
            <a:lvl2pPr marL="324000" lvl="1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2pPr>
            <a:lvl3pPr marL="648000" lvl="2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000">
                <a:latin typeface="Trebuchet MS" panose="020B0603020202020204" pitchFamily="34" charset="0"/>
                <a:sym typeface="Trebuchet MS" panose="020B0603020202020204" pitchFamily="34" charset="0"/>
              </a:defRPr>
            </a:lvl3pPr>
            <a:lvl4pPr marL="0" lvl="3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​"/>
              <a:defRPr sz="2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4pPr>
            <a:lvl5pPr marL="0" lvl="4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Trebuchet MS" panose="020B0603020202020204" pitchFamily="34" charset="0"/>
              <a:buChar char="​"/>
              <a:defRPr sz="2400" b="1">
                <a:latin typeface="Trebuchet MS" panose="020B0603020202020204" pitchFamily="34" charset="0"/>
                <a:sym typeface="Trebuchet MS" panose="020B0603020202020204" pitchFamily="34" charset="0"/>
              </a:defRPr>
            </a:lvl5pPr>
            <a:lvl6pPr marL="324000" lvl="5" indent="-21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Trebuchet MS" panose="020B0603020202020204" pitchFamily="34" charset="0"/>
              <a:buChar char="•"/>
              <a:defRPr sz="2400">
                <a:latin typeface="Trebuchet MS" panose="020B0603020202020204" pitchFamily="34" charset="0"/>
                <a:sym typeface="Trebuchet MS" panose="020B0603020202020204" pitchFamily="34" charset="0"/>
              </a:defRPr>
            </a:lvl6pPr>
            <a:lvl7pPr marL="0" lvl="6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5400" baseline="0">
                <a:latin typeface="Trebuchet MS" panose="020B0603020202020204" pitchFamily="34" charset="0"/>
                <a:sym typeface="Trebuchet MS" panose="020B0603020202020204" pitchFamily="34" charset="0"/>
              </a:defRPr>
            </a:lvl7pPr>
            <a:lvl8pPr marL="0" lvl="7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66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8pPr>
            <a:lvl9pPr marL="0" lvl="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rebuchet MS" panose="020B0603020202020204" pitchFamily="34" charset="0"/>
              <a:buChar char="​"/>
              <a:defRPr sz="4400">
                <a:solidFill>
                  <a:schemeClr val="tx2"/>
                </a:solidFill>
                <a:latin typeface="Trebuchet MS" panose="020B0603020202020204" pitchFamily="34" charset="0"/>
                <a:sym typeface="Trebuchet MS" panose="020B0603020202020204" pitchFamily="34" charset="0"/>
              </a:defRPr>
            </a:lvl9pPr>
          </a:lstStyle>
          <a:p>
            <a:pPr lvl="1">
              <a:buSzPct val="100000"/>
            </a:pPr>
            <a:endParaRPr kumimoji="1" lang="en-US" altLang="ja-JP" sz="1400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79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69674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事業の実施計画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3124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1">
            <a:extLst>
              <a:ext uri="{FF2B5EF4-FFF2-40B4-BE49-F238E27FC236}">
                <a16:creationId xmlns:a16="http://schemas.microsoft.com/office/drawing/2014/main" id="{A0C3209F-BD6B-B4E0-B744-704A73653070}"/>
              </a:ext>
            </a:extLst>
          </p:cNvPr>
          <p:cNvSpPr txBox="1">
            <a:spLocks/>
          </p:cNvSpPr>
          <p:nvPr/>
        </p:nvSpPr>
        <p:spPr>
          <a:xfrm>
            <a:off x="177940" y="608271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２．実施体制｜ 本事業を実施する上での研究開発体制（実施体制図、役割、連携方法等）</a:t>
            </a:r>
          </a:p>
        </p:txBody>
      </p:sp>
    </p:spTree>
    <p:extLst>
      <p:ext uri="{BB962C8B-B14F-4D97-AF65-F5344CB8AC3E}">
        <p14:creationId xmlns:p14="http://schemas.microsoft.com/office/powerpoint/2010/main" val="339950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技術の先進性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572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5425DCD3-C532-1B8C-47E3-BF3B82432957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822716" cy="3046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３．技術シーズの概要｜ 本事業の基盤となる技術シーズの概要</a:t>
            </a:r>
            <a:endParaRPr kumimoji="1" lang="en-US" sz="2200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99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B062B984-FC2A-4B4A-B6D6-616658681072}"/>
              </a:ext>
            </a:extLst>
          </p:cNvPr>
          <p:cNvSpPr txBox="1">
            <a:spLocks/>
          </p:cNvSpPr>
          <p:nvPr/>
        </p:nvSpPr>
        <p:spPr>
          <a:xfrm>
            <a:off x="148857" y="171450"/>
            <a:ext cx="10933350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en-US" altLang="ja-JP" sz="2000" dirty="0">
                <a:solidFill>
                  <a:schemeClr val="tx1"/>
                </a:solidFill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</a:rPr>
              <a:t>技術の先進性</a:t>
            </a:r>
            <a:r>
              <a:rPr lang="en-US" altLang="ja-JP" sz="2000" dirty="0">
                <a:solidFill>
                  <a:schemeClr val="tx1"/>
                </a:solidFill>
              </a:rPr>
              <a:t>】</a:t>
            </a:r>
            <a:endParaRPr kumimoji="1" lang="en-US" sz="2000" dirty="0">
              <a:solidFill>
                <a:schemeClr val="tx1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DE68E70D-7FD0-45D5-845F-5EC143CE415F}"/>
              </a:ext>
            </a:extLst>
          </p:cNvPr>
          <p:cNvCxnSpPr>
            <a:cxnSpLocks/>
          </p:cNvCxnSpPr>
          <p:nvPr/>
        </p:nvCxnSpPr>
        <p:spPr>
          <a:xfrm flipV="1">
            <a:off x="156000" y="1104900"/>
            <a:ext cx="11880000" cy="0"/>
          </a:xfrm>
          <a:prstGeom prst="line">
            <a:avLst/>
          </a:prstGeom>
          <a:ln w="12700" cap="rnd">
            <a:solidFill>
              <a:schemeClr val="tx2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0073A534-AC40-D71B-A2F3-A8120911CB8D}"/>
              </a:ext>
            </a:extLst>
          </p:cNvPr>
          <p:cNvSpPr txBox="1">
            <a:spLocks/>
          </p:cNvSpPr>
          <p:nvPr/>
        </p:nvSpPr>
        <p:spPr>
          <a:xfrm>
            <a:off x="177940" y="610047"/>
            <a:ext cx="11213967" cy="304699"/>
          </a:xfrm>
          <a:prstGeom prst="rect">
            <a:avLst/>
          </a:prstGeom>
        </p:spPr>
        <p:txBody>
          <a:bodyPr vert="horz" wrap="non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  <a:sym typeface="Trebuchet MS" panose="020B0603020202020204" pitchFamily="34" charset="0"/>
              </a:defRPr>
            </a:lvl1pPr>
          </a:lstStyle>
          <a:p>
            <a:r>
              <a:rPr lang="ja-JP" altLang="en-US" sz="2200" dirty="0">
                <a:solidFill>
                  <a:schemeClr val="tx1"/>
                </a:solidFill>
              </a:rPr>
              <a:t>４．技術シーズの詳細｜ 技術シーズの特徴</a:t>
            </a:r>
            <a:r>
              <a:rPr lang="ja-JP" altLang="en-US" sz="1800" spc="-30" dirty="0">
                <a:solidFill>
                  <a:schemeClr val="tx1"/>
                </a:solidFill>
              </a:rPr>
              <a:t>（読み手に当該分野の前提知識があるものとして、より詳しく記載）</a:t>
            </a:r>
            <a:endParaRPr kumimoji="1" lang="en-US" sz="1800" spc="-3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6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id="{C6285D4D-4D2E-E0EA-7848-B632E45CC91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939927" y="1827160"/>
            <a:ext cx="10312146" cy="3203680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BA7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274320" rIns="27432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6000"/>
              </a:lnSpc>
            </a:pP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【</a:t>
            </a:r>
            <a:r>
              <a:rPr kumimoji="1" lang="ja-JP" altLang="en-US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事業化計画の妥当性・実効性</a:t>
            </a:r>
            <a:r>
              <a:rPr kumimoji="1" lang="en-US" altLang="ja-JP" sz="5400" dirty="0">
                <a:solidFill>
                  <a:schemeClr val="tx1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】</a:t>
            </a:r>
            <a:endParaRPr kumimoji="1" lang="en-US" sz="5400" dirty="0">
              <a:solidFill>
                <a:schemeClr val="tx1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19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THINKCELLPRESENTATIONDONOTDELETE" val="&lt;?xml version=&quot;1.0&quot; encoding=&quot;UTF-16&quot; standalone=&quot;yes&quot;?&gt;&lt;root reqver=&quot;23045&quot;&gt;&lt;version val=&quot;2418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EE4P_MASTERWIZARD_DRAFT" val="0"/>
  <p:tag name="EE4P_LANGUAGE_ID" val="1033"/>
  <p:tag name="EE4P_MASTERWIZARD_MARGINS" val="0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49.72858/71.53472/271.5024/274.73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LIDEID" val="86868848-8185-4f58-934c-a44cb12367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AGENDAWIZARD" val="element"/>
  <p:tag name="EE4P_AGENDAWIZARD_PROPERTIES" val="101.1609/210.082/758.6493/252.2583"/>
  <p:tag name="EE4P_AGENDAWIZARD_CONTENT" val="/1. 本プロジェクトに取り組む意義"/>
</p:tagLst>
</file>

<file path=ppt/theme/theme1.xml><?xml version="1.0" encoding="utf-8"?>
<a:theme xmlns:a="http://schemas.openxmlformats.org/drawingml/2006/main" name="１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9525" cap="rnd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20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8830F7DA-A78E-4B82-9935-5CC7FF5B9633}" vid="{52C2632B-9813-48FC-8882-620C42A0A230}"/>
    </a:ext>
  </a:extLst>
</a:theme>
</file>

<file path=ppt/theme/theme2.xml><?xml version="1.0" encoding="utf-8"?>
<a:theme xmlns:a="http://schemas.openxmlformats.org/drawingml/2006/main" name="Office Theme">
  <a:themeElements>
    <a:clrScheme name="BCG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E3558"/>
      </a:hlink>
      <a:folHlink>
        <a:srgbClr val="670F31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CG Colors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FC77E"/>
      </a:hlink>
      <a:folHlink>
        <a:srgbClr val="03522D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516</Words>
  <Application>Microsoft Office PowerPoint</Application>
  <PresentationFormat>ワイド画面</PresentationFormat>
  <Paragraphs>58</Paragraphs>
  <Slides>16</Slides>
  <Notes>0</Notes>
  <HiddenSlides>0</HiddenSlides>
  <MMClips>0</MMClips>
  <ScaleCrop>false</ScaleCrop>
  <HeadingPairs>
    <vt:vector size="10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16</vt:i4>
      </vt:variant>
      <vt:variant>
        <vt:lpstr>目的別スライド ショー</vt:lpstr>
      </vt:variant>
      <vt:variant>
        <vt:i4>1</vt:i4>
      </vt:variant>
    </vt:vector>
  </HeadingPairs>
  <TitlesOfParts>
    <vt:vector size="24" baseType="lpstr">
      <vt:lpstr>Meiryo UI</vt:lpstr>
      <vt:lpstr>ＭＳ ゴシック</vt:lpstr>
      <vt:lpstr>Arial</vt:lpstr>
      <vt:lpstr>Trebuchet MS</vt:lpstr>
      <vt:lpstr>１</vt:lpstr>
      <vt:lpstr>Worksheet</vt:lpstr>
      <vt:lpstr>Microsoft Excel ワークシート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Format Guide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2022-08-18T07:09:48Z</dcterms:created>
  <dcterms:modified xsi:type="dcterms:W3CDTF">2024-03-22T00:46:30Z</dcterms:modified>
</cp:coreProperties>
</file>