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4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6" r:id="rId2"/>
    <p:sldId id="309" r:id="rId3"/>
    <p:sldId id="308" r:id="rId4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0D2"/>
    <a:srgbClr val="FFFFCC"/>
    <a:srgbClr val="4132B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09" autoAdjust="0"/>
    <p:restoredTop sz="94790" autoAdjust="0"/>
  </p:normalViewPr>
  <p:slideViewPr>
    <p:cSldViewPr>
      <p:cViewPr varScale="1">
        <p:scale>
          <a:sx n="114" d="100"/>
          <a:sy n="114" d="100"/>
        </p:scale>
        <p:origin x="16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notesMasters/notesMaster1.xml" Type="http://schemas.openxmlformats.org/officeDocument/2006/relationships/notesMaster"/><Relationship Id="rId6" Target="handoutMasters/handoutMaster1.xml" Type="http://schemas.openxmlformats.org/officeDocument/2006/relationships/handout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BBA36A8-1B8B-4790-9F88-A4DB7559BF8E}" type="datetimeFigureOut">
              <a:rPr lang="ja-JP" altLang="en-US"/>
              <a:pPr>
                <a:defRPr/>
              </a:pPr>
              <a:t>2024/3/26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CDFFEC-E525-455C-B64D-2233C7F39A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795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09177EC-B637-40F7-93C7-0DD548CDE9F9}" type="datetimeFigureOut">
              <a:rPr lang="ja-JP" altLang="en-US"/>
              <a:pPr>
                <a:defRPr/>
              </a:pPr>
              <a:t>2024/3/26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0CFBE1-CC3B-4F9D-AFD2-E1ED01D5B3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4468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778ED4C6-9F50-4A03-A0FF-8AFE5A7EF10A}" type="slidenum">
              <a:rPr lang="en-US" altLang="ja-JP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91100" cy="4475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3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31E3D-2C25-6B01-5868-47ECE28B4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A8646C-FA90-3376-B030-F46EC5B7C4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778ED4C6-9F50-4A03-A0FF-8AFE5A7EF10A}" type="slidenum">
              <a:rPr lang="en-US" altLang="ja-JP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09CE7F3-801D-8637-485B-9A2150BFA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461646D-70E3-9DA1-4E35-F15EE318D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91100" cy="4475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4376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2629A-CACA-4AF6-A366-9C75C4A8D83F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43EE2-7008-42E1-B765-FB27A682ED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302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E3DB0-811D-4216-BB4F-9688BDC5C516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AAA42-EF0F-4823-BFE3-9D89A9218F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958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ED35E-3776-4232-845E-94A8D17B38C2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56F-4CE7-45AE-A2D4-A5A2D54CB6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65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ADD37-EE79-41EE-B78E-5E94E43253A2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CE59-1F32-4D9D-B16A-21EF3B912E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85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0079-6B46-451A-A788-39F78D214338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6313B-248A-44A6-AD4D-301DE6BAEB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672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6FAD-EBB2-4651-B034-27B5CD3099DB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941AC-7F97-452F-9075-B24DB6FC7E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540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E670-AC8A-4F18-AD09-F60C84E2AF6A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2A2D-DDF8-4520-965B-6051D768B4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841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B520-8F59-474B-BE50-C71CEE52E1B1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99EC-B849-422D-A90A-C34F34F650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208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D65B7-17D1-4DCE-8998-BF2679B1E0B3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142AE-DF87-4783-BAB8-A3D2EB3FE5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399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53865-21F4-4EC9-9D8E-AA037BEE6395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7A47-60A2-4350-BE68-BA2479E6C6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191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DB4D-E11C-4A0F-B9CC-062EE7DD8792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0D585-F660-43EB-9175-C6324461F9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404435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0B1CCF-C5E1-408E-98A5-2905B932E4D5}" type="datetime1">
              <a:rPr lang="ja-JP" altLang="en-US" smtClean="0"/>
              <a:t>2024/3/26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63877F1-BEED-42B2-9AB7-896ACF6BCF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ChangeArrowheads="1"/>
          </p:cNvSpPr>
          <p:nvPr/>
        </p:nvSpPr>
        <p:spPr bwMode="auto">
          <a:xfrm>
            <a:off x="-15195" y="575827"/>
            <a:ext cx="9144000" cy="566737"/>
          </a:xfrm>
          <a:prstGeom prst="rect">
            <a:avLst/>
          </a:prstGeom>
          <a:gradFill rotWithShape="1">
            <a:gsLst>
              <a:gs pos="0">
                <a:srgbClr val="DBE1F9">
                  <a:alpha val="29999"/>
                </a:srgbClr>
              </a:gs>
              <a:gs pos="100000">
                <a:srgbClr val="656873">
                  <a:alpha val="2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80000" bIns="180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</a:tabLs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</a:tabLs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</a:tabLs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～～のための（題名）</a:t>
            </a:r>
            <a:r>
              <a:rPr lang="en-US" altLang="ja-JP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700" b="1" dirty="0">
                <a:latin typeface="HG丸ｺﾞｼｯｸM-PRO" pitchFamily="50" charset="-128"/>
                <a:ea typeface="HG丸ｺﾞｼｯｸM-PRO" pitchFamily="50" charset="-128"/>
              </a:rPr>
              <a:t>JCM</a:t>
            </a:r>
            <a:r>
              <a:rPr lang="ja-JP" altLang="en-US" sz="1700" b="1" dirty="0">
                <a:latin typeface="HG丸ｺﾞｼｯｸM-PRO" pitchFamily="50" charset="-128"/>
                <a:ea typeface="HG丸ｺﾞｼｯｸM-PRO" pitchFamily="50" charset="-128"/>
              </a:rPr>
              <a:t>クレジット化支援・</a:t>
            </a:r>
            <a:r>
              <a:rPr lang="en-US" altLang="ja-JP" sz="1700" b="1" dirty="0">
                <a:latin typeface="HG丸ｺﾞｼｯｸM-PRO" pitchFamily="50" charset="-128"/>
                <a:ea typeface="HG丸ｺﾞｼｯｸM-PRO" pitchFamily="50" charset="-128"/>
              </a:rPr>
              <a:t>MRV</a:t>
            </a:r>
            <a:r>
              <a:rPr lang="ja-JP" altLang="en-US" sz="1700" b="1" dirty="0">
                <a:latin typeface="HG丸ｺﾞｼｯｸM-PRO" pitchFamily="50" charset="-128"/>
                <a:ea typeface="HG丸ｺﾞｼｯｸM-PRO" pitchFamily="50" charset="-128"/>
              </a:rPr>
              <a:t>適用調査事業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600" b="1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対象国名称を記載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）」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提案者名：○○○○、○○○○　</a:t>
            </a:r>
            <a:endParaRPr kumimoji="0" lang="ja-JP" altLang="en-US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0" y="0"/>
            <a:ext cx="9144000" cy="49454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tabLst>
                <a:tab pos="358775" algn="l"/>
              </a:tabLst>
              <a:defRPr/>
            </a:pPr>
            <a:endParaRPr lang="en-US" altLang="ja-JP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tabLst>
                <a:tab pos="358775" algn="l"/>
              </a:tabLst>
              <a:defRPr/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二国間クレジット制度（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JCM</a:t>
            </a: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）等を活用した低炭素技術普及促進事業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/</a:t>
            </a:r>
          </a:p>
          <a:p>
            <a:pPr eaLnBrk="1" hangingPunct="1">
              <a:tabLst>
                <a:tab pos="358775" algn="l"/>
              </a:tabLst>
              <a:defRPr/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定量化事業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/JCM</a:t>
            </a: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クレジット化支援・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MRV</a:t>
            </a: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適用調査事業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tabLst>
                <a:tab pos="358775" algn="l"/>
              </a:tabLst>
              <a:defRPr/>
            </a:pPr>
            <a:endParaRPr lang="en-US" altLang="ja-JP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367984" y="111896"/>
            <a:ext cx="619125" cy="2587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ja-JP" sz="1000" kern="100" dirty="0">
                <a:solidFill>
                  <a:srgbClr val="000000"/>
                </a:solidFill>
                <a:ea typeface="ＭＳ 明朝" panose="02020609040205080304" pitchFamily="17" charset="-128"/>
                <a:cs typeface="Times New Roman" panose="02020603050405020304" pitchFamily="18" charset="0"/>
              </a:rPr>
              <a:t>別添</a:t>
            </a:r>
            <a:r>
              <a:rPr lang="ja-JP" altLang="en-US" sz="1000" kern="100" dirty="0">
                <a:solidFill>
                  <a:srgbClr val="000000"/>
                </a:solidFill>
                <a:ea typeface="ＭＳ 明朝" panose="02020609040205080304" pitchFamily="17" charset="-128"/>
                <a:cs typeface="Times New Roman" panose="02020603050405020304" pitchFamily="18" charset="0"/>
              </a:rPr>
              <a:t>２</a:t>
            </a:r>
            <a:endParaRPr lang="ja-JP" sz="105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8" name="スライド番号プレースホルダー 3"/>
          <p:cNvSpPr txBox="1">
            <a:spLocks/>
          </p:cNvSpPr>
          <p:nvPr/>
        </p:nvSpPr>
        <p:spPr>
          <a:xfrm>
            <a:off x="7092280" y="6543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fld id="{51E4CE59-1F32-4D9D-B16A-21EF3B912E1F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104" name="Rectangle 9"/>
          <p:cNvSpPr>
            <a:spLocks noChangeArrowheads="1"/>
          </p:cNvSpPr>
          <p:nvPr/>
        </p:nvSpPr>
        <p:spPr bwMode="auto">
          <a:xfrm>
            <a:off x="176614" y="1603211"/>
            <a:ext cx="8715866" cy="2329846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36000" rIns="36000" bIns="72000" anchor="t" anchorCtr="0"/>
          <a:lstStyle/>
          <a:p>
            <a:pPr eaLnBrk="1" hangingPunct="1">
              <a:spcBef>
                <a:spcPct val="50000"/>
              </a:spcBef>
              <a:defRPr/>
            </a:pPr>
            <a:r>
              <a:rPr lang="ja-JP" altLang="en-US" sz="1200" i="1" spc="-10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・事業概要を簡潔に記載（図表は使用しない）</a:t>
            </a: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78946" y="1193869"/>
            <a:ext cx="171990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対象事業の概要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23727" y="1121541"/>
            <a:ext cx="24482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i="1" dirty="0">
                <a:solidFill>
                  <a:srgbClr val="0070C0"/>
                </a:solidFill>
              </a:rPr>
              <a:t>※</a:t>
            </a:r>
            <a:r>
              <a:rPr kumimoji="1" lang="ja-JP" altLang="en-US" sz="1100" i="1" dirty="0">
                <a:solidFill>
                  <a:srgbClr val="0070C0"/>
                </a:solidFill>
              </a:rPr>
              <a:t>青色斜体は提案時に削除し、</a:t>
            </a:r>
            <a:endParaRPr kumimoji="1" lang="en-US" altLang="ja-JP" sz="1100" i="1" dirty="0">
              <a:solidFill>
                <a:srgbClr val="0070C0"/>
              </a:solidFill>
            </a:endParaRPr>
          </a:p>
          <a:p>
            <a:r>
              <a:rPr lang="ja-JP" altLang="en-US" sz="1100" i="1" dirty="0">
                <a:solidFill>
                  <a:srgbClr val="0070C0"/>
                </a:solidFill>
              </a:rPr>
              <a:t>　文字色は黒色等に変更してください。</a:t>
            </a:r>
            <a:endParaRPr kumimoji="1" lang="en-US" altLang="ja-JP" sz="1100" i="1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D5B872-0E87-263E-27EC-2AEAAC969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4411522"/>
            <a:ext cx="8712968" cy="2329846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36000" rIns="36000" bIns="72000" anchor="t" anchorCtr="0"/>
          <a:lstStyle/>
          <a:p>
            <a:pPr eaLnBrk="1" hangingPunct="1">
              <a:spcBef>
                <a:spcPct val="50000"/>
              </a:spcBef>
              <a:defRPr/>
            </a:pPr>
            <a:r>
              <a:rPr lang="ja-JP" altLang="en-US" sz="1200" i="1" spc="-10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・対象事業の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技術・システムの詳細を分かりやすく図表等を用いて記載</a:t>
            </a: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C86BBC2-500B-BCD8-D65B-9011F382DCD4}"/>
              </a:ext>
            </a:extLst>
          </p:cNvPr>
          <p:cNvSpPr txBox="1"/>
          <p:nvPr/>
        </p:nvSpPr>
        <p:spPr>
          <a:xfrm>
            <a:off x="181844" y="4002180"/>
            <a:ext cx="309401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対象事業の技術・システムの詳細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35C336-3982-438E-D484-E585B0A80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>
            <a:extLst>
              <a:ext uri="{FF2B5EF4-FFF2-40B4-BE49-F238E27FC236}">
                <a16:creationId xmlns:a16="http://schemas.microsoft.com/office/drawing/2014/main" id="{03F1D81A-B9CB-FB8D-D3BE-18FAA3561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195" y="575827"/>
            <a:ext cx="9144000" cy="566737"/>
          </a:xfrm>
          <a:prstGeom prst="rect">
            <a:avLst/>
          </a:prstGeom>
          <a:gradFill rotWithShape="1">
            <a:gsLst>
              <a:gs pos="0">
                <a:srgbClr val="DBE1F9">
                  <a:alpha val="29999"/>
                </a:srgbClr>
              </a:gs>
              <a:gs pos="100000">
                <a:srgbClr val="656873">
                  <a:alpha val="2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80000" bIns="180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</a:tabLs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</a:tabLs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</a:tabLs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～～のための（題名）</a:t>
            </a:r>
            <a:r>
              <a:rPr lang="en-US" altLang="ja-JP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700" b="1" dirty="0">
                <a:latin typeface="HG丸ｺﾞｼｯｸM-PRO" pitchFamily="50" charset="-128"/>
                <a:ea typeface="HG丸ｺﾞｼｯｸM-PRO" pitchFamily="50" charset="-128"/>
              </a:rPr>
              <a:t>JCM</a:t>
            </a:r>
            <a:r>
              <a:rPr lang="ja-JP" altLang="en-US" sz="1700" b="1" dirty="0">
                <a:latin typeface="HG丸ｺﾞｼｯｸM-PRO" pitchFamily="50" charset="-128"/>
                <a:ea typeface="HG丸ｺﾞｼｯｸM-PRO" pitchFamily="50" charset="-128"/>
              </a:rPr>
              <a:t>クレジット化支援・</a:t>
            </a:r>
            <a:r>
              <a:rPr lang="en-US" altLang="ja-JP" sz="1700" b="1" dirty="0">
                <a:latin typeface="HG丸ｺﾞｼｯｸM-PRO" pitchFamily="50" charset="-128"/>
                <a:ea typeface="HG丸ｺﾞｼｯｸM-PRO" pitchFamily="50" charset="-128"/>
              </a:rPr>
              <a:t>MRV</a:t>
            </a:r>
            <a:r>
              <a:rPr lang="ja-JP" altLang="en-US" sz="1700" b="1" dirty="0">
                <a:latin typeface="HG丸ｺﾞｼｯｸM-PRO" pitchFamily="50" charset="-128"/>
                <a:ea typeface="HG丸ｺﾞｼｯｸM-PRO" pitchFamily="50" charset="-128"/>
              </a:rPr>
              <a:t>適用調査事業</a:t>
            </a:r>
            <a:r>
              <a:rPr lang="ja-JP" altLang="en-US" sz="1800" b="1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600" b="1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対象国名称を記載</a:t>
            </a:r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）」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提案者名：○○○○、○○○○　</a:t>
            </a:r>
            <a:endParaRPr kumimoji="0" lang="ja-JP" altLang="en-US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Rectangle 20">
            <a:extLst>
              <a:ext uri="{FF2B5EF4-FFF2-40B4-BE49-F238E27FC236}">
                <a16:creationId xmlns:a16="http://schemas.microsoft.com/office/drawing/2014/main" id="{2835FC71-9EFB-C59B-A1B5-7805924D4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9454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tabLst>
                <a:tab pos="358775" algn="l"/>
              </a:tabLst>
              <a:defRPr/>
            </a:pPr>
            <a:endParaRPr lang="en-US" altLang="ja-JP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tabLst>
                <a:tab pos="358775" algn="l"/>
              </a:tabLst>
              <a:defRPr/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二国間クレジット制度（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JCM</a:t>
            </a: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）等を活用した低炭素技術普及促進事業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/</a:t>
            </a:r>
          </a:p>
          <a:p>
            <a:pPr eaLnBrk="1" hangingPunct="1">
              <a:tabLst>
                <a:tab pos="358775" algn="l"/>
              </a:tabLst>
              <a:defRPr/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定量化事業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/JCM</a:t>
            </a: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クレジット化支援・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MRV</a:t>
            </a: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適用調査事業</a:t>
            </a:r>
            <a:endParaRPr lang="ja-JP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tabLst>
                <a:tab pos="358775" algn="l"/>
              </a:tabLst>
              <a:defRPr/>
            </a:pPr>
            <a:endParaRPr lang="en-US" altLang="ja-JP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74D6CFA-6A0A-1A5D-3DE4-70C7670D06AC}"/>
              </a:ext>
            </a:extLst>
          </p:cNvPr>
          <p:cNvSpPr/>
          <p:nvPr/>
        </p:nvSpPr>
        <p:spPr>
          <a:xfrm>
            <a:off x="8367984" y="111896"/>
            <a:ext cx="619125" cy="2587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ja-JP" sz="1000" kern="100" dirty="0">
                <a:solidFill>
                  <a:srgbClr val="000000"/>
                </a:solidFill>
                <a:ea typeface="ＭＳ 明朝" panose="02020609040205080304" pitchFamily="17" charset="-128"/>
                <a:cs typeface="Times New Roman" panose="02020603050405020304" pitchFamily="18" charset="0"/>
              </a:rPr>
              <a:t>別添</a:t>
            </a:r>
            <a:r>
              <a:rPr lang="ja-JP" altLang="en-US" sz="1000" kern="100" dirty="0">
                <a:solidFill>
                  <a:srgbClr val="000000"/>
                </a:solidFill>
                <a:ea typeface="ＭＳ 明朝" panose="02020609040205080304" pitchFamily="17" charset="-128"/>
                <a:cs typeface="Times New Roman" panose="02020603050405020304" pitchFamily="18" charset="0"/>
              </a:rPr>
              <a:t>２</a:t>
            </a:r>
            <a:endParaRPr lang="ja-JP" sz="105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8" name="スライド番号プレースホルダー 3">
            <a:extLst>
              <a:ext uri="{FF2B5EF4-FFF2-40B4-BE49-F238E27FC236}">
                <a16:creationId xmlns:a16="http://schemas.microsoft.com/office/drawing/2014/main" id="{D30EAD3E-BD64-BF8F-D4E9-3BAFD7C0A710}"/>
              </a:ext>
            </a:extLst>
          </p:cNvPr>
          <p:cNvSpPr txBox="1">
            <a:spLocks/>
          </p:cNvSpPr>
          <p:nvPr/>
        </p:nvSpPr>
        <p:spPr>
          <a:xfrm>
            <a:off x="7092280" y="6543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fld id="{51E4CE59-1F32-4D9D-B16A-21EF3B912E1F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104" name="Rectangle 9">
            <a:extLst>
              <a:ext uri="{FF2B5EF4-FFF2-40B4-BE49-F238E27FC236}">
                <a16:creationId xmlns:a16="http://schemas.microsoft.com/office/drawing/2014/main" id="{5E2D35DF-B88A-5312-DB14-8CC1A4BC5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14" y="1603211"/>
            <a:ext cx="8715866" cy="2329846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36000" rIns="36000" bIns="72000" anchor="t" anchorCtr="0"/>
          <a:lstStyle/>
          <a:p>
            <a:pPr eaLnBrk="1" hangingPunct="1">
              <a:spcBef>
                <a:spcPct val="50000"/>
              </a:spcBef>
              <a:defRPr/>
            </a:pPr>
            <a:r>
              <a:rPr lang="ja-JP" altLang="en-US" sz="1200" i="1" spc="-10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・事業概要を簡潔に記載（図表は使用しない）</a:t>
            </a: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15DDD78-A7FC-EFFB-E8F4-772D20B7B901}"/>
              </a:ext>
            </a:extLst>
          </p:cNvPr>
          <p:cNvSpPr txBox="1"/>
          <p:nvPr/>
        </p:nvSpPr>
        <p:spPr>
          <a:xfrm>
            <a:off x="178946" y="1193869"/>
            <a:ext cx="171990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提案事業の概要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F766099-6DC5-97F5-A3D6-6B5BE59E2DD9}"/>
              </a:ext>
            </a:extLst>
          </p:cNvPr>
          <p:cNvSpPr txBox="1"/>
          <p:nvPr/>
        </p:nvSpPr>
        <p:spPr>
          <a:xfrm>
            <a:off x="2123727" y="1121541"/>
            <a:ext cx="24482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i="1" dirty="0">
                <a:solidFill>
                  <a:srgbClr val="0070C0"/>
                </a:solidFill>
              </a:rPr>
              <a:t>※</a:t>
            </a:r>
            <a:r>
              <a:rPr kumimoji="1" lang="ja-JP" altLang="en-US" sz="1100" i="1" dirty="0">
                <a:solidFill>
                  <a:srgbClr val="0070C0"/>
                </a:solidFill>
              </a:rPr>
              <a:t>青色斜体は提案時に削除し、</a:t>
            </a:r>
            <a:endParaRPr kumimoji="1" lang="en-US" altLang="ja-JP" sz="1100" i="1" dirty="0">
              <a:solidFill>
                <a:srgbClr val="0070C0"/>
              </a:solidFill>
            </a:endParaRPr>
          </a:p>
          <a:p>
            <a:r>
              <a:rPr lang="ja-JP" altLang="en-US" sz="1100" i="1" dirty="0">
                <a:solidFill>
                  <a:srgbClr val="0070C0"/>
                </a:solidFill>
              </a:rPr>
              <a:t>　文字色は黒色等に変更してください。</a:t>
            </a:r>
            <a:endParaRPr kumimoji="1" lang="en-US" altLang="ja-JP" sz="1100" i="1" dirty="0">
              <a:solidFill>
                <a:srgbClr val="0070C0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C601087-9BF8-163B-B484-4E367D071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34" y="4414405"/>
            <a:ext cx="8712646" cy="2329846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36000" rIns="36000" bIns="72000" anchor="t" anchorCtr="0"/>
          <a:lstStyle/>
          <a:p>
            <a:pPr eaLnBrk="1" hangingPunct="1">
              <a:spcBef>
                <a:spcPct val="50000"/>
              </a:spcBef>
              <a:defRPr/>
            </a:pPr>
            <a:r>
              <a:rPr lang="ja-JP" altLang="en-US" sz="1200" i="1" spc="-10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・全体計画（スケジュール、方法、予算等）の概要を示して下さい。</a:t>
            </a: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43203F0-BEDC-B7FA-ED82-F20C9DCAA373}"/>
              </a:ext>
            </a:extLst>
          </p:cNvPr>
          <p:cNvSpPr txBox="1"/>
          <p:nvPr/>
        </p:nvSpPr>
        <p:spPr>
          <a:xfrm>
            <a:off x="182166" y="4005063"/>
            <a:ext cx="208557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提案事業の全体計画</a:t>
            </a:r>
          </a:p>
        </p:txBody>
      </p:sp>
    </p:spTree>
    <p:extLst>
      <p:ext uri="{BB962C8B-B14F-4D97-AF65-F5344CB8AC3E}">
        <p14:creationId xmlns:p14="http://schemas.microsoft.com/office/powerpoint/2010/main" val="29197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E23F6-06FD-FA9F-9BCE-C318F0673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E9EFC8D0-FCC1-61F5-0DCF-E5A0055116BB}"/>
              </a:ext>
            </a:extLst>
          </p:cNvPr>
          <p:cNvSpPr txBox="1">
            <a:spLocks/>
          </p:cNvSpPr>
          <p:nvPr/>
        </p:nvSpPr>
        <p:spPr>
          <a:xfrm>
            <a:off x="7018591" y="655733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fld id="{51E4CE59-1F32-4D9D-B16A-21EF3B912E1F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9" name="Rectangle 20">
            <a:extLst>
              <a:ext uri="{FF2B5EF4-FFF2-40B4-BE49-F238E27FC236}">
                <a16:creationId xmlns:a16="http://schemas.microsoft.com/office/drawing/2014/main" id="{007E9376-8082-76A0-DC8F-95956489B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905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tabLst>
                <a:tab pos="358775" algn="l"/>
              </a:tabLst>
              <a:defRPr/>
            </a:pPr>
            <a:endParaRPr lang="en-US" altLang="ja-JP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tabLst>
                <a:tab pos="358775" algn="l"/>
              </a:tabLst>
              <a:defRPr/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二国間クレジット制度（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JCM</a:t>
            </a: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）等を活用した低炭素技術普及促進事業</a:t>
            </a:r>
            <a:r>
              <a:rPr lang="en-US" altLang="ja-JP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/</a:t>
            </a:r>
          </a:p>
          <a:p>
            <a:pPr eaLnBrk="1" hangingPunct="1">
              <a:tabLst>
                <a:tab pos="358775" algn="l"/>
              </a:tabLst>
              <a:defRPr/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定量化事業</a:t>
            </a:r>
            <a:r>
              <a:rPr lang="en-US" altLang="ja-JP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/JCM</a:t>
            </a: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クレジット化支援・</a:t>
            </a:r>
            <a:r>
              <a:rPr lang="en-US" altLang="ja-JP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MRV</a:t>
            </a:r>
            <a:r>
              <a:rPr lang="ja-JP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適用調査事業</a:t>
            </a:r>
          </a:p>
          <a:p>
            <a:pPr algn="ctr" eaLnBrk="1" hangingPunct="1">
              <a:tabLst>
                <a:tab pos="358775" algn="l"/>
              </a:tabLst>
              <a:defRPr/>
            </a:pPr>
            <a:endParaRPr lang="en-US" altLang="ja-JP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B82026E-9E7D-04EC-C549-44EB49AA7F34}"/>
              </a:ext>
            </a:extLst>
          </p:cNvPr>
          <p:cNvSpPr txBox="1"/>
          <p:nvPr/>
        </p:nvSpPr>
        <p:spPr>
          <a:xfrm>
            <a:off x="193937" y="692696"/>
            <a:ext cx="228983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５．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相手国との実施体制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9185B5B7-0654-679B-6E2D-A15DF3ABD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630" y="1123021"/>
            <a:ext cx="4290362" cy="2305980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72000" rIns="36000" anchor="t"/>
          <a:lstStyle/>
          <a:p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対象事業及び提案事業に関する相手国との合意状況</a:t>
            </a: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・実施体制、業務分担案</a:t>
            </a:r>
            <a:endParaRPr lang="ja-JP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C2B3C02-5D82-E777-49DA-41323A46975D}"/>
              </a:ext>
            </a:extLst>
          </p:cNvPr>
          <p:cNvSpPr txBox="1"/>
          <p:nvPr/>
        </p:nvSpPr>
        <p:spPr>
          <a:xfrm>
            <a:off x="4644008" y="3553271"/>
            <a:ext cx="4090031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en-US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JCM</a:t>
            </a:r>
            <a:r>
              <a:rPr lang="ja-JP" altLang="ja-JP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プロジェクトサイク</a:t>
            </a:r>
            <a:r>
              <a:rPr lang="ja-JP" altLang="en-US" sz="14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ルのスケジュール</a:t>
            </a:r>
            <a:endParaRPr lang="ja-JP" altLang="ja-JP" sz="14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D50F61E4-AE05-C03E-FFE0-529906304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008" y="3961473"/>
            <a:ext cx="4320480" cy="2779896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72000" rIns="36000" anchor="t"/>
          <a:lstStyle/>
          <a:p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JCM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手続き、モニタリング期間、クレジット発行等の</a:t>
            </a: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想定される</a:t>
            </a:r>
            <a:r>
              <a:rPr lang="en-US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JCM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プロジェクトサイクルのスケジュールを記載</a:t>
            </a: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324E2E-ECCC-80EC-A2D9-B3998A3DC7C5}"/>
              </a:ext>
            </a:extLst>
          </p:cNvPr>
          <p:cNvSpPr txBox="1"/>
          <p:nvPr/>
        </p:nvSpPr>
        <p:spPr>
          <a:xfrm>
            <a:off x="211436" y="3553271"/>
            <a:ext cx="320843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JCM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方法論の開発（または適用）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5FEB8F1-2B9A-0010-76C8-3B376CCAB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6" y="3961472"/>
            <a:ext cx="4290362" cy="2779896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72000" rIns="36000" anchor="t"/>
          <a:lstStyle/>
          <a:p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</a:t>
            </a:r>
            <a:r>
              <a:rPr lang="en-US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JCM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方法論の開発</a:t>
            </a:r>
            <a:r>
              <a:rPr lang="en-US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適用</a:t>
            </a:r>
            <a:r>
              <a:rPr lang="en-US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方針、定量化手法の考え方を記載</a:t>
            </a: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A78957-7D95-31D7-41A0-D35D855EDE3B}"/>
              </a:ext>
            </a:extLst>
          </p:cNvPr>
          <p:cNvSpPr txBox="1"/>
          <p:nvPr/>
        </p:nvSpPr>
        <p:spPr>
          <a:xfrm>
            <a:off x="4658433" y="692695"/>
            <a:ext cx="430605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６．温室効果ガス排出削減効果と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MRV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手法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63576C51-CED0-0F91-3951-AB5B8FB2C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4126" y="1123020"/>
            <a:ext cx="4306054" cy="2305980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72000" rIns="36000" anchor="t"/>
          <a:lstStyle/>
          <a:p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対象事業における温室効果ガス排出削減効果、定量化時必要となる</a:t>
            </a:r>
            <a:r>
              <a:rPr lang="en-US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MRV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の手法についての現状と課題を記載</a:t>
            </a: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9454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421</Words>
  <PresentationFormat>画面に合わせる 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ＭＳ 明朝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