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320" r:id="rId2"/>
    <p:sldId id="324" r:id="rId3"/>
    <p:sldId id="321" r:id="rId4"/>
    <p:sldId id="333" r:id="rId5"/>
    <p:sldId id="335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3399FF"/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6419" autoAdjust="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6" y="21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presProps.xml" Type="http://schemas.openxmlformats.org/officeDocument/2006/relationships/pres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4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90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25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816501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21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12000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7225"/>
            <a:ext cx="2628900" cy="55197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57225"/>
            <a:ext cx="7734300" cy="55197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03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163132-1956-9F44-8166-C175B617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4A3F2-1663-0D4D-82D4-89624039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053F2-D79A-BA45-9E84-2A716A3D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709738"/>
            <a:ext cx="10442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113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681163"/>
            <a:ext cx="51228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3" y="2505075"/>
            <a:ext cx="512286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45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450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13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21334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5" cy="43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本様式に示した記載要求事項を、プレゼンテーション資料に盛り込んで下さい。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本ファイルをそのまま用いてプレゼンテーション資料を作成する他、個別に資料を作成することも可とします。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発表時間（２０分）を踏まえて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提出締切：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提案書締め切り後一週間以内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560093"/>
            <a:ext cx="10442577" cy="1655762"/>
          </a:xfrm>
        </p:spPr>
        <p:txBody>
          <a:bodyPr/>
          <a:lstStyle/>
          <a:p>
            <a:r>
              <a:rPr lang="ja-JP" altLang="en-US" i="1" dirty="0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 dirty="0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 dirty="0">
                <a:solidFill>
                  <a:srgbClr val="0056A8"/>
                </a:solidFill>
                <a:latin typeface="+mn-ea"/>
                <a:ea typeface="+mn-ea"/>
              </a:rPr>
              <a:t>●●に関する調査</a:t>
            </a:r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」</a:t>
            </a:r>
            <a:endParaRPr kumimoji="1" lang="ja-JP" altLang="en-US" sz="4000" dirty="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815295" y="2042214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提案いただく事業の名称を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記載して下さい。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2254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809233" y="5474027"/>
            <a:ext cx="338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連携する事業会社が複数である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場合、法人名を全て記載して下さい。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連携が予定であれば、（予定）を付して下さい。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136062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2024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年●月●日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444197" y="662107"/>
            <a:ext cx="203132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調査委託事業の名称</a:t>
            </a:r>
          </a:p>
        </p:txBody>
      </p:sp>
    </p:spTree>
    <p:extLst>
      <p:ext uri="{BB962C8B-B14F-4D97-AF65-F5344CB8AC3E}">
        <p14:creationId xmlns:p14="http://schemas.microsoft.com/office/powerpoint/2010/main" val="9968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59689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調査計画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>
                <a:solidFill>
                  <a:prstClr val="black"/>
                </a:solidFill>
              </a:rPr>
              <a:t>調査</a:t>
            </a:r>
            <a:r>
              <a:rPr lang="ja-JP" altLang="en-US" sz="4000" b="1">
                <a:solidFill>
                  <a:prstClr val="black"/>
                </a:solidFill>
              </a:rPr>
              <a:t>成果イメージ説明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32" y="1425372"/>
            <a:ext cx="11021113" cy="4375150"/>
          </a:xfrm>
        </p:spPr>
        <p:txBody>
          <a:bodyPr>
            <a:no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　　</a:t>
            </a:r>
            <a:r>
              <a:rPr lang="en-US" altLang="ja-JP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仕様書の実施項目をふまえ、必要に応じて図解も含めて記載ください </a:t>
            </a:r>
            <a:endParaRPr lang="en-US" altLang="ja-JP" sz="1600" i="1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8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１）本事業に応募した経緯</a:t>
            </a:r>
            <a:endParaRPr lang="en-US" altLang="ja-JP" sz="18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過去の実績（調査・分析、ソリューション構築等）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endParaRPr lang="en-US" altLang="ja-JP" sz="1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２）目指しているアウトプットイメージ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400" dirty="0">
                <a:solidFill>
                  <a:prstClr val="black"/>
                </a:solidFill>
              </a:rPr>
              <a:t>　　　   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課題に関する調査（候補選定、企画立案）</a:t>
            </a: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　　　　    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懸賞金型コンテストの企画運営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(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ﾌﾟﾛﾓｰｼｮﾝ、環境整備、コンテスト実施）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            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共同研究等の創出に向けた企画運営</a:t>
            </a: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３）調査の独自性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2000" dirty="0">
                <a:solidFill>
                  <a:prstClr val="black"/>
                </a:solidFill>
              </a:rPr>
              <a:t>　　</a:t>
            </a:r>
            <a:r>
              <a:rPr lang="ja-JP" altLang="en-US" sz="1400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r>
              <a:rPr lang="en-US" altLang="ja-JP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4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調査方法、成果を導く方法等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  <a:p>
            <a:pPr marL="0" indent="0">
              <a:lnSpc>
                <a:spcPts val="1800"/>
              </a:lnSpc>
              <a:buNone/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490D01-71B0-0E41-8E12-28CA6E5989C7}"/>
              </a:ext>
            </a:extLst>
          </p:cNvPr>
          <p:cNvSpPr/>
          <p:nvPr/>
        </p:nvSpPr>
        <p:spPr>
          <a:xfrm>
            <a:off x="874712" y="102568"/>
            <a:ext cx="55748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項目を箇条書き等で、わかりやすく説明して下さい。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1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21315"/>
              </p:ext>
            </p:extLst>
          </p:nvPr>
        </p:nvGraphicFramePr>
        <p:xfrm>
          <a:off x="327171" y="1571696"/>
          <a:ext cx="11535967" cy="44899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350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5124">
                  <a:extLst>
                    <a:ext uri="{9D8B030D-6E8A-4147-A177-3AD203B41FA5}">
                      <a16:colId xmlns:a16="http://schemas.microsoft.com/office/drawing/2014/main" val="1687725602"/>
                    </a:ext>
                  </a:extLst>
                </a:gridCol>
                <a:gridCol w="2030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6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09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30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i="0" dirty="0">
                          <a:solidFill>
                            <a:schemeClr val="bg1"/>
                          </a:solidFill>
                        </a:rPr>
                        <a:t>2024</a:t>
                      </a:r>
                      <a:r>
                        <a:rPr kumimoji="1" lang="ja-JP" altLang="en-US" sz="1400" i="0" dirty="0">
                          <a:solidFill>
                            <a:schemeClr val="bg1"/>
                          </a:solidFill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i="0" dirty="0">
                          <a:solidFill>
                            <a:schemeClr val="bg1"/>
                          </a:solidFill>
                        </a:rPr>
                        <a:t>2025</a:t>
                      </a:r>
                      <a:r>
                        <a:rPr kumimoji="1" lang="ja-JP" altLang="en-US" sz="1400" i="0" dirty="0">
                          <a:solidFill>
                            <a:schemeClr val="bg1"/>
                          </a:solidFill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i="0" dirty="0">
                          <a:solidFill>
                            <a:schemeClr val="bg1"/>
                          </a:solidFill>
                        </a:rPr>
                        <a:t>2026</a:t>
                      </a:r>
                      <a:r>
                        <a:rPr kumimoji="1" lang="ja-JP" altLang="en-US" sz="1400" i="0" dirty="0">
                          <a:solidFill>
                            <a:schemeClr val="bg1"/>
                          </a:solidFill>
                        </a:rPr>
                        <a:t>年度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達成目標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調査委託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対象経費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（百万円）</a:t>
                      </a:r>
                      <a:endParaRPr kumimoji="1" lang="en-US" altLang="ja-JP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53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4  5  6  7  8  9  10  11  12  1  2  3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4  5  6  7  8  9  10  11  12  1  2  3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4  5  6  7  8  9  10  11  12  1  2  3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5513"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実施項目（１）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①ﾃｰﾏ候補選定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②企画立案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　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実施項目（２）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①企画運営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　（ﾌﾟﾛﾓｰｼｮﾝ）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○○○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△△△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・・・　　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○○○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△△△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・・・　　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・候補選定結果：〇〇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・企画立案内：△△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・ﾌﾟﾛﾓｰｼｮﾝ活動：〇〇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・環境整備：△△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・ｺﾝﾃｽﾄ：□□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・共同研究・ｺﾐｭﾆﾃｨｰ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形成支援：〇〇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○○百万円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9302"/>
                  </a:ext>
                </a:extLst>
              </a:tr>
              <a:tr h="1244391"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②環境整備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③コンテスト実施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実施項目（３）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①共同研究先創出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○○○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・・・　　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○○○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〇〇〇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△△△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097">
                <a:tc>
                  <a:txBody>
                    <a:bodyPr/>
                    <a:lstStyle/>
                    <a:p>
                      <a:r>
                        <a:rPr kumimoji="1" lang="zh-TW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実施項目</a:t>
                      </a:r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</a:t>
                      </a:r>
                      <a:endParaRPr kumimoji="1" lang="en-US" altLang="zh-TW" sz="1100" i="1" dirty="0">
                        <a:solidFill>
                          <a:schemeClr val="accent5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①研究開発</a:t>
                      </a:r>
                      <a:endParaRPr kumimoji="1" lang="en-US" altLang="zh-TW" sz="1100" i="1" dirty="0">
                        <a:solidFill>
                          <a:schemeClr val="accent5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100" i="1" dirty="0">
                        <a:solidFill>
                          <a:schemeClr val="accent5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実施項目（２）</a:t>
                      </a:r>
                      <a:endParaRPr kumimoji="1" lang="en-US" altLang="ja-JP" sz="1100" i="1" dirty="0">
                        <a:solidFill>
                          <a:schemeClr val="accent5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②事業化検討</a:t>
                      </a:r>
                      <a:endParaRPr kumimoji="1" lang="zh-TW" altLang="en-US" sz="1100" i="1" dirty="0">
                        <a:solidFill>
                          <a:schemeClr val="accent5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□□□</a:t>
                      </a:r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kumimoji="1" lang="en-US" altLang="ja-JP" sz="11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i="1" dirty="0">
                          <a:solidFill>
                            <a:schemeClr val="accent5"/>
                          </a:solidFill>
                        </a:rPr>
                        <a:t>□□□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・研究開発結果：〇〇</a:t>
                      </a:r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lvl="0"/>
                      <a:endParaRPr kumimoji="1" lang="en-US" altLang="ja-JP" sz="1200" i="1" dirty="0">
                        <a:solidFill>
                          <a:schemeClr val="accent5"/>
                        </a:solidFill>
                      </a:endParaRPr>
                    </a:p>
                    <a:p>
                      <a:pPr lvl="0"/>
                      <a:r>
                        <a:rPr kumimoji="1" lang="ja-JP" altLang="en-US" sz="1200" i="1" dirty="0">
                          <a:solidFill>
                            <a:schemeClr val="accent5"/>
                          </a:solidFill>
                        </a:rPr>
                        <a:t>・事業化内容：〇〇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□□百万円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555734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調査計画</a:t>
            </a:r>
            <a:endParaRPr kumimoji="1" lang="ja-JP" altLang="en-US" sz="4000" b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20152" y="638806"/>
            <a:ext cx="7271848" cy="55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実施項目をふまえて調査計画を示して下さい。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下表は例です。下表を用いる場合、行例を適宜追加して下さい。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20FA8E4C-FDDD-9B93-0447-8871395F40EB}"/>
              </a:ext>
            </a:extLst>
          </p:cNvPr>
          <p:cNvCxnSpPr>
            <a:cxnSpLocks/>
          </p:cNvCxnSpPr>
          <p:nvPr/>
        </p:nvCxnSpPr>
        <p:spPr>
          <a:xfrm>
            <a:off x="3548418" y="2613802"/>
            <a:ext cx="655092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C8DBB9F3-7ACC-2C9B-C5E2-32E9AB896E89}"/>
              </a:ext>
            </a:extLst>
          </p:cNvPr>
          <p:cNvCxnSpPr>
            <a:cxnSpLocks/>
          </p:cNvCxnSpPr>
          <p:nvPr/>
        </p:nvCxnSpPr>
        <p:spPr>
          <a:xfrm>
            <a:off x="4538014" y="3261663"/>
            <a:ext cx="56624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F65AEC0C-F0F0-95F7-645C-B9952DCEBBAE}"/>
              </a:ext>
            </a:extLst>
          </p:cNvPr>
          <p:cNvCxnSpPr>
            <a:cxnSpLocks/>
          </p:cNvCxnSpPr>
          <p:nvPr/>
        </p:nvCxnSpPr>
        <p:spPr>
          <a:xfrm>
            <a:off x="5356614" y="3827481"/>
            <a:ext cx="1003243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B2FAA134-2808-3FF5-75E1-DC3CBEC63F14}"/>
              </a:ext>
            </a:extLst>
          </p:cNvPr>
          <p:cNvCxnSpPr>
            <a:cxnSpLocks/>
          </p:cNvCxnSpPr>
          <p:nvPr/>
        </p:nvCxnSpPr>
        <p:spPr>
          <a:xfrm>
            <a:off x="7726942" y="5682892"/>
            <a:ext cx="75771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BEA2319F-7560-D559-ED00-085A7E9F39B5}"/>
              </a:ext>
            </a:extLst>
          </p:cNvPr>
          <p:cNvCxnSpPr>
            <a:cxnSpLocks/>
          </p:cNvCxnSpPr>
          <p:nvPr/>
        </p:nvCxnSpPr>
        <p:spPr>
          <a:xfrm>
            <a:off x="6782561" y="4616164"/>
            <a:ext cx="75771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02E8F67A-6B75-7847-0A07-0A838B4177C0}"/>
              </a:ext>
            </a:extLst>
          </p:cNvPr>
          <p:cNvCxnSpPr>
            <a:cxnSpLocks/>
          </p:cNvCxnSpPr>
          <p:nvPr/>
        </p:nvCxnSpPr>
        <p:spPr>
          <a:xfrm>
            <a:off x="6373372" y="4224167"/>
            <a:ext cx="43916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83EC6E4-BE40-42C3-F295-A096A7EB0CFE}"/>
              </a:ext>
            </a:extLst>
          </p:cNvPr>
          <p:cNvCxnSpPr>
            <a:cxnSpLocks/>
          </p:cNvCxnSpPr>
          <p:nvPr/>
        </p:nvCxnSpPr>
        <p:spPr>
          <a:xfrm>
            <a:off x="6790950" y="5291520"/>
            <a:ext cx="75771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29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Words>629</Words>
  <PresentationFormat>ワイド画面</PresentationFormat>
  <Paragraphs>116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ＭＳ ゴシック</vt:lpstr>
      <vt:lpstr>Meiryo</vt:lpstr>
      <vt:lpstr>游ゴシック</vt:lpstr>
      <vt:lpstr>Arial</vt:lpstr>
      <vt:lpstr>Calibri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「●●に関する調査」</vt:lpstr>
      <vt:lpstr>調査計画【調査成果イメージ説明】</vt:lpstr>
      <vt:lpstr>調査計画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