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7"/>
  </p:notesMasterIdLst>
  <p:handoutMasterIdLst>
    <p:handoutMasterId r:id="rId8"/>
  </p:handoutMasterIdLst>
  <p:sldIdLst>
    <p:sldId id="320" r:id="rId2"/>
    <p:sldId id="324" r:id="rId3"/>
    <p:sldId id="321" r:id="rId4"/>
    <p:sldId id="333" r:id="rId5"/>
    <p:sldId id="335" r:id="rId6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6699FF"/>
    <a:srgbClr val="3399FF"/>
    <a:srgbClr val="005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86419" autoAdjust="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outlineViewPr>
    <p:cViewPr>
      <p:scale>
        <a:sx n="33" d="100"/>
        <a:sy n="33" d="100"/>
      </p:scale>
      <p:origin x="0" y="-15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736" y="216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viewProps.xml" Type="http://schemas.openxmlformats.org/officeDocument/2006/relationships/viewProps"/><Relationship Id="rId11" Target="theme/theme1.xml" Type="http://schemas.openxmlformats.org/officeDocument/2006/relationships/theme"/><Relationship Id="rId12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notesMasters/notesMaster1.xml" Type="http://schemas.openxmlformats.org/officeDocument/2006/relationships/notesMaster"/><Relationship Id="rId8" Target="handoutMasters/handoutMaster1.xml" Type="http://schemas.openxmlformats.org/officeDocument/2006/relationships/handoutMaster"/><Relationship Id="rId9" Target="presProps.xml" Type="http://schemas.openxmlformats.org/officeDocument/2006/relationships/pres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C50B2B8-527E-4CC4-9CC6-C8CF95BA9A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21D5E3-E8EC-4DB1-A56A-81E3789F18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1F2D798D-6D2A-4B58-BBDB-9314A684AE07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A8A8AB-33BB-4042-9434-2DDF99592E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223E40-B9FB-4952-B88A-4D9C365422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0B752ABD-1D4F-44F1-B1DA-D59CDE57B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316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435D0A4E-8F26-4730-89B2-CE0658009740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EB0DFDCF-E5D4-4068-8A8A-9D6CAB5F1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53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3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_rels/notesSlide4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_rels/notesSlide5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5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8" y="1233488"/>
            <a:ext cx="591978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1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2141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8" y="1233488"/>
            <a:ext cx="591978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2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946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8" y="1233488"/>
            <a:ext cx="591978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3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6909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8" y="1233488"/>
            <a:ext cx="591978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4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4257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8" y="1233488"/>
            <a:ext cx="591978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5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816501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21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12000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5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902-60D3-43C8-9878-7E7CA1A9F9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1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57225"/>
            <a:ext cx="2628900" cy="55197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57225"/>
            <a:ext cx="7734300" cy="55197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F199-412F-4EB5-BA9C-1462261059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9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03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48343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163132-1956-9F44-8166-C175B617D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C4A3F2-1663-0D4D-82D4-89624039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B053F2-D79A-BA45-9E84-2A716A3D9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38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1709738"/>
            <a:ext cx="1044257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6113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7408-C4A7-4F91-BCC5-5C1308BEA58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41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4712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652E-0461-47E5-A0B6-087D650850E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1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681163"/>
            <a:ext cx="51228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713" y="2505075"/>
            <a:ext cx="512286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450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450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203-95CD-470D-8FAF-64EDBF046E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9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BE24-FAC9-45A5-8A6F-439A58FF98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7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775B-66F9-447A-BC4E-BE0813D151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09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2133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75B5-1E76-4D63-A07D-33852482566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8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521334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84426-CA4B-439B-918D-5D2D366444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1943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825625"/>
            <a:ext cx="10442575" cy="4375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2024/5/17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6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129" userDrawn="1">
          <p15:clr>
            <a:srgbClr val="F26B43"/>
          </p15:clr>
        </p15:guide>
        <p15:guide id="4" pos="551" userDrawn="1">
          <p15:clr>
            <a:srgbClr val="F26B43"/>
          </p15:clr>
        </p15:guide>
        <p15:guide id="5" orient="horz" pos="414" userDrawn="1">
          <p15:clr>
            <a:srgbClr val="F26B43"/>
          </p15:clr>
        </p15:guide>
        <p15:guide id="6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825625"/>
            <a:ext cx="10442575" cy="43751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二次審査はプレゼンテーション形式で審査します。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本ページ、次ページ及び以降の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イタリックの青文字は削除または編集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し、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プレゼンテーション資料を作成して下さい。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>P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. 4, 5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は、記載要求事項（審査事項）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です。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本様式に示した記載要求事項を、プレゼンテーション資料に盛り込んで下さい。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一部が欠けた場合、審査の評価が低くなる場合があります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本ファイルをそのまま用いてプレゼンテーション資料を作成する他、個別に資料を作成することも可とします。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626E6B6-6503-0840-9CD1-6B4431F9D9B9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80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資料の枚数は自由ですが、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発表時間（２０分）を踏まえて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作成下さい。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ja-JP" sz="1800" i="1" u="sng" dirty="0">
                <a:solidFill>
                  <a:schemeClr val="accent5"/>
                </a:solidFill>
                <a:latin typeface="+mn-ea"/>
                <a:ea typeface="+mn-ea"/>
              </a:rPr>
              <a:t>提出締切：</a:t>
            </a:r>
            <a:r>
              <a:rPr lang="ja-JP" altLang="en-US" sz="1800" i="1" u="sng" dirty="0">
                <a:solidFill>
                  <a:schemeClr val="accent5"/>
                </a:solidFill>
                <a:latin typeface="+mn-ea"/>
                <a:ea typeface="+mn-ea"/>
              </a:rPr>
              <a:t>提案書締め切り後一週間以内</a:t>
            </a:r>
            <a:endParaRPr lang="en-US" altLang="ja-JP" sz="1800" i="1" u="sng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ファイル名は、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『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株式会社を除いた法人名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_2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次審査プレゼンテーション資料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.pdf』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として下さい。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C2B8D4-04D8-7B41-90BE-DAC67E5149D1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1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8C51A25F-12A5-9E49-8D45-E02B2B9C9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711" y="3560093"/>
            <a:ext cx="10442577" cy="1655762"/>
          </a:xfrm>
        </p:spPr>
        <p:txBody>
          <a:bodyPr/>
          <a:lstStyle/>
          <a:p>
            <a:r>
              <a:rPr lang="ja-JP" altLang="en-US" i="1" dirty="0">
                <a:solidFill>
                  <a:schemeClr val="accent5"/>
                </a:solidFill>
                <a:latin typeface="+mn-ea"/>
                <a:ea typeface="+mn-ea"/>
              </a:rPr>
              <a:t>株式会社●●</a:t>
            </a:r>
            <a:endParaRPr lang="en-US" altLang="ja-JP" i="1" dirty="0">
              <a:solidFill>
                <a:schemeClr val="accent5"/>
              </a:solidFill>
              <a:latin typeface="+mn-ea"/>
              <a:ea typeface="+mn-ea"/>
            </a:endParaRPr>
          </a:p>
          <a:p>
            <a:r>
              <a:rPr lang="ja-JP" altLang="en-US" b="1" i="1" dirty="0">
                <a:solidFill>
                  <a:schemeClr val="accent5"/>
                </a:solidFill>
                <a:latin typeface="+mn-ea"/>
                <a:ea typeface="+mn-ea"/>
              </a:rPr>
              <a:t>ＣＥＯ　根戸太郎</a:t>
            </a:r>
            <a:endParaRPr lang="ja-JP" altLang="en-US" i="1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F1EF19-7AEC-F24C-A88E-42ADD6172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711" y="1122363"/>
            <a:ext cx="10442573" cy="2387600"/>
          </a:xfrm>
        </p:spPr>
        <p:txBody>
          <a:bodyPr anchor="ctr" anchorCtr="0">
            <a:normAutofit/>
          </a:bodyPr>
          <a:lstStyle/>
          <a:p>
            <a:r>
              <a:rPr lang="ja-JP" altLang="ja-JP" sz="4000" i="1" dirty="0">
                <a:solidFill>
                  <a:srgbClr val="0056A8"/>
                </a:solidFill>
                <a:latin typeface="+mn-ea"/>
                <a:ea typeface="+mn-ea"/>
              </a:rPr>
              <a:t>「</a:t>
            </a:r>
            <a:r>
              <a:rPr lang="ja-JP" altLang="en-US" sz="4000" i="1" dirty="0">
                <a:solidFill>
                  <a:srgbClr val="0056A8"/>
                </a:solidFill>
                <a:latin typeface="+mn-ea"/>
                <a:ea typeface="+mn-ea"/>
              </a:rPr>
              <a:t>●●に関する調査</a:t>
            </a:r>
            <a:r>
              <a:rPr lang="ja-JP" altLang="ja-JP" sz="4000" i="1" dirty="0">
                <a:solidFill>
                  <a:srgbClr val="0056A8"/>
                </a:solidFill>
                <a:latin typeface="+mn-ea"/>
                <a:ea typeface="+mn-ea"/>
              </a:rPr>
              <a:t>」</a:t>
            </a:r>
            <a:endParaRPr kumimoji="1" lang="ja-JP" altLang="en-US" sz="4000" dirty="0">
              <a:solidFill>
                <a:srgbClr val="0056A8"/>
              </a:solidFill>
              <a:latin typeface="+mn-ea"/>
              <a:ea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815295" y="2042214"/>
            <a:ext cx="33767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提案いただく事業の名称を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記載して下さい。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042079" y="225486"/>
            <a:ext cx="31499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採択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審査委員会の日付を記載して下さい。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8809233" y="5474027"/>
            <a:ext cx="338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連携する事業会社が複数である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場合、法人名を全て記載して下さい。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連携が予定であれば、（予定）を付して下さい。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102779" y="136062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>
                <a:solidFill>
                  <a:schemeClr val="accent5"/>
                </a:solidFill>
                <a:latin typeface="+mn-ea"/>
              </a:rPr>
              <a:t>2024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年●月●日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874714" y="5628606"/>
            <a:ext cx="10442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i="1">
                <a:solidFill>
                  <a:schemeClr val="accent5"/>
                </a:solidFill>
                <a:latin typeface="+mn-ea"/>
              </a:rPr>
              <a:t>株式会社◎◎、株式会社■■ （予定）</a:t>
            </a:r>
            <a:endParaRPr lang="ja-JP" altLang="en-US" sz="2400" i="1" dirty="0">
              <a:solidFill>
                <a:schemeClr val="accent5"/>
              </a:solidFill>
              <a:latin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649379" y="3396513"/>
            <a:ext cx="80021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応募者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444197" y="662107"/>
            <a:ext cx="203132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調査委託事業の名称</a:t>
            </a:r>
          </a:p>
        </p:txBody>
      </p:sp>
    </p:spTree>
    <p:extLst>
      <p:ext uri="{BB962C8B-B14F-4D97-AF65-F5344CB8AC3E}">
        <p14:creationId xmlns:p14="http://schemas.microsoft.com/office/powerpoint/2010/main" val="99687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559689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調査計画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 dirty="0">
                <a:solidFill>
                  <a:prstClr val="black"/>
                </a:solidFill>
              </a:rPr>
              <a:t>調査</a:t>
            </a:r>
            <a:r>
              <a:rPr lang="ja-JP" altLang="en-US" sz="4000" b="1">
                <a:solidFill>
                  <a:prstClr val="black"/>
                </a:solidFill>
              </a:rPr>
              <a:t>成果イメージ説明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232" y="1425372"/>
            <a:ext cx="11021113" cy="4375150"/>
          </a:xfrm>
        </p:spPr>
        <p:txBody>
          <a:bodyPr>
            <a:noAutofit/>
          </a:bodyPr>
          <a:lstStyle/>
          <a:p>
            <a:pPr marL="0" indent="0">
              <a:lnSpc>
                <a:spcPts val="1800"/>
              </a:lnSpc>
              <a:buNone/>
            </a:pPr>
            <a:r>
              <a:rPr lang="ja-JP" altLang="en-US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　　</a:t>
            </a:r>
            <a:r>
              <a:rPr lang="en-US" altLang="ja-JP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仕様書の実施項目をふまえ、必要に応じて図解も含めて記載ください </a:t>
            </a:r>
            <a:endParaRPr lang="en-US" altLang="ja-JP" sz="1600" i="1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</a:endParaRPr>
          </a:p>
          <a:p>
            <a:pPr marL="0" indent="0">
              <a:lnSpc>
                <a:spcPts val="1800"/>
              </a:lnSpc>
              <a:buNone/>
            </a:pPr>
            <a:endParaRPr lang="en-US" altLang="ja-JP" sz="1800" dirty="0">
              <a:solidFill>
                <a:prstClr val="black"/>
              </a:solidFill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１）本事業に応募した経緯</a:t>
            </a:r>
            <a:endParaRPr lang="en-US" altLang="ja-JP" sz="1800" dirty="0">
              <a:solidFill>
                <a:prstClr val="black"/>
              </a:solidFill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　</a:t>
            </a:r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en-US" altLang="ja-JP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過去の実績（調査・分析、ソリューション構築等）</a:t>
            </a:r>
            <a:endParaRPr lang="ja-JP" alt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1800"/>
              </a:lnSpc>
              <a:buNone/>
            </a:pPr>
            <a:endParaRPr lang="en-US" altLang="ja-JP" sz="1400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２）目指しているアウトプットイメージ</a:t>
            </a:r>
            <a:endParaRPr lang="en-US" altLang="ja-JP" sz="2400" dirty="0">
              <a:solidFill>
                <a:prstClr val="black"/>
              </a:solidFill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400" dirty="0">
                <a:solidFill>
                  <a:prstClr val="black"/>
                </a:solidFill>
              </a:rPr>
              <a:t>　　　   </a:t>
            </a:r>
            <a:r>
              <a:rPr lang="en-US" altLang="ja-JP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課題に関する調査（候補選定、企画立案）</a:t>
            </a: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　　　　    </a:t>
            </a:r>
            <a:r>
              <a:rPr lang="en-US" altLang="ja-JP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懸賞金型コンテストの企画運営</a:t>
            </a:r>
            <a:r>
              <a:rPr lang="en-US" altLang="ja-JP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(</a:t>
            </a:r>
            <a:r>
              <a:rPr lang="ja-JP" altLang="en-US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ﾌﾟﾛﾓｰｼｮﾝ、環境整備、コンテスト実施）</a:t>
            </a:r>
          </a:p>
          <a:p>
            <a:pPr marL="0" indent="0">
              <a:lnSpc>
                <a:spcPts val="1800"/>
              </a:lnSpc>
              <a:buNone/>
            </a:pPr>
            <a:r>
              <a:rPr lang="en-US" altLang="ja-JP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            ※ </a:t>
            </a:r>
            <a:r>
              <a:rPr lang="ja-JP" altLang="en-US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共同研究等の創出に向けた企画運営</a:t>
            </a: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３）調査の独自性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2000" dirty="0">
                <a:solidFill>
                  <a:prstClr val="black"/>
                </a:solidFill>
              </a:rPr>
              <a:t>　　</a:t>
            </a:r>
            <a:r>
              <a:rPr lang="ja-JP" altLang="en-US" sz="1400" dirty="0">
                <a:solidFill>
                  <a:prstClr val="black"/>
                </a:solidFill>
                <a:latin typeface="+mn-ea"/>
                <a:ea typeface="+mn-ea"/>
              </a:rPr>
              <a:t>　</a:t>
            </a:r>
            <a:r>
              <a:rPr lang="en-US" altLang="ja-JP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4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調査方法、成果を導く方法等</a:t>
            </a:r>
            <a:endParaRPr lang="ja-JP" altLang="en-US" sz="1400" dirty="0">
              <a:solidFill>
                <a:schemeClr val="accent1">
                  <a:lumMod val="75000"/>
                </a:schemeClr>
              </a:solidFill>
              <a:latin typeface="+mn-ea"/>
              <a:ea typeface="+mn-ea"/>
            </a:endParaRPr>
          </a:p>
          <a:p>
            <a:pPr marL="0" indent="0">
              <a:lnSpc>
                <a:spcPts val="1800"/>
              </a:lnSpc>
              <a:buNone/>
            </a:pP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B490D01-71B0-0E41-8E12-28CA6E5989C7}"/>
              </a:ext>
            </a:extLst>
          </p:cNvPr>
          <p:cNvSpPr/>
          <p:nvPr/>
        </p:nvSpPr>
        <p:spPr>
          <a:xfrm>
            <a:off x="874712" y="102568"/>
            <a:ext cx="557485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項目を箇条書き等で、わかりやすく説明して下さい。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619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AEB10558-8183-6643-8D70-CF25E1EF2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321315"/>
              </p:ext>
            </p:extLst>
          </p:nvPr>
        </p:nvGraphicFramePr>
        <p:xfrm>
          <a:off x="327171" y="1571696"/>
          <a:ext cx="11535967" cy="44899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350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5124">
                  <a:extLst>
                    <a:ext uri="{9D8B030D-6E8A-4147-A177-3AD203B41FA5}">
                      <a16:colId xmlns:a16="http://schemas.microsoft.com/office/drawing/2014/main" val="1687725602"/>
                    </a:ext>
                  </a:extLst>
                </a:gridCol>
                <a:gridCol w="20301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66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109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301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実施項目</a:t>
                      </a:r>
                      <a:endParaRPr kumimoji="1" lang="ja-JP" altLang="en-US" sz="14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i="0" dirty="0">
                          <a:solidFill>
                            <a:schemeClr val="bg1"/>
                          </a:solidFill>
                        </a:rPr>
                        <a:t>2024</a:t>
                      </a:r>
                      <a:r>
                        <a:rPr kumimoji="1" lang="ja-JP" altLang="en-US" sz="1400" i="0" dirty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i="0" dirty="0">
                          <a:solidFill>
                            <a:schemeClr val="bg1"/>
                          </a:solidFill>
                        </a:rPr>
                        <a:t>2025</a:t>
                      </a:r>
                      <a:r>
                        <a:rPr kumimoji="1" lang="ja-JP" altLang="en-US" sz="1400" i="0" dirty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i="0" dirty="0">
                          <a:solidFill>
                            <a:schemeClr val="bg1"/>
                          </a:solidFill>
                        </a:rPr>
                        <a:t>2026</a:t>
                      </a:r>
                      <a:r>
                        <a:rPr kumimoji="1" lang="ja-JP" altLang="en-US" sz="1400" i="0" dirty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達成目標</a:t>
                      </a:r>
                      <a:endParaRPr kumimoji="1" lang="ja-JP" altLang="en-US" sz="14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調査委託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ja-JP" altLang="en-US" sz="1400" dirty="0"/>
                        <a:t>対象経費</a:t>
                      </a:r>
                    </a:p>
                    <a:p>
                      <a:pPr algn="ctr"/>
                      <a:r>
                        <a:rPr kumimoji="1" lang="ja-JP" altLang="en-US" sz="1400" dirty="0"/>
                        <a:t>（百万円）</a:t>
                      </a:r>
                      <a:endParaRPr kumimoji="1" lang="en-US" altLang="ja-JP" sz="14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953">
                <a:tc>
                  <a:txBody>
                    <a:bodyPr/>
                    <a:lstStyle/>
                    <a:p>
                      <a:pPr marL="85725" indent="-85725" algn="l"/>
                      <a:r>
                        <a:rPr kumimoji="1" lang="ja-JP" altLang="en-US" sz="1400" dirty="0"/>
                        <a:t>大分類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小分類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4  5  6  7  8  9  10  11  12  1  2  3</a:t>
                      </a: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4  5  6  7  8  9  10  11  12  1  2  3</a:t>
                      </a: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4  5  6  7  8  9  10  11  12  1  2  3</a:t>
                      </a: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5513">
                <a:tc>
                  <a:txBody>
                    <a:bodyPr/>
                    <a:lstStyle/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実施項目（１）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①ﾃｰﾏ候補選定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②企画立案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　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実施項目（２）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①企画運営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　（ﾌﾟﾛﾓｰｼｮﾝ）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○○○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△△△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・・・　　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○○○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△△△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・・・　　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 i="1" dirty="0">
                          <a:solidFill>
                            <a:schemeClr val="accent5"/>
                          </a:solidFill>
                        </a:rPr>
                        <a:t>・候補選定結果：〇〇</a:t>
                      </a:r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 i="1" dirty="0">
                          <a:solidFill>
                            <a:schemeClr val="accent5"/>
                          </a:solidFill>
                        </a:rPr>
                        <a:t>・企画立案内：△△</a:t>
                      </a:r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algn="l"/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 i="1" dirty="0">
                          <a:solidFill>
                            <a:schemeClr val="accent5"/>
                          </a:solidFill>
                        </a:rPr>
                        <a:t>・ﾌﾟﾛﾓｰｼｮﾝ活動：〇〇</a:t>
                      </a:r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algn="l"/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algn="l"/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 i="1" dirty="0">
                          <a:solidFill>
                            <a:schemeClr val="accent5"/>
                          </a:solidFill>
                        </a:rPr>
                        <a:t>・環境整備：△△</a:t>
                      </a:r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algn="l"/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 i="1" dirty="0">
                          <a:solidFill>
                            <a:schemeClr val="accent5"/>
                          </a:solidFill>
                        </a:rPr>
                        <a:t>・ｺﾝﾃｽﾄ：□□</a:t>
                      </a:r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algn="l"/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 i="1" dirty="0">
                          <a:solidFill>
                            <a:schemeClr val="accent5"/>
                          </a:solidFill>
                        </a:rPr>
                        <a:t>・共同研究・ｺﾐｭﾆﾃｨｰ</a:t>
                      </a:r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200" i="1" dirty="0">
                          <a:solidFill>
                            <a:schemeClr val="accent5"/>
                          </a:solidFill>
                        </a:rPr>
                        <a:t>形成支援：〇〇</a:t>
                      </a:r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○○百万円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069302"/>
                  </a:ext>
                </a:extLst>
              </a:tr>
              <a:tr h="1244391">
                <a:tc>
                  <a:txBody>
                    <a:bodyPr/>
                    <a:lstStyle/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②環境整備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③コンテスト実施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実施項目（３）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①共同研究先創出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○○○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・・・　　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○○○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〇〇〇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△△△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6097">
                <a:tc>
                  <a:txBody>
                    <a:bodyPr/>
                    <a:lstStyle/>
                    <a:p>
                      <a:r>
                        <a:rPr kumimoji="1" lang="zh-TW" altLang="en-US" sz="1100" i="1" dirty="0">
                          <a:solidFill>
                            <a:schemeClr val="accent5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実施項目</a:t>
                      </a:r>
                      <a:r>
                        <a:rPr kumimoji="1" lang="ja-JP" altLang="en-US" sz="1100" i="1" dirty="0">
                          <a:solidFill>
                            <a:schemeClr val="accent5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（１）</a:t>
                      </a:r>
                      <a:endParaRPr kumimoji="1" lang="en-US" altLang="zh-TW" sz="1100" i="1" dirty="0">
                        <a:solidFill>
                          <a:schemeClr val="accent5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5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①研究開発</a:t>
                      </a:r>
                      <a:endParaRPr kumimoji="1" lang="en-US" altLang="zh-TW" sz="1100" i="1" dirty="0">
                        <a:solidFill>
                          <a:schemeClr val="accent5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100" i="1" dirty="0">
                        <a:solidFill>
                          <a:schemeClr val="accent5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5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実施項目（２）</a:t>
                      </a:r>
                      <a:endParaRPr kumimoji="1" lang="en-US" altLang="ja-JP" sz="1100" i="1" dirty="0">
                        <a:solidFill>
                          <a:schemeClr val="accent5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5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②事業化検討</a:t>
                      </a:r>
                      <a:endParaRPr kumimoji="1" lang="zh-TW" altLang="en-US" sz="1100" i="1" dirty="0">
                        <a:solidFill>
                          <a:schemeClr val="accent5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□□□</a:t>
                      </a:r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endParaRPr kumimoji="1" lang="en-US" altLang="ja-JP" sz="11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i="1" dirty="0">
                          <a:solidFill>
                            <a:schemeClr val="accent5"/>
                          </a:solidFill>
                        </a:rPr>
                        <a:t>□□□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1" lang="ja-JP" altLang="en-US" sz="1200" i="1" dirty="0">
                          <a:solidFill>
                            <a:schemeClr val="accent5"/>
                          </a:solidFill>
                        </a:rPr>
                        <a:t>・研究開発結果：〇〇</a:t>
                      </a:r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lvl="0"/>
                      <a:endParaRPr kumimoji="1" lang="en-US" altLang="ja-JP" sz="1200" i="1" dirty="0">
                        <a:solidFill>
                          <a:schemeClr val="accent5"/>
                        </a:solidFill>
                      </a:endParaRPr>
                    </a:p>
                    <a:p>
                      <a:pPr lvl="0"/>
                      <a:r>
                        <a:rPr kumimoji="1" lang="ja-JP" altLang="en-US" sz="1200" i="1" dirty="0">
                          <a:solidFill>
                            <a:schemeClr val="accent5"/>
                          </a:solidFill>
                        </a:rPr>
                        <a:t>・事業化内容：〇〇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□□百万円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タイトル 2">
            <a:extLst>
              <a:ext uri="{FF2B5EF4-FFF2-40B4-BE49-F238E27FC236}">
                <a16:creationId xmlns:a16="http://schemas.microsoft.com/office/drawing/2014/main" id="{39373675-5851-CC4F-96BD-990C1AD69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2" y="555734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調査計画</a:t>
            </a:r>
            <a:endParaRPr kumimoji="1" lang="ja-JP" altLang="en-US" sz="4000" b="1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920152" y="638806"/>
            <a:ext cx="7271848" cy="550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実施項目をふまえて調査計画を示して下さい。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下表は例です。下表を用いる場合、行例を適宜追加して下さい。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2" name="直線矢印コネクタ 1">
            <a:extLst>
              <a:ext uri="{FF2B5EF4-FFF2-40B4-BE49-F238E27FC236}">
                <a16:creationId xmlns:a16="http://schemas.microsoft.com/office/drawing/2014/main" id="{20FA8E4C-FDDD-9B93-0447-8871395F40EB}"/>
              </a:ext>
            </a:extLst>
          </p:cNvPr>
          <p:cNvCxnSpPr>
            <a:cxnSpLocks/>
          </p:cNvCxnSpPr>
          <p:nvPr/>
        </p:nvCxnSpPr>
        <p:spPr>
          <a:xfrm>
            <a:off x="3548418" y="2613802"/>
            <a:ext cx="655092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C8DBB9F3-7ACC-2C9B-C5E2-32E9AB896E89}"/>
              </a:ext>
            </a:extLst>
          </p:cNvPr>
          <p:cNvCxnSpPr>
            <a:cxnSpLocks/>
          </p:cNvCxnSpPr>
          <p:nvPr/>
        </p:nvCxnSpPr>
        <p:spPr>
          <a:xfrm>
            <a:off x="4538014" y="3261663"/>
            <a:ext cx="566249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F65AEC0C-F0F0-95F7-645C-B9952DCEBBAE}"/>
              </a:ext>
            </a:extLst>
          </p:cNvPr>
          <p:cNvCxnSpPr>
            <a:cxnSpLocks/>
          </p:cNvCxnSpPr>
          <p:nvPr/>
        </p:nvCxnSpPr>
        <p:spPr>
          <a:xfrm>
            <a:off x="5356614" y="3827481"/>
            <a:ext cx="1003243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B2FAA134-2808-3FF5-75E1-DC3CBEC63F14}"/>
              </a:ext>
            </a:extLst>
          </p:cNvPr>
          <p:cNvCxnSpPr>
            <a:cxnSpLocks/>
          </p:cNvCxnSpPr>
          <p:nvPr/>
        </p:nvCxnSpPr>
        <p:spPr>
          <a:xfrm>
            <a:off x="7726942" y="5682892"/>
            <a:ext cx="757715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BEA2319F-7560-D559-ED00-085A7E9F39B5}"/>
              </a:ext>
            </a:extLst>
          </p:cNvPr>
          <p:cNvCxnSpPr>
            <a:cxnSpLocks/>
          </p:cNvCxnSpPr>
          <p:nvPr/>
        </p:nvCxnSpPr>
        <p:spPr>
          <a:xfrm>
            <a:off x="6782561" y="4616164"/>
            <a:ext cx="757715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02E8F67A-6B75-7847-0A07-0A838B4177C0}"/>
              </a:ext>
            </a:extLst>
          </p:cNvPr>
          <p:cNvCxnSpPr>
            <a:cxnSpLocks/>
          </p:cNvCxnSpPr>
          <p:nvPr/>
        </p:nvCxnSpPr>
        <p:spPr>
          <a:xfrm>
            <a:off x="6373372" y="4224167"/>
            <a:ext cx="439169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B83EC6E4-BE40-42C3-F295-A096A7EB0CFE}"/>
              </a:ext>
            </a:extLst>
          </p:cNvPr>
          <p:cNvCxnSpPr>
            <a:cxnSpLocks/>
          </p:cNvCxnSpPr>
          <p:nvPr/>
        </p:nvCxnSpPr>
        <p:spPr>
          <a:xfrm>
            <a:off x="6790950" y="5291520"/>
            <a:ext cx="757715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293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NEDO日本語16：9</Template>
  <Words>629</Words>
  <PresentationFormat>ワイド画面</PresentationFormat>
  <Paragraphs>116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Meiryo UI</vt:lpstr>
      <vt:lpstr>ＭＳ ゴシック</vt:lpstr>
      <vt:lpstr>Meiryo</vt:lpstr>
      <vt:lpstr>游ゴシック</vt:lpstr>
      <vt:lpstr>Arial</vt:lpstr>
      <vt:lpstr>Calibri</vt:lpstr>
      <vt:lpstr>Wingdings</vt:lpstr>
      <vt:lpstr>Office テーマ</vt:lpstr>
      <vt:lpstr>プレゼンテーション資料（配布用様式）</vt:lpstr>
      <vt:lpstr>プレゼンテーション資料（配布用様式）</vt:lpstr>
      <vt:lpstr>「●●に関する調査」</vt:lpstr>
      <vt:lpstr>調査計画【調査成果イメージ説明】</vt:lpstr>
      <vt:lpstr>調査計画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