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7"/>
  </p:notesMasterIdLst>
  <p:sldIdLst>
    <p:sldId id="262" r:id="rId3"/>
    <p:sldId id="263" r:id="rId4"/>
    <p:sldId id="282" r:id="rId5"/>
    <p:sldId id="264" r:id="rId6"/>
    <p:sldId id="287" r:id="rId7"/>
    <p:sldId id="284" r:id="rId8"/>
    <p:sldId id="266" r:id="rId9"/>
    <p:sldId id="276" r:id="rId10"/>
    <p:sldId id="268" r:id="rId11"/>
    <p:sldId id="288" r:id="rId12"/>
    <p:sldId id="281" r:id="rId13"/>
    <p:sldId id="279" r:id="rId14"/>
    <p:sldId id="291" r:id="rId15"/>
    <p:sldId id="285"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102" d="100"/>
          <a:sy n="102" d="100"/>
        </p:scale>
        <p:origin x="189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notesMasters/notesMaster1.xml" Type="http://schemas.openxmlformats.org/officeDocument/2006/relationships/notesMaster"/><Relationship Id="rId18" Target="commentAuthors.xml" Type="http://schemas.openxmlformats.org/officeDocument/2006/relationships/commentAuthors"/><Relationship Id="rId19" Target="presProps.xml" Type="http://schemas.openxmlformats.org/officeDocument/2006/relationships/presProps"/><Relationship Id="rId2" Target="slideMasters/slideMaster2.xml" Type="http://schemas.openxmlformats.org/officeDocument/2006/relationships/slideMaster"/><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23"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2024/6/10</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12</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2024/6/10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2024/6/10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2024/6/10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2024/6/10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2024/6/10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2024/6/10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2024/6/10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2024/6/10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2024/6/10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2024/6/10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2024/6/10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2024/6/10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2024/6/10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P.14</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別添６</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化の見通し（２）</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グリーントランスフォーメーション（ＧＸ）の実現に向けた研究成果の社会実装へのコミット</a:t>
            </a: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・添付資料２（事業化計画書）のうち、６．項について要約して簡潔に記載ください。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001927976"/>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781253"/>
            <a:ext cx="4752528" cy="646331"/>
          </a:xfrm>
          <a:prstGeom prst="rect">
            <a:avLst/>
          </a:prstGeom>
          <a:noFill/>
        </p:spPr>
        <p:txBody>
          <a:bodyPr wrap="square" rtlCol="0">
            <a:spAutoFit/>
          </a:bodyPr>
          <a:lstStyle/>
          <a:p>
            <a:r>
              <a:rPr kumimoji="1" lang="ja-JP" altLang="en-US" dirty="0"/>
              <a:t>予算総額：　〇〇〇百万円</a:t>
            </a:r>
            <a:endParaRPr kumimoji="1" lang="en-US" altLang="ja-JP" dirty="0"/>
          </a:p>
          <a:p>
            <a:r>
              <a:rPr kumimoji="1" lang="ja-JP" altLang="en-US" dirty="0"/>
              <a:t>初回ステージゲートまでの費用：〇〇〇百万円</a:t>
            </a:r>
            <a:endParaRPr kumimoji="1" lang="en-US" altLang="ja-JP" dirty="0"/>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752665834"/>
              </p:ext>
            </p:extLst>
          </p:nvPr>
        </p:nvGraphicFramePr>
        <p:xfrm>
          <a:off x="251520" y="1403568"/>
          <a:ext cx="8640961" cy="4588526"/>
        </p:xfrm>
        <a:graphic>
          <a:graphicData uri="http://schemas.openxmlformats.org/drawingml/2006/table">
            <a:tbl>
              <a:tblPr firstRow="1" bandRow="1">
                <a:tableStyleId>{5C22544A-7EE6-4342-B048-85BDC9FD1C3A}</a:tableStyleId>
              </a:tblPr>
              <a:tblGrid>
                <a:gridCol w="2195025">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8" name="正方形/長方形 7"/>
          <p:cNvSpPr/>
          <p:nvPr/>
        </p:nvSpPr>
        <p:spPr>
          <a:xfrm>
            <a:off x="251524" y="6017256"/>
            <a:ext cx="6963766"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（委託先・共同研究先がある場合はカッコ書きで記載してください）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本研究開発テーマ実施の背景・解決したい課題、必要性等を記載してください。</a:t>
            </a:r>
          </a:p>
        </p:txBody>
      </p:sp>
      <p:sp>
        <p:nvSpPr>
          <p:cNvPr id="3" name="テキスト ボックス 2"/>
          <p:cNvSpPr txBox="1"/>
          <p:nvPr/>
        </p:nvSpPr>
        <p:spPr>
          <a:xfrm>
            <a:off x="16523" y="-15893"/>
            <a:ext cx="6253635"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先端半導体製造技術の開発（助成）</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（開発テーマを記載のこと）</a:t>
            </a:r>
            <a:endParaRPr kumimoji="1" lang="ja-JP" altLang="en-US" sz="9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テーマの実施内容や本技術の優位性を図表を用いて分かりやすく記載してください。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上記課題を解決するために、本研究開発テーマで実施する研究開発の概要を記載してください。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（連携内容についても簡潔に記載してください</a:t>
            </a:r>
            <a:r>
              <a:rPr lang="en-US" altLang="ja-JP" sz="13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対象外の場合は「対象外」と記載）</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　　初回ステージゲートまでの費用：●●●百万</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・先端半導体の製造において今後重要性が増すと考えられる分野の材料・部材に関する技術開発を対象とします。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553998"/>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３年間の提案の場合は事業開始から１．５年後、５年間の提案の場合は事業開始から２．５年後</a:t>
            </a:r>
            <a:r>
              <a:rPr lang="ja-JP" altLang="en-US" sz="1400" dirty="0">
                <a:latin typeface="+mn-ea"/>
              </a:rPr>
              <a:t>）</a:t>
            </a:r>
            <a:endParaRPr lang="en-US" altLang="ja-JP" sz="1400" dirty="0">
              <a:latin typeface="+mn-ea"/>
            </a:endParaRPr>
          </a:p>
        </p:txBody>
      </p:sp>
      <p:sp>
        <p:nvSpPr>
          <p:cNvPr id="5" name="テキスト ボックス 21"/>
          <p:cNvSpPr txBox="1">
            <a:spLocks noChangeArrowheads="1"/>
          </p:cNvSpPr>
          <p:nvPr/>
        </p:nvSpPr>
        <p:spPr bwMode="auto">
          <a:xfrm>
            <a:off x="179512" y="3791128"/>
            <a:ext cx="8614136" cy="553998"/>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３年間の提案の場合は事業開始から３年後、</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itchFamily="18" charset="0"/>
              </a:rPr>
              <a:t>５年間の提案の場合は事業開始から５年後</a:t>
            </a:r>
            <a:r>
              <a:rPr lang="ja-JP" altLang="en-US" sz="1400" dirty="0">
                <a:latin typeface="+mn-ea"/>
              </a:rPr>
              <a:t>）</a:t>
            </a:r>
            <a:endParaRPr lang="en-US" altLang="ja-JP" sz="14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160653696"/>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559070250"/>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182329" y="400029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・添付資料２（事業化計画書）のうち、２．項、３．項について要約して簡潔に記載ください。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2477601"/>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（１</a:t>
            </a:r>
            <a:r>
              <a:rPr lang="en-US" altLang="ja-JP" sz="1200" dirty="0">
                <a:solidFill>
                  <a:srgbClr val="0000FF"/>
                </a:solidFill>
                <a:latin typeface="+mn-ea"/>
              </a:rPr>
              <a:t>) </a:t>
            </a:r>
            <a:r>
              <a:rPr lang="ja-JP" altLang="en-US" sz="1200" dirty="0">
                <a:solidFill>
                  <a:srgbClr val="0000FF"/>
                </a:solidFill>
                <a:latin typeface="+mn-ea"/>
              </a:rPr>
              <a:t>実用化・事業化を行う製品・サービス等の概要</a:t>
            </a:r>
            <a:endParaRPr lang="en-US" altLang="ja-JP" sz="1200" dirty="0">
              <a:solidFill>
                <a:srgbClr val="0000FF"/>
              </a:solidFill>
              <a:latin typeface="+mn-ea"/>
            </a:endParaRPr>
          </a:p>
          <a:p>
            <a:pPr>
              <a:spcBef>
                <a:spcPts val="600"/>
              </a:spcBef>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251520" y="4115123"/>
            <a:ext cx="8318318" cy="236988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（２</a:t>
            </a:r>
            <a:r>
              <a:rPr lang="en-US" altLang="ja-JP" sz="1200" dirty="0">
                <a:solidFill>
                  <a:srgbClr val="0000FF"/>
                </a:solidFill>
                <a:latin typeface="+mn-ea"/>
              </a:rPr>
              <a:t>) </a:t>
            </a:r>
            <a:r>
              <a:rPr lang="ja-JP" altLang="en-US" sz="1200" dirty="0">
                <a:solidFill>
                  <a:srgbClr val="0000FF"/>
                </a:solidFill>
                <a:latin typeface="+mn-ea"/>
              </a:rPr>
              <a:t>研究開発への取組</a:t>
            </a:r>
            <a:endParaRPr lang="en-US" altLang="ja-JP" sz="1200" dirty="0">
              <a:solidFill>
                <a:srgbClr val="0000FF"/>
              </a:solidFill>
              <a:latin typeface="+mn-ea"/>
            </a:endParaRPr>
          </a:p>
          <a:p>
            <a:pPr>
              <a:spcBef>
                <a:spcPts val="600"/>
              </a:spcBef>
            </a:pP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研究開発を考えるに至った経緯（動機）</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事業として成功すると考える理由</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事業化のスケジュール</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オープン＆クローズ戦略等</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6" name="タイトル 1">
            <a:extLst>
              <a:ext uri="{FF2B5EF4-FFF2-40B4-BE49-F238E27FC236}">
                <a16:creationId xmlns:a16="http://schemas.microsoft.com/office/drawing/2014/main" id="{746C95CA-0905-FF4E-EEB4-8E9D46351471}"/>
              </a:ext>
            </a:extLst>
          </p:cNvPr>
          <p:cNvSpPr txBox="1">
            <a:spLocks/>
          </p:cNvSpPr>
          <p:nvPr/>
        </p:nvSpPr>
        <p:spPr>
          <a:xfrm>
            <a:off x="218963" y="185167"/>
            <a:ext cx="7737413"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７．研究開発成果の実用化・事業化の見通し（１）</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3214</Words>
  <PresentationFormat>画面に合わせる (4:3)</PresentationFormat>
  <Paragraphs>356</Paragraphs>
  <Slides>14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Meiryo UI</vt:lpstr>
      <vt:lpstr>ＭＳ Ｐゴシック</vt:lpstr>
      <vt:lpstr>ＭＳ 明朝</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PowerPoint プレゼンテーション</vt:lpstr>
      <vt:lpstr>７．研究開発成果の実用化・事業化の見通し（２）</vt:lpstr>
      <vt:lpstr>PowerPoint プレゼンテーション</vt:lpstr>
      <vt:lpstr>（機関名：〇〇〇〇）</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