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6" r:id="rId2"/>
    <p:sldId id="260" r:id="rId3"/>
    <p:sldId id="27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96" autoAdjust="0"/>
    <p:restoredTop sz="93278" autoAdjust="0"/>
  </p:normalViewPr>
  <p:slideViewPr>
    <p:cSldViewPr snapToGrid="0">
      <p:cViewPr varScale="1">
        <p:scale>
          <a:sx n="104" d="100"/>
          <a:sy n="104" d="100"/>
        </p:scale>
        <p:origin x="23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A621-A6AD-4397-8E23-DEF1FDE4FC72}" type="datetimeFigureOut">
              <a:rPr kumimoji="1" lang="ja-JP" altLang="en-US" smtClean="0"/>
              <a:t>2024/6/27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17029-36D9-4AFD-A1F2-EC39D719F801}" type="slidenum">
              <a:rPr kumimoji="1" lang="ja-JP" altLang="en-US" smtClean="0"/>
              <a:t>‹#›</a:t>
            </a:fld>
            <a:endParaRPr kumimoji="1" lang="ja-JP" altLang="en-US"/>
          </a:p>
        </p:txBody>
      </p:sp>
    </p:spTree>
    <p:extLst>
      <p:ext uri="{BB962C8B-B14F-4D97-AF65-F5344CB8AC3E}">
        <p14:creationId xmlns:p14="http://schemas.microsoft.com/office/powerpoint/2010/main" val="25328482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517029-36D9-4AFD-A1F2-EC39D719F801}" type="slidenum">
              <a:rPr kumimoji="1" lang="ja-JP" altLang="en-US" smtClean="0"/>
              <a:t>3</a:t>
            </a:fld>
            <a:endParaRPr kumimoji="1" lang="ja-JP" altLang="en-US"/>
          </a:p>
        </p:txBody>
      </p:sp>
    </p:spTree>
    <p:extLst>
      <p:ext uri="{BB962C8B-B14F-4D97-AF65-F5344CB8AC3E}">
        <p14:creationId xmlns:p14="http://schemas.microsoft.com/office/powerpoint/2010/main" val="391735781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6586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964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2190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88890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696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92456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98302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20289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3135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4444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2024/6/27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4796005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2024/6/27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307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084014"/>
            <a:ext cx="8497388" cy="2462213"/>
          </a:xfrm>
          <a:prstGeom prst="rect">
            <a:avLst/>
          </a:prstGeom>
          <a:noFill/>
        </p:spPr>
        <p:txBody>
          <a:bodyPr wrap="square" rtlCol="0">
            <a:spAutoFit/>
          </a:bodyPr>
          <a:lstStyle/>
          <a:p>
            <a:pPr marL="214313" indent="-214313">
              <a:buFont typeface="Wingdings" panose="05000000000000000000" pitchFamily="2" charset="2"/>
              <a:buChar char="ü"/>
            </a:pPr>
            <a:r>
              <a:rPr lang="ja-JP" altLang="en-US" sz="1400" dirty="0">
                <a:solidFill>
                  <a:srgbClr val="0070C0"/>
                </a:solidFill>
              </a:rPr>
              <a:t>情報提供書（補足情報）は、</a:t>
            </a:r>
            <a:r>
              <a:rPr lang="en-US" altLang="ja-JP" sz="1400" dirty="0">
                <a:solidFill>
                  <a:srgbClr val="0070C0"/>
                </a:solidFill>
              </a:rPr>
              <a:t>Microsoft PowerPoint</a:t>
            </a:r>
            <a:r>
              <a:rPr lang="ja-JP" altLang="en-US" sz="1400" dirty="0">
                <a:solidFill>
                  <a:srgbClr val="0070C0"/>
                </a:solidFill>
              </a:rPr>
              <a:t>形式で提出してください。適宜、図、写真、グラフ等を用いて、</a:t>
            </a:r>
            <a:r>
              <a:rPr lang="en-US" altLang="ja-JP" sz="1400" dirty="0">
                <a:solidFill>
                  <a:srgbClr val="0070C0"/>
                </a:solidFill>
              </a:rPr>
              <a:t> Web</a:t>
            </a:r>
            <a:r>
              <a:rPr lang="ja-JP" altLang="en-US" sz="1400" dirty="0">
                <a:solidFill>
                  <a:srgbClr val="0070C0"/>
                </a:solidFill>
              </a:rPr>
              <a:t>入力フォームで入力・作成した情報提供書の補足情報を記載してください。なお、アニメーション機能や動画機能は、使わないでください。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項目名（黒字部分）はそのまま残し、青字部分を記載して提出時には黒字にしてください。不要な余白等は削除してください。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記載の内容が判読しやすい字体とし、大きさは、</a:t>
            </a:r>
            <a:r>
              <a:rPr lang="en-US" altLang="ja-JP" sz="1400" dirty="0">
                <a:solidFill>
                  <a:srgbClr val="0070C0"/>
                </a:solidFill>
              </a:rPr>
              <a:t>12</a:t>
            </a:r>
            <a:r>
              <a:rPr lang="ja-JP" altLang="en-US" sz="1400" dirty="0">
                <a:solidFill>
                  <a:srgbClr val="0070C0"/>
                </a:solidFill>
              </a:rPr>
              <a:t>ポイントを基本としてください。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ページ数は補足情報１、補足情報２合わせて計３枚以内でお願いします。</a:t>
            </a:r>
            <a:endParaRPr lang="en-US" altLang="ja-JP" sz="1400" dirty="0">
              <a:solidFill>
                <a:srgbClr val="0070C0"/>
              </a:solidFill>
            </a:endParaRPr>
          </a:p>
          <a:p>
            <a:endParaRPr lang="en-US" altLang="ja-JP" sz="1400" dirty="0">
              <a:solidFill>
                <a:srgbClr val="0070C0"/>
              </a:solidFill>
            </a:endParaRPr>
          </a:p>
          <a:p>
            <a:r>
              <a:rPr lang="ja-JP" altLang="en-US" sz="1400" dirty="0">
                <a:solidFill>
                  <a:srgbClr val="0070C0"/>
                </a:solidFill>
              </a:rPr>
              <a:t>＊本補足情報については、新技術先導研究プログラムの課題設定のみならず、</a:t>
            </a:r>
            <a:r>
              <a:rPr lang="en-US" altLang="ja-JP" sz="1400" dirty="0">
                <a:solidFill>
                  <a:srgbClr val="0070C0"/>
                </a:solidFill>
              </a:rPr>
              <a:t>NEDO</a:t>
            </a:r>
            <a:r>
              <a:rPr lang="ja-JP" altLang="en-US" sz="1400" dirty="0">
                <a:solidFill>
                  <a:srgbClr val="0070C0"/>
                </a:solidFill>
              </a:rPr>
              <a:t>技術戦略や他事業・制度の検討等に活用させていただく場合があります。</a:t>
            </a:r>
            <a:endParaRPr lang="en-US" altLang="ja-JP" sz="1400" dirty="0">
              <a:solidFill>
                <a:srgbClr val="0070C0"/>
              </a:solidFill>
            </a:endParaRPr>
          </a:p>
          <a:p>
            <a:endParaRPr lang="ja-JP" altLang="en-US" sz="1400" dirty="0">
              <a:solidFill>
                <a:srgbClr val="0070C0"/>
              </a:solidFill>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○情報提供書（補足情報）作成にあたっての注意事項</a:t>
            </a:r>
            <a:endParaRPr lang="ja-JP" altLang="en-US" sz="2400" dirty="0">
              <a:solidFill>
                <a:srgbClr val="0070C0"/>
              </a:solidFill>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150656" y="10890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
        <p:nvSpPr>
          <p:cNvPr id="8" name="テキスト ボックス 7">
            <a:extLst>
              <a:ext uri="{FF2B5EF4-FFF2-40B4-BE49-F238E27FC236}">
                <a16:creationId xmlns:a16="http://schemas.microsoft.com/office/drawing/2014/main" id="{C991FD5B-9FFB-4A94-BFEA-82D36B284C68}"/>
              </a:ext>
            </a:extLst>
          </p:cNvPr>
          <p:cNvSpPr txBox="1"/>
          <p:nvPr/>
        </p:nvSpPr>
        <p:spPr>
          <a:xfrm>
            <a:off x="179762" y="3811132"/>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○情報提供書（補足情報）アップロードにあたっての注意事項</a:t>
            </a:r>
            <a:endParaRPr lang="ja-JP" altLang="en-US" sz="2400" dirty="0">
              <a:solidFill>
                <a:srgbClr val="0070C0"/>
              </a:solidFill>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1276" y="4205689"/>
            <a:ext cx="8583211" cy="1384995"/>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1400" dirty="0">
                <a:solidFill>
                  <a:srgbClr val="0070C0"/>
                </a:solidFill>
                <a:latin typeface="+mn-ea"/>
              </a:rPr>
              <a:t>ファイル名は、「テーマ名最初の</a:t>
            </a:r>
            <a:r>
              <a:rPr kumimoji="1" lang="en-US" altLang="ja-JP" sz="1400" dirty="0">
                <a:solidFill>
                  <a:srgbClr val="0070C0"/>
                </a:solidFill>
                <a:latin typeface="+mn-ea"/>
              </a:rPr>
              <a:t>5</a:t>
            </a:r>
            <a:r>
              <a:rPr kumimoji="1" lang="ja-JP" altLang="en-US" sz="1400" dirty="0">
                <a:solidFill>
                  <a:srgbClr val="0070C0"/>
                </a:solidFill>
                <a:latin typeface="+mn-ea"/>
              </a:rPr>
              <a:t>文字</a:t>
            </a:r>
            <a:r>
              <a:rPr kumimoji="1" lang="en-US" altLang="ja-JP" sz="1400" dirty="0">
                <a:solidFill>
                  <a:srgbClr val="0070C0"/>
                </a:solidFill>
                <a:latin typeface="+mn-ea"/>
              </a:rPr>
              <a:t>_</a:t>
            </a:r>
            <a:r>
              <a:rPr kumimoji="1" lang="ja-JP" altLang="en-US" sz="1400" dirty="0">
                <a:solidFill>
                  <a:srgbClr val="0070C0"/>
                </a:solidFill>
                <a:latin typeface="+mn-ea"/>
              </a:rPr>
              <a:t>提出者氏名</a:t>
            </a:r>
            <a:r>
              <a:rPr kumimoji="1" lang="en-US" altLang="ja-JP" sz="1400" dirty="0">
                <a:solidFill>
                  <a:srgbClr val="0070C0"/>
                </a:solidFill>
                <a:latin typeface="+mn-ea"/>
              </a:rPr>
              <a:t>_</a:t>
            </a:r>
            <a:r>
              <a:rPr kumimoji="1" lang="ja-JP" altLang="en-US" sz="1400" dirty="0">
                <a:solidFill>
                  <a:srgbClr val="0070C0"/>
                </a:solidFill>
                <a:latin typeface="+mn-ea"/>
              </a:rPr>
              <a:t>所属機関名（略称可、個人の場合は省略）」としてください。</a:t>
            </a:r>
            <a:endParaRPr kumimoji="1" lang="en-US" altLang="ja-JP" sz="1400" dirty="0">
              <a:solidFill>
                <a:srgbClr val="0070C0"/>
              </a:solidFill>
              <a:latin typeface="+mn-ea"/>
            </a:endParaRPr>
          </a:p>
          <a:p>
            <a:pPr marL="285750" indent="-285750">
              <a:buFont typeface="Wingdings" panose="05000000000000000000" pitchFamily="2" charset="2"/>
              <a:buChar char="ü"/>
            </a:pPr>
            <a:r>
              <a:rPr kumimoji="1" lang="ja-JP" altLang="en-US" sz="1400" dirty="0">
                <a:solidFill>
                  <a:srgbClr val="0070C0"/>
                </a:solidFill>
                <a:latin typeface="+mn-ea"/>
              </a:rPr>
              <a:t>入力・アップロード等の操作途中で提出期限が来て完了できなかった場合は、受け付けることができません。</a:t>
            </a:r>
          </a:p>
          <a:p>
            <a:pPr marL="285750" indent="-285750">
              <a:buFont typeface="Wingdings" panose="05000000000000000000" pitchFamily="2" charset="2"/>
              <a:buChar char="ü"/>
            </a:pPr>
            <a:r>
              <a:rPr kumimoji="1" lang="ja-JP" altLang="en-US" sz="1400" dirty="0">
                <a:solidFill>
                  <a:srgbClr val="0070C0"/>
                </a:solidFill>
                <a:latin typeface="+mn-ea"/>
              </a:rPr>
              <a:t>通信トラフィック状況等により、入力やアップロードに時間がかかる場合があります。特に、提出期限直前は混雑する可能性がありますので、余裕をもって提出してください。</a:t>
            </a:r>
            <a:endParaRPr kumimoji="1" lang="ja-JP" altLang="en-US" dirty="0">
              <a:solidFill>
                <a:srgbClr val="0070C0"/>
              </a:solidFill>
            </a:endParaRPr>
          </a:p>
        </p:txBody>
      </p:sp>
      <p:sp>
        <p:nvSpPr>
          <p:cNvPr id="3" name="スライド番号プレースホルダー 2">
            <a:extLst>
              <a:ext uri="{FF2B5EF4-FFF2-40B4-BE49-F238E27FC236}">
                <a16:creationId xmlns:a16="http://schemas.microsoft.com/office/drawing/2014/main" id="{9DB1CAC7-2251-8BB0-F871-9254536D7AFF}"/>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1</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6303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情報提供書（補足情報１）</a:t>
            </a:r>
          </a:p>
        </p:txBody>
      </p:sp>
      <p:sp>
        <p:nvSpPr>
          <p:cNvPr id="14" name="テキスト ボックス 13">
            <a:extLst>
              <a:ext uri="{FF2B5EF4-FFF2-40B4-BE49-F238E27FC236}">
                <a16:creationId xmlns:a16="http://schemas.microsoft.com/office/drawing/2014/main" id="{3CBDE888-78F6-43D3-9290-6F84F0E78FE1}"/>
              </a:ext>
            </a:extLst>
          </p:cNvPr>
          <p:cNvSpPr txBox="1"/>
          <p:nvPr/>
        </p:nvSpPr>
        <p:spPr>
          <a:xfrm>
            <a:off x="6659439" y="115728"/>
            <a:ext cx="2629907" cy="646331"/>
          </a:xfrm>
          <a:prstGeom prst="rect">
            <a:avLst/>
          </a:prstGeom>
          <a:noFill/>
        </p:spPr>
        <p:txBody>
          <a:bodyPr wrap="square">
            <a:spAutoFit/>
          </a:bodyPr>
          <a:lstStyle/>
          <a:p>
            <a:r>
              <a:rPr lang="ja-JP" altLang="en-US" sz="1200" dirty="0"/>
              <a:t>・提出日　：</a:t>
            </a:r>
            <a:r>
              <a:rPr lang="en-US" altLang="ja-JP" sz="1200" dirty="0">
                <a:solidFill>
                  <a:schemeClr val="accent1"/>
                </a:solidFill>
              </a:rPr>
              <a:t>2024</a:t>
            </a:r>
            <a:r>
              <a:rPr lang="ja-JP" altLang="en-US" sz="1200" dirty="0">
                <a:solidFill>
                  <a:schemeClr val="accent1"/>
                </a:solidFill>
              </a:rPr>
              <a:t>年</a:t>
            </a:r>
            <a:r>
              <a:rPr lang="en-US" altLang="ja-JP" sz="1200" dirty="0">
                <a:solidFill>
                  <a:schemeClr val="accent1"/>
                </a:solidFill>
              </a:rPr>
              <a:t>8</a:t>
            </a:r>
            <a:r>
              <a:rPr lang="ja-JP" altLang="en-US" sz="1200" dirty="0">
                <a:solidFill>
                  <a:schemeClr val="accent1"/>
                </a:solidFill>
              </a:rPr>
              <a:t>月●日　</a:t>
            </a:r>
            <a:r>
              <a:rPr lang="ja-JP" altLang="en-US" sz="1200" dirty="0"/>
              <a:t>　</a:t>
            </a:r>
          </a:p>
          <a:p>
            <a:r>
              <a:rPr lang="ja-JP" altLang="en-US" sz="1200" dirty="0"/>
              <a:t>・機関名　：</a:t>
            </a:r>
            <a:r>
              <a:rPr lang="ja-JP" altLang="en-US" sz="1200" dirty="0">
                <a:solidFill>
                  <a:schemeClr val="accent1"/>
                </a:solidFill>
              </a:rPr>
              <a:t>株式会社○○</a:t>
            </a:r>
            <a:endParaRPr lang="en-US" altLang="ja-JP" sz="1200" dirty="0">
              <a:solidFill>
                <a:schemeClr val="accent1"/>
              </a:solidFill>
            </a:endParaRPr>
          </a:p>
          <a:p>
            <a:r>
              <a:rPr lang="ja-JP" altLang="en-US" sz="1200" dirty="0"/>
              <a:t>・氏名　　：</a:t>
            </a:r>
            <a:r>
              <a:rPr lang="ja-JP" altLang="en-US" sz="1200" dirty="0">
                <a:solidFill>
                  <a:schemeClr val="accent1"/>
                </a:solidFill>
              </a:rPr>
              <a:t>○○　○○</a:t>
            </a: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〇〇〇〇〇〇〇〇〇〇〇〇〇〇〇の研究開発</a:t>
            </a:r>
          </a:p>
        </p:txBody>
      </p:sp>
      <p:sp>
        <p:nvSpPr>
          <p:cNvPr id="20" name="正方形/長方形 19">
            <a:extLst>
              <a:ext uri="{FF2B5EF4-FFF2-40B4-BE49-F238E27FC236}">
                <a16:creationId xmlns:a16="http://schemas.microsoft.com/office/drawing/2014/main" id="{13CA54D5-BB3D-46CE-A448-EA6D38E1C2A7}"/>
              </a:ext>
            </a:extLst>
          </p:cNvPr>
          <p:cNvSpPr/>
          <p:nvPr/>
        </p:nvSpPr>
        <p:spPr>
          <a:xfrm>
            <a:off x="343958" y="1157846"/>
            <a:ext cx="3699443"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記入例：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○○戦略（令和○年○月○日○○○○会議）</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ページ</a:t>
            </a:r>
            <a:r>
              <a:rPr lang="en-US" altLang="ja-JP" sz="1200" kern="100" dirty="0">
                <a:solidFill>
                  <a:srgbClr val="0070C0"/>
                </a:solidFill>
                <a:latin typeface="+mn-ea"/>
                <a:cs typeface="Times New Roman" panose="02020603050405020304" pitchFamily="18" charset="0"/>
              </a:rPr>
              <a:t>◯</a:t>
            </a:r>
          </a:p>
          <a:p>
            <a:r>
              <a:rPr lang="en-US" altLang="ja-JP" sz="1200" kern="100" dirty="0">
                <a:solidFill>
                  <a:srgbClr val="0070C0"/>
                </a:solidFill>
                <a:latin typeface="+mn-ea"/>
                <a:cs typeface="Times New Roman" panose="02020603050405020304" pitchFamily="18" charset="0"/>
              </a:rPr>
              <a:t>〇〇〇〇〇〇〇〇〇〇〇〇〇</a:t>
            </a:r>
            <a:r>
              <a:rPr lang="ja-JP" altLang="en-US" sz="1200" kern="100" dirty="0">
                <a:solidFill>
                  <a:srgbClr val="0070C0"/>
                </a:solidFill>
                <a:latin typeface="+mn-ea"/>
                <a:cs typeface="Times New Roman" panose="02020603050405020304" pitchFamily="18" charset="0"/>
              </a:rPr>
              <a:t>技術開発</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「・・・・・・・・・・・・・・・・・・・・・・・・・・・・・・・・・・・に取り組む。」に該当</a:t>
            </a:r>
          </a:p>
        </p:txBody>
      </p:sp>
      <p:pic>
        <p:nvPicPr>
          <p:cNvPr id="5" name="図 4" descr="スクリーンショット 2021-06-19 5.33.11.png"/>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90075" y="2673406"/>
            <a:ext cx="3958263" cy="2333189"/>
          </a:xfrm>
          <a:prstGeom prst="rect">
            <a:avLst/>
          </a:prstGeom>
        </p:spPr>
      </p:pic>
      <p:sp>
        <p:nvSpPr>
          <p:cNvPr id="38" name="正方形/長方形 37">
            <a:extLst>
              <a:ext uri="{FF2B5EF4-FFF2-40B4-BE49-F238E27FC236}">
                <a16:creationId xmlns:a16="http://schemas.microsoft.com/office/drawing/2014/main" id="{8EF7963A-C3A2-4143-A46F-9F87E488A0E9}"/>
              </a:ext>
            </a:extLst>
          </p:cNvPr>
          <p:cNvSpPr/>
          <p:nvPr/>
        </p:nvSpPr>
        <p:spPr>
          <a:xfrm>
            <a:off x="249128" y="1157845"/>
            <a:ext cx="4040158" cy="398051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E9904EFA-257E-419F-B818-6C724F9861D0}"/>
              </a:ext>
            </a:extLst>
          </p:cNvPr>
          <p:cNvSpPr txBox="1"/>
          <p:nvPr/>
        </p:nvSpPr>
        <p:spPr>
          <a:xfrm>
            <a:off x="296543" y="977827"/>
            <a:ext cx="22042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技術課題に関係する国の戦略</a:t>
            </a:r>
          </a:p>
        </p:txBody>
      </p:sp>
      <p:sp>
        <p:nvSpPr>
          <p:cNvPr id="7" name="角丸四角形 6"/>
          <p:cNvSpPr/>
          <p:nvPr/>
        </p:nvSpPr>
        <p:spPr>
          <a:xfrm>
            <a:off x="334276" y="3665220"/>
            <a:ext cx="3914062" cy="198120"/>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6" name="角丸四角形 45"/>
          <p:cNvSpPr/>
          <p:nvPr/>
        </p:nvSpPr>
        <p:spPr>
          <a:xfrm>
            <a:off x="1852093" y="4348339"/>
            <a:ext cx="1043508" cy="584188"/>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吹き出し: 角を丸めた四角形 29">
            <a:extLst>
              <a:ext uri="{FF2B5EF4-FFF2-40B4-BE49-F238E27FC236}">
                <a16:creationId xmlns:a16="http://schemas.microsoft.com/office/drawing/2014/main" id="{DC9E1803-07DF-4FE2-9ED2-3CB426DC66FE}"/>
              </a:ext>
            </a:extLst>
          </p:cNvPr>
          <p:cNvSpPr/>
          <p:nvPr/>
        </p:nvSpPr>
        <p:spPr>
          <a:xfrm>
            <a:off x="-2538348" y="2365533"/>
            <a:ext cx="2530357" cy="2298169"/>
          </a:xfrm>
          <a:prstGeom prst="wedgeRoundRectCallout">
            <a:avLst>
              <a:gd name="adj1" fmla="val 62416"/>
              <a:gd name="adj2" fmla="val -2414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ja-JP" sz="1200" kern="100" dirty="0">
                <a:solidFill>
                  <a:srgbClr val="0070C0"/>
                </a:solidFill>
                <a:effectLst/>
                <a:latin typeface="+mn-ea"/>
                <a:cs typeface="Times New Roman" panose="02020603050405020304" pitchFamily="18" charset="0"/>
              </a:rPr>
              <a:t>関係する国の戦略・ビジョンを記載してください（</a:t>
            </a:r>
            <a:r>
              <a:rPr lang="ja-JP" altLang="en-US" sz="1200" kern="100" dirty="0">
                <a:solidFill>
                  <a:srgbClr val="0070C0"/>
                </a:solidFill>
                <a:effectLst/>
                <a:latin typeface="+mn-ea"/>
                <a:cs typeface="Times New Roman" panose="02020603050405020304" pitchFamily="18" charset="0"/>
              </a:rPr>
              <a:t>可能であれば、</a:t>
            </a:r>
            <a:r>
              <a:rPr lang="ja-JP" altLang="ja-JP" sz="1200" kern="100" dirty="0">
                <a:solidFill>
                  <a:srgbClr val="0070C0"/>
                </a:solidFill>
                <a:effectLst/>
                <a:latin typeface="+mn-ea"/>
                <a:cs typeface="Times New Roman" panose="02020603050405020304" pitchFamily="18" charset="0"/>
              </a:rPr>
              <a:t>該当ページ番号、項目名など含めて記載してください。）</a:t>
            </a:r>
            <a:r>
              <a:rPr lang="ja-JP" altLang="en-US" sz="1200" kern="100" dirty="0">
                <a:solidFill>
                  <a:srgbClr val="0070C0"/>
                </a:solidFill>
                <a:effectLst/>
                <a:latin typeface="+mn-ea"/>
                <a:cs typeface="Times New Roman" panose="02020603050405020304" pitchFamily="18" charset="0"/>
              </a:rPr>
              <a:t>。</a:t>
            </a:r>
            <a:endParaRPr lang="en-US" altLang="ja-JP" sz="1200" kern="100" dirty="0">
              <a:solidFill>
                <a:srgbClr val="0070C0"/>
              </a:solidFill>
              <a:effectLst/>
              <a:latin typeface="+mn-ea"/>
              <a:cs typeface="Times New Roman" panose="02020603050405020304" pitchFamily="18" charset="0"/>
            </a:endParaRPr>
          </a:p>
          <a:p>
            <a:r>
              <a:rPr lang="ja-JP" altLang="en-US" sz="1200" dirty="0">
                <a:solidFill>
                  <a:srgbClr val="0070C0"/>
                </a:solidFill>
              </a:rPr>
              <a:t>＊国の戦略・ビジョンについては、情報提供書</a:t>
            </a:r>
            <a:r>
              <a:rPr lang="en-US" altLang="ja-JP" sz="1200" dirty="0">
                <a:solidFill>
                  <a:srgbClr val="0070C0"/>
                </a:solidFill>
              </a:rPr>
              <a:t>Web</a:t>
            </a:r>
            <a:r>
              <a:rPr lang="ja-JP" altLang="en-US" sz="1200" dirty="0">
                <a:solidFill>
                  <a:srgbClr val="0070C0"/>
                </a:solidFill>
              </a:rPr>
              <a:t>入力フォーム説明書の「参考」に名称、</a:t>
            </a:r>
            <a:r>
              <a:rPr lang="en-US" altLang="ja-JP" sz="1200" dirty="0">
                <a:solidFill>
                  <a:srgbClr val="0070C0"/>
                </a:solidFill>
              </a:rPr>
              <a:t>URL</a:t>
            </a:r>
            <a:r>
              <a:rPr lang="ja-JP" altLang="en-US" sz="1200" dirty="0">
                <a:solidFill>
                  <a:srgbClr val="0070C0"/>
                </a:solidFill>
              </a:rPr>
              <a:t>等を記載しています。</a:t>
            </a:r>
            <a:endParaRPr lang="en-US" altLang="ja-JP" sz="1200" dirty="0">
              <a:solidFill>
                <a:srgbClr val="0070C0"/>
              </a:solidFill>
            </a:endParaRPr>
          </a:p>
          <a:p>
            <a:r>
              <a:rPr lang="ja-JP" altLang="en-US" sz="1200" dirty="0">
                <a:solidFill>
                  <a:srgbClr val="0070C0"/>
                </a:solidFill>
              </a:rPr>
              <a:t>該当する国の戦略・ビジョンがない場合は、枠自体を削除してください。</a:t>
            </a:r>
            <a:endParaRPr lang="en-US" altLang="ja-JP" sz="1200" dirty="0">
              <a:solidFill>
                <a:srgbClr val="0070C0"/>
              </a:solidFill>
            </a:endParaRPr>
          </a:p>
        </p:txBody>
      </p:sp>
      <p:sp>
        <p:nvSpPr>
          <p:cNvPr id="48" name="吹き出し: 角を丸めた四角形 29">
            <a:extLst>
              <a:ext uri="{FF2B5EF4-FFF2-40B4-BE49-F238E27FC236}">
                <a16:creationId xmlns:a16="http://schemas.microsoft.com/office/drawing/2014/main" id="{DC9E1803-07DF-4FE2-9ED2-3CB426DC66FE}"/>
              </a:ext>
            </a:extLst>
          </p:cNvPr>
          <p:cNvSpPr/>
          <p:nvPr/>
        </p:nvSpPr>
        <p:spPr>
          <a:xfrm>
            <a:off x="-2524615" y="4951577"/>
            <a:ext cx="2263211" cy="761968"/>
          </a:xfrm>
          <a:prstGeom prst="wedgeRoundRectCallout">
            <a:avLst>
              <a:gd name="adj1" fmla="val 72910"/>
              <a:gd name="adj2" fmla="val -19004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70C0"/>
                </a:solidFill>
              </a:rPr>
              <a:t>戦略・ビジョンを貼り付け、枠で囲ってください。</a:t>
            </a:r>
            <a:endParaRPr lang="en-US" altLang="ja-JP" sz="1200" dirty="0">
              <a:solidFill>
                <a:srgbClr val="0070C0"/>
              </a:solidFill>
            </a:endParaRPr>
          </a:p>
          <a:p>
            <a:r>
              <a:rPr lang="ja-JP" altLang="en-US" sz="1200" dirty="0">
                <a:solidFill>
                  <a:srgbClr val="0070C0"/>
                </a:solidFill>
              </a:rPr>
              <a:t>（任意）</a:t>
            </a:r>
            <a:endParaRPr lang="en-US" altLang="ja-JP" sz="1200" dirty="0">
              <a:solidFill>
                <a:srgbClr val="0070C0"/>
              </a:solidFill>
            </a:endParaRPr>
          </a:p>
        </p:txBody>
      </p:sp>
      <p:sp>
        <p:nvSpPr>
          <p:cNvPr id="52" name="吹き出し: 角を丸めた四角形 25">
            <a:extLst>
              <a:ext uri="{FF2B5EF4-FFF2-40B4-BE49-F238E27FC236}">
                <a16:creationId xmlns:a16="http://schemas.microsoft.com/office/drawing/2014/main" id="{97670930-1CF3-4546-8D98-11A52FB79C96}"/>
              </a:ext>
            </a:extLst>
          </p:cNvPr>
          <p:cNvSpPr/>
          <p:nvPr/>
        </p:nvSpPr>
        <p:spPr>
          <a:xfrm>
            <a:off x="-2496040" y="-121513"/>
            <a:ext cx="2830316" cy="703963"/>
          </a:xfrm>
          <a:prstGeom prst="wedgeRoundRectCallout">
            <a:avLst>
              <a:gd name="adj1" fmla="val 58589"/>
              <a:gd name="adj2" fmla="val 4771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に対応</a:t>
            </a:r>
            <a:endParaRPr lang="en-US" altLang="ja-JP" sz="1200" kern="100" dirty="0">
              <a:solidFill>
                <a:srgbClr val="0070C0"/>
              </a:solidFill>
              <a:latin typeface="+mn-ea"/>
              <a:cs typeface="Times New Roman" panose="02020603050405020304" pitchFamily="18" charset="0"/>
            </a:endParaRPr>
          </a:p>
          <a:p>
            <a:pPr algn="ctr"/>
            <a:r>
              <a:rPr lang="en-US" altLang="ja-JP" sz="1200" kern="100" dirty="0">
                <a:solidFill>
                  <a:srgbClr val="0070C0"/>
                </a:solidFill>
                <a:latin typeface="+mn-ea"/>
                <a:cs typeface="Times New Roman" panose="02020603050405020304" pitchFamily="18" charset="0"/>
              </a:rPr>
              <a:t>※ Web</a:t>
            </a:r>
            <a:r>
              <a:rPr lang="ja-JP" altLang="en-US" sz="1200" kern="100" dirty="0">
                <a:solidFill>
                  <a:srgbClr val="0070C0"/>
                </a:solidFill>
                <a:latin typeface="+mn-ea"/>
                <a:cs typeface="Times New Roman" panose="02020603050405020304" pitchFamily="18" charset="0"/>
              </a:rPr>
              <a:t>入力情報の記載内容（２０字以内）と完全一致させてください。</a:t>
            </a:r>
            <a:endParaRPr lang="en-US" altLang="ja-JP" sz="1200" kern="100" dirty="0">
              <a:solidFill>
                <a:srgbClr val="0070C0"/>
              </a:solidFill>
              <a:latin typeface="+mn-ea"/>
              <a:cs typeface="Times New Roman" panose="02020603050405020304" pitchFamily="18" charset="0"/>
            </a:endParaRPr>
          </a:p>
        </p:txBody>
      </p:sp>
      <p:sp>
        <p:nvSpPr>
          <p:cNvPr id="53" name="吹き出し: 角を丸めた四角形 25">
            <a:extLst>
              <a:ext uri="{FF2B5EF4-FFF2-40B4-BE49-F238E27FC236}">
                <a16:creationId xmlns:a16="http://schemas.microsoft.com/office/drawing/2014/main" id="{97670930-1CF3-4546-8D98-11A52FB79C96}"/>
              </a:ext>
            </a:extLst>
          </p:cNvPr>
          <p:cNvSpPr/>
          <p:nvPr/>
        </p:nvSpPr>
        <p:spPr>
          <a:xfrm>
            <a:off x="-2538348" y="1545573"/>
            <a:ext cx="2834891" cy="424583"/>
          </a:xfrm>
          <a:prstGeom prst="wedgeRoundRectCallout">
            <a:avLst>
              <a:gd name="adj1" fmla="val 64331"/>
              <a:gd name="adj2" fmla="val 2793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に対応</a:t>
            </a:r>
            <a:endParaRPr lang="en-US" altLang="ja-JP" sz="1200" kern="100" dirty="0">
              <a:solidFill>
                <a:srgbClr val="0070C0"/>
              </a:solidFill>
              <a:latin typeface="+mn-ea"/>
              <a:cs typeface="Times New Roman" panose="02020603050405020304" pitchFamily="18" charset="0"/>
            </a:endParaRPr>
          </a:p>
        </p:txBody>
      </p:sp>
      <p:sp>
        <p:nvSpPr>
          <p:cNvPr id="36" name="正方形/長方形 35">
            <a:extLst>
              <a:ext uri="{FF2B5EF4-FFF2-40B4-BE49-F238E27FC236}">
                <a16:creationId xmlns:a16="http://schemas.microsoft.com/office/drawing/2014/main" id="{D5DFA2EB-FA0C-4AFC-BAB2-A48473F76496}"/>
              </a:ext>
            </a:extLst>
          </p:cNvPr>
          <p:cNvSpPr/>
          <p:nvPr/>
        </p:nvSpPr>
        <p:spPr>
          <a:xfrm>
            <a:off x="249128" y="5419385"/>
            <a:ext cx="8677286" cy="13121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AB3F33B3-3631-486F-951A-79B7D184366B}"/>
              </a:ext>
            </a:extLst>
          </p:cNvPr>
          <p:cNvSpPr txBox="1"/>
          <p:nvPr/>
        </p:nvSpPr>
        <p:spPr>
          <a:xfrm>
            <a:off x="356494" y="5259925"/>
            <a:ext cx="194221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想定される先導研究体制</a:t>
            </a:r>
          </a:p>
        </p:txBody>
      </p:sp>
      <p:sp>
        <p:nvSpPr>
          <p:cNvPr id="39" name="テキスト ボックス 38">
            <a:extLst>
              <a:ext uri="{FF2B5EF4-FFF2-40B4-BE49-F238E27FC236}">
                <a16:creationId xmlns:a16="http://schemas.microsoft.com/office/drawing/2014/main" id="{D438232B-84C9-4069-AB76-DFB5DEC00B87}"/>
              </a:ext>
            </a:extLst>
          </p:cNvPr>
          <p:cNvSpPr txBox="1"/>
          <p:nvPr/>
        </p:nvSpPr>
        <p:spPr>
          <a:xfrm>
            <a:off x="596522" y="5582306"/>
            <a:ext cx="2527264" cy="1384995"/>
          </a:xfrm>
          <a:prstGeom prst="rect">
            <a:avLst/>
          </a:prstGeom>
          <a:noFill/>
        </p:spPr>
        <p:txBody>
          <a:bodyPr wrap="square">
            <a:spAutoFit/>
          </a:bodyPr>
          <a:lstStyle/>
          <a:p>
            <a:r>
              <a:rPr lang="en-US" altLang="ja-JP" sz="1200" dirty="0">
                <a:solidFill>
                  <a:srgbClr val="0070C0"/>
                </a:solidFill>
              </a:rPr>
              <a:t>〇〇</a:t>
            </a:r>
            <a:r>
              <a:rPr lang="ja-JP" altLang="en-US" sz="1200" dirty="0">
                <a:solidFill>
                  <a:srgbClr val="0070C0"/>
                </a:solidFill>
              </a:rPr>
              <a:t>株式会社／</a:t>
            </a:r>
            <a:r>
              <a:rPr lang="en-US" altLang="ja-JP" sz="1200" dirty="0">
                <a:solidFill>
                  <a:srgbClr val="0070C0"/>
                </a:solidFill>
              </a:rPr>
              <a:t>〇〇</a:t>
            </a:r>
            <a:r>
              <a:rPr lang="ja-JP" altLang="en-US" sz="1200" dirty="0">
                <a:solidFill>
                  <a:srgbClr val="0070C0"/>
                </a:solidFill>
              </a:rPr>
              <a:t>開発部</a:t>
            </a:r>
            <a:endParaRPr lang="en-US" altLang="ja-JP" sz="1200" dirty="0">
              <a:solidFill>
                <a:srgbClr val="0070C0"/>
              </a:solidFill>
            </a:endParaRPr>
          </a:p>
          <a:p>
            <a:r>
              <a:rPr lang="ja-JP" altLang="en-US" sz="1200" dirty="0">
                <a:solidFill>
                  <a:srgbClr val="0070C0"/>
                </a:solidFill>
              </a:rPr>
              <a:t>・〇〇〇〇〇〇〇〇〇〇〇の作製</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・〇〇〇〇〇〇〇〇〇〇〇の合成</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・〇〇〇〇〇〇〇〇〇〇〇の分析</a:t>
            </a:r>
          </a:p>
          <a:p>
            <a:endParaRPr lang="ja-JP" altLang="en-US" sz="1200" dirty="0">
              <a:solidFill>
                <a:srgbClr val="0070C0"/>
              </a:solidFill>
            </a:endParaRPr>
          </a:p>
        </p:txBody>
      </p:sp>
      <p:sp>
        <p:nvSpPr>
          <p:cNvPr id="28" name="正方形/長方形 27">
            <a:extLst>
              <a:ext uri="{FF2B5EF4-FFF2-40B4-BE49-F238E27FC236}">
                <a16:creationId xmlns:a16="http://schemas.microsoft.com/office/drawing/2014/main" id="{AF5E81B6-A51A-AD4C-AD8B-6BFDAFADDE90}"/>
              </a:ext>
            </a:extLst>
          </p:cNvPr>
          <p:cNvSpPr/>
          <p:nvPr/>
        </p:nvSpPr>
        <p:spPr>
          <a:xfrm>
            <a:off x="4457620" y="1157845"/>
            <a:ext cx="4468794" cy="398051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203077F3-C7D8-591C-001F-5D025F0F6CAC}"/>
              </a:ext>
            </a:extLst>
          </p:cNvPr>
          <p:cNvSpPr txBox="1"/>
          <p:nvPr/>
        </p:nvSpPr>
        <p:spPr>
          <a:xfrm>
            <a:off x="4570199" y="1010406"/>
            <a:ext cx="384021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情報提供する内容と関係する研究開発の実施状況</a:t>
            </a:r>
          </a:p>
        </p:txBody>
      </p:sp>
      <p:sp>
        <p:nvSpPr>
          <p:cNvPr id="30" name="正方形/長方形 29">
            <a:extLst>
              <a:ext uri="{FF2B5EF4-FFF2-40B4-BE49-F238E27FC236}">
                <a16:creationId xmlns:a16="http://schemas.microsoft.com/office/drawing/2014/main" id="{BC5CD1B1-C0ED-0E47-5CFB-65CAD8A8C59F}"/>
              </a:ext>
            </a:extLst>
          </p:cNvPr>
          <p:cNvSpPr/>
          <p:nvPr/>
        </p:nvSpPr>
        <p:spPr>
          <a:xfrm>
            <a:off x="4384116" y="1385667"/>
            <a:ext cx="4759884" cy="3288191"/>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200" dirty="0">
                <a:solidFill>
                  <a:srgbClr val="000000"/>
                </a:solidFill>
              </a:rPr>
              <a:t>①これまでの研究進捗</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70C0"/>
              </a:solidFill>
            </a:endParaRPr>
          </a:p>
          <a:p>
            <a:endParaRPr lang="en-US" altLang="ja-JP" sz="1200" dirty="0">
              <a:solidFill>
                <a:srgbClr val="0070C0"/>
              </a:solidFill>
            </a:endParaRPr>
          </a:p>
          <a:p>
            <a:r>
              <a:rPr lang="ja-JP" altLang="en-US" sz="1200" dirty="0">
                <a:solidFill>
                  <a:srgbClr val="000000"/>
                </a:solidFill>
              </a:rPr>
              <a:t>②代表的な論文や出願特許等</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0000"/>
              </a:solidFill>
            </a:endParaRPr>
          </a:p>
          <a:p>
            <a:endParaRPr lang="en-US" altLang="ja-JP" sz="1200" dirty="0">
              <a:solidFill>
                <a:srgbClr val="000000"/>
              </a:solidFill>
            </a:endParaRPr>
          </a:p>
          <a:p>
            <a:endParaRPr lang="en-US" altLang="ja-JP" sz="1200" dirty="0">
              <a:solidFill>
                <a:srgbClr val="0070C0"/>
              </a:solidFill>
            </a:endParaRPr>
          </a:p>
          <a:p>
            <a:r>
              <a:rPr lang="ja-JP" altLang="en-US" sz="1200" dirty="0">
                <a:solidFill>
                  <a:srgbClr val="000000"/>
                </a:solidFill>
              </a:rPr>
              <a:t>③国立研究開発法人等による終了時評価報告書</a:t>
            </a:r>
            <a:endParaRPr lang="en-US" altLang="ja-JP" sz="1200" dirty="0">
              <a:solidFill>
                <a:srgbClr val="000000"/>
              </a:solidFill>
            </a:endParaRPr>
          </a:p>
          <a:p>
            <a:r>
              <a:rPr lang="en-US" altLang="ja-JP" sz="1200" kern="100" dirty="0">
                <a:solidFill>
                  <a:srgbClr val="0070C0"/>
                </a:solidFill>
                <a:latin typeface="+mn-ea"/>
                <a:cs typeface="Times New Roman" panose="02020603050405020304" pitchFamily="18" charset="0"/>
              </a:rPr>
              <a:t>20XX</a:t>
            </a:r>
            <a:r>
              <a:rPr lang="ja-JP" altLang="en-US" sz="1200" kern="100" dirty="0">
                <a:solidFill>
                  <a:srgbClr val="0070C0"/>
                </a:solidFill>
                <a:latin typeface="+mn-ea"/>
                <a:cs typeface="Times New Roman" panose="02020603050405020304" pitchFamily="18" charset="0"/>
              </a:rPr>
              <a:t>年度　「○○○○○○の研究開発」終了時評価報告書（</a:t>
            </a:r>
            <a:r>
              <a:rPr lang="en-US" altLang="ja-JP" sz="1200" kern="100" dirty="0" err="1">
                <a:solidFill>
                  <a:srgbClr val="0070C0"/>
                </a:solidFill>
                <a:latin typeface="+mn-ea"/>
                <a:cs typeface="Times New Roman" panose="02020603050405020304" pitchFamily="18" charset="0"/>
              </a:rPr>
              <a:t>〇〇</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機構）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URL:</a:t>
            </a:r>
            <a:r>
              <a:rPr lang="ja-JP" altLang="en-US" sz="1200" kern="100" dirty="0">
                <a:solidFill>
                  <a:srgbClr val="0070C0"/>
                </a:solidFill>
                <a:latin typeface="+mn-ea"/>
                <a:cs typeface="Times New Roman" panose="02020603050405020304" pitchFamily="18" charset="0"/>
              </a:rPr>
              <a:t>）</a:t>
            </a:r>
          </a:p>
        </p:txBody>
      </p:sp>
      <p:sp>
        <p:nvSpPr>
          <p:cNvPr id="44" name="吹き出し: 角を丸めた四角形 45">
            <a:extLst>
              <a:ext uri="{FF2B5EF4-FFF2-40B4-BE49-F238E27FC236}">
                <a16:creationId xmlns:a16="http://schemas.microsoft.com/office/drawing/2014/main" id="{0BCBB1A2-54AD-421E-A4C1-654CA184E8DB}"/>
              </a:ext>
            </a:extLst>
          </p:cNvPr>
          <p:cNvSpPr/>
          <p:nvPr/>
        </p:nvSpPr>
        <p:spPr>
          <a:xfrm>
            <a:off x="8329919" y="563236"/>
            <a:ext cx="4779282" cy="3604593"/>
          </a:xfrm>
          <a:prstGeom prst="wedgeRoundRectCallout">
            <a:avLst>
              <a:gd name="adj1" fmla="val -63695"/>
              <a:gd name="adj2" fmla="val -1828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提案者自らが有する研究開発実績や経験を簡潔に記してください。</a:t>
            </a: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これまでの研究進捗」では、これまでの研究の取組や現時点で達成できている成果等を完結に記載してください。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②</a:t>
            </a:r>
            <a:r>
              <a:rPr lang="ja-JP" altLang="en-US" sz="1200" kern="100" dirty="0">
                <a:solidFill>
                  <a:srgbClr val="0070C0"/>
                </a:solidFill>
                <a:latin typeface="+mn-ea"/>
                <a:cs typeface="Times New Roman" panose="02020603050405020304" pitchFamily="18" charset="0"/>
              </a:rPr>
              <a:t>代表的な論文や出願特許等」では、</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入力情報項目⑤</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～⑤</a:t>
            </a:r>
            <a:r>
              <a:rPr lang="en-US" altLang="ja-JP" sz="1200" kern="100" dirty="0">
                <a:solidFill>
                  <a:srgbClr val="0070C0"/>
                </a:solidFill>
                <a:latin typeface="+mn-ea"/>
                <a:cs typeface="Times New Roman" panose="02020603050405020304" pitchFamily="18" charset="0"/>
              </a:rPr>
              <a:t>-3</a:t>
            </a:r>
            <a:r>
              <a:rPr lang="ja-JP" altLang="en-US" sz="1200" kern="100" dirty="0">
                <a:solidFill>
                  <a:srgbClr val="0070C0"/>
                </a:solidFill>
                <a:latin typeface="+mn-ea"/>
                <a:cs typeface="Times New Roman" panose="02020603050405020304" pitchFamily="18" charset="0"/>
              </a:rPr>
              <a:t>に関連し、提案する解決手段の妥当性、技術の革新性・優位性等の客観的なエビデンスとしての代表的な論文や出願特許等を記載してください。該当がない場合は「なし」と記載してください。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③</a:t>
            </a:r>
            <a:r>
              <a:rPr lang="ja-JP" altLang="en-US" sz="1200" kern="100" dirty="0">
                <a:solidFill>
                  <a:srgbClr val="0070C0"/>
                </a:solidFill>
                <a:latin typeface="+mn-ea"/>
                <a:cs typeface="Times New Roman" panose="02020603050405020304" pitchFamily="18" charset="0"/>
              </a:rPr>
              <a:t>国立研究開発法人等による終了時評価報告書」では、</a:t>
            </a:r>
            <a:r>
              <a:rPr lang="en-US" altLang="ja-JP" sz="1200" kern="100" dirty="0">
                <a:solidFill>
                  <a:srgbClr val="0070C0"/>
                </a:solidFill>
                <a:latin typeface="+mn-ea"/>
                <a:cs typeface="Times New Roman" panose="02020603050405020304" pitchFamily="18" charset="0"/>
              </a:rPr>
              <a:t> Web</a:t>
            </a:r>
            <a:r>
              <a:rPr lang="ja-JP" altLang="en-US" sz="1200" kern="100" dirty="0">
                <a:solidFill>
                  <a:srgbClr val="0070C0"/>
                </a:solidFill>
                <a:latin typeface="+mn-ea"/>
                <a:cs typeface="Times New Roman" panose="02020603050405020304" pitchFamily="18" charset="0"/>
              </a:rPr>
              <a:t>入力情報項目⑦に関連し、以下のとおり記載してください。該当がない場合は「なし」と記載してください。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研究開発が終了し、終了時評価を受けている場合　：当該テーマ名や終了時評価報告書名を記載してください。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研究開発の実施中である場合　：当該テーマ名と実施している機関名を記載してください。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研究開発が終了したものの終了時評価はまだ受けていない場合：当該テーマ名と実施している機関名に加えて、終了時評価未実施の旨を記載してください。</a:t>
            </a:r>
          </a:p>
        </p:txBody>
      </p:sp>
      <p:sp>
        <p:nvSpPr>
          <p:cNvPr id="3" name="スライド番号プレースホルダー 2">
            <a:extLst>
              <a:ext uri="{FF2B5EF4-FFF2-40B4-BE49-F238E27FC236}">
                <a16:creationId xmlns:a16="http://schemas.microsoft.com/office/drawing/2014/main" id="{F2918242-EF53-C9AC-20BD-9619BE8BC8CA}"/>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2</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4743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F3BF9A81-74A8-43CC-AC40-50279D99E932}"/>
              </a:ext>
            </a:extLst>
          </p:cNvPr>
          <p:cNvSpPr/>
          <p:nvPr/>
        </p:nvSpPr>
        <p:spPr>
          <a:xfrm>
            <a:off x="152400" y="3924633"/>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1BC44E18-5CC1-42BE-8DE9-FB31AAA15857}"/>
              </a:ext>
            </a:extLst>
          </p:cNvPr>
          <p:cNvSpPr txBox="1"/>
          <p:nvPr/>
        </p:nvSpPr>
        <p:spPr>
          <a:xfrm>
            <a:off x="272284" y="3759122"/>
            <a:ext cx="36139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社会実装のイメージ・インパクトについての補足</a:t>
            </a:r>
          </a:p>
        </p:txBody>
      </p:sp>
      <p:sp>
        <p:nvSpPr>
          <p:cNvPr id="8" name="テキスト ボックス 7">
            <a:extLst>
              <a:ext uri="{FF2B5EF4-FFF2-40B4-BE49-F238E27FC236}">
                <a16:creationId xmlns:a16="http://schemas.microsoft.com/office/drawing/2014/main" id="{16A73D67-1071-4A01-9171-E87A2C20B790}"/>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情報提供書（補足情報２）</a:t>
            </a:r>
          </a:p>
        </p:txBody>
      </p:sp>
      <p:sp>
        <p:nvSpPr>
          <p:cNvPr id="14" name="正方形/長方形 13">
            <a:extLst>
              <a:ext uri="{FF2B5EF4-FFF2-40B4-BE49-F238E27FC236}">
                <a16:creationId xmlns:a16="http://schemas.microsoft.com/office/drawing/2014/main" id="{1DEE4C4E-FDA0-FFFC-5FA0-007361DF9865}"/>
              </a:ext>
            </a:extLst>
          </p:cNvPr>
          <p:cNvSpPr/>
          <p:nvPr/>
        </p:nvSpPr>
        <p:spPr>
          <a:xfrm>
            <a:off x="166250" y="5490186"/>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AE3A081-D6D4-496C-BF2B-9994D5CC795F}"/>
              </a:ext>
            </a:extLst>
          </p:cNvPr>
          <p:cNvSpPr txBox="1"/>
          <p:nvPr/>
        </p:nvSpPr>
        <p:spPr>
          <a:xfrm>
            <a:off x="272285" y="5309660"/>
            <a:ext cx="179273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○○○についての補足</a:t>
            </a:r>
          </a:p>
        </p:txBody>
      </p:sp>
      <p:sp>
        <p:nvSpPr>
          <p:cNvPr id="15" name="正方形/長方形 14">
            <a:extLst>
              <a:ext uri="{FF2B5EF4-FFF2-40B4-BE49-F238E27FC236}">
                <a16:creationId xmlns:a16="http://schemas.microsoft.com/office/drawing/2014/main" id="{EBD64A32-2D27-F6D5-E114-B334673EA3F8}"/>
              </a:ext>
            </a:extLst>
          </p:cNvPr>
          <p:cNvSpPr/>
          <p:nvPr/>
        </p:nvSpPr>
        <p:spPr>
          <a:xfrm>
            <a:off x="152398" y="2275934"/>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BC44E18-5CC1-42BE-8DE9-FB31AAA15857}"/>
              </a:ext>
            </a:extLst>
          </p:cNvPr>
          <p:cNvSpPr txBox="1"/>
          <p:nvPr/>
        </p:nvSpPr>
        <p:spPr>
          <a:xfrm>
            <a:off x="272285" y="2139129"/>
            <a:ext cx="313674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先導研究の内容等についての補足</a:t>
            </a:r>
          </a:p>
        </p:txBody>
      </p:sp>
      <p:sp>
        <p:nvSpPr>
          <p:cNvPr id="16" name="正方形/長方形 15">
            <a:extLst>
              <a:ext uri="{FF2B5EF4-FFF2-40B4-BE49-F238E27FC236}">
                <a16:creationId xmlns:a16="http://schemas.microsoft.com/office/drawing/2014/main" id="{008F0433-552C-F486-8A78-FE136E900D76}"/>
              </a:ext>
            </a:extLst>
          </p:cNvPr>
          <p:cNvSpPr/>
          <p:nvPr/>
        </p:nvSpPr>
        <p:spPr>
          <a:xfrm>
            <a:off x="152393" y="668796"/>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C73141-FA8E-3E86-8BB9-3C054A2791AD}"/>
              </a:ext>
            </a:extLst>
          </p:cNvPr>
          <p:cNvSpPr txBox="1"/>
          <p:nvPr/>
        </p:nvSpPr>
        <p:spPr>
          <a:xfrm>
            <a:off x="272279" y="509945"/>
            <a:ext cx="335637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先導研究の中で解決を目指す技術的ポイント</a:t>
            </a:r>
          </a:p>
        </p:txBody>
      </p:sp>
      <p:sp>
        <p:nvSpPr>
          <p:cNvPr id="12" name="吹き出し: 角を丸めた四角形 42">
            <a:extLst>
              <a:ext uri="{FF2B5EF4-FFF2-40B4-BE49-F238E27FC236}">
                <a16:creationId xmlns:a16="http://schemas.microsoft.com/office/drawing/2014/main" id="{6E597546-E5F9-4423-9DBB-345BE621ECE9}"/>
              </a:ext>
            </a:extLst>
          </p:cNvPr>
          <p:cNvSpPr/>
          <p:nvPr/>
        </p:nvSpPr>
        <p:spPr>
          <a:xfrm>
            <a:off x="3251989" y="4332408"/>
            <a:ext cx="5243067" cy="637589"/>
          </a:xfrm>
          <a:prstGeom prst="wedgeRoundRectCallout">
            <a:avLst>
              <a:gd name="adj1" fmla="val -39205"/>
              <a:gd name="adj2" fmla="val -10335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入力情報項目⑥の説明の補足に利用して下さい。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1" name="吹き出し: 角を丸めた四角形 42">
            <a:extLst>
              <a:ext uri="{FF2B5EF4-FFF2-40B4-BE49-F238E27FC236}">
                <a16:creationId xmlns:a16="http://schemas.microsoft.com/office/drawing/2014/main" id="{189EE939-725E-4A37-B023-A29C9B1A1CBC}"/>
              </a:ext>
            </a:extLst>
          </p:cNvPr>
          <p:cNvSpPr/>
          <p:nvPr/>
        </p:nvSpPr>
        <p:spPr>
          <a:xfrm>
            <a:off x="3251988" y="2749314"/>
            <a:ext cx="5243067" cy="637589"/>
          </a:xfrm>
          <a:prstGeom prst="wedgeRoundRectCallout">
            <a:avLst>
              <a:gd name="adj1" fmla="val -48038"/>
              <a:gd name="adj2" fmla="val -11018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上記のほか、</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入力情報項目⑤</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、⑤</a:t>
            </a:r>
            <a:r>
              <a:rPr lang="en-US" altLang="ja-JP" sz="1200" kern="100" dirty="0">
                <a:solidFill>
                  <a:srgbClr val="0070C0"/>
                </a:solidFill>
                <a:latin typeface="+mn-ea"/>
                <a:cs typeface="Times New Roman" panose="02020603050405020304" pitchFamily="18" charset="0"/>
              </a:rPr>
              <a:t>-2</a:t>
            </a:r>
            <a:r>
              <a:rPr lang="ja-JP" altLang="en-US" sz="1200" kern="100" dirty="0">
                <a:solidFill>
                  <a:srgbClr val="0070C0"/>
                </a:solidFill>
                <a:latin typeface="+mn-ea"/>
                <a:cs typeface="Times New Roman" panose="02020603050405020304" pitchFamily="18" charset="0"/>
              </a:rPr>
              <a:t>、⑤</a:t>
            </a:r>
            <a:r>
              <a:rPr lang="en-US" altLang="ja-JP" sz="1200" kern="100" dirty="0">
                <a:solidFill>
                  <a:srgbClr val="0070C0"/>
                </a:solidFill>
                <a:latin typeface="+mn-ea"/>
                <a:cs typeface="Times New Roman" panose="02020603050405020304" pitchFamily="18" charset="0"/>
              </a:rPr>
              <a:t>-3</a:t>
            </a:r>
            <a:r>
              <a:rPr lang="ja-JP" altLang="en-US" sz="1200" kern="100" dirty="0">
                <a:solidFill>
                  <a:srgbClr val="0070C0"/>
                </a:solidFill>
                <a:latin typeface="+mn-ea"/>
                <a:cs typeface="Times New Roman" panose="02020603050405020304" pitchFamily="18" charset="0"/>
              </a:rPr>
              <a:t>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3" name="吹き出し: 角を丸めた四角形 42">
            <a:extLst>
              <a:ext uri="{FF2B5EF4-FFF2-40B4-BE49-F238E27FC236}">
                <a16:creationId xmlns:a16="http://schemas.microsoft.com/office/drawing/2014/main" id="{5B76B1F2-ED5B-4A61-B2E7-0635B1284323}"/>
              </a:ext>
            </a:extLst>
          </p:cNvPr>
          <p:cNvSpPr/>
          <p:nvPr/>
        </p:nvSpPr>
        <p:spPr>
          <a:xfrm>
            <a:off x="1264665" y="5767185"/>
            <a:ext cx="5243067" cy="637589"/>
          </a:xfrm>
          <a:prstGeom prst="wedgeRoundRectCallout">
            <a:avLst>
              <a:gd name="adj1" fmla="val -36109"/>
              <a:gd name="adj2" fmla="val -8116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その他補足が必要な場合に利用して下さい。（特に補足が必要ない場合は、削除してください。）</a:t>
            </a:r>
            <a:endParaRPr lang="en-US" altLang="ja-JP" sz="1200" kern="100" dirty="0">
              <a:solidFill>
                <a:srgbClr val="0070C0"/>
              </a:solidFill>
              <a:latin typeface="+mn-ea"/>
              <a:cs typeface="Times New Roman" panose="02020603050405020304" pitchFamily="18" charset="0"/>
            </a:endParaRPr>
          </a:p>
        </p:txBody>
      </p:sp>
      <p:sp>
        <p:nvSpPr>
          <p:cNvPr id="18" name="吹き出し: 角を丸めた四角形 42">
            <a:extLst>
              <a:ext uri="{FF2B5EF4-FFF2-40B4-BE49-F238E27FC236}">
                <a16:creationId xmlns:a16="http://schemas.microsoft.com/office/drawing/2014/main" id="{308D1FAD-8D8D-B750-C1CC-94214528F43D}"/>
              </a:ext>
            </a:extLst>
          </p:cNvPr>
          <p:cNvSpPr/>
          <p:nvPr/>
        </p:nvSpPr>
        <p:spPr>
          <a:xfrm>
            <a:off x="498763" y="1114311"/>
            <a:ext cx="7550727" cy="577321"/>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入力情報項目⑤</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のうち、「技術的な問題点と解決手段」について、各提案において、既にできていることと、先導研究でこれから取り組むことを区別して、解決を目指す技術的ポイントを記載して下さい。</a:t>
            </a:r>
            <a:endParaRPr lang="en-US" altLang="ja-JP" sz="1200" kern="100" dirty="0">
              <a:solidFill>
                <a:srgbClr val="0070C0"/>
              </a:solidFill>
              <a:latin typeface="+mn-ea"/>
              <a:cs typeface="Times New Roman" panose="02020603050405020304" pitchFamily="18" charset="0"/>
            </a:endParaRPr>
          </a:p>
        </p:txBody>
      </p:sp>
      <p:sp>
        <p:nvSpPr>
          <p:cNvPr id="62" name="吹き出し: 角を丸めた四角形 42">
            <a:extLst>
              <a:ext uri="{FF2B5EF4-FFF2-40B4-BE49-F238E27FC236}">
                <a16:creationId xmlns:a16="http://schemas.microsoft.com/office/drawing/2014/main" id="{2F51278D-C3B5-45F5-A416-284FC97D7D66}"/>
              </a:ext>
            </a:extLst>
          </p:cNvPr>
          <p:cNvSpPr/>
          <p:nvPr/>
        </p:nvSpPr>
        <p:spPr>
          <a:xfrm>
            <a:off x="3886199" y="69868"/>
            <a:ext cx="5184706" cy="978108"/>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ja-JP" altLang="en-US" sz="1400" kern="100" dirty="0">
                <a:solidFill>
                  <a:srgbClr val="0070C0"/>
                </a:solidFill>
                <a:latin typeface="+mn-ea"/>
                <a:cs typeface="Times New Roman" panose="02020603050405020304" pitchFamily="18" charset="0"/>
              </a:rPr>
              <a:t>この情報提供書（補足情報２）は、</a:t>
            </a:r>
            <a:r>
              <a:rPr lang="en-US" altLang="ja-JP" sz="1400" kern="100" dirty="0">
                <a:solidFill>
                  <a:srgbClr val="0070C0"/>
                </a:solidFill>
                <a:latin typeface="+mn-ea"/>
                <a:cs typeface="Times New Roman" panose="02020603050405020304" pitchFamily="18" charset="0"/>
              </a:rPr>
              <a:t>Web</a:t>
            </a:r>
            <a:r>
              <a:rPr lang="ja-JP" altLang="en-US" sz="1400" kern="100" dirty="0">
                <a:solidFill>
                  <a:srgbClr val="0070C0"/>
                </a:solidFill>
                <a:latin typeface="+mn-ea"/>
                <a:cs typeface="Times New Roman" panose="02020603050405020304" pitchFamily="18" charset="0"/>
              </a:rPr>
              <a:t>情報入力ページに記載した内容の補足説明に使用してください（但し２ページ以内に収めてください）。可能な限り、図、表を使ってわかりやすく情報提供する研究開発の内容をまとめてください。</a:t>
            </a:r>
            <a:endParaRPr lang="ja-JP" altLang="en-US" sz="1200" kern="100" dirty="0">
              <a:solidFill>
                <a:srgbClr val="0070C0"/>
              </a:solidFill>
              <a:latin typeface="+mn-ea"/>
              <a:cs typeface="Times New Roman" panose="02020603050405020304" pitchFamily="18" charset="0"/>
            </a:endParaRPr>
          </a:p>
        </p:txBody>
      </p:sp>
      <p:sp>
        <p:nvSpPr>
          <p:cNvPr id="2" name="スライド番号プレースホルダー 2">
            <a:extLst>
              <a:ext uri="{FF2B5EF4-FFF2-40B4-BE49-F238E27FC236}">
                <a16:creationId xmlns:a16="http://schemas.microsoft.com/office/drawing/2014/main" id="{6323CAC0-43B8-1D3D-5CA5-10C1D5224521}"/>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3</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218581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1311</Words>
  <PresentationFormat>画面に合わせる (4:3)</PresentationFormat>
  <Paragraphs>72</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