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0" r:id="rId2"/>
  </p:sldMasterIdLst>
  <p:notesMasterIdLst>
    <p:notesMasterId r:id="rId15"/>
  </p:notesMasterIdLst>
  <p:sldIdLst>
    <p:sldId id="262" r:id="rId3"/>
    <p:sldId id="263" r:id="rId4"/>
    <p:sldId id="282" r:id="rId5"/>
    <p:sldId id="264" r:id="rId6"/>
    <p:sldId id="290" r:id="rId7"/>
    <p:sldId id="288" r:id="rId8"/>
    <p:sldId id="272" r:id="rId9"/>
    <p:sldId id="289" r:id="rId10"/>
    <p:sldId id="281" r:id="rId11"/>
    <p:sldId id="279" r:id="rId12"/>
    <p:sldId id="280" r:id="rId13"/>
    <p:sldId id="291" r:id="rId14"/>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1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114" autoAdjust="0"/>
    <p:restoredTop sz="82075" autoAdjust="0"/>
  </p:normalViewPr>
  <p:slideViewPr>
    <p:cSldViewPr>
      <p:cViewPr varScale="1">
        <p:scale>
          <a:sx n="93" d="100"/>
          <a:sy n="93" d="100"/>
        </p:scale>
        <p:origin x="348"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8.xml" Type="http://schemas.openxmlformats.org/officeDocument/2006/relationships/slide"/><Relationship Id="rId11" Target="slides/slide9.xml" Type="http://schemas.openxmlformats.org/officeDocument/2006/relationships/slide"/><Relationship Id="rId12" Target="slides/slide10.xml" Type="http://schemas.openxmlformats.org/officeDocument/2006/relationships/slide"/><Relationship Id="rId13" Target="slides/slide11.xml" Type="http://schemas.openxmlformats.org/officeDocument/2006/relationships/slide"/><Relationship Id="rId14" Target="slides/slide12.xml" Type="http://schemas.openxmlformats.org/officeDocument/2006/relationships/slide"/><Relationship Id="rId15" Target="notesMasters/notesMaster1.xml" Type="http://schemas.openxmlformats.org/officeDocument/2006/relationships/notesMaster"/><Relationship Id="rId16" Target="commentAuthors.xml" Type="http://schemas.openxmlformats.org/officeDocument/2006/relationships/commentAuthors"/><Relationship Id="rId17" Target="presProps.xml" Type="http://schemas.openxmlformats.org/officeDocument/2006/relationships/presProps"/><Relationship Id="rId18" Target="viewProps.xml" Type="http://schemas.openxmlformats.org/officeDocument/2006/relationships/viewProps"/><Relationship Id="rId19" Target="theme/theme1.xml" Type="http://schemas.openxmlformats.org/officeDocument/2006/relationships/theme"/><Relationship Id="rId2" Target="slideMasters/slideMaster2.xml" Type="http://schemas.openxmlformats.org/officeDocument/2006/relationships/slideMaster"/><Relationship Id="rId20" Target="tableStyles.xml" Type="http://schemas.openxmlformats.org/officeDocument/2006/relationships/tableStyles"/><Relationship Id="rId3" Target="slides/slide1.xml" Type="http://schemas.openxmlformats.org/officeDocument/2006/relationships/slide"/><Relationship Id="rId4" Target="slides/slide2.xml" Type="http://schemas.openxmlformats.org/officeDocument/2006/relationships/slide"/><Relationship Id="rId5" Target="slides/slide3.xml" Type="http://schemas.openxmlformats.org/officeDocument/2006/relationships/slide"/><Relationship Id="rId6" Target="slides/slide4.xml" Type="http://schemas.openxmlformats.org/officeDocument/2006/relationships/slide"/><Relationship Id="rId7" Target="slides/slide5.xml" Type="http://schemas.openxmlformats.org/officeDocument/2006/relationships/slide"/><Relationship Id="rId8" Target="slides/slide6.xml" Type="http://schemas.openxmlformats.org/officeDocument/2006/relationships/slide"/><Relationship Id="rId9" Target="slides/slide7.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4813"/>
          </a:xfrm>
          <a:prstGeom prst="rect">
            <a:avLst/>
          </a:prstGeom>
        </p:spPr>
        <p:txBody>
          <a:bodyPr vert="horz" lIns="90644" tIns="45322" rIns="90644" bIns="45322" rtlCol="0"/>
          <a:lstStyle>
            <a:lvl1pPr algn="r">
              <a:defRPr sz="1200"/>
            </a:lvl1pPr>
          </a:lstStyle>
          <a:p>
            <a:fld id="{F6BF0FAD-9AF7-4A9D-BEB9-225BC2693DA8}" type="datetimeFigureOut">
              <a:rPr kumimoji="1" lang="ja-JP" altLang="en-US" smtClean="0"/>
              <a:t>2024/6/27</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4813"/>
          </a:xfrm>
          <a:prstGeom prst="rect">
            <a:avLst/>
          </a:prstGeom>
        </p:spPr>
        <p:txBody>
          <a:bodyPr vert="horz" lIns="90644" tIns="45322" rIns="90644" bIns="45322" rtlCol="0" anchor="b"/>
          <a:lstStyle>
            <a:lvl1pPr algn="r">
              <a:defRPr sz="1200"/>
            </a:lvl1pPr>
          </a:lstStyle>
          <a:p>
            <a:fld id="{6FEFA6D4-6023-4B1B-8C1D-D45244087E36}" type="slidenum">
              <a:rPr kumimoji="1" lang="ja-JP" altLang="en-US" smtClean="0"/>
              <a:t>‹#›</a:t>
            </a:fld>
            <a:endParaRPr kumimoji="1" lang="ja-JP" altLang="en-US"/>
          </a:p>
        </p:txBody>
      </p:sp>
    </p:spTree>
    <p:extLst>
      <p:ext uri="{BB962C8B-B14F-4D97-AF65-F5344CB8AC3E}">
        <p14:creationId xmlns:p14="http://schemas.microsoft.com/office/powerpoint/2010/main" val="718074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4</a:t>
            </a:fld>
            <a:endParaRPr kumimoji="1" lang="ja-JP" altLang="en-US"/>
          </a:p>
        </p:txBody>
      </p:sp>
    </p:spTree>
    <p:extLst>
      <p:ext uri="{BB962C8B-B14F-4D97-AF65-F5344CB8AC3E}">
        <p14:creationId xmlns:p14="http://schemas.microsoft.com/office/powerpoint/2010/main" val="4197448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FEFA6D4-6023-4B1B-8C1D-D45244087E36}" type="slidenum">
              <a:rPr kumimoji="1" lang="ja-JP" altLang="en-US" smtClean="0"/>
              <a:t>5</a:t>
            </a:fld>
            <a:endParaRPr kumimoji="1" lang="ja-JP" altLang="en-US"/>
          </a:p>
        </p:txBody>
      </p:sp>
    </p:spTree>
    <p:extLst>
      <p:ext uri="{BB962C8B-B14F-4D97-AF65-F5344CB8AC3E}">
        <p14:creationId xmlns:p14="http://schemas.microsoft.com/office/powerpoint/2010/main" val="976284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7</a:t>
            </a:fld>
            <a:endParaRPr kumimoji="1" lang="ja-JP" altLang="en-US"/>
          </a:p>
        </p:txBody>
      </p:sp>
    </p:spTree>
    <p:extLst>
      <p:ext uri="{BB962C8B-B14F-4D97-AF65-F5344CB8AC3E}">
        <p14:creationId xmlns:p14="http://schemas.microsoft.com/office/powerpoint/2010/main" val="42400126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8</a:t>
            </a:fld>
            <a:endParaRPr kumimoji="1" lang="ja-JP" altLang="en-US"/>
          </a:p>
        </p:txBody>
      </p:sp>
    </p:spTree>
    <p:extLst>
      <p:ext uri="{BB962C8B-B14F-4D97-AF65-F5344CB8AC3E}">
        <p14:creationId xmlns:p14="http://schemas.microsoft.com/office/powerpoint/2010/main" val="335523928"/>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2024/6/27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2024/6/27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2024/6/27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2F4F59D-7654-4C13-8FD9-36C3A99ACCA7}" type="datetime1">
              <a:rPr lang="ja-JP" altLang="en-US" smtClean="0">
                <a:solidFill>
                  <a:prstClr val="black">
                    <a:tint val="75000"/>
                  </a:prstClr>
                </a:solidFill>
              </a:rPr>
              <a:pPr/>
              <a:t>2024/6/27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66512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193493C-4232-424A-A230-64D9A0D3FE1A}" type="datetime1">
              <a:rPr lang="ja-JP" altLang="en-US" smtClean="0">
                <a:solidFill>
                  <a:prstClr val="black">
                    <a:tint val="75000"/>
                  </a:prstClr>
                </a:solidFill>
              </a:rPr>
              <a:pPr/>
              <a:t>2024/6/27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280169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9E5471E-B2EB-4344-8315-4CE19303F95C}" type="datetime1">
              <a:rPr lang="ja-JP" altLang="en-US" smtClean="0">
                <a:solidFill>
                  <a:prstClr val="black">
                    <a:tint val="75000"/>
                  </a:prstClr>
                </a:solidFill>
              </a:rPr>
              <a:pPr/>
              <a:t>2024/6/27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801097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DD8833A-9DFF-4DC6-9C34-8A1CC931AF3B}" type="datetime1">
              <a:rPr lang="ja-JP" altLang="en-US" smtClean="0">
                <a:solidFill>
                  <a:prstClr val="black">
                    <a:tint val="75000"/>
                  </a:prstClr>
                </a:solidFill>
              </a:rPr>
              <a:pPr/>
              <a:t>2024/6/27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25441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4B2CAA6-44EF-4BE7-8D21-89C0B1BB3B19}" type="datetime1">
              <a:rPr lang="ja-JP" altLang="en-US" smtClean="0">
                <a:solidFill>
                  <a:prstClr val="black">
                    <a:tint val="75000"/>
                  </a:prstClr>
                </a:solidFill>
              </a:rPr>
              <a:pPr/>
              <a:t>2024/6/27</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192395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81D63D3-F7B4-40E6-9B4C-457D839DF201}" type="datetime1">
              <a:rPr lang="ja-JP" altLang="en-US" smtClean="0">
                <a:solidFill>
                  <a:prstClr val="black">
                    <a:tint val="75000"/>
                  </a:prstClr>
                </a:solidFill>
              </a:rPr>
              <a:pPr/>
              <a:t>2024/6/27</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548825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9BC4E91-BD4C-4820-98FB-17E7F2F1052D}" type="datetime1">
              <a:rPr lang="ja-JP" altLang="en-US" smtClean="0">
                <a:solidFill>
                  <a:prstClr val="black">
                    <a:tint val="75000"/>
                  </a:prstClr>
                </a:solidFill>
              </a:rPr>
              <a:pPr/>
              <a:t>2024/6/27</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038080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A9EFB19-0F1E-4218-AA50-27D950E6B1D7}" type="datetime1">
              <a:rPr lang="ja-JP" altLang="en-US" smtClean="0">
                <a:solidFill>
                  <a:prstClr val="black">
                    <a:tint val="75000"/>
                  </a:prstClr>
                </a:solidFill>
              </a:rPr>
              <a:pPr/>
              <a:t>2024/6/27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70393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2024/6/27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3C4C71C-AFA2-4C05-93A1-3DCCEC5B29EC}" type="datetime1">
              <a:rPr lang="ja-JP" altLang="en-US" smtClean="0">
                <a:solidFill>
                  <a:prstClr val="black">
                    <a:tint val="75000"/>
                  </a:prstClr>
                </a:solidFill>
              </a:rPr>
              <a:pPr/>
              <a:t>2024/6/27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100797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7B1C6CC-D6CF-4040-AFC8-BBB2EBF6EBD3}" type="datetime1">
              <a:rPr lang="ja-JP" altLang="en-US" smtClean="0">
                <a:solidFill>
                  <a:prstClr val="black">
                    <a:tint val="75000"/>
                  </a:prstClr>
                </a:solidFill>
              </a:rPr>
              <a:pPr/>
              <a:t>2024/6/27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699154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A4436D8-EA38-4DB3-B509-3F4452DCC0C4}" type="datetime1">
              <a:rPr lang="ja-JP" altLang="en-US" smtClean="0">
                <a:solidFill>
                  <a:prstClr val="black">
                    <a:tint val="75000"/>
                  </a:prstClr>
                </a:solidFill>
              </a:rPr>
              <a:pPr/>
              <a:t>2024/6/27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95586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2024/6/27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2024/6/27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1257EDD-F118-48BA-9665-6966C160534D}" type="datetimeFigureOut">
              <a:rPr kumimoji="1" lang="ja-JP" altLang="en-US" smtClean="0"/>
              <a:pPr/>
              <a:t>2024/6/27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1257EDD-F118-48BA-9665-6966C160534D}" type="datetimeFigureOut">
              <a:rPr kumimoji="1" lang="ja-JP" altLang="en-US" smtClean="0"/>
              <a:pPr/>
              <a:t>2024/6/27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1257EDD-F118-48BA-9665-6966C160534D}" type="datetimeFigureOut">
              <a:rPr kumimoji="1" lang="ja-JP" altLang="en-US" smtClean="0"/>
              <a:pPr/>
              <a:t>2024/6/27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2024/6/27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2024/6/27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257EDD-F118-48BA-9665-6966C160534D}" type="datetimeFigureOut">
              <a:rPr kumimoji="1" lang="ja-JP" altLang="en-US" smtClean="0"/>
              <a:pPr/>
              <a:t>2024/6/27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238ECE-320F-415C-A091-9B9CC939B427}" type="datetime1">
              <a:rPr lang="ja-JP" altLang="en-US" smtClean="0">
                <a:solidFill>
                  <a:prstClr val="black">
                    <a:tint val="75000"/>
                  </a:prstClr>
                </a:solidFill>
              </a:rPr>
              <a:pPr/>
              <a:t>2024/6/27</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90212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4.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9960" y="982133"/>
            <a:ext cx="7772400" cy="2403698"/>
          </a:xfrm>
        </p:spPr>
        <p:txBody>
          <a:bodyPr>
            <a:normAutofit/>
          </a:bodyPr>
          <a:lstStyle/>
          <a:p>
            <a:br>
              <a:rPr lang="en-US" altLang="ja-JP" b="1" dirty="0">
                <a:latin typeface="+mn-ea"/>
                <a:ea typeface="+mn-ea"/>
              </a:rPr>
            </a:br>
            <a:br>
              <a:rPr lang="en-US" altLang="ja-JP" b="1" dirty="0">
                <a:latin typeface="+mn-ea"/>
                <a:ea typeface="+mn-ea"/>
              </a:rPr>
            </a:br>
            <a:r>
              <a:rPr lang="ja-JP" altLang="en-US" b="1" dirty="0">
                <a:latin typeface="+mn-ea"/>
                <a:ea typeface="+mn-ea"/>
              </a:rPr>
              <a:t>○○</a:t>
            </a:r>
            <a:r>
              <a:rPr lang="ja-JP" altLang="en-US" b="1" dirty="0">
                <a:latin typeface="+mn-ea"/>
              </a:rPr>
              <a:t>○○○○</a:t>
            </a:r>
            <a:r>
              <a:rPr lang="ja-JP" altLang="en-US" b="1" dirty="0">
                <a:latin typeface="+mn-ea"/>
                <a:ea typeface="+mn-ea"/>
              </a:rPr>
              <a:t>の人材育成</a:t>
            </a:r>
            <a:endParaRPr kumimoji="1" lang="ja-JP" altLang="en-US" dirty="0">
              <a:latin typeface="+mn-ea"/>
              <a:ea typeface="+mn-ea"/>
            </a:endParaRPr>
          </a:p>
        </p:txBody>
      </p:sp>
      <p:sp>
        <p:nvSpPr>
          <p:cNvPr id="3" name="サブタイトル 2"/>
          <p:cNvSpPr>
            <a:spLocks noGrp="1"/>
          </p:cNvSpPr>
          <p:nvPr>
            <p:ph type="subTitle" idx="1"/>
          </p:nvPr>
        </p:nvSpPr>
        <p:spPr>
          <a:xfrm>
            <a:off x="351251" y="3836349"/>
            <a:ext cx="8466630" cy="1347053"/>
          </a:xfrm>
        </p:spPr>
        <p:txBody>
          <a:bodyPr>
            <a:normAutofit fontScale="92500"/>
          </a:bodyPr>
          <a:lstStyle/>
          <a:p>
            <a:pPr algn="l"/>
            <a:r>
              <a:rPr kumimoji="1" lang="ja-JP" altLang="en-US" sz="2400" dirty="0">
                <a:latin typeface="+mn-ea"/>
              </a:rPr>
              <a:t>提案機関　 ：</a:t>
            </a:r>
            <a:r>
              <a:rPr lang="ja-JP" altLang="en-US" sz="2400" dirty="0">
                <a:latin typeface="+mn-ea"/>
              </a:rPr>
              <a:t>〇〇〇〇、〇〇〇〇、〇〇〇〇・・・</a:t>
            </a:r>
            <a:endParaRPr lang="en-US" altLang="ja-JP" sz="2400" dirty="0">
              <a:latin typeface="+mn-ea"/>
            </a:endParaRPr>
          </a:p>
          <a:p>
            <a:pPr algn="l"/>
            <a:r>
              <a:rPr kumimoji="1" lang="ja-JP" altLang="en-US" sz="2400" dirty="0">
                <a:latin typeface="+mn-ea"/>
              </a:rPr>
              <a:t>実施期間 　：○年間（</a:t>
            </a:r>
            <a:r>
              <a:rPr lang="ja-JP" altLang="en-US" sz="2400" dirty="0">
                <a:latin typeface="+mn-ea"/>
              </a:rPr>
              <a:t>２０２４年●月下旬～２０●●年●●月）</a:t>
            </a:r>
            <a:endParaRPr kumimoji="1" lang="en-US" altLang="ja-JP" sz="2400" dirty="0">
              <a:latin typeface="+mn-ea"/>
            </a:endParaRPr>
          </a:p>
          <a:p>
            <a:pPr algn="l"/>
            <a:r>
              <a:rPr kumimoji="1" lang="ja-JP" altLang="en-US" sz="2400" dirty="0">
                <a:latin typeface="+mn-ea"/>
              </a:rPr>
              <a:t>提案予算額：○</a:t>
            </a:r>
            <a:r>
              <a:rPr lang="en-US" altLang="ja-JP" sz="2400" dirty="0">
                <a:latin typeface="+mn-ea"/>
              </a:rPr>
              <a:t> , </a:t>
            </a:r>
            <a:r>
              <a:rPr kumimoji="1" lang="ja-JP" altLang="en-US" sz="2400" dirty="0">
                <a:latin typeface="+mn-ea"/>
              </a:rPr>
              <a:t>○○○百万円（初回契約期間の提案額：〇百万円）</a:t>
            </a:r>
            <a:endParaRPr kumimoji="1" lang="en-US" altLang="ja-JP" sz="2400" dirty="0">
              <a:latin typeface="+mn-ea"/>
            </a:endParaRPr>
          </a:p>
          <a:p>
            <a:pPr algn="l"/>
            <a:endParaRPr kumimoji="1" lang="en-US" altLang="ja-JP" sz="2400" dirty="0">
              <a:latin typeface="+mn-ea"/>
            </a:endParaRPr>
          </a:p>
          <a:p>
            <a:pPr algn="l"/>
            <a:endParaRPr kumimoji="1" lang="ja-JP" altLang="en-US" sz="2400" dirty="0">
              <a:latin typeface="+mn-ea"/>
            </a:endParaRPr>
          </a:p>
        </p:txBody>
      </p:sp>
      <p:sp>
        <p:nvSpPr>
          <p:cNvPr id="5" name="テキスト ボックス 4"/>
          <p:cNvSpPr txBox="1"/>
          <p:nvPr/>
        </p:nvSpPr>
        <p:spPr>
          <a:xfrm>
            <a:off x="6012160" y="2999248"/>
            <a:ext cx="3075003"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＜提案テーマ名＞</a:t>
            </a:r>
            <a:endParaRPr lang="en-US" altLang="ja-JP" dirty="0">
              <a:latin typeface="+mn-ea"/>
            </a:endParaRPr>
          </a:p>
          <a:p>
            <a:r>
              <a:rPr lang="ja-JP" altLang="en-US" dirty="0">
                <a:latin typeface="+mn-ea"/>
              </a:rPr>
              <a:t>　　提案者独自の提案名を記載してください</a:t>
            </a:r>
          </a:p>
        </p:txBody>
      </p:sp>
      <p:sp>
        <p:nvSpPr>
          <p:cNvPr id="6" name="テキスト ボックス 5"/>
          <p:cNvSpPr txBox="1"/>
          <p:nvPr/>
        </p:nvSpPr>
        <p:spPr>
          <a:xfrm>
            <a:off x="4060582" y="3501008"/>
            <a:ext cx="5007895"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提案される企業・大学、研究機関等の名称を記載してください</a:t>
            </a:r>
            <a:endParaRPr lang="en-US" altLang="ja-JP" dirty="0">
              <a:latin typeface="+mn-ea"/>
            </a:endParaRPr>
          </a:p>
          <a:p>
            <a:r>
              <a:rPr lang="ja-JP" altLang="en-US" dirty="0">
                <a:latin typeface="+mn-ea"/>
              </a:rPr>
              <a:t>共同提案の場合、代表機関を一番左に記述し、共同提案者を続けて併記してください。再委託先、共同実施先はその旨明示の上、記載ください。</a:t>
            </a:r>
            <a:endParaRPr lang="en-US" altLang="ja-JP" dirty="0">
              <a:latin typeface="+mn-ea"/>
            </a:endParaRPr>
          </a:p>
        </p:txBody>
      </p:sp>
      <p:sp>
        <p:nvSpPr>
          <p:cNvPr id="9" name="テキスト ボックス 8"/>
          <p:cNvSpPr txBox="1"/>
          <p:nvPr/>
        </p:nvSpPr>
        <p:spPr>
          <a:xfrm>
            <a:off x="3131840" y="48206"/>
            <a:ext cx="5922046" cy="1759456"/>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marL="171450" indent="-171450">
              <a:lnSpc>
                <a:spcPts val="1300"/>
              </a:lnSpc>
              <a:buFont typeface="Arial" panose="020B0604020202020204" pitchFamily="34" charset="0"/>
              <a:buChar char="•"/>
            </a:pPr>
            <a:r>
              <a:rPr lang="ja-JP" altLang="en-US" dirty="0">
                <a:latin typeface="+mn-ea"/>
              </a:rPr>
              <a:t>本様式に従い、提案事業の説明資料を作成してください。</a:t>
            </a:r>
            <a:r>
              <a:rPr lang="ja-JP" altLang="en-US" b="1" u="sng" dirty="0">
                <a:latin typeface="+mn-ea"/>
              </a:rPr>
              <a:t>様式中の項目や注意書きで指定する内容を参考にして作成ください。構成（順番）や体裁等は変更頂いて結構です。</a:t>
            </a:r>
            <a:endParaRPr lang="en-US" altLang="ja-JP" b="1" u="sng" dirty="0">
              <a:latin typeface="+mn-ea"/>
            </a:endParaRPr>
          </a:p>
          <a:p>
            <a:pPr marL="171450" indent="-171450">
              <a:lnSpc>
                <a:spcPts val="1300"/>
              </a:lnSpc>
              <a:buFont typeface="Arial" panose="020B0604020202020204" pitchFamily="34" charset="0"/>
              <a:buChar char="•"/>
            </a:pPr>
            <a:r>
              <a:rPr lang="ja-JP" altLang="en-US" dirty="0">
                <a:latin typeface="+mn-ea"/>
              </a:rPr>
              <a:t>別添</a:t>
            </a:r>
            <a:r>
              <a:rPr lang="en-US" altLang="ja-JP" dirty="0">
                <a:latin typeface="+mn-ea"/>
              </a:rPr>
              <a:t>1</a:t>
            </a:r>
            <a:r>
              <a:rPr lang="ja-JP" altLang="en-US" dirty="0">
                <a:latin typeface="+mn-ea"/>
              </a:rPr>
              <a:t>の注意書きの観点も参照し、提案書の概要となるよう作成ください。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記載の内容が判読しやすい字体とし、大きさは</a:t>
            </a:r>
            <a:r>
              <a:rPr lang="en-US" altLang="ja-JP" dirty="0">
                <a:latin typeface="+mn-ea"/>
              </a:rPr>
              <a:t>12</a:t>
            </a:r>
            <a:r>
              <a:rPr lang="ja-JP" altLang="en-US" dirty="0">
                <a:latin typeface="+mn-ea"/>
              </a:rPr>
              <a:t>ポイント以上を基本としてください。</a:t>
            </a:r>
          </a:p>
          <a:p>
            <a:pPr marL="171450" indent="-171450">
              <a:lnSpc>
                <a:spcPts val="1300"/>
              </a:lnSpc>
              <a:buFont typeface="Arial" panose="020B0604020202020204" pitchFamily="34" charset="0"/>
              <a:buChar char="•"/>
            </a:pPr>
            <a:r>
              <a:rPr lang="ja-JP" altLang="en-US" dirty="0">
                <a:latin typeface="+mn-ea"/>
              </a:rPr>
              <a:t>積極的に図、写真、グラフ等を使用して、簡潔にわかりやすく説明するようにしてください。</a:t>
            </a:r>
          </a:p>
          <a:p>
            <a:pPr marL="171450" indent="-171450">
              <a:lnSpc>
                <a:spcPts val="1300"/>
              </a:lnSpc>
              <a:buFont typeface="Arial" panose="020B0604020202020204" pitchFamily="34" charset="0"/>
              <a:buChar char="•"/>
            </a:pPr>
            <a:r>
              <a:rPr lang="en-US" altLang="ja-JP" dirty="0">
                <a:latin typeface="+mn-ea"/>
              </a:rPr>
              <a:t>15</a:t>
            </a:r>
            <a:r>
              <a:rPr lang="ja-JP" altLang="en-US" dirty="0">
                <a:latin typeface="+mn-ea"/>
              </a:rPr>
              <a:t>頁程度（予算額・内訳に係る資料は除き、表紙、参考資料等の挿込スライドを含む頁数）でまとめてください。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青字の説明書きを参考に記載してください。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作成時は説明書きを削除してください。項目は、削除・追加しないでください。</a:t>
            </a:r>
            <a:endParaRPr lang="en-US" altLang="ja-JP" dirty="0">
              <a:latin typeface="+mn-ea"/>
            </a:endParaRPr>
          </a:p>
          <a:p>
            <a:pPr marL="171450" indent="-171450">
              <a:lnSpc>
                <a:spcPts val="1300"/>
              </a:lnSpc>
              <a:buFont typeface="Arial" panose="020B0604020202020204" pitchFamily="34" charset="0"/>
              <a:buChar char="•"/>
            </a:pPr>
            <a:r>
              <a:rPr lang="ja-JP" altLang="en-US" b="1" u="sng" dirty="0">
                <a:latin typeface="+mn-ea"/>
              </a:rPr>
              <a:t>なお動画等のファイルサイズが大きくなるような埋め込みはしないでください。</a:t>
            </a:r>
          </a:p>
        </p:txBody>
      </p:sp>
      <p:sp>
        <p:nvSpPr>
          <p:cNvPr id="8" name="テキスト ボックス 7"/>
          <p:cNvSpPr txBox="1"/>
          <p:nvPr/>
        </p:nvSpPr>
        <p:spPr>
          <a:xfrm>
            <a:off x="150936" y="477240"/>
            <a:ext cx="1620957" cy="307777"/>
          </a:xfrm>
          <a:prstGeom prst="rect">
            <a:avLst/>
          </a:prstGeom>
          <a:noFill/>
          <a:ln>
            <a:noFill/>
          </a:ln>
        </p:spPr>
        <p:txBody>
          <a:bodyPr wrap="none" rtlCol="0">
            <a:spAutoFit/>
          </a:bodyPr>
          <a:lstStyle/>
          <a:p>
            <a:r>
              <a:rPr kumimoji="1" lang="ja-JP" altLang="en-US" sz="1400" u="sng" dirty="0">
                <a:latin typeface="+mn-ea"/>
              </a:rPr>
              <a:t>提案概要説明資料</a:t>
            </a:r>
          </a:p>
        </p:txBody>
      </p:sp>
      <p:sp>
        <p:nvSpPr>
          <p:cNvPr id="11" name="スライド番号プレースホルダ 2"/>
          <p:cNvSpPr txBox="1">
            <a:spLocks noGrp="1"/>
          </p:cNvSpPr>
          <p:nvPr/>
        </p:nvSpPr>
        <p:spPr bwMode="auto">
          <a:xfrm>
            <a:off x="8551181" y="6547530"/>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1</a:t>
            </a:fld>
            <a:endParaRPr lang="en-US" altLang="ja-JP" dirty="0">
              <a:solidFill>
                <a:schemeClr val="tx1"/>
              </a:solidFill>
              <a:latin typeface="+mn-ea"/>
              <a:cs typeface="メイリオ" pitchFamily="50" charset="-128"/>
            </a:endParaRPr>
          </a:p>
        </p:txBody>
      </p:sp>
      <p:sp>
        <p:nvSpPr>
          <p:cNvPr id="13" name="テキスト ボックス 12"/>
          <p:cNvSpPr txBox="1"/>
          <p:nvPr/>
        </p:nvSpPr>
        <p:spPr>
          <a:xfrm>
            <a:off x="209826" y="2074380"/>
            <a:ext cx="3108543" cy="461665"/>
          </a:xfrm>
          <a:prstGeom prst="rect">
            <a:avLst/>
          </a:prstGeom>
          <a:noFill/>
          <a:ln>
            <a:noFill/>
          </a:ln>
        </p:spPr>
        <p:txBody>
          <a:bodyPr wrap="none" rtlCol="0">
            <a:spAutoFit/>
          </a:bodyPr>
          <a:lstStyle/>
          <a:p>
            <a:r>
              <a:rPr kumimoji="1" lang="ja-JP" altLang="en-US" sz="2400" u="sng" dirty="0">
                <a:latin typeface="+mn-ea"/>
              </a:rPr>
              <a:t>研究開発項目：</a:t>
            </a:r>
            <a:r>
              <a:rPr lang="ja-JP" altLang="en-US" sz="2400" u="sng" dirty="0">
                <a:latin typeface="+mn-ea"/>
                <a:sym typeface="Wingdings" panose="05000000000000000000" pitchFamily="2" charset="2"/>
              </a:rPr>
              <a:t>（●●</a:t>
            </a:r>
            <a:r>
              <a:rPr kumimoji="1" lang="ja-JP" altLang="en-US" sz="2400" u="sng" dirty="0">
                <a:latin typeface="+mn-ea"/>
              </a:rPr>
              <a:t>）</a:t>
            </a:r>
          </a:p>
        </p:txBody>
      </p:sp>
      <p:sp>
        <p:nvSpPr>
          <p:cNvPr id="14" name="テキスト ボックス 13"/>
          <p:cNvSpPr txBox="1"/>
          <p:nvPr/>
        </p:nvSpPr>
        <p:spPr>
          <a:xfrm>
            <a:off x="755577" y="1555515"/>
            <a:ext cx="2167746"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応募する研究開発項目名を記載ください。（例：（</a:t>
            </a:r>
            <a:r>
              <a:rPr lang="en-US" altLang="ja-JP" dirty="0">
                <a:latin typeface="+mn-ea"/>
              </a:rPr>
              <a:t>a</a:t>
            </a:r>
            <a:r>
              <a:rPr lang="ja-JP" altLang="en-US" dirty="0">
                <a:latin typeface="+mn-ea"/>
              </a:rPr>
              <a:t>））</a:t>
            </a:r>
          </a:p>
        </p:txBody>
      </p:sp>
      <p:sp>
        <p:nvSpPr>
          <p:cNvPr id="15" name="テキスト ボックス 14"/>
          <p:cNvSpPr txBox="1"/>
          <p:nvPr/>
        </p:nvSpPr>
        <p:spPr>
          <a:xfrm>
            <a:off x="179512" y="168895"/>
            <a:ext cx="633507" cy="307777"/>
          </a:xfrm>
          <a:prstGeom prst="rect">
            <a:avLst/>
          </a:prstGeom>
          <a:noFill/>
          <a:ln>
            <a:solidFill>
              <a:schemeClr val="tx1"/>
            </a:solidFill>
          </a:ln>
        </p:spPr>
        <p:txBody>
          <a:bodyPr wrap="none" rtlCol="0">
            <a:spAutoFit/>
          </a:bodyPr>
          <a:lstStyle/>
          <a:p>
            <a:r>
              <a:rPr kumimoji="1" lang="ja-JP" altLang="en-US" sz="1400" dirty="0">
                <a:latin typeface="+mn-ea"/>
              </a:rPr>
              <a:t>別添</a:t>
            </a:r>
            <a:r>
              <a:rPr kumimoji="1" lang="en-US" altLang="ja-JP" sz="1400" dirty="0">
                <a:latin typeface="+mn-ea"/>
              </a:rPr>
              <a:t>2</a:t>
            </a:r>
            <a:endParaRPr kumimoji="1" lang="ja-JP" altLang="en-US" sz="1400" dirty="0">
              <a:latin typeface="+mn-ea"/>
            </a:endParaRPr>
          </a:p>
        </p:txBody>
      </p:sp>
      <p:sp>
        <p:nvSpPr>
          <p:cNvPr id="16" name="テキスト ボックス 15">
            <a:extLst>
              <a:ext uri="{FF2B5EF4-FFF2-40B4-BE49-F238E27FC236}">
                <a16:creationId xmlns:a16="http://schemas.microsoft.com/office/drawing/2014/main" id="{38CBC15D-DD57-4292-9543-1D61946A4730}"/>
              </a:ext>
            </a:extLst>
          </p:cNvPr>
          <p:cNvSpPr txBox="1"/>
          <p:nvPr/>
        </p:nvSpPr>
        <p:spPr>
          <a:xfrm>
            <a:off x="6391136" y="4191471"/>
            <a:ext cx="2677341"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実施期間は、２０２４年</a:t>
            </a:r>
            <a:r>
              <a:rPr lang="en-US" altLang="ja-JP" dirty="0">
                <a:latin typeface="+mn-ea"/>
              </a:rPr>
              <a:t>10</a:t>
            </a:r>
            <a:r>
              <a:rPr lang="ja-JP" altLang="en-US" dirty="0">
                <a:latin typeface="+mn-ea"/>
              </a:rPr>
              <a:t>月初旬頃の事業開始を想定してください。</a:t>
            </a:r>
          </a:p>
        </p:txBody>
      </p:sp>
      <p:sp>
        <p:nvSpPr>
          <p:cNvPr id="7" name="テキスト ボックス 6">
            <a:extLst>
              <a:ext uri="{FF2B5EF4-FFF2-40B4-BE49-F238E27FC236}">
                <a16:creationId xmlns:a16="http://schemas.microsoft.com/office/drawing/2014/main" id="{5F32FFD8-3438-31D6-E033-DE7569F81F6F}"/>
              </a:ext>
            </a:extLst>
          </p:cNvPr>
          <p:cNvSpPr txBox="1"/>
          <p:nvPr/>
        </p:nvSpPr>
        <p:spPr>
          <a:xfrm>
            <a:off x="6391135" y="4653136"/>
            <a:ext cx="2677341"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提案予算総額と初回契約期間提案額を記載してください。</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55976" y="-83623"/>
            <a:ext cx="4106070" cy="920335"/>
          </a:xfrm>
        </p:spPr>
        <p:txBody>
          <a:bodyPr>
            <a:normAutofit/>
          </a:bodyPr>
          <a:lstStyle/>
          <a:p>
            <a:pPr algn="l"/>
            <a:r>
              <a:rPr kumimoji="1" lang="ja-JP" altLang="en-US" sz="2400" dirty="0"/>
              <a:t>（機関名：</a:t>
            </a:r>
            <a:r>
              <a:rPr lang="ja-JP" altLang="en-US" sz="2400" dirty="0">
                <a:sym typeface="Wingdings" panose="05000000000000000000" pitchFamily="2" charset="2"/>
              </a:rPr>
              <a:t>（</a:t>
            </a:r>
            <a:r>
              <a:rPr kumimoji="1" lang="ja-JP" altLang="en-US" sz="2400" dirty="0"/>
              <a:t>株）〇〇〇〇）</a:t>
            </a:r>
          </a:p>
        </p:txBody>
      </p:sp>
      <p:graphicFrame>
        <p:nvGraphicFramePr>
          <p:cNvPr id="4" name="表 3"/>
          <p:cNvGraphicFramePr>
            <a:graphicFrameLocks noGrp="1"/>
          </p:cNvGraphicFramePr>
          <p:nvPr>
            <p:extLst>
              <p:ext uri="{D42A27DB-BD31-4B8C-83A1-F6EECF244321}">
                <p14:modId xmlns:p14="http://schemas.microsoft.com/office/powerpoint/2010/main" val="256852484"/>
              </p:ext>
            </p:extLst>
          </p:nvPr>
        </p:nvGraphicFramePr>
        <p:xfrm>
          <a:off x="251524" y="1403568"/>
          <a:ext cx="8568956" cy="4495800"/>
        </p:xfrm>
        <a:graphic>
          <a:graphicData uri="http://schemas.openxmlformats.org/drawingml/2006/table">
            <a:tbl>
              <a:tblPr firstRow="1" bandRow="1">
                <a:tableStyleId>{5C22544A-7EE6-4342-B048-85BDC9FD1C3A}</a:tableStyleId>
              </a:tblPr>
              <a:tblGrid>
                <a:gridCol w="2427338">
                  <a:extLst>
                    <a:ext uri="{9D8B030D-6E8A-4147-A177-3AD203B41FA5}">
                      <a16:colId xmlns:a16="http://schemas.microsoft.com/office/drawing/2014/main" val="20000"/>
                    </a:ext>
                  </a:extLst>
                </a:gridCol>
                <a:gridCol w="877374">
                  <a:extLst>
                    <a:ext uri="{9D8B030D-6E8A-4147-A177-3AD203B41FA5}">
                      <a16:colId xmlns:a16="http://schemas.microsoft.com/office/drawing/2014/main" val="20001"/>
                    </a:ext>
                  </a:extLst>
                </a:gridCol>
                <a:gridCol w="877374">
                  <a:extLst>
                    <a:ext uri="{9D8B030D-6E8A-4147-A177-3AD203B41FA5}">
                      <a16:colId xmlns:a16="http://schemas.microsoft.com/office/drawing/2014/main" val="3634264514"/>
                    </a:ext>
                  </a:extLst>
                </a:gridCol>
                <a:gridCol w="877374">
                  <a:extLst>
                    <a:ext uri="{9D8B030D-6E8A-4147-A177-3AD203B41FA5}">
                      <a16:colId xmlns:a16="http://schemas.microsoft.com/office/drawing/2014/main" val="932572701"/>
                    </a:ext>
                  </a:extLst>
                </a:gridCol>
                <a:gridCol w="877374">
                  <a:extLst>
                    <a:ext uri="{9D8B030D-6E8A-4147-A177-3AD203B41FA5}">
                      <a16:colId xmlns:a16="http://schemas.microsoft.com/office/drawing/2014/main" val="3703819195"/>
                    </a:ext>
                  </a:extLst>
                </a:gridCol>
                <a:gridCol w="877374">
                  <a:extLst>
                    <a:ext uri="{9D8B030D-6E8A-4147-A177-3AD203B41FA5}">
                      <a16:colId xmlns:a16="http://schemas.microsoft.com/office/drawing/2014/main" val="323354462"/>
                    </a:ext>
                  </a:extLst>
                </a:gridCol>
                <a:gridCol w="877374">
                  <a:extLst>
                    <a:ext uri="{9D8B030D-6E8A-4147-A177-3AD203B41FA5}">
                      <a16:colId xmlns:a16="http://schemas.microsoft.com/office/drawing/2014/main" val="4090384455"/>
                    </a:ext>
                  </a:extLst>
                </a:gridCol>
                <a:gridCol w="877374">
                  <a:extLst>
                    <a:ext uri="{9D8B030D-6E8A-4147-A177-3AD203B41FA5}">
                      <a16:colId xmlns:a16="http://schemas.microsoft.com/office/drawing/2014/main" val="20002"/>
                    </a:ext>
                  </a:extLst>
                </a:gridCol>
              </a:tblGrid>
              <a:tr h="370840">
                <a:tc>
                  <a:txBody>
                    <a:bodyPr/>
                    <a:lstStyle/>
                    <a:p>
                      <a:endParaRPr kumimoji="1" lang="ja-JP" altLang="en-US" sz="2800" dirty="0"/>
                    </a:p>
                  </a:txBody>
                  <a:tcPr/>
                </a:tc>
                <a:tc>
                  <a:txBody>
                    <a:bodyPr/>
                    <a:lstStyle/>
                    <a:p>
                      <a:r>
                        <a:rPr kumimoji="1" lang="en-US" altLang="ja-JP" sz="1400" dirty="0">
                          <a:latin typeface="+mn-ea"/>
                          <a:ea typeface="+mn-ea"/>
                        </a:rPr>
                        <a:t>FY2024</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FY2025</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FY2026</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FY2027</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FY2028</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FY2029</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合計</a:t>
                      </a:r>
                      <a:endParaRPr kumimoji="1" lang="en-US" altLang="ja-JP" sz="1400" dirty="0">
                        <a:latin typeface="+mn-ea"/>
                        <a:ea typeface="+mn-ea"/>
                      </a:endParaRPr>
                    </a:p>
                  </a:txBody>
                  <a:tcPr/>
                </a:tc>
                <a:extLst>
                  <a:ext uri="{0D108BD9-81ED-4DB2-BD59-A6C34878D82A}">
                    <a16:rowId xmlns:a16="http://schemas.microsoft.com/office/drawing/2014/main" val="10000"/>
                  </a:ext>
                </a:extLst>
              </a:tr>
              <a:tr h="370840">
                <a:tc>
                  <a:txBody>
                    <a:bodyPr/>
                    <a:lstStyle/>
                    <a:p>
                      <a:r>
                        <a:rPr kumimoji="1" lang="ja-JP" altLang="en-US" dirty="0"/>
                        <a:t>機械装置費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1"/>
                  </a:ext>
                </a:extLst>
              </a:tr>
              <a:tr h="370840">
                <a:tc>
                  <a:txBody>
                    <a:bodyPr/>
                    <a:lstStyle/>
                    <a:p>
                      <a:r>
                        <a:rPr kumimoji="1" lang="ja-JP" altLang="en-US" dirty="0"/>
                        <a:t>労務費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2"/>
                  </a:ext>
                </a:extLst>
              </a:tr>
              <a:tr h="370840">
                <a:tc>
                  <a:txBody>
                    <a:bodyPr/>
                    <a:lstStyle/>
                    <a:p>
                      <a:r>
                        <a:rPr kumimoji="1" lang="ja-JP" altLang="en-US" dirty="0"/>
                        <a:t>消耗品費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3"/>
                  </a:ext>
                </a:extLst>
              </a:tr>
              <a:tr h="370840">
                <a:tc>
                  <a:txBody>
                    <a:bodyPr/>
                    <a:lstStyle/>
                    <a:p>
                      <a:r>
                        <a:rPr kumimoji="1" lang="ja-JP" altLang="en-US" dirty="0"/>
                        <a:t>旅費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4"/>
                  </a:ext>
                </a:extLst>
              </a:tr>
              <a:tr h="370840">
                <a:tc>
                  <a:txBody>
                    <a:bodyPr/>
                    <a:lstStyle/>
                    <a:p>
                      <a:r>
                        <a:rPr kumimoji="1" lang="ja-JP" altLang="en-US" dirty="0"/>
                        <a:t>外注費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5"/>
                  </a:ext>
                </a:extLst>
              </a:tr>
              <a:tr h="370840">
                <a:tc>
                  <a:txBody>
                    <a:bodyPr/>
                    <a:lstStyle/>
                    <a:p>
                      <a:r>
                        <a:rPr kumimoji="1" lang="ja-JP" altLang="en-US" dirty="0"/>
                        <a:t>その他（広報費、諸経費）</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6"/>
                  </a:ext>
                </a:extLst>
              </a:tr>
              <a:tr h="370840">
                <a:tc>
                  <a:txBody>
                    <a:bodyPr/>
                    <a:lstStyle/>
                    <a:p>
                      <a:r>
                        <a:rPr kumimoji="1" lang="ja-JP" altLang="en-US" dirty="0"/>
                        <a:t>間接経費</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7"/>
                  </a:ext>
                </a:extLst>
              </a:tr>
              <a:tr h="370840">
                <a:tc>
                  <a:txBody>
                    <a:bodyPr/>
                    <a:lstStyle/>
                    <a:p>
                      <a:r>
                        <a:rPr kumimoji="1" lang="ja-JP" altLang="en-US" dirty="0"/>
                        <a:t>消費税</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8"/>
                  </a:ext>
                </a:extLst>
              </a:tr>
              <a:tr h="370840">
                <a:tc>
                  <a:txBody>
                    <a:bodyPr/>
                    <a:lstStyle/>
                    <a:p>
                      <a:r>
                        <a:rPr kumimoji="1" lang="ja-JP" altLang="en-US" dirty="0"/>
                        <a:t>再委託費</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extLst>
                  <a:ext uri="{0D108BD9-81ED-4DB2-BD59-A6C34878D82A}">
                    <a16:rowId xmlns:a16="http://schemas.microsoft.com/office/drawing/2014/main" val="10009"/>
                  </a:ext>
                </a:extLst>
              </a:tr>
              <a:tr h="370840">
                <a:tc>
                  <a:txBody>
                    <a:bodyPr/>
                    <a:lstStyle/>
                    <a:p>
                      <a:r>
                        <a:rPr kumimoji="1" lang="ja-JP" altLang="en-US" dirty="0"/>
                        <a:t>合計</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10"/>
                  </a:ext>
                </a:extLst>
              </a:tr>
            </a:tbl>
          </a:graphicData>
        </a:graphic>
      </p:graphicFrame>
      <p:sp>
        <p:nvSpPr>
          <p:cNvPr id="6" name="テキスト ボックス 5"/>
          <p:cNvSpPr txBox="1"/>
          <p:nvPr/>
        </p:nvSpPr>
        <p:spPr>
          <a:xfrm>
            <a:off x="7351744" y="986578"/>
            <a:ext cx="1800200" cy="369332"/>
          </a:xfrm>
          <a:prstGeom prst="rect">
            <a:avLst/>
          </a:prstGeom>
          <a:noFill/>
        </p:spPr>
        <p:txBody>
          <a:bodyPr wrap="square" rtlCol="0">
            <a:spAutoFit/>
          </a:bodyPr>
          <a:lstStyle/>
          <a:p>
            <a:r>
              <a:rPr kumimoji="1" lang="ja-JP" altLang="en-US" dirty="0"/>
              <a:t>（単位）百万円</a:t>
            </a:r>
          </a:p>
        </p:txBody>
      </p:sp>
      <p:sp>
        <p:nvSpPr>
          <p:cNvPr id="10" name="タイトル 1"/>
          <p:cNvSpPr txBox="1">
            <a:spLocks/>
          </p:cNvSpPr>
          <p:nvPr/>
        </p:nvSpPr>
        <p:spPr>
          <a:xfrm>
            <a:off x="107505" y="116632"/>
            <a:ext cx="417646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７．予算額と内訳（機関別）</a:t>
            </a:r>
          </a:p>
        </p:txBody>
      </p:sp>
      <p:sp>
        <p:nvSpPr>
          <p:cNvPr id="5" name="スライド番号プレースホルダー 3">
            <a:extLst>
              <a:ext uri="{FF2B5EF4-FFF2-40B4-BE49-F238E27FC236}">
                <a16:creationId xmlns:a16="http://schemas.microsoft.com/office/drawing/2014/main" id="{DE64A320-0B94-5960-0AFF-A9990B0D60B5}"/>
              </a:ext>
            </a:extLst>
          </p:cNvPr>
          <p:cNvSpPr>
            <a:spLocks noGrp="1"/>
          </p:cNvSpPr>
          <p:nvPr>
            <p:ph type="sldNum" sz="quarter" idx="12"/>
          </p:nvPr>
        </p:nvSpPr>
        <p:spPr>
          <a:xfrm>
            <a:off x="6992409" y="6539632"/>
            <a:ext cx="2130383" cy="365125"/>
          </a:xfrm>
        </p:spPr>
        <p:txBody>
          <a:bodyPr/>
          <a:lstStyle/>
          <a:p>
            <a:fld id="{8D8A5D70-00BF-43D1-9518-0183EFEF9A82}" type="slidenum">
              <a:rPr lang="ja-JP" altLang="en-US" sz="1800" smtClean="0">
                <a:solidFill>
                  <a:schemeClr val="tx1"/>
                </a:solidFill>
              </a:rPr>
              <a:pPr/>
              <a:t>10</a:t>
            </a:fld>
            <a:endParaRPr lang="ja-JP" altLang="en-US" sz="1800" dirty="0">
              <a:solidFill>
                <a:schemeClr val="tx1"/>
              </a:solidFill>
            </a:endParaRPr>
          </a:p>
        </p:txBody>
      </p:sp>
    </p:spTree>
    <p:extLst>
      <p:ext uri="{BB962C8B-B14F-4D97-AF65-F5344CB8AC3E}">
        <p14:creationId xmlns:p14="http://schemas.microsoft.com/office/powerpoint/2010/main" val="41013157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2409" y="6539632"/>
            <a:ext cx="2130383" cy="365125"/>
          </a:xfrm>
        </p:spPr>
        <p:txBody>
          <a:bodyPr/>
          <a:lstStyle/>
          <a:p>
            <a:fld id="{8D8A5D70-00BF-43D1-9518-0183EFEF9A82}" type="slidenum">
              <a:rPr lang="ja-JP" altLang="en-US" sz="1800" smtClean="0">
                <a:solidFill>
                  <a:schemeClr val="tx1"/>
                </a:solidFill>
              </a:rPr>
              <a:pPr/>
              <a:t>11</a:t>
            </a:fld>
            <a:endParaRPr lang="ja-JP" altLang="en-US" sz="1800" dirty="0">
              <a:solidFill>
                <a:schemeClr val="tx1"/>
              </a:solidFill>
            </a:endParaRPr>
          </a:p>
        </p:txBody>
      </p:sp>
      <p:sp>
        <p:nvSpPr>
          <p:cNvPr id="5" name="正方形/長方形 4"/>
          <p:cNvSpPr/>
          <p:nvPr/>
        </p:nvSpPr>
        <p:spPr>
          <a:xfrm>
            <a:off x="107504" y="836712"/>
            <a:ext cx="8856712" cy="5753730"/>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graphicFrame>
        <p:nvGraphicFramePr>
          <p:cNvPr id="7" name="表 6"/>
          <p:cNvGraphicFramePr>
            <a:graphicFrameLocks noGrp="1"/>
          </p:cNvGraphicFramePr>
          <p:nvPr>
            <p:extLst>
              <p:ext uri="{D42A27DB-BD31-4B8C-83A1-F6EECF244321}">
                <p14:modId xmlns:p14="http://schemas.microsoft.com/office/powerpoint/2010/main" val="2478768960"/>
              </p:ext>
            </p:extLst>
          </p:nvPr>
        </p:nvGraphicFramePr>
        <p:xfrm>
          <a:off x="274352" y="980728"/>
          <a:ext cx="8496945" cy="2465181"/>
        </p:xfrm>
        <a:graphic>
          <a:graphicData uri="http://schemas.openxmlformats.org/drawingml/2006/table">
            <a:tbl>
              <a:tblPr firstRow="1" bandRow="1">
                <a:tableStyleId>{5940675A-B579-460E-94D1-54222C63F5DA}</a:tableStyleId>
              </a:tblPr>
              <a:tblGrid>
                <a:gridCol w="2832315">
                  <a:extLst>
                    <a:ext uri="{9D8B030D-6E8A-4147-A177-3AD203B41FA5}">
                      <a16:colId xmlns:a16="http://schemas.microsoft.com/office/drawing/2014/main" val="20000"/>
                    </a:ext>
                  </a:extLst>
                </a:gridCol>
                <a:gridCol w="3967742">
                  <a:extLst>
                    <a:ext uri="{9D8B030D-6E8A-4147-A177-3AD203B41FA5}">
                      <a16:colId xmlns:a16="http://schemas.microsoft.com/office/drawing/2014/main" val="20001"/>
                    </a:ext>
                  </a:extLst>
                </a:gridCol>
                <a:gridCol w="1696888">
                  <a:extLst>
                    <a:ext uri="{9D8B030D-6E8A-4147-A177-3AD203B41FA5}">
                      <a16:colId xmlns:a16="http://schemas.microsoft.com/office/drawing/2014/main" val="20002"/>
                    </a:ext>
                  </a:extLst>
                </a:gridCol>
              </a:tblGrid>
              <a:tr h="235684">
                <a:tc>
                  <a:txBody>
                    <a:bodyPr/>
                    <a:lstStyle/>
                    <a:p>
                      <a:pPr>
                        <a:lnSpc>
                          <a:spcPts val="1200"/>
                        </a:lnSpc>
                      </a:pPr>
                      <a:r>
                        <a:rPr kumimoji="1" lang="ja-JP" altLang="en-US" sz="1200" dirty="0"/>
                        <a:t>項目</a:t>
                      </a:r>
                    </a:p>
                  </a:txBody>
                  <a:tcPr/>
                </a:tc>
                <a:tc>
                  <a:txBody>
                    <a:bodyPr/>
                    <a:lstStyle/>
                    <a:p>
                      <a:pPr>
                        <a:lnSpc>
                          <a:spcPts val="1200"/>
                        </a:lnSpc>
                      </a:pPr>
                      <a:r>
                        <a:rPr kumimoji="1" lang="ja-JP" altLang="en-US" sz="1200" dirty="0"/>
                        <a:t>費用内容</a:t>
                      </a:r>
                    </a:p>
                  </a:txBody>
                  <a:tcPr/>
                </a:tc>
                <a:tc>
                  <a:txBody>
                    <a:bodyPr/>
                    <a:lstStyle/>
                    <a:p>
                      <a:pPr>
                        <a:lnSpc>
                          <a:spcPts val="1200"/>
                        </a:lnSpc>
                      </a:pPr>
                      <a:r>
                        <a:rPr kumimoji="1" lang="ja-JP" altLang="en-US" sz="1200" dirty="0"/>
                        <a:t>積算内訳（百万円）</a:t>
                      </a:r>
                    </a:p>
                  </a:txBody>
                  <a:tcPr/>
                </a:tc>
                <a:extLst>
                  <a:ext uri="{0D108BD9-81ED-4DB2-BD59-A6C34878D82A}">
                    <a16:rowId xmlns:a16="http://schemas.microsoft.com/office/drawing/2014/main" val="10000"/>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1"/>
                  </a:ext>
                </a:extLst>
              </a:tr>
              <a:tr h="253349">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2"/>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3"/>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4"/>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5"/>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6"/>
                  </a:ext>
                </a:extLst>
              </a:tr>
              <a:tr h="23135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7"/>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8"/>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9"/>
                  </a:ext>
                </a:extLst>
              </a:tr>
            </a:tbl>
          </a:graphicData>
        </a:graphic>
      </p:graphicFrame>
      <p:sp>
        <p:nvSpPr>
          <p:cNvPr id="8" name="テキスト ボックス 21"/>
          <p:cNvSpPr txBox="1">
            <a:spLocks noChangeArrowheads="1"/>
          </p:cNvSpPr>
          <p:nvPr/>
        </p:nvSpPr>
        <p:spPr bwMode="auto">
          <a:xfrm>
            <a:off x="291154" y="1196752"/>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ＭＳ Ｐゴシック" panose="020B0600070205080204" pitchFamily="50" charset="-128"/>
                <a:ea typeface="ＭＳ Ｐゴシック" panose="020B0600070205080204" pitchFamily="50" charset="-128"/>
              </a:rPr>
              <a:t>Ⅰ</a:t>
            </a:r>
            <a:r>
              <a:rPr lang="zh-TW" altLang="en-US" sz="1200" dirty="0">
                <a:solidFill>
                  <a:srgbClr val="3333CC"/>
                </a:solidFill>
                <a:latin typeface="ＭＳ Ｐゴシック" panose="020B0600070205080204" pitchFamily="50" charset="-128"/>
                <a:ea typeface="ＭＳ Ｐゴシック" panose="020B0600070205080204" pitchFamily="50" charset="-128"/>
              </a:rPr>
              <a:t>．機械装置等費</a:t>
            </a:r>
            <a:r>
              <a:rPr lang="ja-JP" altLang="en-US" sz="1200" dirty="0">
                <a:solidFill>
                  <a:srgbClr val="3333CC"/>
                </a:solidFill>
                <a:latin typeface="ＭＳ Ｐゴシック" panose="020B0600070205080204" pitchFamily="50" charset="-128"/>
                <a:ea typeface="ＭＳ Ｐゴシック" panose="020B0600070205080204" pitchFamily="50" charset="-128"/>
              </a:rPr>
              <a:t>　　　　　　　　　　　　　　　　○○○試験装置　一式　　　　　　　　　　　　　　　　　　　　　　　　　　　　　  </a:t>
            </a:r>
            <a:endParaRPr lang="en-US" altLang="ja-JP" sz="1200" dirty="0">
              <a:solidFill>
                <a:srgbClr val="3333CC"/>
              </a:solidFill>
              <a:latin typeface="ＭＳ Ｐゴシック" panose="020B0600070205080204" pitchFamily="50" charset="-128"/>
              <a:ea typeface="ＭＳ Ｐゴシック" panose="020B0600070205080204" pitchFamily="50" charset="-128"/>
            </a:endParaRPr>
          </a:p>
        </p:txBody>
      </p:sp>
      <p:sp>
        <p:nvSpPr>
          <p:cNvPr id="9" name="テキスト ボックス 8"/>
          <p:cNvSpPr txBox="1"/>
          <p:nvPr/>
        </p:nvSpPr>
        <p:spPr>
          <a:xfrm>
            <a:off x="5066269" y="131900"/>
            <a:ext cx="3898219"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開発テーマ全体の提案事業予算（全期間）のうち、主要な大きな支出について内容を説明ください。（下記は記載例）</a:t>
            </a:r>
            <a:endParaRPr lang="ja-JP" altLang="ja-JP" sz="1200" i="1" dirty="0">
              <a:solidFill>
                <a:prstClr val="white"/>
              </a:solidFill>
              <a:latin typeface="+mn-ea"/>
            </a:endParaRPr>
          </a:p>
        </p:txBody>
      </p:sp>
      <p:sp>
        <p:nvSpPr>
          <p:cNvPr id="10" name="テキスト ボックス 21"/>
          <p:cNvSpPr txBox="1">
            <a:spLocks noChangeArrowheads="1"/>
          </p:cNvSpPr>
          <p:nvPr/>
        </p:nvSpPr>
        <p:spPr bwMode="auto">
          <a:xfrm>
            <a:off x="292821" y="1461696"/>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ＭＳ Ｐゴシック" panose="020B0600070205080204" pitchFamily="50" charset="-128"/>
                <a:ea typeface="ＭＳ Ｐゴシック" panose="020B0600070205080204" pitchFamily="50" charset="-128"/>
              </a:rPr>
              <a:t>Ⅰ</a:t>
            </a:r>
            <a:r>
              <a:rPr lang="zh-TW" altLang="en-US" sz="1200" dirty="0">
                <a:solidFill>
                  <a:srgbClr val="3333CC"/>
                </a:solidFill>
                <a:latin typeface="ＭＳ Ｐゴシック" panose="020B0600070205080204" pitchFamily="50" charset="-128"/>
                <a:ea typeface="ＭＳ Ｐゴシック" panose="020B0600070205080204" pitchFamily="50" charset="-128"/>
              </a:rPr>
              <a:t>．機械装置等費</a:t>
            </a:r>
            <a:r>
              <a:rPr lang="ja-JP" altLang="en-US" sz="1200" dirty="0">
                <a:solidFill>
                  <a:srgbClr val="3333CC"/>
                </a:solidFill>
                <a:latin typeface="ＭＳ Ｐゴシック" panose="020B0600070205080204" pitchFamily="50" charset="-128"/>
                <a:ea typeface="ＭＳ Ｐゴシック" panose="020B0600070205080204" pitchFamily="50" charset="-128"/>
              </a:rPr>
              <a:t>　　　　　　　　　　　　　　　　○○○評価装置　一式　　　　　　　　　　　　　　　　　　　　　　　　　　　　 　 </a:t>
            </a:r>
            <a:endParaRPr lang="en-US" altLang="ja-JP" sz="1200" dirty="0">
              <a:solidFill>
                <a:srgbClr val="3333CC"/>
              </a:solidFill>
              <a:latin typeface="ＭＳ Ｐゴシック" panose="020B0600070205080204" pitchFamily="50" charset="-128"/>
              <a:ea typeface="ＭＳ Ｐゴシック" panose="020B0600070205080204" pitchFamily="50" charset="-128"/>
            </a:endParaRPr>
          </a:p>
        </p:txBody>
      </p:sp>
      <p:sp>
        <p:nvSpPr>
          <p:cNvPr id="11" name="テキスト ボックス 21"/>
          <p:cNvSpPr txBox="1">
            <a:spLocks noChangeArrowheads="1"/>
          </p:cNvSpPr>
          <p:nvPr/>
        </p:nvSpPr>
        <p:spPr bwMode="auto">
          <a:xfrm>
            <a:off x="302487" y="1712572"/>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ＭＳ Ｐゴシック" panose="020B0600070205080204" pitchFamily="50" charset="-128"/>
                <a:ea typeface="ＭＳ Ｐゴシック" panose="020B0600070205080204" pitchFamily="50" charset="-128"/>
              </a:rPr>
              <a:t>Ⅰ</a:t>
            </a:r>
            <a:r>
              <a:rPr lang="zh-TW" altLang="en-US" sz="1200" dirty="0">
                <a:solidFill>
                  <a:srgbClr val="3333CC"/>
                </a:solidFill>
                <a:latin typeface="ＭＳ Ｐゴシック" panose="020B0600070205080204" pitchFamily="50" charset="-128"/>
                <a:ea typeface="ＭＳ Ｐゴシック" panose="020B0600070205080204" pitchFamily="50" charset="-128"/>
              </a:rPr>
              <a:t>．機械装置等費</a:t>
            </a:r>
            <a:r>
              <a:rPr lang="ja-JP" altLang="en-US" sz="1200" dirty="0">
                <a:solidFill>
                  <a:srgbClr val="3333CC"/>
                </a:solidFill>
                <a:latin typeface="ＭＳ Ｐゴシック" panose="020B0600070205080204" pitchFamily="50" charset="-128"/>
                <a:ea typeface="ＭＳ Ｐゴシック" panose="020B0600070205080204" pitchFamily="50" charset="-128"/>
              </a:rPr>
              <a:t>　　　　　　　　　　　　　　　 　○○製作設計費　　　　　　　　　　　　　　　　　　　　　　　　　　　　　　　　   </a:t>
            </a:r>
            <a:endParaRPr lang="en-US" altLang="ja-JP" sz="1200" dirty="0">
              <a:solidFill>
                <a:srgbClr val="3333CC"/>
              </a:solidFill>
              <a:latin typeface="ＭＳ Ｐゴシック" panose="020B0600070205080204" pitchFamily="50" charset="-128"/>
              <a:ea typeface="ＭＳ Ｐゴシック" panose="020B0600070205080204" pitchFamily="50" charset="-128"/>
            </a:endParaRPr>
          </a:p>
        </p:txBody>
      </p:sp>
      <p:sp>
        <p:nvSpPr>
          <p:cNvPr id="12" name="テキスト ボックス 21"/>
          <p:cNvSpPr txBox="1">
            <a:spLocks noChangeArrowheads="1"/>
          </p:cNvSpPr>
          <p:nvPr/>
        </p:nvSpPr>
        <p:spPr bwMode="auto">
          <a:xfrm>
            <a:off x="300820" y="1974771"/>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ＭＳ Ｐゴシック" panose="020B0600070205080204" pitchFamily="50" charset="-128"/>
                <a:ea typeface="ＭＳ Ｐゴシック" panose="020B0600070205080204" pitchFamily="50" charset="-128"/>
              </a:rPr>
              <a:t>Ⅰ</a:t>
            </a:r>
            <a:r>
              <a:rPr lang="zh-TW" altLang="en-US" sz="1200" dirty="0">
                <a:solidFill>
                  <a:srgbClr val="3333CC"/>
                </a:solidFill>
                <a:latin typeface="ＭＳ Ｐゴシック" panose="020B0600070205080204" pitchFamily="50" charset="-128"/>
                <a:ea typeface="ＭＳ Ｐゴシック" panose="020B0600070205080204" pitchFamily="50" charset="-128"/>
              </a:rPr>
              <a:t>．機械装置等費</a:t>
            </a:r>
            <a:r>
              <a:rPr lang="ja-JP" altLang="en-US" sz="1200" dirty="0">
                <a:solidFill>
                  <a:srgbClr val="3333CC"/>
                </a:solidFill>
                <a:latin typeface="ＭＳ Ｐゴシック" panose="020B0600070205080204" pitchFamily="50" charset="-128"/>
                <a:ea typeface="ＭＳ Ｐゴシック" panose="020B0600070205080204" pitchFamily="50" charset="-128"/>
              </a:rPr>
              <a:t>　　　　　　　　　　　　　　　 　○○製作加工費　　　　　　　　　　　　　　　　　　　　　　　　　　　　　　　　   </a:t>
            </a:r>
            <a:endParaRPr lang="en-US" altLang="ja-JP" sz="1200" dirty="0">
              <a:solidFill>
                <a:srgbClr val="3333CC"/>
              </a:solidFill>
              <a:latin typeface="ＭＳ Ｐゴシック" panose="020B0600070205080204" pitchFamily="50" charset="-128"/>
              <a:ea typeface="ＭＳ Ｐゴシック" panose="020B0600070205080204" pitchFamily="50" charset="-128"/>
            </a:endParaRPr>
          </a:p>
        </p:txBody>
      </p:sp>
      <p:sp>
        <p:nvSpPr>
          <p:cNvPr id="13" name="テキスト ボックス 21"/>
          <p:cNvSpPr txBox="1">
            <a:spLocks noChangeArrowheads="1"/>
          </p:cNvSpPr>
          <p:nvPr/>
        </p:nvSpPr>
        <p:spPr bwMode="auto">
          <a:xfrm>
            <a:off x="302488" y="2230018"/>
            <a:ext cx="8480143" cy="276999"/>
          </a:xfrm>
          <a:prstGeom prst="rect">
            <a:avLst/>
          </a:prstGeom>
          <a:noFill/>
          <a:ln w="9525">
            <a:noFill/>
            <a:miter lim="800000"/>
            <a:headEnd/>
            <a:tailEnd/>
          </a:ln>
        </p:spPr>
        <p:txBody>
          <a:bodyPr wrap="square">
            <a:spAutoFit/>
          </a:bodyPr>
          <a:lstStyle/>
          <a:p>
            <a:r>
              <a:rPr lang="en-US" altLang="ja-JP" sz="1200" dirty="0">
                <a:solidFill>
                  <a:srgbClr val="3333CC"/>
                </a:solidFill>
                <a:latin typeface="+mn-ea"/>
              </a:rPr>
              <a:t>Ⅱ</a:t>
            </a:r>
            <a:r>
              <a:rPr lang="ja-JP" altLang="en-US" sz="1200" dirty="0">
                <a:solidFill>
                  <a:srgbClr val="3333CC"/>
                </a:solidFill>
                <a:latin typeface="+mn-ea"/>
              </a:rPr>
              <a:t>．労務費　　　　　　　　　　　　　　　　　　　　 　研究員・補助委員費　一式　　　　　　　　　　　　　　　　　　　　　　　　　　  </a:t>
            </a:r>
            <a:endParaRPr lang="en-US" altLang="ja-JP" sz="1200" dirty="0">
              <a:solidFill>
                <a:srgbClr val="3333CC"/>
              </a:solidFill>
              <a:latin typeface="+mn-ea"/>
            </a:endParaRPr>
          </a:p>
        </p:txBody>
      </p:sp>
      <p:sp>
        <p:nvSpPr>
          <p:cNvPr id="14" name="テキスト ボックス 21"/>
          <p:cNvSpPr txBox="1">
            <a:spLocks noChangeArrowheads="1"/>
          </p:cNvSpPr>
          <p:nvPr/>
        </p:nvSpPr>
        <p:spPr bwMode="auto">
          <a:xfrm>
            <a:off x="305221" y="2697554"/>
            <a:ext cx="8480143" cy="276999"/>
          </a:xfrm>
          <a:prstGeom prst="rect">
            <a:avLst/>
          </a:prstGeom>
          <a:noFill/>
          <a:ln w="9525">
            <a:noFill/>
            <a:miter lim="800000"/>
            <a:headEnd/>
            <a:tailEnd/>
          </a:ln>
        </p:spPr>
        <p:txBody>
          <a:bodyPr wrap="square">
            <a:spAutoFit/>
          </a:bodyPr>
          <a:lstStyle/>
          <a:p>
            <a:r>
              <a:rPr lang="en-US" altLang="ja-JP" sz="1200" dirty="0">
                <a:solidFill>
                  <a:srgbClr val="3333CC"/>
                </a:solidFill>
                <a:latin typeface="+mn-ea"/>
              </a:rPr>
              <a:t>Ⅲ</a:t>
            </a:r>
            <a:r>
              <a:rPr lang="ja-JP" altLang="en-US" sz="1200" dirty="0">
                <a:solidFill>
                  <a:srgbClr val="3333CC"/>
                </a:solidFill>
                <a:latin typeface="+mn-ea"/>
              </a:rPr>
              <a:t>．その他経費　　　　　　　　　　　　　　　　　 　○○試験関連消耗品費　一式　　　　　　　　　　　　　　　　　　　　　　　　 </a:t>
            </a:r>
            <a:r>
              <a:rPr lang="en-US" altLang="ja-JP" sz="1200" dirty="0">
                <a:solidFill>
                  <a:srgbClr val="3333CC"/>
                </a:solidFill>
                <a:latin typeface="+mn-ea"/>
              </a:rPr>
              <a:t>  </a:t>
            </a:r>
          </a:p>
        </p:txBody>
      </p:sp>
      <p:sp>
        <p:nvSpPr>
          <p:cNvPr id="15" name="テキスト ボックス 21"/>
          <p:cNvSpPr txBox="1">
            <a:spLocks noChangeArrowheads="1"/>
          </p:cNvSpPr>
          <p:nvPr/>
        </p:nvSpPr>
        <p:spPr bwMode="auto">
          <a:xfrm>
            <a:off x="305221" y="2454761"/>
            <a:ext cx="8480143" cy="276999"/>
          </a:xfrm>
          <a:prstGeom prst="rect">
            <a:avLst/>
          </a:prstGeom>
          <a:noFill/>
          <a:ln w="9525">
            <a:noFill/>
            <a:miter lim="800000"/>
            <a:headEnd/>
            <a:tailEnd/>
          </a:ln>
        </p:spPr>
        <p:txBody>
          <a:bodyPr wrap="square">
            <a:spAutoFit/>
          </a:bodyPr>
          <a:lstStyle/>
          <a:p>
            <a:r>
              <a:rPr lang="en-US" altLang="ja-JP" sz="1200" dirty="0">
                <a:solidFill>
                  <a:srgbClr val="3333CC"/>
                </a:solidFill>
                <a:latin typeface="+mn-ea"/>
              </a:rPr>
              <a:t>Ⅲ</a:t>
            </a:r>
            <a:r>
              <a:rPr lang="ja-JP" altLang="en-US" sz="1200" dirty="0">
                <a:solidFill>
                  <a:srgbClr val="3333CC"/>
                </a:solidFill>
                <a:latin typeface="+mn-ea"/>
              </a:rPr>
              <a:t>．その他経費　　　　　　　　　　　　　　　　　 　○○試験関連外注費　一式　　　　　　　　　　　　　　　　　　　　　　　   　 </a:t>
            </a:r>
            <a:r>
              <a:rPr lang="en-US" altLang="ja-JP" sz="1200" dirty="0">
                <a:solidFill>
                  <a:srgbClr val="3333CC"/>
                </a:solidFill>
                <a:latin typeface="+mn-ea"/>
              </a:rPr>
              <a:t> </a:t>
            </a:r>
          </a:p>
        </p:txBody>
      </p:sp>
      <p:sp>
        <p:nvSpPr>
          <p:cNvPr id="16" name="テキスト ボックス 21"/>
          <p:cNvSpPr txBox="1">
            <a:spLocks noChangeArrowheads="1"/>
          </p:cNvSpPr>
          <p:nvPr/>
        </p:nvSpPr>
        <p:spPr bwMode="auto">
          <a:xfrm>
            <a:off x="322458" y="2960485"/>
            <a:ext cx="8480143" cy="276999"/>
          </a:xfrm>
          <a:prstGeom prst="rect">
            <a:avLst/>
          </a:prstGeom>
          <a:noFill/>
          <a:ln w="9525">
            <a:noFill/>
            <a:miter lim="800000"/>
            <a:headEnd/>
            <a:tailEnd/>
          </a:ln>
        </p:spPr>
        <p:txBody>
          <a:bodyPr wrap="square">
            <a:spAutoFit/>
          </a:bodyPr>
          <a:lstStyle/>
          <a:p>
            <a:r>
              <a:rPr lang="ja-JP" altLang="en-US" sz="1200" dirty="0">
                <a:solidFill>
                  <a:srgbClr val="3333CC"/>
                </a:solidFill>
                <a:latin typeface="+mn-ea"/>
              </a:rPr>
              <a:t>その他（間接経費含む）　　　　　　　　　　　　 　上記以外の経費　一式　　　　　　  　　　　  　　　　　　　　　　　　　　　　　 </a:t>
            </a:r>
            <a:endParaRPr lang="en-US" altLang="ja-JP" sz="1200" dirty="0">
              <a:solidFill>
                <a:srgbClr val="3333CC"/>
              </a:solidFill>
              <a:latin typeface="+mn-ea"/>
            </a:endParaRPr>
          </a:p>
        </p:txBody>
      </p:sp>
      <p:sp>
        <p:nvSpPr>
          <p:cNvPr id="17" name="テキスト ボックス 21"/>
          <p:cNvSpPr txBox="1">
            <a:spLocks noChangeArrowheads="1"/>
          </p:cNvSpPr>
          <p:nvPr/>
        </p:nvSpPr>
        <p:spPr bwMode="auto">
          <a:xfrm>
            <a:off x="316556" y="3187542"/>
            <a:ext cx="8480143" cy="276999"/>
          </a:xfrm>
          <a:prstGeom prst="rect">
            <a:avLst/>
          </a:prstGeom>
          <a:noFill/>
          <a:ln w="9525">
            <a:noFill/>
            <a:miter lim="800000"/>
            <a:headEnd/>
            <a:tailEnd/>
          </a:ln>
        </p:spPr>
        <p:txBody>
          <a:bodyPr wrap="square">
            <a:spAutoFit/>
          </a:bodyPr>
          <a:lstStyle/>
          <a:p>
            <a:r>
              <a:rPr lang="ja-JP" altLang="en-US" sz="1200" dirty="0">
                <a:solidFill>
                  <a:srgbClr val="3333CC"/>
                </a:solidFill>
                <a:latin typeface="+mn-ea"/>
              </a:rPr>
              <a:t>合計　　　　　　　　　　　　　　　　　　　　　　　　 　　　　　　　　　　　　　　　　　　　　　　　 　 　　　　　　　　　　　　　　　　　　  </a:t>
            </a:r>
            <a:endParaRPr lang="en-US" altLang="ja-JP" sz="1200" dirty="0">
              <a:solidFill>
                <a:srgbClr val="3333CC"/>
              </a:solidFill>
              <a:latin typeface="+mn-ea"/>
            </a:endParaRPr>
          </a:p>
        </p:txBody>
      </p:sp>
      <p:sp>
        <p:nvSpPr>
          <p:cNvPr id="19" name="タイトル 1"/>
          <p:cNvSpPr txBox="1">
            <a:spLocks/>
          </p:cNvSpPr>
          <p:nvPr/>
        </p:nvSpPr>
        <p:spPr>
          <a:xfrm>
            <a:off x="107505" y="116632"/>
            <a:ext cx="4824535"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７．予算額と内訳（主要な支出）</a:t>
            </a:r>
          </a:p>
        </p:txBody>
      </p:sp>
    </p:spTree>
    <p:extLst>
      <p:ext uri="{BB962C8B-B14F-4D97-AF65-F5344CB8AC3E}">
        <p14:creationId xmlns:p14="http://schemas.microsoft.com/office/powerpoint/2010/main" val="35337108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98626"/>
            <a:ext cx="9144000" cy="367270"/>
          </a:xfrm>
        </p:spPr>
        <p:txBody>
          <a:bodyPr>
            <a:normAutofit fontScale="90000"/>
          </a:bodyPr>
          <a:lstStyle/>
          <a:p>
            <a:r>
              <a:rPr lang="ja-JP" altLang="en-US" sz="2000" b="1" dirty="0">
                <a:latin typeface="Meiryo UI" panose="020B0604030504040204" pitchFamily="50" charset="-128"/>
                <a:ea typeface="Meiryo UI" panose="020B0604030504040204" pitchFamily="50" charset="-128"/>
                <a:cs typeface="Meiryo UI" panose="020B0604030504040204" pitchFamily="50" charset="-128"/>
              </a:rPr>
              <a:t>提案テーマ名</a:t>
            </a:r>
          </a:p>
        </p:txBody>
      </p:sp>
      <p:cxnSp>
        <p:nvCxnSpPr>
          <p:cNvPr id="5" name="直線コネクタ 4"/>
          <p:cNvCxnSpPr/>
          <p:nvPr/>
        </p:nvCxnSpPr>
        <p:spPr>
          <a:xfrm>
            <a:off x="0" y="510721"/>
            <a:ext cx="91440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100746" y="559498"/>
            <a:ext cx="1523518" cy="300082"/>
          </a:xfrm>
          <a:prstGeom prst="rect">
            <a:avLst/>
          </a:prstGeom>
          <a:solidFill>
            <a:schemeClr val="accent1">
              <a:lumMod val="75000"/>
            </a:schemeClr>
          </a:solidFill>
          <a:ln>
            <a:solidFill>
              <a:schemeClr val="accent1">
                <a:lumMod val="60000"/>
                <a:lumOff val="40000"/>
              </a:schemeClr>
            </a:solidFill>
          </a:ln>
        </p:spPr>
        <p:txBody>
          <a:bodyPr wrap="square" rtlCol="0">
            <a:spAutoFit/>
          </a:bodyPr>
          <a:lstStyle/>
          <a:p>
            <a:r>
              <a:rPr lang="ja-JP" altLang="en-US"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提案機関</a:t>
            </a:r>
          </a:p>
        </p:txBody>
      </p:sp>
      <p:sp>
        <p:nvSpPr>
          <p:cNvPr id="9" name="テキスト ボックス 8"/>
          <p:cNvSpPr txBox="1"/>
          <p:nvPr/>
        </p:nvSpPr>
        <p:spPr>
          <a:xfrm>
            <a:off x="99759" y="1146050"/>
            <a:ext cx="1523518" cy="753856"/>
          </a:xfrm>
          <a:prstGeom prst="rect">
            <a:avLst/>
          </a:prstGeom>
          <a:solidFill>
            <a:schemeClr val="accent1">
              <a:lumMod val="75000"/>
            </a:schemeClr>
          </a:solidFill>
          <a:ln>
            <a:solidFill>
              <a:schemeClr val="accent1">
                <a:lumMod val="60000"/>
                <a:lumOff val="40000"/>
              </a:schemeClr>
            </a:solidFill>
          </a:ln>
        </p:spPr>
        <p:txBody>
          <a:bodyPr wrap="square" rtlCol="0">
            <a:no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事業の背景</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1624264" y="559498"/>
            <a:ext cx="7418990" cy="300082"/>
          </a:xfrm>
          <a:prstGeom prst="rect">
            <a:avLst/>
          </a:prstGeom>
          <a:noFill/>
          <a:ln>
            <a:solidFill>
              <a:schemeClr val="accent1">
                <a:lumMod val="60000"/>
                <a:lumOff val="40000"/>
              </a:schemeClr>
            </a:solidFill>
          </a:ln>
        </p:spPr>
        <p:txBody>
          <a:bodyPr wrap="square" rtlCol="0">
            <a:spAutoFit/>
          </a:bodyPr>
          <a:lstStyle/>
          <a:p>
            <a:r>
              <a:rPr lang="ja-JP" altLang="en-US" sz="1350" i="1" dirty="0">
                <a:latin typeface="Meiryo UI" panose="020B0604030504040204" pitchFamily="50" charset="-128"/>
                <a:ea typeface="Meiryo UI" panose="020B0604030504040204" pitchFamily="50" charset="-128"/>
                <a:cs typeface="Meiryo UI" panose="020B0604030504040204" pitchFamily="50" charset="-128"/>
              </a:rPr>
              <a:t>実施者名　（再委託先・共同実施先がある場合はカッコ書きで記載してください）</a:t>
            </a:r>
          </a:p>
        </p:txBody>
      </p:sp>
      <p:sp>
        <p:nvSpPr>
          <p:cNvPr id="11" name="テキスト ボックス 10"/>
          <p:cNvSpPr txBox="1"/>
          <p:nvPr/>
        </p:nvSpPr>
        <p:spPr>
          <a:xfrm>
            <a:off x="1623275" y="1160712"/>
            <a:ext cx="7418003" cy="731116"/>
          </a:xfrm>
          <a:prstGeom prst="rect">
            <a:avLst/>
          </a:prstGeom>
          <a:noFill/>
          <a:ln>
            <a:solidFill>
              <a:schemeClr val="accent1">
                <a:lumMod val="60000"/>
                <a:lumOff val="40000"/>
              </a:schemeClr>
            </a:solidFill>
          </a:ln>
        </p:spPr>
        <p:txBody>
          <a:bodyPr wrap="square" rtlCol="0">
            <a:noAutofit/>
          </a:bodyPr>
          <a:lstStyle/>
          <a:p>
            <a:pPr lvl="0" fontAlgn="ct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本提案テーマに係わる産業・社会ニーズの背景・必要性等を記載してください。</a:t>
            </a:r>
          </a:p>
        </p:txBody>
      </p:sp>
      <p:sp>
        <p:nvSpPr>
          <p:cNvPr id="3" name="テキスト ボックス 2"/>
          <p:cNvSpPr txBox="1"/>
          <p:nvPr/>
        </p:nvSpPr>
        <p:spPr>
          <a:xfrm>
            <a:off x="16523" y="-15893"/>
            <a:ext cx="5557932" cy="230832"/>
          </a:xfrm>
          <a:prstGeom prst="rect">
            <a:avLst/>
          </a:prstGeom>
          <a:noFill/>
        </p:spPr>
        <p:txBody>
          <a:bodyPr wrap="none" rtlCol="0">
            <a:spAutoFit/>
          </a:bodyPr>
          <a:lstStyle/>
          <a:p>
            <a:r>
              <a:rPr lang="ja-JP" altLang="ja-JP" sz="900" dirty="0">
                <a:latin typeface="Meiryo UI" panose="020B0604030504040204" pitchFamily="50" charset="-128"/>
                <a:ea typeface="Meiryo UI" panose="020B0604030504040204" pitchFamily="50" charset="-128"/>
                <a:cs typeface="Meiryo UI" panose="020B0604030504040204" pitchFamily="50" charset="-128"/>
              </a:rPr>
              <a:t>ポスト５Ｇ情報通信システム基盤強化研究開発事業／</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人材育成（委託）</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 (a)</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 先端半導体設計人材育成</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a:extLst>
              <a:ext uri="{FF2B5EF4-FFF2-40B4-BE49-F238E27FC236}">
                <a16:creationId xmlns:a16="http://schemas.microsoft.com/office/drawing/2014/main" id="{7DD88DD0-52E1-B0FA-E223-66FCC361E49A}"/>
              </a:ext>
            </a:extLst>
          </p:cNvPr>
          <p:cNvSpPr txBox="1"/>
          <p:nvPr/>
        </p:nvSpPr>
        <p:spPr>
          <a:xfrm>
            <a:off x="99759" y="1899906"/>
            <a:ext cx="1523518" cy="990621"/>
          </a:xfrm>
          <a:prstGeom prst="rect">
            <a:avLst/>
          </a:prstGeom>
          <a:solidFill>
            <a:schemeClr val="accent1">
              <a:lumMod val="75000"/>
            </a:schemeClr>
          </a:solidFill>
          <a:ln>
            <a:solidFill>
              <a:schemeClr val="accent1">
                <a:lumMod val="60000"/>
                <a:lumOff val="40000"/>
              </a:schemeClr>
            </a:solidFill>
          </a:ln>
        </p:spPr>
        <p:txBody>
          <a:bodyPr wrap="square" rtlCol="0">
            <a:no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事業の内容</a:t>
            </a:r>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a:extLst>
              <a:ext uri="{FF2B5EF4-FFF2-40B4-BE49-F238E27FC236}">
                <a16:creationId xmlns:a16="http://schemas.microsoft.com/office/drawing/2014/main" id="{5FD59F0B-98C0-5069-9367-2099B5257700}"/>
              </a:ext>
            </a:extLst>
          </p:cNvPr>
          <p:cNvSpPr/>
          <p:nvPr/>
        </p:nvSpPr>
        <p:spPr>
          <a:xfrm>
            <a:off x="59653" y="2996952"/>
            <a:ext cx="9025743" cy="3830623"/>
          </a:xfrm>
          <a:prstGeom prst="rect">
            <a:avLst/>
          </a:prstGeom>
          <a:noFill/>
          <a:ln>
            <a:solidFill>
              <a:schemeClr val="accent1">
                <a:lumMod val="60000"/>
                <a:lumOff val="4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i="1"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テーマの実施内容や優位性を図表を用いて分かりやすく記載してください。</a:t>
            </a:r>
          </a:p>
        </p:txBody>
      </p:sp>
      <p:sp>
        <p:nvSpPr>
          <p:cNvPr id="12" name="テキスト ボックス 11">
            <a:extLst>
              <a:ext uri="{FF2B5EF4-FFF2-40B4-BE49-F238E27FC236}">
                <a16:creationId xmlns:a16="http://schemas.microsoft.com/office/drawing/2014/main" id="{7C82F464-B8BB-DC44-402D-7C5D5E9E22D0}"/>
              </a:ext>
            </a:extLst>
          </p:cNvPr>
          <p:cNvSpPr txBox="1"/>
          <p:nvPr/>
        </p:nvSpPr>
        <p:spPr>
          <a:xfrm>
            <a:off x="1623277" y="1899906"/>
            <a:ext cx="7418002" cy="990621"/>
          </a:xfrm>
          <a:prstGeom prst="rect">
            <a:avLst/>
          </a:prstGeom>
          <a:noFill/>
          <a:ln>
            <a:solidFill>
              <a:schemeClr val="accent1">
                <a:lumMod val="60000"/>
                <a:lumOff val="40000"/>
              </a:schemeClr>
            </a:solidFill>
          </a:ln>
        </p:spPr>
        <p:txBody>
          <a:bodyPr wrap="square" rtlCol="0">
            <a:noAutofit/>
          </a:bodyPr>
          <a:lstStyle/>
          <a:p>
            <a:pPr lvl="0" fontAlgn="ct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本提案テーマで実施する事業の概要を記載してください。</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lvl="0" fontAlgn="ct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併せて、提案者が有する人材や資産から提案するプログラムの特徴、強みについても記載してください。</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lvl="0" fontAlgn="ctr">
              <a:defRPr/>
            </a:pP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a:extLst>
              <a:ext uri="{FF2B5EF4-FFF2-40B4-BE49-F238E27FC236}">
                <a16:creationId xmlns:a16="http://schemas.microsoft.com/office/drawing/2014/main" id="{FA883F13-04AB-E2E9-EC8F-C6CE9D492750}"/>
              </a:ext>
            </a:extLst>
          </p:cNvPr>
          <p:cNvSpPr txBox="1"/>
          <p:nvPr/>
        </p:nvSpPr>
        <p:spPr>
          <a:xfrm>
            <a:off x="99759" y="867084"/>
            <a:ext cx="1523518" cy="292388"/>
          </a:xfrm>
          <a:prstGeom prst="rect">
            <a:avLst/>
          </a:prstGeom>
          <a:solidFill>
            <a:schemeClr val="accent1">
              <a:lumMod val="75000"/>
            </a:schemeClr>
          </a:solidFill>
          <a:ln>
            <a:solidFill>
              <a:schemeClr val="accent1">
                <a:lumMod val="60000"/>
                <a:lumOff val="40000"/>
              </a:schemeClr>
            </a:solidFill>
          </a:ln>
        </p:spPr>
        <p:txBody>
          <a:bodyPr wrap="square" rtlCol="0">
            <a:sp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実施期間</a:t>
            </a:r>
            <a:r>
              <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予算額</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a:extLst>
              <a:ext uri="{FF2B5EF4-FFF2-40B4-BE49-F238E27FC236}">
                <a16:creationId xmlns:a16="http://schemas.microsoft.com/office/drawing/2014/main" id="{4461EB4F-9353-2851-1327-D7CB530C967D}"/>
              </a:ext>
            </a:extLst>
          </p:cNvPr>
          <p:cNvSpPr txBox="1"/>
          <p:nvPr/>
        </p:nvSpPr>
        <p:spPr>
          <a:xfrm>
            <a:off x="1623277" y="867084"/>
            <a:ext cx="7418990" cy="292388"/>
          </a:xfrm>
          <a:prstGeom prst="rect">
            <a:avLst/>
          </a:prstGeom>
          <a:noFill/>
          <a:ln>
            <a:solidFill>
              <a:schemeClr val="accent1">
                <a:lumMod val="60000"/>
                <a:lumOff val="40000"/>
              </a:schemeClr>
            </a:solidFill>
          </a:ln>
        </p:spPr>
        <p:txBody>
          <a:bodyPr wrap="square" rtlCol="0">
            <a:spAutoFit/>
          </a:bodyPr>
          <a:lstStyle/>
          <a:p>
            <a:r>
              <a:rPr lang="en-US" altLang="ja-JP" sz="1300" dirty="0">
                <a:latin typeface="Meiryo UI" panose="020B0604030504040204" pitchFamily="50" charset="-128"/>
                <a:ea typeface="Meiryo UI" panose="020B0604030504040204" pitchFamily="50" charset="-128"/>
                <a:cs typeface="Meiryo UI" panose="020B0604030504040204" pitchFamily="50" charset="-128"/>
              </a:rPr>
              <a:t>202</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●年●月～</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 202</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●年●月　</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300" i="1" dirty="0">
                <a:latin typeface="Meiryo UI" panose="020B0604030504040204" pitchFamily="50" charset="-128"/>
                <a:ea typeface="Meiryo UI" panose="020B0604030504040204" pitchFamily="50" charset="-128"/>
                <a:cs typeface="Meiryo UI" panose="020B0604030504040204" pitchFamily="50" charset="-128"/>
              </a:rPr>
              <a:t>百万円</a:t>
            </a:r>
            <a:endParaRPr lang="en-US" altLang="ja-JP" sz="1300" i="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a:extLst>
              <a:ext uri="{FF2B5EF4-FFF2-40B4-BE49-F238E27FC236}">
                <a16:creationId xmlns:a16="http://schemas.microsoft.com/office/drawing/2014/main" id="{CF6D1791-4796-3D96-1084-1CC8C8968400}"/>
              </a:ext>
            </a:extLst>
          </p:cNvPr>
          <p:cNvSpPr txBox="1"/>
          <p:nvPr/>
        </p:nvSpPr>
        <p:spPr>
          <a:xfrm>
            <a:off x="4044864" y="6316756"/>
            <a:ext cx="5010099" cy="25904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marL="171450" indent="-171450">
              <a:lnSpc>
                <a:spcPts val="1300"/>
              </a:lnSpc>
              <a:buFont typeface="Arial" panose="020B0604020202020204" pitchFamily="34" charset="0"/>
              <a:buChar char="•"/>
            </a:pPr>
            <a:r>
              <a:rPr lang="ja-JP" altLang="en-US" u="sng" dirty="0">
                <a:latin typeface="+mn-ea"/>
              </a:rPr>
              <a:t>本様式に従い、提案する事業の概要を１枚でまとめてください。</a:t>
            </a:r>
            <a:endParaRPr lang="ja-JP" altLang="en-US" b="1" u="sng" dirty="0">
              <a:latin typeface="+mn-ea"/>
            </a:endParaRPr>
          </a:p>
        </p:txBody>
      </p:sp>
    </p:spTree>
    <p:extLst>
      <p:ext uri="{BB962C8B-B14F-4D97-AF65-F5344CB8AC3E}">
        <p14:creationId xmlns:p14="http://schemas.microsoft.com/office/powerpoint/2010/main" val="4028410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744416"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１．提案の概要（１）</a:t>
            </a:r>
            <a:endParaRPr kumimoji="1" lang="ja-JP" altLang="en-US" sz="2800" dirty="0">
              <a:latin typeface="+mn-ea"/>
            </a:endParaRPr>
          </a:p>
        </p:txBody>
      </p:sp>
      <p:sp>
        <p:nvSpPr>
          <p:cNvPr id="6" name="テキスト ボックス 5"/>
          <p:cNvSpPr txBox="1"/>
          <p:nvPr/>
        </p:nvSpPr>
        <p:spPr>
          <a:xfrm>
            <a:off x="3275856" y="2187186"/>
            <a:ext cx="5520978"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・提案事業に係る産業・社会ニーズ等の背景、必要性（国プロとしての実施の必要性　</a:t>
            </a:r>
            <a:endParaRPr lang="en-US" altLang="ja-JP" dirty="0">
              <a:latin typeface="+mn-ea"/>
            </a:endParaRPr>
          </a:p>
          <a:p>
            <a:r>
              <a:rPr lang="ja-JP" altLang="en-US" dirty="0">
                <a:latin typeface="+mn-ea"/>
              </a:rPr>
              <a:t> 含む）、概要等を簡潔に記載してください。</a:t>
            </a:r>
            <a:endParaRPr lang="en-US" altLang="ja-JP" dirty="0">
              <a:latin typeface="+mn-ea"/>
            </a:endParaRPr>
          </a:p>
          <a:p>
            <a:r>
              <a:rPr lang="ja-JP" altLang="en-US" dirty="0">
                <a:latin typeface="+mn-ea"/>
              </a:rPr>
              <a:t>・具体的には、研究開発計画に記載された開発テーマの対象をご参照ください。</a:t>
            </a:r>
          </a:p>
        </p:txBody>
      </p:sp>
      <p:sp>
        <p:nvSpPr>
          <p:cNvPr id="4" name="スライド番号プレースホルダ 2"/>
          <p:cNvSpPr txBox="1">
            <a:spLocks noGrp="1"/>
          </p:cNvSpPr>
          <p:nvPr/>
        </p:nvSpPr>
        <p:spPr bwMode="auto">
          <a:xfrm>
            <a:off x="8602142"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2</a:t>
            </a:fld>
            <a:endParaRPr lang="en-US" altLang="ja-JP" dirty="0">
              <a:solidFill>
                <a:schemeClr val="tx1"/>
              </a:solidFill>
              <a:latin typeface="+mn-ea"/>
              <a:cs typeface="メイリオ" pitchFamily="50" charset="-128"/>
            </a:endParaRPr>
          </a:p>
        </p:txBody>
      </p:sp>
      <p:sp>
        <p:nvSpPr>
          <p:cNvPr id="9" name="正方形/長方形 8"/>
          <p:cNvSpPr/>
          <p:nvPr/>
        </p:nvSpPr>
        <p:spPr>
          <a:xfrm>
            <a:off x="107777" y="997815"/>
            <a:ext cx="8869237" cy="5506173"/>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0" name="正方形/長方形 9"/>
          <p:cNvSpPr/>
          <p:nvPr/>
        </p:nvSpPr>
        <p:spPr>
          <a:xfrm>
            <a:off x="106313" y="781791"/>
            <a:ext cx="1657376" cy="355882"/>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事業概要</a:t>
            </a:r>
          </a:p>
        </p:txBody>
      </p:sp>
      <p:sp>
        <p:nvSpPr>
          <p:cNvPr id="11" name="正方形/長方形 252"/>
          <p:cNvSpPr>
            <a:spLocks noChangeArrowheads="1"/>
          </p:cNvSpPr>
          <p:nvPr/>
        </p:nvSpPr>
        <p:spPr bwMode="auto">
          <a:xfrm>
            <a:off x="107504" y="1164252"/>
            <a:ext cx="8869510" cy="646331"/>
          </a:xfrm>
          <a:prstGeom prst="rect">
            <a:avLst/>
          </a:prstGeom>
          <a:noFill/>
          <a:ln w="9525">
            <a:noFill/>
            <a:miter lim="800000"/>
            <a:headEnd/>
            <a:tailEnd/>
          </a:ln>
        </p:spPr>
        <p:txBody>
          <a:bodyPr wrap="square">
            <a:spAutoFit/>
          </a:bodyPr>
          <a:lstStyle/>
          <a:p>
            <a:pPr>
              <a:spcBef>
                <a:spcPts val="600"/>
              </a:spcBef>
            </a:pPr>
            <a:r>
              <a:rPr lang="ja-JP" altLang="en-US" sz="1200" dirty="0">
                <a:latin typeface="+mn-ea"/>
              </a:rPr>
              <a:t>　</a:t>
            </a:r>
            <a:r>
              <a:rPr lang="ja-JP" altLang="en-US" sz="1200" dirty="0">
                <a:solidFill>
                  <a:srgbClr val="0070C0"/>
                </a:solidFill>
                <a:latin typeface="+mn-ea"/>
              </a:rPr>
              <a:t>今後 ５</a:t>
            </a:r>
            <a:r>
              <a:rPr lang="en-US" altLang="ja-JP" sz="1200" dirty="0">
                <a:solidFill>
                  <a:srgbClr val="0070C0"/>
                </a:solidFill>
                <a:latin typeface="+mn-ea"/>
              </a:rPr>
              <a:t>G</a:t>
            </a:r>
            <a:r>
              <a:rPr lang="ja-JP" altLang="en-US" sz="1200" dirty="0" err="1">
                <a:solidFill>
                  <a:srgbClr val="0070C0"/>
                </a:solidFill>
                <a:latin typeface="+mn-ea"/>
              </a:rPr>
              <a:t>、</a:t>
            </a:r>
            <a:r>
              <a:rPr lang="ja-JP" altLang="en-US" sz="1200" dirty="0">
                <a:solidFill>
                  <a:srgbClr val="0070C0"/>
                </a:solidFill>
                <a:latin typeface="+mn-ea"/>
              </a:rPr>
              <a:t>ポスト５</a:t>
            </a:r>
            <a:r>
              <a:rPr lang="en-US" altLang="ja-JP" sz="1200" dirty="0">
                <a:solidFill>
                  <a:srgbClr val="0070C0"/>
                </a:solidFill>
                <a:latin typeface="+mn-ea"/>
              </a:rPr>
              <a:t>G</a:t>
            </a:r>
            <a:r>
              <a:rPr lang="ja-JP" altLang="en-US" sz="1200" dirty="0">
                <a:solidFill>
                  <a:srgbClr val="0070C0"/>
                </a:solidFill>
                <a:latin typeface="+mn-ea"/>
              </a:rPr>
              <a:t>社会の進展に伴い、 ●● の急激な高まりが予想されており、●●が必要とされている。そこでこれまで●●の開発が行われてきているが、それらの取組みに加えて、開発した成果の普及先となる産業全体が持続的に発展していくため、当該分野で実践的なスキルを持ち、問題解決能力、市場創出力を身に着けた人材が重要なため、それらを育成することを想定している。（記載例）</a:t>
            </a:r>
            <a:endParaRPr lang="en-US" altLang="ja-JP" sz="1200" dirty="0">
              <a:latin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672408"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１．提案の概要（２）</a:t>
            </a:r>
            <a:endParaRPr kumimoji="1" lang="ja-JP" altLang="en-US" sz="2800" dirty="0">
              <a:latin typeface="+mn-ea"/>
            </a:endParaRPr>
          </a:p>
        </p:txBody>
      </p:sp>
      <p:sp>
        <p:nvSpPr>
          <p:cNvPr id="4" name="スライド番号プレースホルダ 2"/>
          <p:cNvSpPr txBox="1">
            <a:spLocks noGrp="1"/>
          </p:cNvSpPr>
          <p:nvPr/>
        </p:nvSpPr>
        <p:spPr bwMode="auto">
          <a:xfrm>
            <a:off x="8602142"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3</a:t>
            </a:fld>
            <a:endParaRPr lang="en-US" altLang="ja-JP" dirty="0">
              <a:solidFill>
                <a:schemeClr val="tx1"/>
              </a:solidFill>
              <a:latin typeface="+mn-ea"/>
              <a:cs typeface="メイリオ" pitchFamily="50" charset="-128"/>
            </a:endParaRPr>
          </a:p>
        </p:txBody>
      </p:sp>
      <p:sp>
        <p:nvSpPr>
          <p:cNvPr id="5" name="正方形/長方形 4"/>
          <p:cNvSpPr/>
          <p:nvPr/>
        </p:nvSpPr>
        <p:spPr>
          <a:xfrm>
            <a:off x="107504" y="980728"/>
            <a:ext cx="8856712" cy="5751860"/>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7" name="テキスト ボックス 6"/>
          <p:cNvSpPr txBox="1"/>
          <p:nvPr/>
        </p:nvSpPr>
        <p:spPr>
          <a:xfrm>
            <a:off x="3779912" y="1185007"/>
            <a:ext cx="4992463"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・提案事業の概要に係る説明図を記載ください。</a:t>
            </a:r>
            <a:endParaRPr lang="en-US" altLang="ja-JP" sz="1200" i="1" dirty="0">
              <a:solidFill>
                <a:schemeClr val="bg1"/>
              </a:solidFill>
              <a:latin typeface="+mn-ea"/>
            </a:endParaRPr>
          </a:p>
          <a:p>
            <a:r>
              <a:rPr lang="ja-JP" altLang="en-US" sz="1200" i="1" dirty="0">
                <a:solidFill>
                  <a:schemeClr val="bg1"/>
                </a:solidFill>
                <a:latin typeface="+mn-ea"/>
              </a:rPr>
              <a:t>・提案者が有する人材や資産から提案するプログラムの特徴、強みについ</a:t>
            </a:r>
            <a:endParaRPr lang="en-US" altLang="ja-JP" sz="1200" i="1" dirty="0">
              <a:solidFill>
                <a:schemeClr val="bg1"/>
              </a:solidFill>
              <a:latin typeface="+mn-ea"/>
            </a:endParaRPr>
          </a:p>
          <a:p>
            <a:r>
              <a:rPr lang="en-US" altLang="ja-JP" sz="1200" i="1" dirty="0">
                <a:solidFill>
                  <a:schemeClr val="bg1"/>
                </a:solidFill>
                <a:latin typeface="+mn-ea"/>
              </a:rPr>
              <a:t> </a:t>
            </a:r>
            <a:r>
              <a:rPr lang="ja-JP" altLang="en-US" sz="1200" i="1" dirty="0">
                <a:solidFill>
                  <a:schemeClr val="bg1"/>
                </a:solidFill>
                <a:latin typeface="+mn-ea"/>
              </a:rPr>
              <a:t>て、併せて記載くしてださい。</a:t>
            </a:r>
          </a:p>
          <a:p>
            <a:r>
              <a:rPr lang="ja-JP" altLang="en-US" sz="1200" i="1" dirty="0">
                <a:solidFill>
                  <a:schemeClr val="bg1"/>
                </a:solidFill>
                <a:latin typeface="+mn-ea"/>
              </a:rPr>
              <a:t>・円滑に事業を進めるための仕組み等のポイントをご説明ください。</a:t>
            </a:r>
            <a:endParaRPr lang="en-US" altLang="ja-JP" sz="1200" i="1" dirty="0">
              <a:solidFill>
                <a:schemeClr val="bg1"/>
              </a:solidFill>
              <a:latin typeface="+mn-ea"/>
            </a:endParaRPr>
          </a:p>
        </p:txBody>
      </p:sp>
      <p:sp>
        <p:nvSpPr>
          <p:cNvPr id="8" name="正方形/長方形 7"/>
          <p:cNvSpPr/>
          <p:nvPr/>
        </p:nvSpPr>
        <p:spPr>
          <a:xfrm>
            <a:off x="82221" y="850100"/>
            <a:ext cx="1947638" cy="334907"/>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提案事業の概要説明図</a:t>
            </a:r>
          </a:p>
        </p:txBody>
      </p:sp>
    </p:spTree>
    <p:extLst>
      <p:ext uri="{BB962C8B-B14F-4D97-AF65-F5344CB8AC3E}">
        <p14:creationId xmlns:p14="http://schemas.microsoft.com/office/powerpoint/2010/main" val="4291121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0396" y="158609"/>
            <a:ext cx="3793532"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２．事業の内容</a:t>
            </a:r>
          </a:p>
        </p:txBody>
      </p:sp>
      <p:sp>
        <p:nvSpPr>
          <p:cNvPr id="4" name="スライド番号プレースホルダ 2"/>
          <p:cNvSpPr txBox="1">
            <a:spLocks noGrp="1"/>
          </p:cNvSpPr>
          <p:nvPr/>
        </p:nvSpPr>
        <p:spPr bwMode="auto">
          <a:xfrm>
            <a:off x="8565133" y="651782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4</a:t>
            </a:fld>
            <a:endParaRPr lang="en-US" altLang="ja-JP" dirty="0">
              <a:solidFill>
                <a:schemeClr val="tx1"/>
              </a:solidFill>
              <a:latin typeface="+mn-ea"/>
              <a:cs typeface="メイリオ" pitchFamily="50" charset="-128"/>
            </a:endParaRPr>
          </a:p>
        </p:txBody>
      </p:sp>
      <p:sp>
        <p:nvSpPr>
          <p:cNvPr id="5" name="正方形/長方形 4"/>
          <p:cNvSpPr/>
          <p:nvPr/>
        </p:nvSpPr>
        <p:spPr>
          <a:xfrm>
            <a:off x="185070" y="814129"/>
            <a:ext cx="8856712" cy="5703699"/>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1" name="テキスト ボックス 21"/>
          <p:cNvSpPr txBox="1">
            <a:spLocks noChangeArrowheads="1"/>
          </p:cNvSpPr>
          <p:nvPr/>
        </p:nvSpPr>
        <p:spPr bwMode="auto">
          <a:xfrm>
            <a:off x="147043" y="863066"/>
            <a:ext cx="8712968" cy="3539430"/>
          </a:xfrm>
          <a:prstGeom prst="rect">
            <a:avLst/>
          </a:prstGeom>
          <a:noFill/>
          <a:ln w="9525">
            <a:noFill/>
            <a:miter lim="800000"/>
            <a:headEnd/>
            <a:tailEnd/>
          </a:ln>
        </p:spPr>
        <p:txBody>
          <a:bodyPr wrap="square">
            <a:spAutoFit/>
          </a:bodyPr>
          <a:lstStyle/>
          <a:p>
            <a:r>
              <a:rPr lang="ja-JP" altLang="en-US" sz="1400" dirty="0">
                <a:solidFill>
                  <a:srgbClr val="0070C0"/>
                </a:solidFill>
                <a:latin typeface="+mn-ea"/>
                <a:cs typeface="Times New Roman" pitchFamily="18" charset="0"/>
              </a:rPr>
              <a:t>実施項目１．●●プログラム</a:t>
            </a:r>
            <a:endParaRPr lang="ja-JP" altLang="ja-JP" sz="1400" u="sng"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実施項目</a:t>
            </a:r>
            <a:r>
              <a:rPr lang="ja-JP" altLang="en-US" sz="1400" dirty="0">
                <a:solidFill>
                  <a:srgbClr val="0070C0"/>
                </a:solidFill>
                <a:latin typeface="+mn-ea"/>
              </a:rPr>
              <a:t>２．●●プログラム</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実施項目</a:t>
            </a:r>
            <a:r>
              <a:rPr lang="ja-JP" altLang="en-US" sz="1400" dirty="0">
                <a:solidFill>
                  <a:srgbClr val="0070C0"/>
                </a:solidFill>
                <a:latin typeface="+mn-ea"/>
              </a:rPr>
              <a:t>３．●●プログラム</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実施項目</a:t>
            </a:r>
            <a:r>
              <a:rPr lang="ja-JP" altLang="en-US" sz="1400" dirty="0">
                <a:solidFill>
                  <a:srgbClr val="0070C0"/>
                </a:solidFill>
                <a:latin typeface="+mn-ea"/>
              </a:rPr>
              <a:t>４．●●プログラム</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p:txBody>
      </p:sp>
      <p:sp>
        <p:nvSpPr>
          <p:cNvPr id="12" name="テキスト ボックス 11"/>
          <p:cNvSpPr txBox="1"/>
          <p:nvPr/>
        </p:nvSpPr>
        <p:spPr>
          <a:xfrm>
            <a:off x="4375919" y="340172"/>
            <a:ext cx="4621038" cy="2308324"/>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1200" i="1" dirty="0">
                <a:solidFill>
                  <a:schemeClr val="bg1"/>
                </a:solidFill>
                <a:latin typeface="+mn-ea"/>
              </a:rPr>
              <a:t>・適宜「図表」などを挿入しつつ、実施項目毎の事業内容を極力具体</a:t>
            </a:r>
            <a:endParaRPr kumimoji="1" lang="en-US" altLang="ja-JP" sz="1200" i="1" dirty="0">
              <a:solidFill>
                <a:schemeClr val="bg1"/>
              </a:solidFill>
              <a:latin typeface="+mn-ea"/>
            </a:endParaRPr>
          </a:p>
          <a:p>
            <a:r>
              <a:rPr lang="en-US" altLang="ja-JP" sz="1200" i="1" dirty="0">
                <a:solidFill>
                  <a:schemeClr val="bg1"/>
                </a:solidFill>
                <a:latin typeface="+mn-ea"/>
              </a:rPr>
              <a:t> </a:t>
            </a:r>
            <a:r>
              <a:rPr kumimoji="1" lang="ja-JP" altLang="en-US" sz="1200" i="1" dirty="0">
                <a:solidFill>
                  <a:schemeClr val="bg1"/>
                </a:solidFill>
                <a:latin typeface="+mn-ea"/>
              </a:rPr>
              <a:t>的に記載してください。</a:t>
            </a:r>
            <a:endParaRPr kumimoji="1" lang="en-US" altLang="ja-JP" sz="1200" i="1" dirty="0">
              <a:solidFill>
                <a:schemeClr val="bg1"/>
              </a:solidFill>
              <a:latin typeface="+mn-ea"/>
            </a:endParaRPr>
          </a:p>
          <a:p>
            <a:r>
              <a:rPr kumimoji="1" lang="ja-JP" altLang="en-US" sz="1200" i="1" dirty="0">
                <a:solidFill>
                  <a:schemeClr val="bg1"/>
                </a:solidFill>
                <a:latin typeface="+mn-ea"/>
              </a:rPr>
              <a:t>・事業目標（年度毎目標を含む）を達成するための手順について、わ</a:t>
            </a:r>
            <a:endParaRPr kumimoji="1" lang="en-US" altLang="ja-JP" sz="1200" i="1" dirty="0">
              <a:solidFill>
                <a:schemeClr val="bg1"/>
              </a:solidFill>
              <a:latin typeface="+mn-ea"/>
            </a:endParaRPr>
          </a:p>
          <a:p>
            <a:r>
              <a:rPr lang="en-US" altLang="ja-JP" sz="1200" i="1" dirty="0">
                <a:solidFill>
                  <a:schemeClr val="bg1"/>
                </a:solidFill>
                <a:latin typeface="+mn-ea"/>
              </a:rPr>
              <a:t> </a:t>
            </a:r>
            <a:r>
              <a:rPr kumimoji="1" lang="ja-JP" altLang="en-US" sz="1200" i="1" dirty="0">
                <a:solidFill>
                  <a:schemeClr val="bg1"/>
                </a:solidFill>
                <a:latin typeface="+mn-ea"/>
              </a:rPr>
              <a:t>かりやすく記載してください。</a:t>
            </a:r>
            <a:endParaRPr kumimoji="1" lang="en-US" altLang="ja-JP" sz="1200" i="1" dirty="0">
              <a:solidFill>
                <a:schemeClr val="bg1"/>
              </a:solidFill>
              <a:latin typeface="+mn-ea"/>
            </a:endParaRPr>
          </a:p>
          <a:p>
            <a:r>
              <a:rPr kumimoji="1" lang="ja-JP" altLang="en-US" sz="1200" i="1" dirty="0">
                <a:solidFill>
                  <a:schemeClr val="bg1"/>
                </a:solidFill>
                <a:latin typeface="+mn-ea"/>
              </a:rPr>
              <a:t>・専門用語はなるべく使わず、平易な文章を心がけ、必要に応じ、注</a:t>
            </a:r>
            <a:endParaRPr kumimoji="1" lang="en-US" altLang="ja-JP" sz="1200" i="1" dirty="0">
              <a:solidFill>
                <a:schemeClr val="bg1"/>
              </a:solidFill>
              <a:latin typeface="+mn-ea"/>
            </a:endParaRPr>
          </a:p>
          <a:p>
            <a:r>
              <a:rPr lang="en-US" altLang="ja-JP" sz="1200" i="1" dirty="0">
                <a:solidFill>
                  <a:schemeClr val="bg1"/>
                </a:solidFill>
                <a:latin typeface="+mn-ea"/>
              </a:rPr>
              <a:t> </a:t>
            </a:r>
            <a:r>
              <a:rPr kumimoji="1" lang="ja-JP" altLang="en-US" sz="1200" i="1" dirty="0">
                <a:solidFill>
                  <a:schemeClr val="bg1"/>
                </a:solidFill>
                <a:latin typeface="+mn-ea"/>
              </a:rPr>
              <a:t>釈を付す等、分かりやすく記載下さい</a:t>
            </a:r>
            <a:r>
              <a:rPr lang="ja-JP" altLang="en-US" sz="1200" i="1" dirty="0">
                <a:solidFill>
                  <a:schemeClr val="bg1"/>
                </a:solidFill>
                <a:latin typeface="+mn-ea"/>
              </a:rPr>
              <a:t>。</a:t>
            </a:r>
            <a:endParaRPr lang="en-US" altLang="ja-JP" sz="1200" i="1" dirty="0">
              <a:solidFill>
                <a:schemeClr val="bg1"/>
              </a:solidFill>
              <a:latin typeface="+mn-ea"/>
            </a:endParaRPr>
          </a:p>
          <a:p>
            <a:r>
              <a:rPr lang="ja-JP" altLang="en-US" sz="1200" i="1" dirty="0">
                <a:solidFill>
                  <a:srgbClr val="FFFF00"/>
                </a:solidFill>
                <a:latin typeface="+mn-ea"/>
              </a:rPr>
              <a:t>・</a:t>
            </a:r>
            <a:r>
              <a:rPr lang="ja-JP" altLang="en-US" sz="1200" i="1" dirty="0">
                <a:solidFill>
                  <a:schemeClr val="bg1"/>
                </a:solidFill>
                <a:latin typeface="+mn-ea"/>
              </a:rPr>
              <a:t>各人材育成プログラムを実施して得られる成果を具体的な指標・目</a:t>
            </a:r>
            <a:endParaRPr lang="en-US" altLang="ja-JP" sz="1200" i="1" dirty="0">
              <a:solidFill>
                <a:schemeClr val="bg1"/>
              </a:solidFill>
              <a:latin typeface="+mn-ea"/>
            </a:endParaRPr>
          </a:p>
          <a:p>
            <a:r>
              <a:rPr lang="en-US" altLang="ja-JP" sz="1200" i="1" dirty="0">
                <a:solidFill>
                  <a:schemeClr val="bg1"/>
                </a:solidFill>
                <a:latin typeface="+mn-ea"/>
              </a:rPr>
              <a:t> </a:t>
            </a:r>
            <a:r>
              <a:rPr lang="ja-JP" altLang="en-US" sz="1200" i="1" dirty="0">
                <a:solidFill>
                  <a:schemeClr val="bg1"/>
                </a:solidFill>
                <a:latin typeface="+mn-ea"/>
              </a:rPr>
              <a:t>標値（想定目標人数を含む）等を記載してください。例えば、各講座</a:t>
            </a:r>
            <a:endParaRPr lang="en-US" altLang="ja-JP" sz="1200" i="1" dirty="0">
              <a:solidFill>
                <a:schemeClr val="bg1"/>
              </a:solidFill>
              <a:latin typeface="+mn-ea"/>
            </a:endParaRPr>
          </a:p>
          <a:p>
            <a:r>
              <a:rPr lang="ja-JP" altLang="en-US" sz="1200" i="1" dirty="0">
                <a:solidFill>
                  <a:schemeClr val="bg1"/>
                </a:solidFill>
                <a:latin typeface="+mn-ea"/>
              </a:rPr>
              <a:t> の受講者の習得状況、人材育成の効果を測定する方法等も計画に </a:t>
            </a:r>
            <a:endParaRPr lang="en-US" altLang="ja-JP" sz="1200" i="1" dirty="0">
              <a:solidFill>
                <a:schemeClr val="bg1"/>
              </a:solidFill>
              <a:latin typeface="+mn-ea"/>
            </a:endParaRPr>
          </a:p>
          <a:p>
            <a:r>
              <a:rPr lang="en-US" altLang="ja-JP" sz="1200" i="1" dirty="0">
                <a:solidFill>
                  <a:schemeClr val="bg1"/>
                </a:solidFill>
                <a:latin typeface="+mn-ea"/>
              </a:rPr>
              <a:t> </a:t>
            </a:r>
            <a:r>
              <a:rPr lang="ja-JP" altLang="en-US" sz="1200" i="1" dirty="0">
                <a:solidFill>
                  <a:schemeClr val="bg1"/>
                </a:solidFill>
                <a:latin typeface="+mn-ea"/>
              </a:rPr>
              <a:t>含め提案してください。</a:t>
            </a:r>
          </a:p>
          <a:p>
            <a:r>
              <a:rPr lang="ja-JP" altLang="en-US" sz="1200" i="1" dirty="0">
                <a:solidFill>
                  <a:schemeClr val="bg1"/>
                </a:solidFill>
                <a:latin typeface="+mn-ea"/>
              </a:rPr>
              <a:t>・プログラムを開設する際、どのようなスキル（実績）をもった講師を予</a:t>
            </a:r>
            <a:endParaRPr lang="en-US" altLang="ja-JP" sz="1200" i="1" dirty="0">
              <a:solidFill>
                <a:schemeClr val="bg1"/>
              </a:solidFill>
              <a:latin typeface="+mn-ea"/>
            </a:endParaRPr>
          </a:p>
          <a:p>
            <a:r>
              <a:rPr lang="en-US" altLang="ja-JP" sz="1200" i="1" dirty="0">
                <a:solidFill>
                  <a:schemeClr val="bg1"/>
                </a:solidFill>
                <a:latin typeface="+mn-ea"/>
              </a:rPr>
              <a:t> </a:t>
            </a:r>
            <a:r>
              <a:rPr lang="ja-JP" altLang="en-US" sz="1200" i="1" dirty="0">
                <a:solidFill>
                  <a:schemeClr val="bg1"/>
                </a:solidFill>
                <a:latin typeface="+mn-ea"/>
              </a:rPr>
              <a:t>定しているのかを記載してください。</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168352"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３．事業の目標</a:t>
            </a:r>
          </a:p>
        </p:txBody>
      </p:sp>
      <p:sp>
        <p:nvSpPr>
          <p:cNvPr id="6" name="テキスト ボックス 5"/>
          <p:cNvSpPr txBox="1"/>
          <p:nvPr/>
        </p:nvSpPr>
        <p:spPr>
          <a:xfrm>
            <a:off x="4167758" y="117796"/>
            <a:ext cx="4765940" cy="2123658"/>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・事業計画に記載された事業目標を満たすことを前提として、実施項目</a:t>
            </a:r>
            <a:endParaRPr lang="en-US" altLang="ja-JP" dirty="0">
              <a:latin typeface="+mn-ea"/>
            </a:endParaRPr>
          </a:p>
          <a:p>
            <a:r>
              <a:rPr lang="en-US" altLang="ja-JP" dirty="0">
                <a:latin typeface="+mn-ea"/>
              </a:rPr>
              <a:t> </a:t>
            </a:r>
            <a:r>
              <a:rPr lang="ja-JP" altLang="en-US" dirty="0">
                <a:latin typeface="+mn-ea"/>
              </a:rPr>
              <a:t>毎の目標及びその達成時期を具体的かつ簡潔に記述してください。</a:t>
            </a:r>
            <a:endParaRPr lang="en-US" altLang="ja-JP" dirty="0">
              <a:latin typeface="+mn-ea"/>
            </a:endParaRPr>
          </a:p>
          <a:p>
            <a:r>
              <a:rPr lang="ja-JP" altLang="en-US" dirty="0">
                <a:latin typeface="+mn-ea"/>
              </a:rPr>
              <a:t>・実施項目毎に年度毎の目標（マイルストーン）を必ず設定し、記述して</a:t>
            </a:r>
            <a:endParaRPr lang="en-US" altLang="ja-JP" dirty="0">
              <a:latin typeface="+mn-ea"/>
            </a:endParaRPr>
          </a:p>
          <a:p>
            <a:r>
              <a:rPr lang="en-US" altLang="ja-JP" dirty="0">
                <a:latin typeface="+mn-ea"/>
              </a:rPr>
              <a:t> </a:t>
            </a:r>
            <a:r>
              <a:rPr lang="ja-JP" altLang="en-US" dirty="0">
                <a:latin typeface="+mn-ea"/>
              </a:rPr>
              <a:t>ください。特に本事業では、毎年度進捗評価を行うため、各年度におい</a:t>
            </a:r>
            <a:endParaRPr lang="en-US" altLang="ja-JP" dirty="0">
              <a:latin typeface="+mn-ea"/>
            </a:endParaRPr>
          </a:p>
          <a:p>
            <a:r>
              <a:rPr lang="en-US" altLang="ja-JP" dirty="0">
                <a:latin typeface="+mn-ea"/>
              </a:rPr>
              <a:t> </a:t>
            </a:r>
            <a:r>
              <a:rPr lang="ja-JP" altLang="en-US" dirty="0">
                <a:latin typeface="+mn-ea"/>
              </a:rPr>
              <a:t>て達成すべきマイルストーンを明記すると共に、人材育成プログラムの</a:t>
            </a:r>
            <a:endParaRPr lang="en-US" altLang="ja-JP" dirty="0">
              <a:latin typeface="+mn-ea"/>
            </a:endParaRPr>
          </a:p>
          <a:p>
            <a:r>
              <a:rPr lang="en-US" altLang="ja-JP" dirty="0">
                <a:latin typeface="+mn-ea"/>
              </a:rPr>
              <a:t> </a:t>
            </a:r>
            <a:r>
              <a:rPr lang="ja-JP" altLang="en-US" dirty="0">
                <a:latin typeface="+mn-ea"/>
              </a:rPr>
              <a:t>開設状況を把握する観点から、中間段階（</a:t>
            </a:r>
            <a:r>
              <a:rPr lang="en-US" altLang="ja-JP" dirty="0">
                <a:latin typeface="+mn-ea"/>
              </a:rPr>
              <a:t>2027</a:t>
            </a:r>
            <a:r>
              <a:rPr lang="ja-JP" altLang="en-US" dirty="0">
                <a:latin typeface="+mn-ea"/>
              </a:rPr>
              <a:t>年</a:t>
            </a:r>
            <a:r>
              <a:rPr lang="en-US" altLang="ja-JP" dirty="0">
                <a:latin typeface="+mn-ea"/>
              </a:rPr>
              <a:t>3</a:t>
            </a:r>
            <a:r>
              <a:rPr lang="ja-JP" altLang="en-US" dirty="0">
                <a:latin typeface="+mn-ea"/>
              </a:rPr>
              <a:t>月頃）でその後の進</a:t>
            </a:r>
            <a:endParaRPr lang="en-US" altLang="ja-JP" dirty="0">
              <a:latin typeface="+mn-ea"/>
            </a:endParaRPr>
          </a:p>
          <a:p>
            <a:r>
              <a:rPr lang="en-US" altLang="ja-JP" dirty="0">
                <a:latin typeface="+mn-ea"/>
              </a:rPr>
              <a:t> </a:t>
            </a:r>
            <a:r>
              <a:rPr lang="ja-JP" altLang="en-US" dirty="0">
                <a:latin typeface="+mn-ea"/>
              </a:rPr>
              <a:t>め方を評価できるよう事業計画を作成してください。</a:t>
            </a:r>
            <a:endParaRPr lang="en-US" altLang="ja-JP" dirty="0">
              <a:latin typeface="+mn-ea"/>
            </a:endParaRPr>
          </a:p>
          <a:p>
            <a:r>
              <a:rPr lang="ja-JP" altLang="en-US" dirty="0">
                <a:latin typeface="+mn-ea"/>
              </a:rPr>
              <a:t>・マイルストーンは達成度を評価できるよう具体的、定量的に記載してく</a:t>
            </a:r>
            <a:endParaRPr lang="en-US" altLang="ja-JP" dirty="0">
              <a:latin typeface="+mn-ea"/>
            </a:endParaRPr>
          </a:p>
          <a:p>
            <a:r>
              <a:rPr lang="en-US" altLang="ja-JP" dirty="0">
                <a:latin typeface="+mn-ea"/>
              </a:rPr>
              <a:t> </a:t>
            </a:r>
            <a:r>
              <a:rPr lang="ja-JP" altLang="en-US" dirty="0">
                <a:latin typeface="+mn-ea"/>
              </a:rPr>
              <a:t>ださい。</a:t>
            </a:r>
            <a:endParaRPr lang="en-US" altLang="ja-JP" dirty="0">
              <a:latin typeface="+mn-ea"/>
            </a:endParaRPr>
          </a:p>
          <a:p>
            <a:r>
              <a:rPr lang="ja-JP" altLang="en-US" b="1" dirty="0">
                <a:latin typeface="+mn-ea"/>
              </a:rPr>
              <a:t>・中間時点（</a:t>
            </a:r>
            <a:r>
              <a:rPr lang="en-US" altLang="ja-JP" b="1" dirty="0">
                <a:latin typeface="+mn-ea"/>
              </a:rPr>
              <a:t>2.5</a:t>
            </a:r>
            <a:r>
              <a:rPr lang="ja-JP" altLang="en-US" b="1" dirty="0">
                <a:latin typeface="+mn-ea"/>
              </a:rPr>
              <a:t>年）よりも前にステージゲート審査を行う場合は</a:t>
            </a:r>
            <a:r>
              <a:rPr lang="en-US" altLang="ja-JP" b="1" dirty="0">
                <a:latin typeface="+mn-ea"/>
              </a:rPr>
              <a:t>,</a:t>
            </a:r>
          </a:p>
          <a:p>
            <a:r>
              <a:rPr lang="ja-JP" altLang="en-US" b="1" dirty="0">
                <a:latin typeface="+mn-ea"/>
              </a:rPr>
              <a:t> 追加のステージゲートの目標を設定してください。</a:t>
            </a:r>
            <a:endParaRPr lang="en-US" altLang="ja-JP" b="1" dirty="0">
              <a:latin typeface="+mn-ea"/>
            </a:endParaRPr>
          </a:p>
        </p:txBody>
      </p:sp>
      <p:sp>
        <p:nvSpPr>
          <p:cNvPr id="4" name="テキスト ボックス 21"/>
          <p:cNvSpPr txBox="1">
            <a:spLocks noChangeArrowheads="1"/>
          </p:cNvSpPr>
          <p:nvPr/>
        </p:nvSpPr>
        <p:spPr bwMode="auto">
          <a:xfrm>
            <a:off x="179512" y="1374341"/>
            <a:ext cx="7223588" cy="338554"/>
          </a:xfrm>
          <a:prstGeom prst="rect">
            <a:avLst/>
          </a:prstGeom>
          <a:noFill/>
          <a:ln w="9525">
            <a:noFill/>
            <a:miter lim="800000"/>
            <a:headEnd/>
            <a:tailEnd/>
          </a:ln>
        </p:spPr>
        <p:txBody>
          <a:bodyPr wrap="square">
            <a:spAutoFit/>
          </a:bodyPr>
          <a:lstStyle/>
          <a:p>
            <a:r>
              <a:rPr lang="ja-JP" altLang="ja-JP" sz="1600" dirty="0">
                <a:latin typeface="+mn-ea"/>
                <a:cs typeface="Times New Roman" pitchFamily="18" charset="0"/>
              </a:rPr>
              <a:t>①</a:t>
            </a:r>
            <a:r>
              <a:rPr lang="ja-JP" altLang="en-US" sz="1600" dirty="0">
                <a:latin typeface="+mn-ea"/>
                <a:cs typeface="Times New Roman" pitchFamily="18" charset="0"/>
              </a:rPr>
              <a:t>中間目標（事業開始から２．５年経過時点）</a:t>
            </a:r>
            <a:endParaRPr lang="en-US" altLang="ja-JP" sz="1600" dirty="0">
              <a:latin typeface="+mn-ea"/>
            </a:endParaRPr>
          </a:p>
        </p:txBody>
      </p:sp>
      <p:sp>
        <p:nvSpPr>
          <p:cNvPr id="5" name="テキスト ボックス 21"/>
          <p:cNvSpPr txBox="1">
            <a:spLocks noChangeArrowheads="1"/>
          </p:cNvSpPr>
          <p:nvPr/>
        </p:nvSpPr>
        <p:spPr bwMode="auto">
          <a:xfrm>
            <a:off x="179512" y="4437112"/>
            <a:ext cx="2952328" cy="338554"/>
          </a:xfrm>
          <a:prstGeom prst="rect">
            <a:avLst/>
          </a:prstGeom>
          <a:noFill/>
          <a:ln w="9525">
            <a:noFill/>
            <a:miter lim="800000"/>
            <a:headEnd/>
            <a:tailEnd/>
          </a:ln>
        </p:spPr>
        <p:txBody>
          <a:bodyPr wrap="square">
            <a:spAutoFit/>
          </a:bodyPr>
          <a:lstStyle/>
          <a:p>
            <a:r>
              <a:rPr lang="ja-JP" altLang="en-US" sz="1600" dirty="0">
                <a:latin typeface="+mn-ea"/>
                <a:cs typeface="Times New Roman" pitchFamily="18" charset="0"/>
              </a:rPr>
              <a:t>③最終目標 （        年    月）</a:t>
            </a:r>
            <a:endParaRPr lang="en-US" altLang="ja-JP" sz="1600" dirty="0">
              <a:latin typeface="+mn-ea"/>
            </a:endParaRPr>
          </a:p>
        </p:txBody>
      </p:sp>
      <p:graphicFrame>
        <p:nvGraphicFramePr>
          <p:cNvPr id="11" name="表 10"/>
          <p:cNvGraphicFramePr>
            <a:graphicFrameLocks noGrp="1"/>
          </p:cNvGraphicFramePr>
          <p:nvPr>
            <p:extLst>
              <p:ext uri="{D42A27DB-BD31-4B8C-83A1-F6EECF244321}">
                <p14:modId xmlns:p14="http://schemas.microsoft.com/office/powerpoint/2010/main" val="854510858"/>
              </p:ext>
            </p:extLst>
          </p:nvPr>
        </p:nvGraphicFramePr>
        <p:xfrm>
          <a:off x="278344" y="1809803"/>
          <a:ext cx="8470120" cy="467069"/>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467069">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en-US" sz="1100" spc="10" dirty="0">
                          <a:effectLst/>
                        </a:rPr>
                        <a:t>１回目のステージゲート審査</a:t>
                      </a:r>
                      <a:r>
                        <a:rPr lang="ja-JP" sz="1100" spc="10" dirty="0">
                          <a:effectLst/>
                        </a:rPr>
                        <a:t>の</a:t>
                      </a:r>
                      <a:r>
                        <a:rPr lang="ja-JP" altLang="en-US" sz="1100" spc="10" dirty="0">
                          <a:effectLst/>
                        </a:rPr>
                        <a:t>目標</a:t>
                      </a:r>
                      <a:endParaRPr lang="ja-JP" alt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sz="1100" spc="10" dirty="0">
                          <a:effectLst/>
                        </a:rPr>
                        <a:t>○○○○○</a:t>
                      </a:r>
                      <a:r>
                        <a:rPr lang="ja-JP" altLang="ja-JP" sz="1100" spc="10" dirty="0">
                          <a:effectLst/>
                        </a:rPr>
                        <a:t>○○○○○○○○○…</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14" name="テキスト ボックス 21"/>
          <p:cNvSpPr txBox="1">
            <a:spLocks noChangeArrowheads="1"/>
          </p:cNvSpPr>
          <p:nvPr/>
        </p:nvSpPr>
        <p:spPr bwMode="auto">
          <a:xfrm>
            <a:off x="179512" y="1039830"/>
            <a:ext cx="2664296" cy="338554"/>
          </a:xfrm>
          <a:prstGeom prst="rect">
            <a:avLst/>
          </a:prstGeom>
          <a:noFill/>
          <a:ln w="9525">
            <a:noFill/>
            <a:miter lim="800000"/>
            <a:headEnd/>
            <a:tailEnd/>
          </a:ln>
        </p:spPr>
        <p:txBody>
          <a:bodyPr wrap="square">
            <a:spAutoFit/>
          </a:bodyPr>
          <a:lstStyle/>
          <a:p>
            <a:r>
              <a:rPr lang="en-US" altLang="ja-JP" sz="1600" dirty="0">
                <a:latin typeface="+mn-ea"/>
                <a:cs typeface="Times New Roman" pitchFamily="18" charset="0"/>
              </a:rPr>
              <a:t>【</a:t>
            </a:r>
            <a:r>
              <a:rPr lang="ja-JP" altLang="en-US" sz="1600" dirty="0">
                <a:latin typeface="+mn-ea"/>
                <a:cs typeface="Times New Roman" pitchFamily="18" charset="0"/>
              </a:rPr>
              <a:t>目標</a:t>
            </a:r>
            <a:r>
              <a:rPr lang="en-US" altLang="ja-JP" sz="1600" dirty="0">
                <a:latin typeface="+mn-ea"/>
                <a:cs typeface="Times New Roman" pitchFamily="18" charset="0"/>
              </a:rPr>
              <a:t>】</a:t>
            </a:r>
            <a:endParaRPr lang="en-US" altLang="ja-JP" sz="1600" dirty="0">
              <a:latin typeface="+mn-ea"/>
            </a:endParaRPr>
          </a:p>
        </p:txBody>
      </p:sp>
      <p:graphicFrame>
        <p:nvGraphicFramePr>
          <p:cNvPr id="18" name="表 17"/>
          <p:cNvGraphicFramePr>
            <a:graphicFrameLocks noGrp="1"/>
          </p:cNvGraphicFramePr>
          <p:nvPr>
            <p:extLst>
              <p:ext uri="{D42A27DB-BD31-4B8C-83A1-F6EECF244321}">
                <p14:modId xmlns:p14="http://schemas.microsoft.com/office/powerpoint/2010/main" val="3289658320"/>
              </p:ext>
            </p:extLst>
          </p:nvPr>
        </p:nvGraphicFramePr>
        <p:xfrm>
          <a:off x="278344" y="4843622"/>
          <a:ext cx="8470120" cy="758318"/>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0">
                <a:tc>
                  <a:txBody>
                    <a:bodyPr/>
                    <a:lstStyle/>
                    <a:p>
                      <a:pPr algn="just" latinLnBrk="1">
                        <a:lnSpc>
                          <a:spcPts val="1580"/>
                        </a:lnSpc>
                        <a:spcAft>
                          <a:spcPts val="0"/>
                        </a:spcAft>
                      </a:pPr>
                      <a:r>
                        <a:rPr kumimoji="1" lang="ja-JP" altLang="en-US" sz="1100" kern="1200" spc="10" dirty="0">
                          <a:solidFill>
                            <a:schemeClr val="tx1"/>
                          </a:solidFill>
                          <a:effectLst/>
                          <a:latin typeface="+mn-ea"/>
                          <a:ea typeface="+mn-ea"/>
                          <a:cs typeface="Times New Roman" panose="02020603050405020304" pitchFamily="18" charset="0"/>
                        </a:rPr>
                        <a:t>研究開発計画中の開発目標</a:t>
                      </a:r>
                      <a:endParaRPr kumimoji="1" lang="ja-JP" sz="110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100" spc="10" dirty="0">
                          <a:effectLst/>
                          <a:latin typeface="+mn-ea"/>
                          <a:ea typeface="+mn-ea"/>
                        </a:rPr>
                        <a:t>○○○○○○○○○○○○○○○○○○○○○○○○○○○○○○○○○○○○○○○○○○○○○○○○○○○○○○○○○○○○○○○…</a:t>
                      </a:r>
                      <a:endParaRPr lang="ja-JP" altLang="ja-JP" sz="1100" spc="10" dirty="0">
                        <a:effectLst/>
                        <a:latin typeface="+mn-ea"/>
                        <a:ea typeface="+mn-ea"/>
                        <a:cs typeface="Times New Roman" panose="02020603050405020304" pitchFamily="18" charset="0"/>
                      </a:endParaRPr>
                    </a:p>
                  </a:txBody>
                  <a:tcPr marL="68580" marR="68580" marT="0" marB="0"/>
                </a:tc>
                <a:extLst>
                  <a:ext uri="{0D108BD9-81ED-4DB2-BD59-A6C34878D82A}">
                    <a16:rowId xmlns:a16="http://schemas.microsoft.com/office/drawing/2014/main" val="1837149989"/>
                  </a:ext>
                </a:extLst>
              </a:tr>
              <a:tr h="0">
                <a:tc>
                  <a:txBody>
                    <a:bodyPr/>
                    <a:lstStyle/>
                    <a:p>
                      <a:pPr algn="just" latinLnBrk="1">
                        <a:lnSpc>
                          <a:spcPts val="1580"/>
                        </a:lnSpc>
                        <a:spcAft>
                          <a:spcPts val="0"/>
                        </a:spcAft>
                      </a:pPr>
                      <a:r>
                        <a:rPr kumimoji="1" lang="ja-JP" sz="1100" kern="1200" spc="10" dirty="0">
                          <a:solidFill>
                            <a:schemeClr val="tx1"/>
                          </a:solidFill>
                          <a:effectLst/>
                          <a:latin typeface="+mn-ea"/>
                          <a:ea typeface="+mn-ea"/>
                          <a:cs typeface="Times New Roman" panose="02020603050405020304" pitchFamily="18" charset="0"/>
                        </a:rPr>
                        <a:t>提案事業の</a:t>
                      </a:r>
                      <a:r>
                        <a:rPr kumimoji="1" lang="ja-JP" altLang="en-US" sz="1100" kern="1200" spc="10" dirty="0">
                          <a:solidFill>
                            <a:schemeClr val="tx1"/>
                          </a:solidFill>
                          <a:effectLst/>
                          <a:latin typeface="+mn-ea"/>
                          <a:ea typeface="+mn-ea"/>
                          <a:cs typeface="Times New Roman" panose="02020603050405020304" pitchFamily="18" charset="0"/>
                        </a:rPr>
                        <a:t>最終目標</a:t>
                      </a:r>
                      <a:endParaRPr kumimoji="1" lang="ja-JP" sz="110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100" spc="10" dirty="0">
                          <a:effectLst/>
                          <a:latin typeface="+mn-ea"/>
                          <a:ea typeface="+mn-ea"/>
                        </a:rPr>
                        <a:t>○○○○○○○○○○○○○○○○○○○○○○○○○○○○○○○○○○○○○○○○○○○○○○○○○○○○○○○○○○○○○○○…</a:t>
                      </a:r>
                      <a:endParaRPr lang="ja-JP" altLang="ja-JP" sz="1100" spc="10" dirty="0">
                        <a:effectLst/>
                        <a:latin typeface="+mn-ea"/>
                        <a:ea typeface="+mn-ea"/>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graphicFrame>
        <p:nvGraphicFramePr>
          <p:cNvPr id="23" name="表 22"/>
          <p:cNvGraphicFramePr>
            <a:graphicFrameLocks noGrp="1"/>
          </p:cNvGraphicFramePr>
          <p:nvPr>
            <p:extLst>
              <p:ext uri="{D42A27DB-BD31-4B8C-83A1-F6EECF244321}">
                <p14:modId xmlns:p14="http://schemas.microsoft.com/office/powerpoint/2010/main" val="3369141324"/>
              </p:ext>
            </p:extLst>
          </p:nvPr>
        </p:nvGraphicFramePr>
        <p:xfrm>
          <a:off x="272232" y="3410193"/>
          <a:ext cx="8470120" cy="379159"/>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303254">
                <a:tc>
                  <a:txBody>
                    <a:bodyPr/>
                    <a:lstStyle/>
                    <a:p>
                      <a:pPr algn="just" latinLnBrk="1">
                        <a:lnSpc>
                          <a:spcPts val="1580"/>
                        </a:lnSpc>
                        <a:spcAft>
                          <a:spcPts val="0"/>
                        </a:spcAft>
                      </a:pPr>
                      <a:r>
                        <a:rPr kumimoji="1" lang="en-US" altLang="ja-JP" sz="1050" kern="1200" spc="10" dirty="0">
                          <a:solidFill>
                            <a:schemeClr val="tx1"/>
                          </a:solidFill>
                          <a:effectLst/>
                          <a:latin typeface="+mn-ea"/>
                          <a:ea typeface="+mn-ea"/>
                          <a:cs typeface="Times New Roman" panose="02020603050405020304" pitchFamily="18" charset="0"/>
                        </a:rPr>
                        <a:t>n</a:t>
                      </a:r>
                      <a:r>
                        <a:rPr kumimoji="1" lang="ja-JP" altLang="en-US" sz="1050" kern="1200" spc="10" dirty="0">
                          <a:solidFill>
                            <a:schemeClr val="tx1"/>
                          </a:solidFill>
                          <a:effectLst/>
                          <a:latin typeface="+mn-ea"/>
                          <a:ea typeface="+mn-ea"/>
                          <a:cs typeface="Times New Roman" panose="02020603050405020304" pitchFamily="18" charset="0"/>
                        </a:rPr>
                        <a:t>回目のステージゲート審査</a:t>
                      </a:r>
                      <a:r>
                        <a:rPr kumimoji="1" lang="ja-JP" altLang="ja-JP" sz="1050" kern="1200" spc="10" dirty="0">
                          <a:solidFill>
                            <a:schemeClr val="tx1"/>
                          </a:solidFill>
                          <a:effectLst/>
                          <a:latin typeface="+mn-ea"/>
                          <a:ea typeface="+mn-ea"/>
                          <a:cs typeface="Times New Roman" panose="02020603050405020304" pitchFamily="18" charset="0"/>
                        </a:rPr>
                        <a:t>の</a:t>
                      </a:r>
                      <a:r>
                        <a:rPr kumimoji="1" lang="ja-JP" altLang="en-US" sz="1050" kern="1200" spc="10" dirty="0">
                          <a:solidFill>
                            <a:schemeClr val="tx1"/>
                          </a:solidFill>
                          <a:effectLst/>
                          <a:latin typeface="+mn-ea"/>
                          <a:ea typeface="+mn-ea"/>
                          <a:cs typeface="Times New Roman" panose="02020603050405020304" pitchFamily="18" charset="0"/>
                        </a:rPr>
                        <a:t>目標</a:t>
                      </a:r>
                      <a:endParaRPr kumimoji="1" lang="ja-JP" altLang="ja-JP" sz="105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100" spc="10" dirty="0">
                          <a:effectLst/>
                          <a:latin typeface="+mn-ea"/>
                          <a:ea typeface="+mn-ea"/>
                        </a:rPr>
                        <a:t>○○○○○○○○○○○○○○○○○○○○○○○○○○○○○○○○○○○○○○○○○○○○○○○○○○○○○○○○○○○○○○○…</a:t>
                      </a:r>
                      <a:endParaRPr lang="ja-JP" altLang="ja-JP" sz="1100" spc="10" dirty="0">
                        <a:effectLst/>
                        <a:latin typeface="+mn-ea"/>
                        <a:ea typeface="+mn-ea"/>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10" name="スライド番号プレースホルダ 2">
            <a:extLst>
              <a:ext uri="{FF2B5EF4-FFF2-40B4-BE49-F238E27FC236}">
                <a16:creationId xmlns:a16="http://schemas.microsoft.com/office/drawing/2014/main" id="{1222884C-B6B8-22D8-AE07-0E58D413CD61}"/>
              </a:ext>
            </a:extLst>
          </p:cNvPr>
          <p:cNvSpPr txBox="1">
            <a:spLocks noGrp="1"/>
          </p:cNvSpPr>
          <p:nvPr/>
        </p:nvSpPr>
        <p:spPr bwMode="auto">
          <a:xfrm>
            <a:off x="8522153" y="6533016"/>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prstClr val="black"/>
                </a:solidFill>
                <a:latin typeface="ＭＳ Ｐゴシック" panose="020B0600070205080204" pitchFamily="50" charset="-128"/>
                <a:cs typeface="メイリオ" pitchFamily="50" charset="-128"/>
              </a:rPr>
              <a:pPr algn="r" defTabSz="884238">
                <a:defRPr/>
              </a:pPr>
              <a:t>5</a:t>
            </a:fld>
            <a:endParaRPr lang="en-US" altLang="ja-JP" dirty="0">
              <a:solidFill>
                <a:prstClr val="black"/>
              </a:solidFill>
              <a:latin typeface="ＭＳ Ｐゴシック" panose="020B0600070205080204" pitchFamily="50" charset="-128"/>
              <a:cs typeface="メイリオ" pitchFamily="50" charset="-128"/>
            </a:endParaRPr>
          </a:p>
        </p:txBody>
      </p:sp>
      <p:sp>
        <p:nvSpPr>
          <p:cNvPr id="15" name="テキスト ボックス 21">
            <a:extLst>
              <a:ext uri="{FF2B5EF4-FFF2-40B4-BE49-F238E27FC236}">
                <a16:creationId xmlns:a16="http://schemas.microsoft.com/office/drawing/2014/main" id="{8327FB07-8797-92B3-3A92-BE429CB53C72}"/>
              </a:ext>
            </a:extLst>
          </p:cNvPr>
          <p:cNvSpPr txBox="1">
            <a:spLocks noChangeArrowheads="1"/>
          </p:cNvSpPr>
          <p:nvPr/>
        </p:nvSpPr>
        <p:spPr bwMode="auto">
          <a:xfrm>
            <a:off x="179512" y="2986976"/>
            <a:ext cx="7223588" cy="338554"/>
          </a:xfrm>
          <a:prstGeom prst="rect">
            <a:avLst/>
          </a:prstGeom>
          <a:noFill/>
          <a:ln w="9525">
            <a:noFill/>
            <a:miter lim="800000"/>
            <a:headEnd/>
            <a:tailEnd/>
          </a:ln>
        </p:spPr>
        <p:txBody>
          <a:bodyPr wrap="square">
            <a:spAutoFit/>
          </a:bodyPr>
          <a:lstStyle/>
          <a:p>
            <a:r>
              <a:rPr lang="ja-JP" altLang="en-US" sz="1600" dirty="0">
                <a:latin typeface="+mn-ea"/>
                <a:cs typeface="Times New Roman" pitchFamily="18" charset="0"/>
              </a:rPr>
              <a:t>②追加のステージゲート審査の中間目標 （        年    月）</a:t>
            </a:r>
            <a:endParaRPr lang="en-US" altLang="ja-JP" sz="1600" dirty="0">
              <a:latin typeface="+mn-ea"/>
            </a:endParaRPr>
          </a:p>
        </p:txBody>
      </p:sp>
      <p:sp>
        <p:nvSpPr>
          <p:cNvPr id="3" name="テキスト ボックス 2">
            <a:extLst>
              <a:ext uri="{FF2B5EF4-FFF2-40B4-BE49-F238E27FC236}">
                <a16:creationId xmlns:a16="http://schemas.microsoft.com/office/drawing/2014/main" id="{97EAEC68-6E3B-DE9F-EFEC-94EFDD1D1C82}"/>
              </a:ext>
            </a:extLst>
          </p:cNvPr>
          <p:cNvSpPr txBox="1"/>
          <p:nvPr/>
        </p:nvSpPr>
        <p:spPr>
          <a:xfrm>
            <a:off x="179512" y="2492896"/>
            <a:ext cx="8754186" cy="477375"/>
          </a:xfrm>
          <a:prstGeom prst="rect">
            <a:avLst/>
          </a:prstGeom>
          <a:noFill/>
        </p:spPr>
        <p:txBody>
          <a:bodyPr wrap="square">
            <a:spAutoFit/>
          </a:bodyPr>
          <a:lstStyle/>
          <a:p>
            <a:pPr marL="136525" indent="-136525" algn="just" latinLnBrk="1">
              <a:lnSpc>
                <a:spcPts val="1580"/>
              </a:lnSpc>
            </a:pPr>
            <a:endParaRPr lang="en-US" altLang="ja-JP" sz="1200" b="1" kern="100" spc="10" dirty="0">
              <a:solidFill>
                <a:srgbClr val="FF0000"/>
              </a:solidFill>
              <a:latin typeface="+mn-ea"/>
              <a:cs typeface="Times New Roman" panose="02020603050405020304" pitchFamily="18" charset="0"/>
            </a:endParaRPr>
          </a:p>
          <a:p>
            <a:pPr marL="136525" indent="-136525" algn="just" latinLnBrk="1">
              <a:lnSpc>
                <a:spcPts val="1580"/>
              </a:lnSpc>
            </a:pPr>
            <a:r>
              <a:rPr lang="ja-JP" altLang="en-US" sz="1200" b="1" kern="100" spc="10" dirty="0">
                <a:solidFill>
                  <a:srgbClr val="FF0000"/>
                </a:solidFill>
                <a:latin typeface="+mn-ea"/>
                <a:cs typeface="Times New Roman" panose="02020603050405020304" pitchFamily="18" charset="0"/>
              </a:rPr>
              <a:t>・</a:t>
            </a:r>
            <a:r>
              <a:rPr lang="en-US" altLang="ja-JP" sz="1200" b="1" kern="100" spc="0" dirty="0">
                <a:solidFill>
                  <a:srgbClr val="FF0000"/>
                </a:solidFill>
                <a:effectLst/>
                <a:latin typeface="+mn-ea"/>
                <a:cs typeface="Times New Roman" panose="02020603050405020304" pitchFamily="18" charset="0"/>
              </a:rPr>
              <a:t> </a:t>
            </a:r>
            <a:r>
              <a:rPr lang="ja-JP" altLang="en-US" sz="1200" b="1" kern="100" spc="0" dirty="0">
                <a:solidFill>
                  <a:srgbClr val="FF0000"/>
                </a:solidFill>
                <a:effectLst/>
                <a:latin typeface="+mn-ea"/>
                <a:cs typeface="Times New Roman" panose="02020603050405020304" pitchFamily="18" charset="0"/>
              </a:rPr>
              <a:t>中間時点（</a:t>
            </a:r>
            <a:r>
              <a:rPr lang="en-US" altLang="ja-JP" sz="1200" b="1" kern="100" spc="0" dirty="0">
                <a:solidFill>
                  <a:srgbClr val="FF0000"/>
                </a:solidFill>
                <a:effectLst/>
                <a:latin typeface="+mn-ea"/>
                <a:cs typeface="Times New Roman" panose="02020603050405020304" pitchFamily="18" charset="0"/>
              </a:rPr>
              <a:t>2.5</a:t>
            </a:r>
            <a:r>
              <a:rPr lang="ja-JP" altLang="en-US" sz="1200" b="1" kern="100" spc="0" dirty="0">
                <a:solidFill>
                  <a:srgbClr val="FF0000"/>
                </a:solidFill>
                <a:effectLst/>
                <a:latin typeface="+mn-ea"/>
                <a:cs typeface="Times New Roman" panose="02020603050405020304" pitchFamily="18" charset="0"/>
              </a:rPr>
              <a:t>年）よりも前にステージゲート審査を行う場合は、その時期および目標を設定してください。</a:t>
            </a:r>
            <a:endParaRPr lang="ja-JP" altLang="ja-JP" sz="1200" b="1" spc="10" dirty="0">
              <a:solidFill>
                <a:srgbClr val="FF0000"/>
              </a:solidFill>
              <a:effectLst/>
              <a:latin typeface="+mn-ea"/>
              <a:cs typeface="Times New Roman" panose="02020603050405020304" pitchFamily="18" charset="0"/>
            </a:endParaRPr>
          </a:p>
        </p:txBody>
      </p:sp>
      <p:sp>
        <p:nvSpPr>
          <p:cNvPr id="7" name="テキスト ボックス 6">
            <a:extLst>
              <a:ext uri="{FF2B5EF4-FFF2-40B4-BE49-F238E27FC236}">
                <a16:creationId xmlns:a16="http://schemas.microsoft.com/office/drawing/2014/main" id="{90945A09-4192-4136-A325-92A684B3B2E1}"/>
              </a:ext>
            </a:extLst>
          </p:cNvPr>
          <p:cNvSpPr txBox="1"/>
          <p:nvPr/>
        </p:nvSpPr>
        <p:spPr>
          <a:xfrm>
            <a:off x="849807" y="5887248"/>
            <a:ext cx="7689461" cy="40011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sz="2000" dirty="0">
                <a:latin typeface="+mn-ea"/>
              </a:rPr>
              <a:t>・ページを追加して、年度目標についても記載してください。</a:t>
            </a:r>
            <a:endParaRPr lang="en-US" altLang="ja-JP" sz="2000" b="1" dirty="0">
              <a:latin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8963" y="185167"/>
            <a:ext cx="5649181"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４．当該提案に有用な事業実績</a:t>
            </a:r>
          </a:p>
        </p:txBody>
      </p:sp>
      <p:sp>
        <p:nvSpPr>
          <p:cNvPr id="8" name="正方形/長方形 7"/>
          <p:cNvSpPr/>
          <p:nvPr/>
        </p:nvSpPr>
        <p:spPr>
          <a:xfrm>
            <a:off x="142336" y="959497"/>
            <a:ext cx="8750144" cy="5641444"/>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1" name="テキスト ボックス 10"/>
          <p:cNvSpPr txBox="1"/>
          <p:nvPr/>
        </p:nvSpPr>
        <p:spPr>
          <a:xfrm>
            <a:off x="4067944" y="836712"/>
            <a:ext cx="4848425"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・提案する人材育成プログラムに関連する事業実績があれば、その位置</a:t>
            </a:r>
            <a:endParaRPr lang="en-US" altLang="ja-JP" sz="1200" i="1" dirty="0">
              <a:solidFill>
                <a:prstClr val="white"/>
              </a:solidFill>
              <a:latin typeface="+mn-ea"/>
            </a:endParaRPr>
          </a:p>
          <a:p>
            <a:r>
              <a:rPr lang="en-US" altLang="ja-JP" sz="1200" i="1" dirty="0">
                <a:solidFill>
                  <a:prstClr val="white"/>
                </a:solidFill>
                <a:latin typeface="+mn-ea"/>
              </a:rPr>
              <a:t> </a:t>
            </a:r>
            <a:r>
              <a:rPr lang="ja-JP" altLang="en-US" sz="1200" i="1" dirty="0">
                <a:solidFill>
                  <a:prstClr val="white"/>
                </a:solidFill>
                <a:latin typeface="+mn-ea"/>
              </a:rPr>
              <a:t>づけ等とともに記載ください（類似のプログラムの実施実績など）。本事</a:t>
            </a:r>
            <a:endParaRPr lang="en-US" altLang="ja-JP" sz="1200" i="1" dirty="0">
              <a:solidFill>
                <a:prstClr val="white"/>
              </a:solidFill>
              <a:latin typeface="+mn-ea"/>
            </a:endParaRPr>
          </a:p>
          <a:p>
            <a:r>
              <a:rPr lang="en-US" altLang="ja-JP" sz="1200" i="1" dirty="0">
                <a:solidFill>
                  <a:prstClr val="white"/>
                </a:solidFill>
                <a:latin typeface="+mn-ea"/>
              </a:rPr>
              <a:t> </a:t>
            </a:r>
            <a:r>
              <a:rPr lang="ja-JP" altLang="en-US" sz="1200" i="1" dirty="0">
                <a:solidFill>
                  <a:prstClr val="white"/>
                </a:solidFill>
                <a:latin typeface="+mn-ea"/>
              </a:rPr>
              <a:t>業の円滑な遂行に資する関連実績を有していること、提案内容を遂行</a:t>
            </a:r>
            <a:endParaRPr lang="en-US" altLang="ja-JP" sz="1200" i="1" dirty="0">
              <a:solidFill>
                <a:prstClr val="white"/>
              </a:solidFill>
              <a:latin typeface="+mn-ea"/>
            </a:endParaRPr>
          </a:p>
          <a:p>
            <a:r>
              <a:rPr lang="en-US" altLang="ja-JP" sz="1200" i="1" dirty="0">
                <a:solidFill>
                  <a:prstClr val="white"/>
                </a:solidFill>
                <a:latin typeface="+mn-ea"/>
              </a:rPr>
              <a:t> </a:t>
            </a:r>
            <a:r>
              <a:rPr lang="ja-JP" altLang="en-US" sz="1200" i="1" dirty="0">
                <a:solidFill>
                  <a:prstClr val="white"/>
                </a:solidFill>
                <a:latin typeface="+mn-ea"/>
              </a:rPr>
              <a:t>できる能力を有していることを携わる全ての実施機関（再委託先及び共</a:t>
            </a:r>
            <a:endParaRPr lang="en-US" altLang="ja-JP" sz="1200" i="1" dirty="0">
              <a:solidFill>
                <a:prstClr val="white"/>
              </a:solidFill>
              <a:latin typeface="+mn-ea"/>
            </a:endParaRPr>
          </a:p>
          <a:p>
            <a:r>
              <a:rPr lang="en-US" altLang="ja-JP" sz="1200" i="1" dirty="0">
                <a:solidFill>
                  <a:prstClr val="white"/>
                </a:solidFill>
                <a:latin typeface="+mn-ea"/>
              </a:rPr>
              <a:t> </a:t>
            </a:r>
            <a:r>
              <a:rPr lang="ja-JP" altLang="en-US" sz="1200" i="1" dirty="0">
                <a:solidFill>
                  <a:prstClr val="white"/>
                </a:solidFill>
                <a:latin typeface="+mn-ea"/>
              </a:rPr>
              <a:t>同実施先を含む。）を対象に説明してください。</a:t>
            </a:r>
            <a:endParaRPr lang="en-US" altLang="ja-JP" sz="1200" i="1" dirty="0">
              <a:solidFill>
                <a:prstClr val="white"/>
              </a:solidFill>
              <a:latin typeface="+mn-ea"/>
            </a:endParaRPr>
          </a:p>
        </p:txBody>
      </p:sp>
      <p:sp>
        <p:nvSpPr>
          <p:cNvPr id="36" name="スライド番号プレースホルダー 3">
            <a:extLst>
              <a:ext uri="{FF2B5EF4-FFF2-40B4-BE49-F238E27FC236}">
                <a16:creationId xmlns:a16="http://schemas.microsoft.com/office/drawing/2014/main" id="{A1CE8862-F25C-DDDF-7141-94B029AD3A8E}"/>
              </a:ext>
            </a:extLst>
          </p:cNvPr>
          <p:cNvSpPr>
            <a:spLocks noGrp="1"/>
          </p:cNvSpPr>
          <p:nvPr>
            <p:ph type="sldNum" sz="quarter" idx="12"/>
          </p:nvPr>
        </p:nvSpPr>
        <p:spPr>
          <a:xfrm>
            <a:off x="6992409" y="6539632"/>
            <a:ext cx="2130383" cy="365125"/>
          </a:xfrm>
        </p:spPr>
        <p:txBody>
          <a:bodyPr/>
          <a:lstStyle/>
          <a:p>
            <a:fld id="{8D8A5D70-00BF-43D1-9518-0183EFEF9A82}" type="slidenum">
              <a:rPr lang="ja-JP" altLang="en-US" sz="1800" smtClean="0">
                <a:solidFill>
                  <a:schemeClr val="tx1"/>
                </a:solidFill>
              </a:rPr>
              <a:pPr/>
              <a:t>6</a:t>
            </a:fld>
            <a:endParaRPr lang="ja-JP" altLang="en-US" sz="1800" dirty="0">
              <a:solidFill>
                <a:schemeClr val="tx1"/>
              </a:solidFill>
            </a:endParaRPr>
          </a:p>
        </p:txBody>
      </p:sp>
    </p:spTree>
    <p:extLst>
      <p:ext uri="{BB962C8B-B14F-4D97-AF65-F5344CB8AC3E}">
        <p14:creationId xmlns:p14="http://schemas.microsoft.com/office/powerpoint/2010/main" val="29490595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1792" y="116632"/>
            <a:ext cx="3730128"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５．事業の実施</a:t>
            </a:r>
            <a:r>
              <a:rPr kumimoji="1" lang="ja-JP" altLang="en-US" sz="2800" dirty="0">
                <a:latin typeface="+mn-ea"/>
              </a:rPr>
              <a:t>体制</a:t>
            </a:r>
          </a:p>
        </p:txBody>
      </p:sp>
      <p:sp>
        <p:nvSpPr>
          <p:cNvPr id="7" name="テキスト ボックス 6"/>
          <p:cNvSpPr txBox="1"/>
          <p:nvPr/>
        </p:nvSpPr>
        <p:spPr>
          <a:xfrm>
            <a:off x="4427984" y="116632"/>
            <a:ext cx="4536504"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・提案事業を実施する体制とそれぞれの役割を下図のように記載してください（提案書に記載する実施体制の転記あるいは簡略化したもので構いません）</a:t>
            </a:r>
            <a:endParaRPr lang="en-US" altLang="ja-JP" dirty="0">
              <a:latin typeface="+mn-ea"/>
            </a:endParaRPr>
          </a:p>
        </p:txBody>
      </p:sp>
      <p:sp>
        <p:nvSpPr>
          <p:cNvPr id="6" name="Line 2"/>
          <p:cNvSpPr>
            <a:spLocks noChangeShapeType="1"/>
          </p:cNvSpPr>
          <p:nvPr/>
        </p:nvSpPr>
        <p:spPr bwMode="auto">
          <a:xfrm>
            <a:off x="5325614" y="1628800"/>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3" name="Text Box 6"/>
          <p:cNvSpPr txBox="1">
            <a:spLocks noChangeArrowheads="1"/>
          </p:cNvSpPr>
          <p:nvPr/>
        </p:nvSpPr>
        <p:spPr bwMode="auto">
          <a:xfrm>
            <a:off x="3409209" y="1395660"/>
            <a:ext cx="1806123" cy="35175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defPPr>
              <a:defRPr lang="ja-JP"/>
            </a:defPPr>
            <a:lvl1pPr marR="0" lvl="0" indent="0" algn="ctr" fontAlgn="base">
              <a:lnSpc>
                <a:spcPct val="100000"/>
              </a:lnSpc>
              <a:spcBef>
                <a:spcPct val="0"/>
              </a:spcBef>
              <a:spcAft>
                <a:spcPct val="0"/>
              </a:spcAft>
              <a:buClrTx/>
              <a:buSzTx/>
              <a:buFontTx/>
              <a:buNone/>
              <a:tabLst/>
              <a:defRPr b="0" i="0" u="none" strike="noStrike" cap="none" normalizeH="0" baseline="0">
                <a:ln>
                  <a:noFill/>
                </a:ln>
                <a:effectLst/>
                <a:latin typeface="TmsRmn" charset="0"/>
                <a:ea typeface="ＭＳ ゴシック" pitchFamily="49" charset="-128"/>
                <a:cs typeface="ＭＳ Ｐゴシック" pitchFamily="50" charset="-128"/>
              </a:defRPr>
            </a:lvl1pPr>
          </a:lstStyle>
          <a:p>
            <a:r>
              <a:rPr lang="ja-JP" altLang="en-US" dirty="0">
                <a:latin typeface="+mn-ea"/>
                <a:ea typeface="+mn-ea"/>
              </a:rPr>
              <a:t>ＮＥＤＯ</a:t>
            </a:r>
            <a:endParaRPr lang="ja-JP" altLang="ja-JP" dirty="0">
              <a:latin typeface="+mn-ea"/>
              <a:ea typeface="+mn-ea"/>
            </a:endParaRPr>
          </a:p>
        </p:txBody>
      </p:sp>
      <p:sp>
        <p:nvSpPr>
          <p:cNvPr id="15" name="Text Box 8"/>
          <p:cNvSpPr txBox="1">
            <a:spLocks noChangeArrowheads="1"/>
          </p:cNvSpPr>
          <p:nvPr/>
        </p:nvSpPr>
        <p:spPr bwMode="auto">
          <a:xfrm>
            <a:off x="5994812" y="1421061"/>
            <a:ext cx="1313492" cy="739832"/>
          </a:xfrm>
          <a:prstGeom prst="rect">
            <a:avLst/>
          </a:prstGeom>
          <a:solidFill>
            <a:srgbClr val="FFFFFF"/>
          </a:solidFill>
          <a:ln w="9525">
            <a:solidFill>
              <a:srgbClr val="000000"/>
            </a:solidFill>
            <a:miter lim="800000"/>
            <a:headEnd/>
            <a:tailEnd/>
          </a:ln>
        </p:spPr>
        <p:txBody>
          <a:bodyPr vert="horz" wrap="square" lIns="91440" tIns="34920" rIns="91440" bIns="349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業務管理統括責任者</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・所属</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・役職名</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・氏名</a:t>
            </a:r>
            <a:r>
              <a:rPr kumimoji="0" lang="ja-JP" altLang="en-US" sz="900" b="0" i="0" u="sng" strike="noStrike" cap="none" normalizeH="0" baseline="0" dirty="0">
                <a:ln>
                  <a:noFill/>
                </a:ln>
                <a:solidFill>
                  <a:schemeClr val="tx1"/>
                </a:solidFill>
                <a:effectLst/>
                <a:latin typeface="+mn-ea"/>
              </a:rPr>
              <a:t>　　　　　　</a:t>
            </a:r>
            <a:endParaRPr kumimoji="0" lang="ja-JP" altLang="ja-JP" sz="1800" b="0" i="0" u="none" strike="noStrike" cap="none" normalizeH="0" baseline="0" dirty="0">
              <a:ln>
                <a:noFill/>
              </a:ln>
              <a:solidFill>
                <a:schemeClr val="tx1"/>
              </a:solidFill>
              <a:effectLst/>
              <a:latin typeface="+mn-ea"/>
            </a:endParaRPr>
          </a:p>
        </p:txBody>
      </p:sp>
      <p:sp>
        <p:nvSpPr>
          <p:cNvPr id="16" name="Line 9"/>
          <p:cNvSpPr>
            <a:spLocks noChangeShapeType="1"/>
          </p:cNvSpPr>
          <p:nvPr/>
        </p:nvSpPr>
        <p:spPr bwMode="auto">
          <a:xfrm>
            <a:off x="4357125" y="2044324"/>
            <a:ext cx="1637686"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7" name="Text Box 10"/>
          <p:cNvSpPr txBox="1">
            <a:spLocks noChangeArrowheads="1"/>
          </p:cNvSpPr>
          <p:nvPr/>
        </p:nvSpPr>
        <p:spPr bwMode="auto">
          <a:xfrm>
            <a:off x="5203530" y="1742409"/>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指示・協議</a:t>
            </a:r>
            <a:endParaRPr kumimoji="0" lang="ja-JP" altLang="ja-JP" sz="1050" b="0" i="0" u="none" strike="noStrike" cap="none" normalizeH="0" baseline="0" dirty="0">
              <a:ln>
                <a:noFill/>
              </a:ln>
              <a:solidFill>
                <a:schemeClr val="tx1"/>
              </a:solidFill>
              <a:effectLst/>
              <a:latin typeface="+mn-ea"/>
            </a:endParaRPr>
          </a:p>
        </p:txBody>
      </p:sp>
      <p:sp>
        <p:nvSpPr>
          <p:cNvPr id="18" name="Line 11"/>
          <p:cNvSpPr>
            <a:spLocks noChangeShapeType="1"/>
          </p:cNvSpPr>
          <p:nvPr/>
        </p:nvSpPr>
        <p:spPr bwMode="auto">
          <a:xfrm flipH="1">
            <a:off x="4327158" y="1770248"/>
            <a:ext cx="1588" cy="14255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9" name="Line 12"/>
          <p:cNvSpPr>
            <a:spLocks noChangeShapeType="1"/>
          </p:cNvSpPr>
          <p:nvPr/>
        </p:nvSpPr>
        <p:spPr bwMode="auto">
          <a:xfrm flipH="1">
            <a:off x="2405035" y="2964048"/>
            <a:ext cx="3175" cy="231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34" name="Line 12"/>
          <p:cNvSpPr>
            <a:spLocks noChangeShapeType="1"/>
          </p:cNvSpPr>
          <p:nvPr/>
        </p:nvSpPr>
        <p:spPr bwMode="auto">
          <a:xfrm flipH="1">
            <a:off x="6253494" y="2952481"/>
            <a:ext cx="3175" cy="231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20" name="Line 13"/>
          <p:cNvSpPr>
            <a:spLocks noChangeShapeType="1"/>
          </p:cNvSpPr>
          <p:nvPr/>
        </p:nvSpPr>
        <p:spPr bwMode="auto">
          <a:xfrm>
            <a:off x="2403968" y="2954721"/>
            <a:ext cx="38520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21" name="Text Box 14"/>
          <p:cNvSpPr txBox="1">
            <a:spLocks noChangeArrowheads="1"/>
          </p:cNvSpPr>
          <p:nvPr/>
        </p:nvSpPr>
        <p:spPr bwMode="auto">
          <a:xfrm>
            <a:off x="5388307" y="3229310"/>
            <a:ext cx="1730375" cy="9304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研究所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・事業実施場所：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○○センター（お台場）</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・実施項目：</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○○のプログラム</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2" name="Text Box 15"/>
          <p:cNvSpPr txBox="1">
            <a:spLocks noChangeArrowheads="1"/>
          </p:cNvSpPr>
          <p:nvPr/>
        </p:nvSpPr>
        <p:spPr bwMode="auto">
          <a:xfrm>
            <a:off x="1718852" y="3229310"/>
            <a:ext cx="1730375" cy="93271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株式会社</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・事業実施場所：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○○センター（大阪）</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・実施項目：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○○のプログラム</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3" name="Text Box 16"/>
          <p:cNvSpPr txBox="1">
            <a:spLocks noChangeArrowheads="1"/>
          </p:cNvSpPr>
          <p:nvPr/>
        </p:nvSpPr>
        <p:spPr bwMode="auto">
          <a:xfrm>
            <a:off x="1520123" y="3020878"/>
            <a:ext cx="1071563"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（代表事業者）</a:t>
            </a:r>
            <a:endParaRPr kumimoji="0" lang="ja-JP" altLang="ja-JP" sz="1800" b="0" i="0" u="none" strike="noStrike" cap="none" normalizeH="0" baseline="0" dirty="0">
              <a:ln>
                <a:noFill/>
              </a:ln>
              <a:solidFill>
                <a:schemeClr val="tx1"/>
              </a:solidFill>
              <a:effectLst/>
              <a:latin typeface="+mn-ea"/>
            </a:endParaRPr>
          </a:p>
        </p:txBody>
      </p:sp>
      <p:sp>
        <p:nvSpPr>
          <p:cNvPr id="24" name="Text Box 17"/>
          <p:cNvSpPr txBox="1">
            <a:spLocks noChangeArrowheads="1"/>
          </p:cNvSpPr>
          <p:nvPr/>
        </p:nvSpPr>
        <p:spPr bwMode="auto">
          <a:xfrm>
            <a:off x="3568710" y="3233924"/>
            <a:ext cx="1728787" cy="209261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技術研究組合</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・事業実施場所：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○○センター（つくば）</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・実施項目：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○○のプログラム、企業６社（企業名記入）</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共同研究</a:t>
            </a:r>
            <a:r>
              <a:rPr kumimoji="0" lang="en-US" altLang="ja-JP" sz="1000" b="0" i="0" u="none" strike="noStrike" cap="none" normalizeH="0" baseline="0" dirty="0">
                <a:ln>
                  <a:noFill/>
                </a:ln>
                <a:solidFill>
                  <a:schemeClr val="tx1"/>
                </a:solidFill>
                <a:effectLst/>
                <a:latin typeface="+mn-ea"/>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〇〇大学</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・事業実施場所：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○研究室（つくば）</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・実施項目：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○○のプログラム</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41" name="Line 9"/>
          <p:cNvSpPr>
            <a:spLocks noChangeShapeType="1"/>
          </p:cNvSpPr>
          <p:nvPr/>
        </p:nvSpPr>
        <p:spPr bwMode="auto">
          <a:xfrm>
            <a:off x="3568709" y="4263628"/>
            <a:ext cx="1728787" cy="15317"/>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43" name="Text Box 14"/>
          <p:cNvSpPr txBox="1">
            <a:spLocks noChangeArrowheads="1"/>
          </p:cNvSpPr>
          <p:nvPr/>
        </p:nvSpPr>
        <p:spPr bwMode="auto">
          <a:xfrm>
            <a:off x="3555910" y="5810948"/>
            <a:ext cx="1730375" cy="9304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大学</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・事業実施場所：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○○センター（千葉）</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・実施項目：</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○○のプログラム</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6" name="Line 19"/>
          <p:cNvSpPr>
            <a:spLocks noChangeShapeType="1"/>
          </p:cNvSpPr>
          <p:nvPr/>
        </p:nvSpPr>
        <p:spPr bwMode="auto">
          <a:xfrm>
            <a:off x="4389347" y="5326534"/>
            <a:ext cx="0" cy="46355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45" name="Text Box 10"/>
          <p:cNvSpPr txBox="1">
            <a:spLocks noChangeArrowheads="1"/>
          </p:cNvSpPr>
          <p:nvPr/>
        </p:nvSpPr>
        <p:spPr bwMode="auto">
          <a:xfrm>
            <a:off x="3856741" y="2234414"/>
            <a:ext cx="499234"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委託</a:t>
            </a:r>
            <a:endParaRPr kumimoji="0" lang="ja-JP" altLang="ja-JP" sz="1050" b="0" i="0" u="none" strike="noStrike" cap="none" normalizeH="0" baseline="0" dirty="0">
              <a:ln>
                <a:noFill/>
              </a:ln>
              <a:solidFill>
                <a:schemeClr val="tx1"/>
              </a:solidFill>
              <a:effectLst/>
              <a:latin typeface="+mn-ea"/>
            </a:endParaRPr>
          </a:p>
        </p:txBody>
      </p:sp>
      <p:sp>
        <p:nvSpPr>
          <p:cNvPr id="46" name="Text Box 10"/>
          <p:cNvSpPr txBox="1">
            <a:spLocks noChangeArrowheads="1"/>
          </p:cNvSpPr>
          <p:nvPr/>
        </p:nvSpPr>
        <p:spPr bwMode="auto">
          <a:xfrm>
            <a:off x="3131842" y="5498272"/>
            <a:ext cx="1281153"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再委託、共同実施</a:t>
            </a:r>
            <a:endParaRPr kumimoji="0" lang="ja-JP" altLang="ja-JP" sz="1050" b="0" i="0" u="none" strike="noStrike" cap="none" normalizeH="0" baseline="0" dirty="0">
              <a:ln>
                <a:noFill/>
              </a:ln>
              <a:solidFill>
                <a:schemeClr val="tx1"/>
              </a:solidFill>
              <a:effectLst/>
              <a:latin typeface="+mn-ea"/>
            </a:endParaRPr>
          </a:p>
        </p:txBody>
      </p:sp>
      <p:sp>
        <p:nvSpPr>
          <p:cNvPr id="48" name="正方形/長方形 47"/>
          <p:cNvSpPr/>
          <p:nvPr/>
        </p:nvSpPr>
        <p:spPr>
          <a:xfrm>
            <a:off x="1576402" y="2726418"/>
            <a:ext cx="5731901" cy="2702362"/>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49"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5</a:t>
            </a:r>
          </a:p>
        </p:txBody>
      </p:sp>
    </p:spTree>
    <p:extLst>
      <p:ext uri="{BB962C8B-B14F-4D97-AF65-F5344CB8AC3E}">
        <p14:creationId xmlns:p14="http://schemas.microsoft.com/office/powerpoint/2010/main" val="3349336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1329675" y="1123246"/>
            <a:ext cx="6554787"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1863851"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3458009" y="1629336"/>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5052167" y="1616634"/>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6646325" y="1610283"/>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2262875" y="816324"/>
            <a:ext cx="940973" cy="300082"/>
          </a:xfrm>
          <a:prstGeom prst="rect">
            <a:avLst/>
          </a:prstGeom>
          <a:noFill/>
        </p:spPr>
        <p:txBody>
          <a:bodyPr wrap="square" rtlCol="0">
            <a:spAutoFit/>
          </a:bodyPr>
          <a:lstStyle/>
          <a:p>
            <a:r>
              <a:rPr lang="en-US" altLang="ja-JP" sz="1350" u="sng" dirty="0">
                <a:solidFill>
                  <a:prstClr val="black"/>
                </a:solidFill>
                <a:latin typeface="+mn-ea"/>
              </a:rPr>
              <a:t>2025.3</a:t>
            </a:r>
          </a:p>
        </p:txBody>
      </p:sp>
      <p:sp>
        <p:nvSpPr>
          <p:cNvPr id="45" name="右矢印 44"/>
          <p:cNvSpPr/>
          <p:nvPr/>
        </p:nvSpPr>
        <p:spPr>
          <a:xfrm>
            <a:off x="2417507" y="1886362"/>
            <a:ext cx="1406287"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4" name="テキスト ボックス 3"/>
          <p:cNvSpPr txBox="1"/>
          <p:nvPr/>
        </p:nvSpPr>
        <p:spPr>
          <a:xfrm>
            <a:off x="282077" y="2141224"/>
            <a:ext cx="2478156" cy="369332"/>
          </a:xfrm>
          <a:prstGeom prst="rect">
            <a:avLst/>
          </a:prstGeom>
          <a:noFill/>
        </p:spPr>
        <p:txBody>
          <a:bodyPr wrap="square" rtlCol="0" anchor="ctr">
            <a:spAutoFit/>
          </a:bodyPr>
          <a:lstStyle/>
          <a:p>
            <a:r>
              <a:rPr kumimoji="1" lang="ja-JP" altLang="en-US" dirty="0"/>
              <a:t>実施項目１</a:t>
            </a:r>
          </a:p>
        </p:txBody>
      </p:sp>
      <p:sp>
        <p:nvSpPr>
          <p:cNvPr id="21" name="テキスト ボックス 20"/>
          <p:cNvSpPr txBox="1"/>
          <p:nvPr/>
        </p:nvSpPr>
        <p:spPr>
          <a:xfrm>
            <a:off x="5535285" y="2160973"/>
            <a:ext cx="3717235" cy="369332"/>
          </a:xfrm>
          <a:prstGeom prst="rect">
            <a:avLst/>
          </a:prstGeom>
          <a:noFill/>
        </p:spPr>
        <p:txBody>
          <a:bodyPr wrap="square" rtlCol="0" anchor="ctr">
            <a:spAutoFit/>
          </a:bodyPr>
          <a:lstStyle/>
          <a:p>
            <a:r>
              <a:rPr lang="ja-JP" altLang="en-US" dirty="0"/>
              <a:t>目標：～～～～を●回実施</a:t>
            </a:r>
            <a:endParaRPr kumimoji="1" lang="ja-JP" altLang="en-US" dirty="0"/>
          </a:p>
        </p:txBody>
      </p:sp>
      <p:sp>
        <p:nvSpPr>
          <p:cNvPr id="47" name="右矢印 46"/>
          <p:cNvSpPr/>
          <p:nvPr/>
        </p:nvSpPr>
        <p:spPr>
          <a:xfrm>
            <a:off x="2877710" y="3019007"/>
            <a:ext cx="1105741"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20" name="テキスト ボックス 19"/>
          <p:cNvSpPr txBox="1"/>
          <p:nvPr/>
        </p:nvSpPr>
        <p:spPr>
          <a:xfrm>
            <a:off x="282077" y="3285935"/>
            <a:ext cx="2478156" cy="369332"/>
          </a:xfrm>
          <a:prstGeom prst="rect">
            <a:avLst/>
          </a:prstGeom>
          <a:noFill/>
        </p:spPr>
        <p:txBody>
          <a:bodyPr wrap="square" rtlCol="0">
            <a:spAutoFit/>
          </a:bodyPr>
          <a:lstStyle/>
          <a:p>
            <a:r>
              <a:rPr kumimoji="1" lang="ja-JP" altLang="en-US" dirty="0"/>
              <a:t>実施項目２</a:t>
            </a:r>
          </a:p>
        </p:txBody>
      </p:sp>
      <p:sp>
        <p:nvSpPr>
          <p:cNvPr id="22" name="テキスト ボックス 21"/>
          <p:cNvSpPr txBox="1"/>
          <p:nvPr/>
        </p:nvSpPr>
        <p:spPr>
          <a:xfrm>
            <a:off x="5535285" y="3331104"/>
            <a:ext cx="3717235" cy="369332"/>
          </a:xfrm>
          <a:prstGeom prst="rect">
            <a:avLst/>
          </a:prstGeom>
          <a:noFill/>
        </p:spPr>
        <p:txBody>
          <a:bodyPr wrap="square" rtlCol="0">
            <a:spAutoFit/>
          </a:bodyPr>
          <a:lstStyle/>
          <a:p>
            <a:r>
              <a:rPr lang="ja-JP" altLang="en-US" dirty="0"/>
              <a:t>目標：～～～～を●回実施</a:t>
            </a:r>
            <a:endParaRPr kumimoji="1" lang="ja-JP" altLang="en-US" dirty="0"/>
          </a:p>
        </p:txBody>
      </p:sp>
      <p:sp>
        <p:nvSpPr>
          <p:cNvPr id="49" name="右矢印 48"/>
          <p:cNvSpPr/>
          <p:nvPr/>
        </p:nvSpPr>
        <p:spPr>
          <a:xfrm>
            <a:off x="2733694" y="4151652"/>
            <a:ext cx="2182106" cy="872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3" name="テキスト ボックス 22"/>
          <p:cNvSpPr txBox="1"/>
          <p:nvPr/>
        </p:nvSpPr>
        <p:spPr>
          <a:xfrm>
            <a:off x="5535285" y="4520984"/>
            <a:ext cx="3717235" cy="369332"/>
          </a:xfrm>
          <a:prstGeom prst="rect">
            <a:avLst/>
          </a:prstGeom>
          <a:noFill/>
        </p:spPr>
        <p:txBody>
          <a:bodyPr wrap="square" rtlCol="0">
            <a:spAutoFit/>
          </a:bodyPr>
          <a:lstStyle/>
          <a:p>
            <a:r>
              <a:rPr lang="ja-JP" altLang="en-US" dirty="0"/>
              <a:t>目標：～～～～を●回実施</a:t>
            </a:r>
            <a:endParaRPr kumimoji="1" lang="ja-JP" altLang="en-US" dirty="0"/>
          </a:p>
        </p:txBody>
      </p:sp>
      <p:sp>
        <p:nvSpPr>
          <p:cNvPr id="25" name="テキスト ボックス 24"/>
          <p:cNvSpPr txBox="1"/>
          <p:nvPr/>
        </p:nvSpPr>
        <p:spPr>
          <a:xfrm>
            <a:off x="282077" y="4482589"/>
            <a:ext cx="2478156" cy="369332"/>
          </a:xfrm>
          <a:prstGeom prst="rect">
            <a:avLst/>
          </a:prstGeom>
          <a:noFill/>
        </p:spPr>
        <p:txBody>
          <a:bodyPr wrap="square" rtlCol="0">
            <a:spAutoFit/>
          </a:bodyPr>
          <a:lstStyle/>
          <a:p>
            <a:r>
              <a:rPr kumimoji="1" lang="ja-JP" altLang="en-US" dirty="0"/>
              <a:t>実施項目３</a:t>
            </a:r>
          </a:p>
        </p:txBody>
      </p:sp>
      <p:sp>
        <p:nvSpPr>
          <p:cNvPr id="24" name="テキスト ボックス 23"/>
          <p:cNvSpPr txBox="1"/>
          <p:nvPr/>
        </p:nvSpPr>
        <p:spPr>
          <a:xfrm>
            <a:off x="6989891" y="5304523"/>
            <a:ext cx="1789142" cy="646331"/>
          </a:xfrm>
          <a:prstGeom prst="rect">
            <a:avLst/>
          </a:prstGeom>
          <a:noFill/>
        </p:spPr>
        <p:txBody>
          <a:bodyPr wrap="square" rtlCol="0">
            <a:spAutoFit/>
          </a:bodyPr>
          <a:lstStyle/>
          <a:p>
            <a:r>
              <a:rPr lang="ja-JP" altLang="en-US" dirty="0"/>
              <a:t>目標：～～～～を●回実施</a:t>
            </a:r>
            <a:endParaRPr kumimoji="1" lang="ja-JP" altLang="en-US" dirty="0"/>
          </a:p>
        </p:txBody>
      </p:sp>
      <p:sp>
        <p:nvSpPr>
          <p:cNvPr id="54" name="右矢印 53"/>
          <p:cNvSpPr/>
          <p:nvPr/>
        </p:nvSpPr>
        <p:spPr>
          <a:xfrm>
            <a:off x="4426532" y="5241514"/>
            <a:ext cx="2377716" cy="872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6" name="テキスト ボックス 25"/>
          <p:cNvSpPr txBox="1"/>
          <p:nvPr/>
        </p:nvSpPr>
        <p:spPr>
          <a:xfrm>
            <a:off x="282077" y="5491097"/>
            <a:ext cx="2478156" cy="369332"/>
          </a:xfrm>
          <a:prstGeom prst="rect">
            <a:avLst/>
          </a:prstGeom>
          <a:noFill/>
        </p:spPr>
        <p:txBody>
          <a:bodyPr wrap="square" rtlCol="0">
            <a:spAutoFit/>
          </a:bodyPr>
          <a:lstStyle/>
          <a:p>
            <a:r>
              <a:rPr kumimoji="1" lang="ja-JP" altLang="en-US" dirty="0"/>
              <a:t>実施項目４</a:t>
            </a:r>
            <a:endParaRPr kumimoji="1" lang="en-US" altLang="ja-JP" dirty="0"/>
          </a:p>
        </p:txBody>
      </p:sp>
      <p:sp>
        <p:nvSpPr>
          <p:cNvPr id="27" name="テキスト ボックス 26"/>
          <p:cNvSpPr txBox="1"/>
          <p:nvPr/>
        </p:nvSpPr>
        <p:spPr>
          <a:xfrm>
            <a:off x="6099610" y="207569"/>
            <a:ext cx="2884119" cy="27699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・事業のスケジュールを記載ください。</a:t>
            </a:r>
            <a:endParaRPr lang="en-US" altLang="ja-JP" sz="1200" i="1" dirty="0">
              <a:solidFill>
                <a:schemeClr val="bg1"/>
              </a:solidFill>
              <a:latin typeface="+mn-ea"/>
            </a:endParaRPr>
          </a:p>
        </p:txBody>
      </p:sp>
      <p:cxnSp>
        <p:nvCxnSpPr>
          <p:cNvPr id="31" name="直線コネクタ 30"/>
          <p:cNvCxnSpPr/>
          <p:nvPr/>
        </p:nvCxnSpPr>
        <p:spPr>
          <a:xfrm>
            <a:off x="4255088" y="1622947"/>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5849246" y="1610245"/>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a:off x="7443402" y="1603894"/>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a:off x="3137684" y="816324"/>
            <a:ext cx="1161259" cy="300082"/>
          </a:xfrm>
          <a:prstGeom prst="rect">
            <a:avLst/>
          </a:prstGeom>
          <a:noFill/>
        </p:spPr>
        <p:txBody>
          <a:bodyPr wrap="square" rtlCol="0">
            <a:spAutoFit/>
          </a:bodyPr>
          <a:lstStyle/>
          <a:p>
            <a:r>
              <a:rPr lang="en-US" altLang="ja-JP" sz="1350" u="sng" dirty="0">
                <a:solidFill>
                  <a:prstClr val="black"/>
                </a:solidFill>
                <a:latin typeface="+mn-ea"/>
              </a:rPr>
              <a:t>20**.*</a:t>
            </a:r>
            <a:endParaRPr lang="ja-JP" altLang="en-US" sz="1350" u="sng" dirty="0">
              <a:solidFill>
                <a:prstClr val="black"/>
              </a:solidFill>
              <a:latin typeface="+mn-ea"/>
            </a:endParaRPr>
          </a:p>
        </p:txBody>
      </p:sp>
      <p:sp>
        <p:nvSpPr>
          <p:cNvPr id="46" name="テキスト ボックス 45"/>
          <p:cNvSpPr txBox="1"/>
          <p:nvPr/>
        </p:nvSpPr>
        <p:spPr>
          <a:xfrm>
            <a:off x="6180385" y="816324"/>
            <a:ext cx="919990" cy="300082"/>
          </a:xfrm>
          <a:prstGeom prst="rect">
            <a:avLst/>
          </a:prstGeom>
          <a:noFill/>
        </p:spPr>
        <p:txBody>
          <a:bodyPr wrap="square" rtlCol="0">
            <a:spAutoFit/>
          </a:bodyPr>
          <a:lstStyle/>
          <a:p>
            <a:r>
              <a:rPr lang="en-US" altLang="ja-JP" sz="1350" u="sng" dirty="0">
                <a:solidFill>
                  <a:prstClr val="black"/>
                </a:solidFill>
                <a:latin typeface="+mn-ea"/>
              </a:rPr>
              <a:t>20</a:t>
            </a:r>
            <a:r>
              <a:rPr lang="ja-JP" altLang="en-US" sz="1350" u="sng" dirty="0">
                <a:solidFill>
                  <a:prstClr val="black"/>
                </a:solidFill>
                <a:latin typeface="+mn-ea"/>
              </a:rPr>
              <a:t>**</a:t>
            </a:r>
            <a:r>
              <a:rPr lang="en-US" altLang="ja-JP" sz="1350" u="sng" dirty="0">
                <a:solidFill>
                  <a:prstClr val="black"/>
                </a:solidFill>
                <a:latin typeface="+mn-ea"/>
              </a:rPr>
              <a:t>.*</a:t>
            </a:r>
            <a:endParaRPr lang="ja-JP" altLang="en-US" sz="1350" u="sng" dirty="0">
              <a:solidFill>
                <a:prstClr val="black"/>
              </a:solidFill>
              <a:latin typeface="+mn-ea"/>
            </a:endParaRPr>
          </a:p>
        </p:txBody>
      </p:sp>
      <p:sp>
        <p:nvSpPr>
          <p:cNvPr id="51" name="テキスト ボックス 50"/>
          <p:cNvSpPr txBox="1"/>
          <p:nvPr/>
        </p:nvSpPr>
        <p:spPr>
          <a:xfrm>
            <a:off x="2251197" y="1124744"/>
            <a:ext cx="952651" cy="246221"/>
          </a:xfrm>
          <a:prstGeom prst="rect">
            <a:avLst/>
          </a:prstGeom>
          <a:noFill/>
        </p:spPr>
        <p:txBody>
          <a:bodyPr wrap="square" rtlCol="0">
            <a:spAutoFit/>
          </a:bodyPr>
          <a:lstStyle/>
          <a:p>
            <a:r>
              <a:rPr lang="ja-JP" altLang="en-US" sz="1000" dirty="0">
                <a:solidFill>
                  <a:srgbClr val="0000FF"/>
                </a:solidFill>
              </a:rPr>
              <a:t>◆事業開始</a:t>
            </a:r>
          </a:p>
        </p:txBody>
      </p:sp>
      <p:sp>
        <p:nvSpPr>
          <p:cNvPr id="53" name="テキスト ボックス 52"/>
          <p:cNvSpPr txBox="1"/>
          <p:nvPr/>
        </p:nvSpPr>
        <p:spPr>
          <a:xfrm>
            <a:off x="6322762" y="1124744"/>
            <a:ext cx="1491563" cy="253916"/>
          </a:xfrm>
          <a:prstGeom prst="rect">
            <a:avLst/>
          </a:prstGeom>
          <a:noFill/>
        </p:spPr>
        <p:txBody>
          <a:bodyPr wrap="square" rtlCol="0">
            <a:spAutoFit/>
          </a:bodyPr>
          <a:lstStyle/>
          <a:p>
            <a:r>
              <a:rPr lang="ja-JP" altLang="en-US" sz="1050" dirty="0">
                <a:solidFill>
                  <a:srgbClr val="0000FF"/>
                </a:solidFill>
              </a:rPr>
              <a:t>◆事業終了</a:t>
            </a:r>
          </a:p>
        </p:txBody>
      </p:sp>
      <p:sp>
        <p:nvSpPr>
          <p:cNvPr id="5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6</a:t>
            </a:r>
          </a:p>
        </p:txBody>
      </p:sp>
      <p:sp>
        <p:nvSpPr>
          <p:cNvPr id="40" name="タイトル 1"/>
          <p:cNvSpPr txBox="1">
            <a:spLocks/>
          </p:cNvSpPr>
          <p:nvPr/>
        </p:nvSpPr>
        <p:spPr>
          <a:xfrm>
            <a:off x="116247" y="103320"/>
            <a:ext cx="4023705"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６．事業のスケジュール</a:t>
            </a:r>
          </a:p>
        </p:txBody>
      </p:sp>
      <p:cxnSp>
        <p:nvCxnSpPr>
          <p:cNvPr id="34" name="直線コネクタ 33">
            <a:extLst>
              <a:ext uri="{FF2B5EF4-FFF2-40B4-BE49-F238E27FC236}">
                <a16:creationId xmlns:a16="http://schemas.microsoft.com/office/drawing/2014/main" id="{FB557752-320F-43BA-83BC-375813B04AFF}"/>
              </a:ext>
            </a:extLst>
          </p:cNvPr>
          <p:cNvCxnSpPr/>
          <p:nvPr/>
        </p:nvCxnSpPr>
        <p:spPr>
          <a:xfrm>
            <a:off x="2668887" y="1596900"/>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EC4FF7B6-A9F5-702F-5FC6-956090FC5FF7}"/>
              </a:ext>
            </a:extLst>
          </p:cNvPr>
          <p:cNvSpPr txBox="1"/>
          <p:nvPr/>
        </p:nvSpPr>
        <p:spPr>
          <a:xfrm>
            <a:off x="4764772" y="816324"/>
            <a:ext cx="1161259" cy="300082"/>
          </a:xfrm>
          <a:prstGeom prst="rect">
            <a:avLst/>
          </a:prstGeom>
          <a:noFill/>
        </p:spPr>
        <p:txBody>
          <a:bodyPr wrap="square" rtlCol="0">
            <a:spAutoFit/>
          </a:bodyPr>
          <a:lstStyle/>
          <a:p>
            <a:r>
              <a:rPr lang="en-US" altLang="ja-JP" sz="1350" u="sng" dirty="0">
                <a:solidFill>
                  <a:prstClr val="black"/>
                </a:solidFill>
                <a:latin typeface="+mn-ea"/>
              </a:rPr>
              <a:t>20**.*</a:t>
            </a:r>
            <a:endParaRPr lang="ja-JP" altLang="en-US" sz="1350" u="sng" dirty="0">
              <a:solidFill>
                <a:prstClr val="black"/>
              </a:solidFill>
              <a:latin typeface="+mn-ea"/>
            </a:endParaRPr>
          </a:p>
        </p:txBody>
      </p:sp>
      <p:sp>
        <p:nvSpPr>
          <p:cNvPr id="3" name="テキスト ボックス 2">
            <a:extLst>
              <a:ext uri="{FF2B5EF4-FFF2-40B4-BE49-F238E27FC236}">
                <a16:creationId xmlns:a16="http://schemas.microsoft.com/office/drawing/2014/main" id="{0CEAABA8-CB4F-5667-39D7-268A8FDC18D1}"/>
              </a:ext>
            </a:extLst>
          </p:cNvPr>
          <p:cNvSpPr txBox="1"/>
          <p:nvPr/>
        </p:nvSpPr>
        <p:spPr>
          <a:xfrm>
            <a:off x="4525215" y="1124744"/>
            <a:ext cx="1270595" cy="415498"/>
          </a:xfrm>
          <a:prstGeom prst="rect">
            <a:avLst/>
          </a:prstGeom>
          <a:noFill/>
        </p:spPr>
        <p:txBody>
          <a:bodyPr wrap="square" rtlCol="0">
            <a:spAutoFit/>
          </a:bodyPr>
          <a:lstStyle/>
          <a:p>
            <a:r>
              <a:rPr lang="ja-JP" altLang="en-US" sz="1050" dirty="0">
                <a:solidFill>
                  <a:srgbClr val="0000FF"/>
                </a:solidFill>
              </a:rPr>
              <a:t>◆ステージゲート審査</a:t>
            </a:r>
            <a:endParaRPr lang="en-US" altLang="ja-JP" sz="1050" dirty="0">
              <a:solidFill>
                <a:srgbClr val="0000FF"/>
              </a:solidFill>
            </a:endParaRPr>
          </a:p>
        </p:txBody>
      </p:sp>
    </p:spTree>
    <p:extLst>
      <p:ext uri="{BB962C8B-B14F-4D97-AF65-F5344CB8AC3E}">
        <p14:creationId xmlns:p14="http://schemas.microsoft.com/office/powerpoint/2010/main" val="25589132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661289023"/>
              </p:ext>
            </p:extLst>
          </p:nvPr>
        </p:nvGraphicFramePr>
        <p:xfrm>
          <a:off x="268194" y="1567180"/>
          <a:ext cx="8696294" cy="3723640"/>
        </p:xfrm>
        <a:graphic>
          <a:graphicData uri="http://schemas.openxmlformats.org/drawingml/2006/table">
            <a:tbl>
              <a:tblPr firstRow="1" bandRow="1">
                <a:tableStyleId>{5C22544A-7EE6-4342-B048-85BDC9FD1C3A}</a:tableStyleId>
              </a:tblPr>
              <a:tblGrid>
                <a:gridCol w="1517914">
                  <a:extLst>
                    <a:ext uri="{9D8B030D-6E8A-4147-A177-3AD203B41FA5}">
                      <a16:colId xmlns:a16="http://schemas.microsoft.com/office/drawing/2014/main" val="20000"/>
                    </a:ext>
                  </a:extLst>
                </a:gridCol>
                <a:gridCol w="917050">
                  <a:extLst>
                    <a:ext uri="{9D8B030D-6E8A-4147-A177-3AD203B41FA5}">
                      <a16:colId xmlns:a16="http://schemas.microsoft.com/office/drawing/2014/main" val="2607585754"/>
                    </a:ext>
                  </a:extLst>
                </a:gridCol>
                <a:gridCol w="1043555">
                  <a:extLst>
                    <a:ext uri="{9D8B030D-6E8A-4147-A177-3AD203B41FA5}">
                      <a16:colId xmlns:a16="http://schemas.microsoft.com/office/drawing/2014/main" val="20001"/>
                    </a:ext>
                  </a:extLst>
                </a:gridCol>
                <a:gridCol w="1043555">
                  <a:extLst>
                    <a:ext uri="{9D8B030D-6E8A-4147-A177-3AD203B41FA5}">
                      <a16:colId xmlns:a16="http://schemas.microsoft.com/office/drawing/2014/main" val="932572701"/>
                    </a:ext>
                  </a:extLst>
                </a:gridCol>
                <a:gridCol w="1043555">
                  <a:extLst>
                    <a:ext uri="{9D8B030D-6E8A-4147-A177-3AD203B41FA5}">
                      <a16:colId xmlns:a16="http://schemas.microsoft.com/office/drawing/2014/main" val="3080110929"/>
                    </a:ext>
                  </a:extLst>
                </a:gridCol>
                <a:gridCol w="1043555">
                  <a:extLst>
                    <a:ext uri="{9D8B030D-6E8A-4147-A177-3AD203B41FA5}">
                      <a16:colId xmlns:a16="http://schemas.microsoft.com/office/drawing/2014/main" val="20002"/>
                    </a:ext>
                  </a:extLst>
                </a:gridCol>
                <a:gridCol w="1043555">
                  <a:extLst>
                    <a:ext uri="{9D8B030D-6E8A-4147-A177-3AD203B41FA5}">
                      <a16:colId xmlns:a16="http://schemas.microsoft.com/office/drawing/2014/main" val="3253623887"/>
                    </a:ext>
                  </a:extLst>
                </a:gridCol>
                <a:gridCol w="1043555">
                  <a:extLst>
                    <a:ext uri="{9D8B030D-6E8A-4147-A177-3AD203B41FA5}">
                      <a16:colId xmlns:a16="http://schemas.microsoft.com/office/drawing/2014/main" val="851321335"/>
                    </a:ext>
                  </a:extLst>
                </a:gridCol>
              </a:tblGrid>
              <a:tr h="370840">
                <a:tc>
                  <a:txBody>
                    <a:bodyPr/>
                    <a:lstStyle/>
                    <a:p>
                      <a:endParaRPr kumimoji="1" lang="ja-JP" altLang="en-US" sz="2400" dirty="0"/>
                    </a:p>
                  </a:txBody>
                  <a:tcPr/>
                </a:tc>
                <a:tc>
                  <a:txBody>
                    <a:bodyPr/>
                    <a:lstStyle/>
                    <a:p>
                      <a:r>
                        <a:rPr kumimoji="1" lang="en-US" altLang="ja-JP" sz="1400" dirty="0">
                          <a:latin typeface="+mn-ea"/>
                          <a:ea typeface="+mn-ea"/>
                        </a:rPr>
                        <a:t>FY2024</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FY2025</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FY2026</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FY2027</a:t>
                      </a:r>
                      <a:endParaRPr kumimoji="1" lang="ja-JP" altLang="en-US" sz="140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FY2028</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FY2029</a:t>
                      </a:r>
                      <a:endParaRPr kumimoji="1" lang="ja-JP" altLang="en-US" sz="140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合計</a:t>
                      </a:r>
                      <a:endParaRPr kumimoji="1" lang="en-US" altLang="ja-JP" sz="1400" dirty="0">
                        <a:latin typeface="+mn-ea"/>
                        <a:ea typeface="+mn-ea"/>
                      </a:endParaRPr>
                    </a:p>
                  </a:txBody>
                  <a:tcPr/>
                </a:tc>
                <a:extLst>
                  <a:ext uri="{0D108BD9-81ED-4DB2-BD59-A6C34878D82A}">
                    <a16:rowId xmlns:a16="http://schemas.microsoft.com/office/drawing/2014/main" val="10000"/>
                  </a:ext>
                </a:extLst>
              </a:tr>
              <a:tr h="370840">
                <a:tc>
                  <a:txBody>
                    <a:bodyPr/>
                    <a:lstStyle/>
                    <a:p>
                      <a:r>
                        <a:rPr kumimoji="1" lang="ja-JP" altLang="en-US" dirty="0"/>
                        <a:t>（株）〇〇〇〇</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（再委託先）</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4"/>
                  </a:ext>
                </a:extLst>
              </a:tr>
              <a:tr h="370840">
                <a:tc>
                  <a:txBody>
                    <a:bodyPr/>
                    <a:lstStyle/>
                    <a:p>
                      <a:r>
                        <a:rPr kumimoji="1" lang="ja-JP" altLang="en-US" dirty="0"/>
                        <a:t>合計</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10"/>
                  </a:ext>
                </a:extLst>
              </a:tr>
            </a:tbl>
          </a:graphicData>
        </a:graphic>
      </p:graphicFrame>
      <p:sp>
        <p:nvSpPr>
          <p:cNvPr id="5" name="テキスト ボックス 4"/>
          <p:cNvSpPr txBox="1"/>
          <p:nvPr/>
        </p:nvSpPr>
        <p:spPr>
          <a:xfrm>
            <a:off x="323528" y="1013159"/>
            <a:ext cx="3024336" cy="369332"/>
          </a:xfrm>
          <a:prstGeom prst="rect">
            <a:avLst/>
          </a:prstGeom>
          <a:noFill/>
        </p:spPr>
        <p:txBody>
          <a:bodyPr wrap="square" rtlCol="0">
            <a:spAutoFit/>
          </a:bodyPr>
          <a:lstStyle/>
          <a:p>
            <a:r>
              <a:rPr kumimoji="1" lang="ja-JP" altLang="en-US" dirty="0"/>
              <a:t>予算総額：　〇</a:t>
            </a:r>
            <a:r>
              <a:rPr kumimoji="1" lang="en-US" altLang="ja-JP" dirty="0"/>
              <a:t>,</a:t>
            </a:r>
            <a:r>
              <a:rPr kumimoji="1" lang="ja-JP" altLang="en-US" dirty="0"/>
              <a:t>〇〇〇百万円</a:t>
            </a:r>
          </a:p>
        </p:txBody>
      </p:sp>
      <p:sp>
        <p:nvSpPr>
          <p:cNvPr id="7" name="テキスト ボックス 6"/>
          <p:cNvSpPr txBox="1"/>
          <p:nvPr/>
        </p:nvSpPr>
        <p:spPr>
          <a:xfrm>
            <a:off x="7452320" y="1176521"/>
            <a:ext cx="1800200" cy="369332"/>
          </a:xfrm>
          <a:prstGeom prst="rect">
            <a:avLst/>
          </a:prstGeom>
          <a:noFill/>
        </p:spPr>
        <p:txBody>
          <a:bodyPr wrap="square" rtlCol="0">
            <a:spAutoFit/>
          </a:bodyPr>
          <a:lstStyle/>
          <a:p>
            <a:r>
              <a:rPr kumimoji="1" lang="ja-JP" altLang="en-US" dirty="0"/>
              <a:t>（単位）百万円</a:t>
            </a:r>
          </a:p>
        </p:txBody>
      </p:sp>
      <p:sp>
        <p:nvSpPr>
          <p:cNvPr id="8" name="テキスト ボックス 7"/>
          <p:cNvSpPr txBox="1"/>
          <p:nvPr/>
        </p:nvSpPr>
        <p:spPr>
          <a:xfrm>
            <a:off x="5868144" y="116632"/>
            <a:ext cx="3203848"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以降のスライドは予算規模が大きい場合は、●</a:t>
            </a:r>
            <a:r>
              <a:rPr lang="en-US" altLang="ja-JP" sz="1200" i="1" dirty="0">
                <a:solidFill>
                  <a:prstClr val="white"/>
                </a:solidFill>
                <a:latin typeface="+mn-ea"/>
              </a:rPr>
              <a:t>.</a:t>
            </a:r>
            <a:r>
              <a:rPr lang="ja-JP" altLang="en-US" sz="1200" i="1" dirty="0">
                <a:solidFill>
                  <a:prstClr val="white"/>
                </a:solidFill>
                <a:latin typeface="+mn-ea"/>
              </a:rPr>
              <a:t>●億円（小数点以下第</a:t>
            </a:r>
            <a:r>
              <a:rPr lang="en-US" altLang="ja-JP" sz="1200" i="1" dirty="0">
                <a:solidFill>
                  <a:prstClr val="white"/>
                </a:solidFill>
                <a:latin typeface="+mn-ea"/>
              </a:rPr>
              <a:t>2</a:t>
            </a:r>
            <a:r>
              <a:rPr lang="ja-JP" altLang="en-US" sz="1200" i="1" dirty="0">
                <a:solidFill>
                  <a:prstClr val="white"/>
                </a:solidFill>
                <a:latin typeface="+mn-ea"/>
              </a:rPr>
              <a:t>位を四捨五入）という単位で記載頂いても結構です。</a:t>
            </a:r>
            <a:endParaRPr lang="en-US" altLang="ja-JP" sz="1200" i="1" dirty="0">
              <a:solidFill>
                <a:prstClr val="white"/>
              </a:solidFill>
              <a:latin typeface="+mn-ea"/>
            </a:endParaRPr>
          </a:p>
        </p:txBody>
      </p:sp>
      <p:sp>
        <p:nvSpPr>
          <p:cNvPr id="10" name="タイトル 1"/>
          <p:cNvSpPr txBox="1">
            <a:spLocks/>
          </p:cNvSpPr>
          <p:nvPr/>
        </p:nvSpPr>
        <p:spPr>
          <a:xfrm>
            <a:off x="107504" y="116632"/>
            <a:ext cx="525658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７．予算額と内訳（全機関総括表）　</a:t>
            </a:r>
          </a:p>
        </p:txBody>
      </p:sp>
      <p:sp>
        <p:nvSpPr>
          <p:cNvPr id="3" name="スライド番号プレースホルダー 3">
            <a:extLst>
              <a:ext uri="{FF2B5EF4-FFF2-40B4-BE49-F238E27FC236}">
                <a16:creationId xmlns:a16="http://schemas.microsoft.com/office/drawing/2014/main" id="{0BD73085-18EC-9244-9F5C-67D8C6E9E697}"/>
              </a:ext>
            </a:extLst>
          </p:cNvPr>
          <p:cNvSpPr>
            <a:spLocks noGrp="1"/>
          </p:cNvSpPr>
          <p:nvPr>
            <p:ph type="sldNum" sz="quarter" idx="12"/>
          </p:nvPr>
        </p:nvSpPr>
        <p:spPr>
          <a:xfrm>
            <a:off x="6992409" y="6539632"/>
            <a:ext cx="2130383" cy="365125"/>
          </a:xfrm>
        </p:spPr>
        <p:txBody>
          <a:bodyPr/>
          <a:lstStyle/>
          <a:p>
            <a:fld id="{8D8A5D70-00BF-43D1-9518-0183EFEF9A82}" type="slidenum">
              <a:rPr lang="ja-JP" altLang="en-US" sz="1800" smtClean="0">
                <a:solidFill>
                  <a:schemeClr val="tx1"/>
                </a:solidFill>
              </a:rPr>
              <a:pPr/>
              <a:t>9</a:t>
            </a:fld>
            <a:endParaRPr lang="ja-JP" altLang="en-US" sz="1800" dirty="0">
              <a:solidFill>
                <a:schemeClr val="tx1"/>
              </a:solidFill>
            </a:endParaRPr>
          </a:p>
        </p:txBody>
      </p:sp>
    </p:spTree>
    <p:extLst>
      <p:ext uri="{BB962C8B-B14F-4D97-AF65-F5344CB8AC3E}">
        <p14:creationId xmlns:p14="http://schemas.microsoft.com/office/powerpoint/2010/main" val="222968041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Words>2686</Words>
  <PresentationFormat>画面に合わせる (4:3)</PresentationFormat>
  <Paragraphs>228</Paragraphs>
  <Slides>12</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12</vt:i4>
      </vt:variant>
    </vt:vector>
  </HeadingPairs>
  <TitlesOfParts>
    <vt:vector size="20" baseType="lpstr">
      <vt:lpstr>Meiryo UI</vt:lpstr>
      <vt:lpstr>ＭＳ Ｐゴシック</vt:lpstr>
      <vt:lpstr>ＭＳ 明朝</vt:lpstr>
      <vt:lpstr>Arial</vt:lpstr>
      <vt:lpstr>Calibri</vt:lpstr>
      <vt:lpstr>Wingdings</vt:lpstr>
      <vt:lpstr>Office ​​テーマ</vt:lpstr>
      <vt:lpstr>1_Office ​​テーマ</vt:lpstr>
      <vt:lpstr>  ○○○○○○の人材育成</vt:lpstr>
      <vt:lpstr>１．提案の概要（１）</vt:lpstr>
      <vt:lpstr>１．提案の概要（２）</vt:lpstr>
      <vt:lpstr>２．事業の内容</vt:lpstr>
      <vt:lpstr>３．事業の目標</vt:lpstr>
      <vt:lpstr>４．当該提案に有用な事業実績</vt:lpstr>
      <vt:lpstr>５．事業の実施体制</vt:lpstr>
      <vt:lpstr>PowerPoint プレゼンテーション</vt:lpstr>
      <vt:lpstr>PowerPoint プレゼンテーション</vt:lpstr>
      <vt:lpstr>（機関名：（株）〇〇〇〇）</vt:lpstr>
      <vt:lpstr>PowerPoint プレゼンテーション</vt:lpstr>
      <vt:lpstr>提案テーマ名</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