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5"/>
  </p:notesMasterIdLst>
  <p:handoutMasterIdLst>
    <p:handoutMasterId r:id="rId6"/>
  </p:handoutMasterIdLst>
  <p:sldIdLst>
    <p:sldId id="293" r:id="rId3"/>
    <p:sldId id="292"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6477" autoAdjust="0"/>
  </p:normalViewPr>
  <p:slideViewPr>
    <p:cSldViewPr snapToGrid="0">
      <p:cViewPr varScale="1">
        <p:scale>
          <a:sx n="111" d="100"/>
          <a:sy n="111" d="100"/>
        </p:scale>
        <p:origin x="1980" y="126"/>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2024/7/12</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2024/7/12</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50831258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wmf"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2024/7/12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2024/7/12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2024/7/12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2024/7/12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2024/7/12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2024/7/12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2024/7/12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2024/7/12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2024/7/12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2024/7/12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2024/7/12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slideLayouts/slideLayout25.xml" Type="http://schemas.openxmlformats.org/officeDocument/2006/relationships/slideLayout"/><Relationship Id="rId15" Target="../slideLayouts/slideLayout26.xml" Type="http://schemas.openxmlformats.org/officeDocument/2006/relationships/slideLayout"/><Relationship Id="rId16" Target="../slideLayouts/slideLayout27.xml" Type="http://schemas.openxmlformats.org/officeDocument/2006/relationships/slideLayout"/><Relationship Id="rId17" Target="../slideLayouts/slideLayout28.xml" Type="http://schemas.openxmlformats.org/officeDocument/2006/relationships/slideLayout"/><Relationship Id="rId18" Target="../slideLayouts/slideLayout29.xml" Type="http://schemas.openxmlformats.org/officeDocument/2006/relationships/slideLayout"/><Relationship Id="rId19" Target="../slideLayouts/slideLayout30.xml" Type="http://schemas.openxmlformats.org/officeDocument/2006/relationships/slideLayout"/><Relationship Id="rId2" Target="../slideLayouts/slideLayout13.xml" Type="http://schemas.openxmlformats.org/officeDocument/2006/relationships/slideLayout"/><Relationship Id="rId20" Target="../slideLayouts/slideLayout31.xml" Type="http://schemas.openxmlformats.org/officeDocument/2006/relationships/slideLayout"/><Relationship Id="rId21" Target="../theme/theme2.xml" Type="http://schemas.openxmlformats.org/officeDocument/2006/relationships/theme"/><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2024/7/12</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42504" y="926026"/>
            <a:ext cx="4675164" cy="97929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42504" y="2856687"/>
            <a:ext cx="4761288" cy="2815003"/>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0" name="テキスト ボックス 282"/>
          <p:cNvSpPr txBox="1">
            <a:spLocks noChangeArrowheads="1"/>
          </p:cNvSpPr>
          <p:nvPr/>
        </p:nvSpPr>
        <p:spPr bwMode="auto">
          <a:xfrm>
            <a:off x="142504" y="2159385"/>
            <a:ext cx="4753801" cy="561224"/>
          </a:xfrm>
          <a:prstGeom prst="rect">
            <a:avLst/>
          </a:prstGeom>
          <a:noFill/>
          <a:ln w="19050">
            <a:solidFill>
              <a:schemeClr val="bg1">
                <a:lumMod val="65000"/>
              </a:schemeClr>
            </a:solidFill>
            <a:miter lim="800000"/>
            <a:headEnd/>
            <a:tailEnd/>
          </a:ln>
        </p:spPr>
        <p:txBody>
          <a:bodyPr/>
          <a:lstStyle/>
          <a:p>
            <a:pPr marL="228598" indent="-228598" eaLnBrk="1" fontAlgn="auto" hangingPunct="1">
              <a:lnSpc>
                <a:spcPct val="120000"/>
              </a:lnSpc>
              <a:spcBef>
                <a:spcPts val="0"/>
              </a:spcBef>
              <a:spcAft>
                <a:spcPts val="0"/>
              </a:spcAft>
              <a:buFont typeface="Wingdings" pitchFamily="2" charset="2"/>
              <a:buChar char="u"/>
              <a:defRPr/>
            </a:pPr>
            <a:endParaRPr lang="en-US" altLang="ja-JP" sz="7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46465" y="1049970"/>
            <a:ext cx="4717029" cy="2878908"/>
          </a:xfrm>
          <a:prstGeom prst="rect">
            <a:avLst/>
          </a:prstGeom>
          <a:noFill/>
          <a:ln w="19050">
            <a:solidFill>
              <a:schemeClr val="bg1">
                <a:lumMod val="65000"/>
              </a:schemeClr>
            </a:solidFill>
            <a:miter lim="800000"/>
            <a:headEnd/>
            <a:tailEnd/>
          </a:ln>
        </p:spPr>
        <p:txBody>
          <a:bodyPr/>
          <a:lstStyle/>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事業総額（実証フェーズ）：〇億円</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助成対象費用（実証フェーズ）：〇億円（</a:t>
            </a:r>
            <a:r>
              <a:rPr lang="en-US" altLang="ja-JP" sz="1200" dirty="0">
                <a:solidFill>
                  <a:prstClr val="black">
                    <a:lumMod val="95000"/>
                    <a:lumOff val="5000"/>
                  </a:prstClr>
                </a:solidFill>
                <a:latin typeface="Meiryo UI" panose="020B0604030504040204" pitchFamily="50" charset="-128"/>
                <a:ea typeface="Meiryo UI" panose="020B0604030504040204" pitchFamily="50" charset="-128"/>
              </a:rPr>
              <a:t>40</a:t>
            </a: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億円以内）</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NEDO</a:t>
            </a:r>
            <a:r>
              <a:rPr lang="zh-TW" altLang="en-US" sz="1200" dirty="0">
                <a:latin typeface="Meiryo UI" panose="020B0604030504040204" pitchFamily="50" charset="-128"/>
                <a:ea typeface="Meiryo UI" panose="020B0604030504040204" pitchFamily="50" charset="-128"/>
              </a:rPr>
              <a:t>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助成</a:t>
            </a:r>
            <a:r>
              <a:rPr lang="zh-TW" altLang="en-US" sz="1200" dirty="0">
                <a:latin typeface="Meiryo UI" panose="020B0604030504040204" pitchFamily="50" charset="-128"/>
                <a:ea typeface="Meiryo UI" panose="020B0604030504040204" pitchFamily="50" charset="-128"/>
              </a:rPr>
              <a:t>先負担額：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相手国負担額：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pPr marL="49211" indent="-228598" eaLnBrk="1" fontAlgn="auto" hangingPunct="1">
              <a:lnSpc>
                <a:spcPct val="120000"/>
              </a:lnSpc>
              <a:spcBef>
                <a:spcPts val="0"/>
              </a:spcBef>
              <a:spcAft>
                <a:spcPts val="0"/>
              </a:spcAft>
              <a:buFont typeface="Wingdings" pitchFamily="2" charset="2"/>
              <a:buChar char="u"/>
              <a:defRPr/>
            </a:pPr>
            <a:r>
              <a:rPr lang="ja-JP" altLang="en-US" sz="1200" dirty="0">
                <a:latin typeface="Meiryo UI" panose="020B0604030504040204" pitchFamily="50" charset="-128"/>
                <a:ea typeface="Meiryo UI" panose="020B0604030504040204" pitchFamily="50" charset="-128"/>
              </a:rPr>
              <a:t>事業期間</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実証要件適合性等調査：</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〇〇年〇月頃～</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実証前調査：</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実証研究：</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p>
          <a:p>
            <a:pPr marL="49211" indent="-228598" eaLnBrk="1" fontAlgn="auto" hangingPunct="1">
              <a:lnSpc>
                <a:spcPct val="120000"/>
              </a:lnSpc>
              <a:spcBef>
                <a:spcPts val="0"/>
              </a:spcBef>
              <a:spcAft>
                <a:spcPts val="0"/>
              </a:spcAft>
              <a:buFont typeface="Wingdings" pitchFamily="2" charset="2"/>
              <a:buChar char="u"/>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13327" y="853560"/>
            <a:ext cx="2132017"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５．事業規模・実施期間</a:t>
            </a:r>
          </a:p>
        </p:txBody>
      </p:sp>
      <p:sp>
        <p:nvSpPr>
          <p:cNvPr id="30" name="角丸四角形 29"/>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脱炭素化・エネルギー転換に資する我が国技術の国際実証事業／実証要件適合性等調査</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／○○○○○○○○○（国 </a:t>
            </a:r>
            <a:r>
              <a:rPr lang="en-US" altLang="ja-JP" sz="1600" dirty="0">
                <a:solidFill>
                  <a:prstClr val="white"/>
                </a:solidFill>
                <a:latin typeface="Meiryo UI" panose="020B0604030504040204" pitchFamily="50" charset="-128"/>
                <a:ea typeface="Meiryo UI" panose="020B0604030504040204" pitchFamily="50" charset="-128"/>
              </a:rPr>
              <a:t>or </a:t>
            </a:r>
            <a:r>
              <a:rPr lang="ja-JP" altLang="en-US" sz="1600" dirty="0">
                <a:solidFill>
                  <a:prstClr val="white"/>
                </a:solidFill>
                <a:latin typeface="Meiryo UI" panose="020B0604030504040204" pitchFamily="50" charset="-128"/>
                <a:ea typeface="Meiryo UI" panose="020B0604030504040204" pitchFamily="50" charset="-128"/>
              </a:rPr>
              <a:t>地域名）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提案者名： ○○○○○○○○○</a:t>
            </a:r>
            <a:endParaRPr lang="en-US" altLang="ja-JP" sz="1600" dirty="0">
              <a:solidFill>
                <a:prstClr val="white"/>
              </a:solidFill>
              <a:latin typeface="Meiryo UI" panose="020B0604030504040204" pitchFamily="50" charset="-128"/>
              <a:ea typeface="Meiryo UI" panose="020B0604030504040204" pitchFamily="50" charset="-128"/>
            </a:endParaRPr>
          </a:p>
        </p:txBody>
      </p:sp>
      <p:graphicFrame>
        <p:nvGraphicFramePr>
          <p:cNvPr id="191" name="表 190"/>
          <p:cNvGraphicFramePr>
            <a:graphicFrameLocks noGrp="1"/>
          </p:cNvGraphicFramePr>
          <p:nvPr/>
        </p:nvGraphicFramePr>
        <p:xfrm>
          <a:off x="5294320" y="3049572"/>
          <a:ext cx="3171560" cy="758751"/>
        </p:xfrm>
        <a:graphic>
          <a:graphicData uri="http://schemas.openxmlformats.org/drawingml/2006/table">
            <a:tbl>
              <a:tblPr firstRow="1" bandRow="1">
                <a:tableStyleId>{5940675A-B579-460E-94D1-54222C63F5DA}</a:tableStyleId>
              </a:tblPr>
              <a:tblGrid>
                <a:gridCol w="792890">
                  <a:extLst>
                    <a:ext uri="{9D8B030D-6E8A-4147-A177-3AD203B41FA5}">
                      <a16:colId xmlns:a16="http://schemas.microsoft.com/office/drawing/2014/main" val="20000"/>
                    </a:ext>
                  </a:extLst>
                </a:gridCol>
                <a:gridCol w="792890">
                  <a:extLst>
                    <a:ext uri="{9D8B030D-6E8A-4147-A177-3AD203B41FA5}">
                      <a16:colId xmlns:a16="http://schemas.microsoft.com/office/drawing/2014/main" val="20001"/>
                    </a:ext>
                  </a:extLst>
                </a:gridCol>
                <a:gridCol w="792890">
                  <a:extLst>
                    <a:ext uri="{9D8B030D-6E8A-4147-A177-3AD203B41FA5}">
                      <a16:colId xmlns:a16="http://schemas.microsoft.com/office/drawing/2014/main" val="20002"/>
                    </a:ext>
                  </a:extLst>
                </a:gridCol>
                <a:gridCol w="792890">
                  <a:extLst>
                    <a:ext uri="{9D8B030D-6E8A-4147-A177-3AD203B41FA5}">
                      <a16:colId xmlns:a16="http://schemas.microsoft.com/office/drawing/2014/main" val="20003"/>
                    </a:ext>
                  </a:extLst>
                </a:gridCol>
              </a:tblGrid>
              <a:tr h="218025">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a:t>
                      </a:r>
                      <a:r>
                        <a:rPr kumimoji="1" lang="ja-JP" altLang="en-US" sz="800" dirty="0"/>
                        <a:t>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en-US" altLang="ja-JP" sz="800" dirty="0"/>
                    </a:p>
                    <a:p>
                      <a:endParaRPr kumimoji="1" lang="en-US" altLang="ja-JP"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6876492" y="3337261"/>
            <a:ext cx="1373992" cy="37850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実証研究</a:t>
            </a:r>
          </a:p>
        </p:txBody>
      </p:sp>
      <p:sp>
        <p:nvSpPr>
          <p:cNvPr id="193" name="正方形/長方形 192"/>
          <p:cNvSpPr/>
          <p:nvPr/>
        </p:nvSpPr>
        <p:spPr>
          <a:xfrm>
            <a:off x="6020034" y="3338333"/>
            <a:ext cx="783635"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実証前</a:t>
            </a:r>
            <a:endParaRPr lang="en-US" altLang="ja-JP" sz="800" dirty="0">
              <a:solidFill>
                <a:prstClr val="white"/>
              </a:solidFill>
              <a:latin typeface="Meiryo UI" panose="020B0604030504040204" pitchFamily="50" charset="-128"/>
              <a:ea typeface="Meiryo UI" panose="020B0604030504040204" pitchFamily="50" charset="-128"/>
            </a:endParaRP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調査</a:t>
            </a:r>
          </a:p>
        </p:txBody>
      </p:sp>
      <p:sp>
        <p:nvSpPr>
          <p:cNvPr id="194" name="角丸四角形 193"/>
          <p:cNvSpPr/>
          <p:nvPr/>
        </p:nvSpPr>
        <p:spPr>
          <a:xfrm>
            <a:off x="6737715" y="3301426"/>
            <a:ext cx="182752" cy="438591"/>
          </a:xfrm>
          <a:prstGeom prst="roundRect">
            <a:avLst>
              <a:gd name="adj" fmla="val 48100"/>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合意文書</a:t>
            </a:r>
          </a:p>
        </p:txBody>
      </p:sp>
      <p:sp>
        <p:nvSpPr>
          <p:cNvPr id="4131" name="Rectangle 7"/>
          <p:cNvSpPr>
            <a:spLocks noChangeArrowheads="1"/>
          </p:cNvSpPr>
          <p:nvPr/>
        </p:nvSpPr>
        <p:spPr bwMode="auto">
          <a:xfrm>
            <a:off x="65270" y="2815611"/>
            <a:ext cx="1472550"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．技術の概要</a:t>
            </a:r>
          </a:p>
        </p:txBody>
      </p:sp>
      <p:sp>
        <p:nvSpPr>
          <p:cNvPr id="4132" name="テキスト ボックス 282"/>
          <p:cNvSpPr txBox="1">
            <a:spLocks noChangeArrowheads="1"/>
          </p:cNvSpPr>
          <p:nvPr/>
        </p:nvSpPr>
        <p:spPr bwMode="auto">
          <a:xfrm>
            <a:off x="5043412" y="4138777"/>
            <a:ext cx="4717029" cy="2656008"/>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17915" y="4024340"/>
            <a:ext cx="2549525"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６．想定する実証研究実施体制</a:t>
            </a:r>
          </a:p>
        </p:txBody>
      </p:sp>
      <p:sp>
        <p:nvSpPr>
          <p:cNvPr id="63" name="正方形/長方形 62"/>
          <p:cNvSpPr/>
          <p:nvPr/>
        </p:nvSpPr>
        <p:spPr>
          <a:xfrm>
            <a:off x="1048625" y="1173225"/>
            <a:ext cx="3621102" cy="657829"/>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「どこで（サイトを記載）」、「どのような技術を実証するのか」「何を達成するのか」を、</a:t>
            </a:r>
            <a:r>
              <a:rPr lang="en-US" altLang="ja-JP" sz="1200" dirty="0">
                <a:solidFill>
                  <a:srgbClr val="3366FF"/>
                </a:solidFill>
                <a:latin typeface="Meiryo UI" panose="020B0604030504040204" pitchFamily="50" charset="-128"/>
                <a:ea typeface="Meiryo UI" panose="020B0604030504040204" pitchFamily="50" charset="-128"/>
              </a:rPr>
              <a:t>3</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4</a:t>
            </a:r>
            <a:r>
              <a:rPr lang="ja-JP" altLang="en-US" sz="1200" dirty="0">
                <a:solidFill>
                  <a:srgbClr val="3366FF"/>
                </a:solidFill>
                <a:latin typeface="Meiryo UI" panose="020B0604030504040204" pitchFamily="50" charset="-128"/>
                <a:ea typeface="Meiryo UI" panose="020B0604030504040204" pitchFamily="50" charset="-128"/>
              </a:rPr>
              <a:t>行で簡潔に記載。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710586" y="4955671"/>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00"/>
                </a:solidFill>
                <a:latin typeface="Meiryo UI" panose="020B0604030504040204" pitchFamily="50" charset="-128"/>
                <a:ea typeface="Meiryo UI" panose="020B0604030504040204" pitchFamily="50" charset="-128"/>
              </a:rPr>
              <a:t>実証技術システムの想定図</a:t>
            </a:r>
          </a:p>
        </p:txBody>
      </p:sp>
      <p:sp>
        <p:nvSpPr>
          <p:cNvPr id="41" name="Rectangle 4"/>
          <p:cNvSpPr>
            <a:spLocks noChangeArrowheads="1"/>
          </p:cNvSpPr>
          <p:nvPr/>
        </p:nvSpPr>
        <p:spPr bwMode="auto">
          <a:xfrm>
            <a:off x="5776595" y="4503168"/>
            <a:ext cx="947738"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日本</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2" name="Rectangle 5"/>
          <p:cNvSpPr>
            <a:spLocks noChangeArrowheads="1"/>
          </p:cNvSpPr>
          <p:nvPr/>
        </p:nvSpPr>
        <p:spPr bwMode="auto">
          <a:xfrm>
            <a:off x="5771834" y="4774628"/>
            <a:ext cx="99695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44" name="Rectangle 6"/>
          <p:cNvSpPr>
            <a:spLocks noChangeArrowheads="1"/>
          </p:cNvSpPr>
          <p:nvPr/>
        </p:nvSpPr>
        <p:spPr bwMode="auto">
          <a:xfrm>
            <a:off x="5744848" y="603986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助成先企業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45" name="Rectangle 7"/>
          <p:cNvSpPr>
            <a:spLocks noChangeArrowheads="1"/>
          </p:cNvSpPr>
          <p:nvPr/>
        </p:nvSpPr>
        <p:spPr bwMode="auto">
          <a:xfrm>
            <a:off x="6052820" y="5447732"/>
            <a:ext cx="5540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助成</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6" name="Line 10"/>
          <p:cNvSpPr>
            <a:spLocks noChangeShapeType="1"/>
          </p:cNvSpPr>
          <p:nvPr/>
        </p:nvSpPr>
        <p:spPr bwMode="auto">
          <a:xfrm>
            <a:off x="6776724" y="5019103"/>
            <a:ext cx="887413"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7" name="Rectangle 11"/>
          <p:cNvSpPr>
            <a:spLocks noChangeArrowheads="1"/>
          </p:cNvSpPr>
          <p:nvPr/>
        </p:nvSpPr>
        <p:spPr bwMode="auto">
          <a:xfrm>
            <a:off x="6930712" y="4590482"/>
            <a:ext cx="579437" cy="425275"/>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合意文書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8" name="Line 12"/>
          <p:cNvSpPr>
            <a:spLocks noChangeShapeType="1"/>
          </p:cNvSpPr>
          <p:nvPr/>
        </p:nvSpPr>
        <p:spPr bwMode="auto">
          <a:xfrm>
            <a:off x="6805299" y="6277990"/>
            <a:ext cx="828675"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9" name="Rectangle 13"/>
          <p:cNvSpPr>
            <a:spLocks noChangeArrowheads="1"/>
          </p:cNvSpPr>
          <p:nvPr/>
        </p:nvSpPr>
        <p:spPr bwMode="auto">
          <a:xfrm>
            <a:off x="6775137" y="5950965"/>
            <a:ext cx="821137" cy="259076"/>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契約文書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0" name="Rectangle 14"/>
          <p:cNvSpPr>
            <a:spLocks noChangeArrowheads="1"/>
          </p:cNvSpPr>
          <p:nvPr/>
        </p:nvSpPr>
        <p:spPr bwMode="auto">
          <a:xfrm>
            <a:off x="7727633" y="4766691"/>
            <a:ext cx="1001712" cy="503238"/>
          </a:xfrm>
          <a:prstGeom prst="rect">
            <a:avLst/>
          </a:prstGeom>
          <a:solidFill>
            <a:schemeClr val="accent2">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pitchFamily="34" charset="0"/>
              </a:rPr>
              <a:t>政府機関等</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51" name="Rectangle 15"/>
          <p:cNvSpPr>
            <a:spLocks noChangeArrowheads="1"/>
          </p:cNvSpPr>
          <p:nvPr/>
        </p:nvSpPr>
        <p:spPr bwMode="auto">
          <a:xfrm>
            <a:off x="7653020" y="6044632"/>
            <a:ext cx="1150938" cy="466725"/>
          </a:xfrm>
          <a:prstGeom prst="rect">
            <a:avLst/>
          </a:prstGeom>
          <a:solidFill>
            <a:schemeClr val="accent2">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相手国企業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52" name="Rectangle 16"/>
          <p:cNvSpPr>
            <a:spLocks noChangeArrowheads="1"/>
          </p:cNvSpPr>
          <p:nvPr/>
        </p:nvSpPr>
        <p:spPr bwMode="auto">
          <a:xfrm>
            <a:off x="7849870" y="5466781"/>
            <a:ext cx="9477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協力、監督</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3" name="Rectangle 19"/>
          <p:cNvSpPr>
            <a:spLocks noChangeArrowheads="1"/>
          </p:cNvSpPr>
          <p:nvPr/>
        </p:nvSpPr>
        <p:spPr bwMode="auto">
          <a:xfrm>
            <a:off x="7675249" y="4504754"/>
            <a:ext cx="1065213"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相手国</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4" name="Line 8"/>
          <p:cNvSpPr>
            <a:spLocks noChangeShapeType="1"/>
          </p:cNvSpPr>
          <p:nvPr/>
        </p:nvSpPr>
        <p:spPr bwMode="auto">
          <a:xfrm>
            <a:off x="6270308"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55" name="Line 8"/>
          <p:cNvSpPr>
            <a:spLocks noChangeShapeType="1"/>
          </p:cNvSpPr>
          <p:nvPr/>
        </p:nvSpPr>
        <p:spPr bwMode="auto">
          <a:xfrm>
            <a:off x="8227695"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nvGrpSpPr>
          <p:cNvPr id="4157" name="グループ化 37"/>
          <p:cNvGrpSpPr>
            <a:grpSpLocks/>
          </p:cNvGrpSpPr>
          <p:nvPr/>
        </p:nvGrpSpPr>
        <p:grpSpPr bwMode="auto">
          <a:xfrm>
            <a:off x="6270312" y="5287390"/>
            <a:ext cx="1957387" cy="160338"/>
            <a:chOff x="6538255" y="4133045"/>
            <a:chExt cx="1957849" cy="280604"/>
          </a:xfrm>
        </p:grpSpPr>
        <p:sp>
          <p:nvSpPr>
            <p:cNvPr id="59" name="Line 18"/>
            <p:cNvSpPr>
              <a:spLocks noChangeShapeType="1"/>
            </p:cNvSpPr>
            <p:nvPr/>
          </p:nvSpPr>
          <p:spPr bwMode="auto">
            <a:xfrm>
              <a:off x="8496104"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60" name="Line 18"/>
            <p:cNvSpPr>
              <a:spLocks noChangeShapeType="1"/>
            </p:cNvSpPr>
            <p:nvPr/>
          </p:nvSpPr>
          <p:spPr bwMode="auto">
            <a:xfrm>
              <a:off x="6538255"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sp>
        <p:nvSpPr>
          <p:cNvPr id="65" name="正方形/長方形 64"/>
          <p:cNvSpPr/>
          <p:nvPr/>
        </p:nvSpPr>
        <p:spPr>
          <a:xfrm>
            <a:off x="520931" y="3424530"/>
            <a:ext cx="4013297" cy="1299201"/>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下記事項については、必ず記載。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事業で実施する技術の概要、実証要素、実証の必要性</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対象技術で達成できる温室効果ガス削減効果の試算</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（単位は ［</a:t>
            </a:r>
            <a:r>
              <a:rPr lang="en-US" altLang="ja-JP" sz="1200" dirty="0">
                <a:solidFill>
                  <a:srgbClr val="3366FF"/>
                </a:solidFill>
                <a:latin typeface="Meiryo UI" panose="020B0604030504040204" pitchFamily="50" charset="-128"/>
                <a:ea typeface="Meiryo UI" panose="020B0604030504040204" pitchFamily="50" charset="-128"/>
              </a:rPr>
              <a:t>t-CO2/</a:t>
            </a:r>
            <a:r>
              <a:rPr lang="ja-JP" altLang="en-US" sz="1200" dirty="0">
                <a:solidFill>
                  <a:srgbClr val="3366FF"/>
                </a:solidFill>
                <a:latin typeface="Meiryo UI" panose="020B0604030504040204" pitchFamily="50" charset="-128"/>
                <a:ea typeface="Meiryo UI" panose="020B0604030504040204" pitchFamily="50" charset="-128"/>
              </a:rPr>
              <a:t>年］ 、定量的に記載）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48907" y="2305355"/>
            <a:ext cx="3868762" cy="354056"/>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対象国または地域名のみ記載。（例：タイ </a:t>
            </a:r>
            <a:r>
              <a:rPr lang="en-US" altLang="ja-JP" sz="1200" dirty="0">
                <a:solidFill>
                  <a:srgbClr val="3366FF"/>
                </a:solidFill>
                <a:latin typeface="Meiryo UI" panose="020B0604030504040204" pitchFamily="50" charset="-128"/>
                <a:ea typeface="Meiryo UI" panose="020B0604030504040204" pitchFamily="50" charset="-128"/>
              </a:rPr>
              <a:t>or </a:t>
            </a:r>
            <a:r>
              <a:rPr lang="ja-JP" altLang="en-US" sz="1200" dirty="0">
                <a:solidFill>
                  <a:srgbClr val="3366FF"/>
                </a:solidFill>
                <a:latin typeface="Meiryo UI" panose="020B0604030504040204" pitchFamily="50" charset="-128"/>
                <a:ea typeface="Meiryo UI" panose="020B0604030504040204" pitchFamily="50" charset="-128"/>
              </a:rPr>
              <a:t>台湾等）</a:t>
            </a:r>
          </a:p>
        </p:txBody>
      </p:sp>
      <p:sp>
        <p:nvSpPr>
          <p:cNvPr id="70" name="テキスト ボックス 69"/>
          <p:cNvSpPr txBox="1"/>
          <p:nvPr/>
        </p:nvSpPr>
        <p:spPr>
          <a:xfrm>
            <a:off x="8088923" y="487141"/>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63335" y="840646"/>
            <a:ext cx="184540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１．実証研究の概要</a:t>
            </a:r>
          </a:p>
        </p:txBody>
      </p:sp>
      <p:sp>
        <p:nvSpPr>
          <p:cNvPr id="61" name="Rectangle 7"/>
          <p:cNvSpPr>
            <a:spLocks noChangeArrowheads="1"/>
          </p:cNvSpPr>
          <p:nvPr/>
        </p:nvSpPr>
        <p:spPr bwMode="auto">
          <a:xfrm>
            <a:off x="65271" y="1983968"/>
            <a:ext cx="1472548"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対象国・地域</a:t>
            </a:r>
          </a:p>
        </p:txBody>
      </p:sp>
      <p:sp>
        <p:nvSpPr>
          <p:cNvPr id="64" name="四角形吹き出し 63"/>
          <p:cNvSpPr/>
          <p:nvPr/>
        </p:nvSpPr>
        <p:spPr>
          <a:xfrm>
            <a:off x="7633974" y="4180078"/>
            <a:ext cx="1805045" cy="277131"/>
          </a:xfrm>
          <a:prstGeom prst="wedgeRectCallout">
            <a:avLst>
              <a:gd name="adj1" fmla="val -54523"/>
              <a:gd name="adj2" fmla="val 143516"/>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eaLnBrk="1" fontAlgn="auto" hangingPunct="1">
              <a:lnSpc>
                <a:spcPct val="120000"/>
              </a:lnSpc>
              <a:spcBef>
                <a:spcPts val="0"/>
              </a:spcBef>
              <a:spcAft>
                <a:spcPts val="0"/>
              </a:spcAft>
              <a:buFont typeface="Wingdings" pitchFamily="2" charset="2"/>
              <a:buChar char="ü"/>
              <a:defRPr/>
            </a:pPr>
            <a:r>
              <a:rPr lang="ja-JP" altLang="en-US" sz="1200" dirty="0">
                <a:solidFill>
                  <a:srgbClr val="0000FF"/>
                </a:solidFill>
                <a:latin typeface="Meiryo UI" panose="020B0604030504040204" pitchFamily="50" charset="-128"/>
                <a:ea typeface="Meiryo UI" panose="020B0604030504040204" pitchFamily="50" charset="-128"/>
              </a:rPr>
              <a:t>実施体制図を記載。</a:t>
            </a:r>
          </a:p>
        </p:txBody>
      </p:sp>
      <p:sp>
        <p:nvSpPr>
          <p:cNvPr id="56" name="四角形吹き出し 55"/>
          <p:cNvSpPr/>
          <p:nvPr/>
        </p:nvSpPr>
        <p:spPr>
          <a:xfrm>
            <a:off x="3119511" y="527869"/>
            <a:ext cx="2410021" cy="310754"/>
          </a:xfrm>
          <a:prstGeom prst="wedgeRectCallout">
            <a:avLst>
              <a:gd name="adj1" fmla="val -94159"/>
              <a:gd name="adj2" fmla="val -79889"/>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実証名称を記載（</a:t>
            </a:r>
            <a:r>
              <a:rPr lang="en-US" altLang="ja-JP" sz="1200" dirty="0">
                <a:solidFill>
                  <a:srgbClr val="3366FF"/>
                </a:solidFill>
                <a:latin typeface="Meiryo UI" panose="020B0604030504040204" pitchFamily="50" charset="-128"/>
                <a:ea typeface="Meiryo UI" panose="020B0604030504040204" pitchFamily="50" charset="-128"/>
              </a:rPr>
              <a:t>50</a:t>
            </a:r>
            <a:r>
              <a:rPr lang="ja-JP" altLang="en-US" sz="1200" dirty="0">
                <a:solidFill>
                  <a:srgbClr val="3366FF"/>
                </a:solidFill>
                <a:latin typeface="Meiryo UI" panose="020B0604030504040204" pitchFamily="50" charset="-128"/>
                <a:ea typeface="Meiryo UI" panose="020B0604030504040204" pitchFamily="50" charset="-128"/>
              </a:rPr>
              <a:t>文字以内）。</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5328365" y="3334124"/>
            <a:ext cx="691669" cy="381642"/>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実証要件適合性等調査</a:t>
            </a:r>
          </a:p>
        </p:txBody>
      </p:sp>
      <p:sp>
        <p:nvSpPr>
          <p:cNvPr id="57" name="四角形吹き出し 70">
            <a:extLst>
              <a:ext uri="{FF2B5EF4-FFF2-40B4-BE49-F238E27FC236}">
                <a16:creationId xmlns:a16="http://schemas.microsoft.com/office/drawing/2014/main" id="{CF0BEA87-88EF-4524-A964-344D5BCE9C1C}"/>
              </a:ext>
            </a:extLst>
          </p:cNvPr>
          <p:cNvSpPr/>
          <p:nvPr/>
        </p:nvSpPr>
        <p:spPr>
          <a:xfrm>
            <a:off x="8613792" y="3360460"/>
            <a:ext cx="1085011" cy="486553"/>
          </a:xfrm>
          <a:prstGeom prst="wedgeRectCallout">
            <a:avLst>
              <a:gd name="adj1" fmla="val -85302"/>
              <a:gd name="adj2" fmla="val -18541"/>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線表に大まかなスケジュールを記載。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3" name="四角形吹き出し 55">
            <a:extLst>
              <a:ext uri="{FF2B5EF4-FFF2-40B4-BE49-F238E27FC236}">
                <a16:creationId xmlns:a16="http://schemas.microsoft.com/office/drawing/2014/main" id="{FBC044D7-8A84-4886-B28E-EA337936F160}"/>
              </a:ext>
            </a:extLst>
          </p:cNvPr>
          <p:cNvSpPr/>
          <p:nvPr/>
        </p:nvSpPr>
        <p:spPr>
          <a:xfrm>
            <a:off x="7664136" y="24442"/>
            <a:ext cx="1542167" cy="469055"/>
          </a:xfrm>
          <a:prstGeom prst="wedgeRectCallout">
            <a:avLst>
              <a:gd name="adj1" fmla="val 45754"/>
              <a:gd name="adj2" fmla="val 15554"/>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フォントの大きさは</a:t>
            </a:r>
            <a:r>
              <a:rPr lang="en-US" altLang="ja-JP" sz="1200" dirty="0">
                <a:solidFill>
                  <a:srgbClr val="3366FF"/>
                </a:solidFill>
                <a:latin typeface="Meiryo UI" panose="020B0604030504040204" pitchFamily="50" charset="-128"/>
                <a:ea typeface="Meiryo UI" panose="020B0604030504040204" pitchFamily="50" charset="-128"/>
              </a:rPr>
              <a:t>12</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14</a:t>
            </a:r>
            <a:r>
              <a:rPr lang="ja-JP" altLang="en-US" sz="1200" dirty="0">
                <a:solidFill>
                  <a:srgbClr val="3366FF"/>
                </a:solidFill>
                <a:latin typeface="Meiryo UI" panose="020B0604030504040204" pitchFamily="50" charset="-128"/>
                <a:ea typeface="Meiryo UI" panose="020B0604030504040204" pitchFamily="50" charset="-128"/>
              </a:rPr>
              <a:t>ポイントとすること</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テキスト ボックス 282">
            <a:extLst>
              <a:ext uri="{FF2B5EF4-FFF2-40B4-BE49-F238E27FC236}">
                <a16:creationId xmlns:a16="http://schemas.microsoft.com/office/drawing/2014/main" id="{C1378EDA-8EA3-EFDB-A2AD-B7B4BB203E4B}"/>
              </a:ext>
            </a:extLst>
          </p:cNvPr>
          <p:cNvSpPr txBox="1">
            <a:spLocks noChangeArrowheads="1"/>
          </p:cNvSpPr>
          <p:nvPr/>
        </p:nvSpPr>
        <p:spPr bwMode="auto">
          <a:xfrm>
            <a:off x="172588" y="5903630"/>
            <a:ext cx="4761288" cy="89713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C14CFCA-AA98-91E5-4085-AE676FABEB03}"/>
              </a:ext>
            </a:extLst>
          </p:cNvPr>
          <p:cNvSpPr/>
          <p:nvPr/>
        </p:nvSpPr>
        <p:spPr>
          <a:xfrm>
            <a:off x="1102042" y="6172730"/>
            <a:ext cx="3763782" cy="432515"/>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冒頭「○」に事業の</a:t>
            </a:r>
            <a:r>
              <a:rPr lang="en-US" altLang="ja-JP" sz="1200" dirty="0">
                <a:solidFill>
                  <a:srgbClr val="3366FF"/>
                </a:solidFill>
                <a:latin typeface="Meiryo UI" panose="020B0604030504040204" pitchFamily="50" charset="-128"/>
                <a:ea typeface="Meiryo UI" panose="020B0604030504040204" pitchFamily="50" charset="-128"/>
              </a:rPr>
              <a:t>PR</a:t>
            </a:r>
            <a:r>
              <a:rPr lang="ja-JP" altLang="en-US" sz="1200" dirty="0">
                <a:solidFill>
                  <a:srgbClr val="3366FF"/>
                </a:solidFill>
                <a:latin typeface="Meiryo UI" panose="020B0604030504040204" pitchFamily="50" charset="-128"/>
                <a:ea typeface="Meiryo UI" panose="020B0604030504040204" pitchFamily="50" charset="-128"/>
              </a:rPr>
              <a:t>ポイント、「●」に検討課題を専門用語をなるべく用いず、平易な内容で完結に記載。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 name="Rectangle 7">
            <a:extLst>
              <a:ext uri="{FF2B5EF4-FFF2-40B4-BE49-F238E27FC236}">
                <a16:creationId xmlns:a16="http://schemas.microsoft.com/office/drawing/2014/main" id="{2621BF9F-DF5D-C7C1-F8D3-7E8A0B681001}"/>
              </a:ext>
            </a:extLst>
          </p:cNvPr>
          <p:cNvSpPr>
            <a:spLocks noChangeArrowheads="1"/>
          </p:cNvSpPr>
          <p:nvPr/>
        </p:nvSpPr>
        <p:spPr bwMode="auto">
          <a:xfrm>
            <a:off x="81558" y="5747769"/>
            <a:ext cx="3885138" cy="229442"/>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４．○事業の</a:t>
            </a:r>
            <a:r>
              <a:rPr lang="en-US" altLang="ja-JP" sz="1400" dirty="0">
                <a:solidFill>
                  <a:srgbClr val="000000"/>
                </a:solidFill>
                <a:latin typeface="Meiryo UI" panose="020B0604030504040204" pitchFamily="50" charset="-128"/>
                <a:ea typeface="Meiryo UI" panose="020B0604030504040204" pitchFamily="50" charset="-128"/>
              </a:rPr>
              <a:t>PR</a:t>
            </a:r>
            <a:r>
              <a:rPr lang="ja-JP" altLang="en-US" sz="1400" dirty="0">
                <a:solidFill>
                  <a:srgbClr val="000000"/>
                </a:solidFill>
                <a:latin typeface="Meiryo UI" panose="020B0604030504040204" pitchFamily="50" charset="-128"/>
                <a:ea typeface="Meiryo UI" panose="020B0604030504040204" pitchFamily="50" charset="-128"/>
              </a:rPr>
              <a:t>ポイント／意義 </a:t>
            </a:r>
            <a:r>
              <a:rPr lang="en-US" altLang="ja-JP" sz="1400" dirty="0">
                <a:solidFill>
                  <a:srgbClr val="000000"/>
                </a:solidFill>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●検討課題</a:t>
            </a:r>
          </a:p>
        </p:txBody>
      </p:sp>
      <p:sp>
        <p:nvSpPr>
          <p:cNvPr id="4" name="正方形/長方形 3">
            <a:extLst>
              <a:ext uri="{FF2B5EF4-FFF2-40B4-BE49-F238E27FC236}">
                <a16:creationId xmlns:a16="http://schemas.microsoft.com/office/drawing/2014/main" id="{960E7D8F-63AC-965E-D2A9-5688FF1985A9}"/>
              </a:ext>
            </a:extLst>
          </p:cNvPr>
          <p:cNvSpPr/>
          <p:nvPr/>
        </p:nvSpPr>
        <p:spPr>
          <a:xfrm>
            <a:off x="9244114" y="55764"/>
            <a:ext cx="624075" cy="27543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別紙５</a:t>
            </a:r>
            <a:endPar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四角形吹き出し 55">
            <a:extLst>
              <a:ext uri="{FF2B5EF4-FFF2-40B4-BE49-F238E27FC236}">
                <a16:creationId xmlns:a16="http://schemas.microsoft.com/office/drawing/2014/main" id="{B010658F-BA6B-E8F0-0E7A-6C41653A48B5}"/>
              </a:ext>
            </a:extLst>
          </p:cNvPr>
          <p:cNvSpPr/>
          <p:nvPr/>
        </p:nvSpPr>
        <p:spPr>
          <a:xfrm>
            <a:off x="5653006" y="321276"/>
            <a:ext cx="1462870" cy="283123"/>
          </a:xfrm>
          <a:prstGeom prst="wedgeRectCallout">
            <a:avLst>
              <a:gd name="adj1" fmla="val -193322"/>
              <a:gd name="adj2" fmla="val -39727"/>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例：タイ </a:t>
            </a:r>
            <a:r>
              <a:rPr lang="en-US" altLang="ja-JP" sz="1200" dirty="0">
                <a:solidFill>
                  <a:srgbClr val="3366FF"/>
                </a:solidFill>
                <a:latin typeface="Meiryo UI" panose="020B0604030504040204" pitchFamily="50" charset="-128"/>
                <a:ea typeface="Meiryo UI" panose="020B0604030504040204" pitchFamily="50" charset="-128"/>
              </a:rPr>
              <a:t>or </a:t>
            </a:r>
            <a:r>
              <a:rPr lang="ja-JP" altLang="en-US" sz="1200" dirty="0">
                <a:solidFill>
                  <a:srgbClr val="3366FF"/>
                </a:solidFill>
                <a:latin typeface="Meiryo UI" panose="020B0604030504040204" pitchFamily="50" charset="-128"/>
                <a:ea typeface="Meiryo UI" panose="020B0604030504040204" pitchFamily="50" charset="-128"/>
              </a:rPr>
              <a:t>台湾等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8" name="四角形吹き出し 70">
            <a:extLst>
              <a:ext uri="{FF2B5EF4-FFF2-40B4-BE49-F238E27FC236}">
                <a16:creationId xmlns:a16="http://schemas.microsoft.com/office/drawing/2014/main" id="{AB1CA9B0-F91E-4929-950F-A2B6D2E30DCA}"/>
              </a:ext>
            </a:extLst>
          </p:cNvPr>
          <p:cNvSpPr/>
          <p:nvPr/>
        </p:nvSpPr>
        <p:spPr>
          <a:xfrm>
            <a:off x="7145344" y="1589459"/>
            <a:ext cx="1108890" cy="620649"/>
          </a:xfrm>
          <a:prstGeom prst="wedgeRectCallout">
            <a:avLst>
              <a:gd name="adj1" fmla="val -73770"/>
              <a:gd name="adj2" fmla="val 13286"/>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相手国の負担金額が明示できる場合は記載。</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9" name="四角形吹き出し 70">
            <a:extLst>
              <a:ext uri="{FF2B5EF4-FFF2-40B4-BE49-F238E27FC236}">
                <a16:creationId xmlns:a16="http://schemas.microsoft.com/office/drawing/2014/main" id="{6E18ECAA-EF0A-814D-0B5D-315BCB1320BF}"/>
              </a:ext>
            </a:extLst>
          </p:cNvPr>
          <p:cNvSpPr/>
          <p:nvPr/>
        </p:nvSpPr>
        <p:spPr>
          <a:xfrm>
            <a:off x="8622565" y="2631810"/>
            <a:ext cx="1283435" cy="629684"/>
          </a:xfrm>
          <a:prstGeom prst="wedgeRectCallout">
            <a:avLst>
              <a:gd name="adj1" fmla="val -52763"/>
              <a:gd name="adj2" fmla="val -66047"/>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各事業の間は事務手続きに</a:t>
            </a:r>
            <a:r>
              <a:rPr lang="en-US" altLang="ja-JP" sz="1100" dirty="0">
                <a:solidFill>
                  <a:srgbClr val="0000FF"/>
                </a:solidFill>
                <a:latin typeface="Meiryo UI" panose="020B0604030504040204" pitchFamily="50" charset="-128"/>
                <a:ea typeface="Meiryo UI" panose="020B0604030504040204" pitchFamily="50" charset="-128"/>
              </a:rPr>
              <a:t>3</a:t>
            </a:r>
            <a:r>
              <a:rPr lang="ja-JP" altLang="en-US" sz="1100" dirty="0">
                <a:solidFill>
                  <a:srgbClr val="0000FF"/>
                </a:solidFill>
                <a:latin typeface="Meiryo UI" panose="020B0604030504040204" pitchFamily="50" charset="-128"/>
                <a:ea typeface="Meiryo UI" panose="020B0604030504040204" pitchFamily="50" charset="-128"/>
              </a:rPr>
              <a:t>ヶ月程度必要となります。</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10" name="四角形吹き出し 70">
            <a:extLst>
              <a:ext uri="{FF2B5EF4-FFF2-40B4-BE49-F238E27FC236}">
                <a16:creationId xmlns:a16="http://schemas.microsoft.com/office/drawing/2014/main" id="{098B3E7B-B705-5042-C3D3-3E26D503D33D}"/>
              </a:ext>
            </a:extLst>
          </p:cNvPr>
          <p:cNvSpPr/>
          <p:nvPr/>
        </p:nvSpPr>
        <p:spPr>
          <a:xfrm>
            <a:off x="7849870" y="793897"/>
            <a:ext cx="1910571" cy="486701"/>
          </a:xfrm>
          <a:prstGeom prst="wedgeRectCallout">
            <a:avLst>
              <a:gd name="adj1" fmla="val -62988"/>
              <a:gd name="adj2" fmla="val 34403"/>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相手国負担額やその他補助金等も含めた事業全体の総額。</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11" name="四角形吹き出し 70">
            <a:extLst>
              <a:ext uri="{FF2B5EF4-FFF2-40B4-BE49-F238E27FC236}">
                <a16:creationId xmlns:a16="http://schemas.microsoft.com/office/drawing/2014/main" id="{23E31A75-A2DC-F70C-0C91-1FA1F8FEDD70}"/>
              </a:ext>
            </a:extLst>
          </p:cNvPr>
          <p:cNvSpPr/>
          <p:nvPr/>
        </p:nvSpPr>
        <p:spPr>
          <a:xfrm>
            <a:off x="8459055" y="1596296"/>
            <a:ext cx="1183667" cy="606474"/>
          </a:xfrm>
          <a:prstGeom prst="wedgeRectCallout">
            <a:avLst>
              <a:gd name="adj1" fmla="val -95335"/>
              <a:gd name="adj2" fmla="val -67437"/>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事業総額のうち</a:t>
            </a:r>
            <a:r>
              <a:rPr lang="en-US" altLang="ja-JP" sz="1100" dirty="0">
                <a:solidFill>
                  <a:srgbClr val="0000FF"/>
                </a:solidFill>
                <a:latin typeface="Meiryo UI" panose="020B0604030504040204" pitchFamily="50" charset="-128"/>
                <a:ea typeface="Meiryo UI" panose="020B0604030504040204" pitchFamily="50" charset="-128"/>
              </a:rPr>
              <a:t>NEDO</a:t>
            </a:r>
            <a:r>
              <a:rPr lang="ja-JP" altLang="en-US" sz="1100" dirty="0">
                <a:solidFill>
                  <a:srgbClr val="0000FF"/>
                </a:solidFill>
                <a:latin typeface="Meiryo UI" panose="020B0604030504040204" pitchFamily="50" charset="-128"/>
                <a:ea typeface="Meiryo UI" panose="020B0604030504040204" pitchFamily="50" charset="-128"/>
              </a:rPr>
              <a:t>事業として申請する費用。</a:t>
            </a:r>
            <a:endParaRPr lang="en-US" altLang="ja-JP" sz="1100"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669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29623" y="259650"/>
            <a:ext cx="4675164" cy="4015583"/>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（実証技術に関する事業概要）＊＊＊＊＊</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（目指す市場の現在～将来の成長）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（事業環境における課題）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50453" y="84272"/>
            <a:ext cx="2647517"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７．事業環境・目指す市場概要</a:t>
            </a:r>
          </a:p>
        </p:txBody>
      </p:sp>
      <p:sp>
        <p:nvSpPr>
          <p:cNvPr id="77" name="Text Box 6">
            <a:extLst>
              <a:ext uri="{FF2B5EF4-FFF2-40B4-BE49-F238E27FC236}">
                <a16:creationId xmlns:a16="http://schemas.microsoft.com/office/drawing/2014/main" id="{8951378C-775F-47AF-8A3D-DA81F7214C80}"/>
              </a:ext>
            </a:extLst>
          </p:cNvPr>
          <p:cNvSpPr txBox="1">
            <a:spLocks noChangeArrowheads="1"/>
          </p:cNvSpPr>
          <p:nvPr/>
        </p:nvSpPr>
        <p:spPr bwMode="auto">
          <a:xfrm>
            <a:off x="4918963" y="286282"/>
            <a:ext cx="4888867" cy="6476688"/>
          </a:xfrm>
          <a:prstGeom prst="rect">
            <a:avLst/>
          </a:prstGeom>
          <a:noFill/>
          <a:ln w="19050">
            <a:solidFill>
              <a:schemeClr val="bg1">
                <a:lumMod val="65000"/>
              </a:schemeClr>
            </a:solidFill>
            <a:miter lim="800000"/>
            <a:headEnd/>
            <a:tailEnd/>
          </a:ln>
        </p:spPr>
        <p:txBody>
          <a:body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○○システムと○○を用い、○○市場へ参入。</a:t>
            </a: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（実証技術の強み）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（ビジネスモデル）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（普及展開の大きな流れ） ＊＊＊＊＊</a:t>
            </a:r>
          </a:p>
        </p:txBody>
      </p:sp>
      <p:sp>
        <p:nvSpPr>
          <p:cNvPr id="37" name="四角形吹き出し 67">
            <a:extLst>
              <a:ext uri="{FF2B5EF4-FFF2-40B4-BE49-F238E27FC236}">
                <a16:creationId xmlns:a16="http://schemas.microsoft.com/office/drawing/2014/main" id="{B815D555-F3ED-4E8B-A680-2AF24220DAB9}"/>
              </a:ext>
            </a:extLst>
          </p:cNvPr>
          <p:cNvSpPr/>
          <p:nvPr/>
        </p:nvSpPr>
        <p:spPr>
          <a:xfrm>
            <a:off x="418213" y="2181349"/>
            <a:ext cx="2245572" cy="1892630"/>
          </a:xfrm>
          <a:prstGeom prst="wedgeRectCallout">
            <a:avLst>
              <a:gd name="adj1" fmla="val -16188"/>
              <a:gd name="adj2" fmla="val -104649"/>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実証技術及び目指す市場における事業環境について箇条書きで記載。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事業環境における課題及びその課題に対する実証技術の効用等を明記。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9" name="テキスト ボックス 71">
            <a:extLst>
              <a:ext uri="{FF2B5EF4-FFF2-40B4-BE49-F238E27FC236}">
                <a16:creationId xmlns:a16="http://schemas.microsoft.com/office/drawing/2014/main" id="{A8E6E69F-820F-4D24-ABEA-DFB017238AF4}"/>
              </a:ext>
            </a:extLst>
          </p:cNvPr>
          <p:cNvSpPr txBox="1">
            <a:spLocks noChangeArrowheads="1"/>
          </p:cNvSpPr>
          <p:nvPr/>
        </p:nvSpPr>
        <p:spPr bwMode="auto">
          <a:xfrm>
            <a:off x="2908872" y="1765655"/>
            <a:ext cx="1816993" cy="23083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目指す市場の成長・</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事業環境を説明する図等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40" name="四角形吹き出し 67">
            <a:extLst>
              <a:ext uri="{FF2B5EF4-FFF2-40B4-BE49-F238E27FC236}">
                <a16:creationId xmlns:a16="http://schemas.microsoft.com/office/drawing/2014/main" id="{C2FDC5BF-65EC-4230-BC7A-D000201F56EA}"/>
              </a:ext>
            </a:extLst>
          </p:cNvPr>
          <p:cNvSpPr/>
          <p:nvPr/>
        </p:nvSpPr>
        <p:spPr>
          <a:xfrm>
            <a:off x="5049874" y="2056133"/>
            <a:ext cx="2630132" cy="3491540"/>
          </a:xfrm>
          <a:prstGeom prst="wedgeRectCallout">
            <a:avLst>
              <a:gd name="adj1" fmla="val 6368"/>
              <a:gd name="adj2" fmla="val -68777"/>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市場分析や競合分析に基づく実証技術の強みを記載。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普及段階におけるビジネスモデルに</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ついて記載。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事業展開に係る主要リスクを考慮しての普及展開予定等を記載。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a:t>
            </a:r>
            <a:r>
              <a:rPr lang="ja-JP" altLang="en-US" sz="1200" dirty="0">
                <a:solidFill>
                  <a:srgbClr val="3366FF"/>
                </a:solidFill>
                <a:latin typeface="Meiryo UI" panose="020B0604030504040204" pitchFamily="50" charset="-128"/>
                <a:ea typeface="Meiryo UI" panose="020B0604030504040204" pitchFamily="50" charset="-128"/>
              </a:rPr>
              <a:t>現在想定なさっている内容でご</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記載ください。こちらの内容に関して</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は、今後事業を進めていく中での</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修正・変更は可能です。</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4909647" y="86200"/>
            <a:ext cx="1287046" cy="218443"/>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９．事業戦略</a:t>
            </a:r>
          </a:p>
        </p:txBody>
      </p:sp>
      <p:sp>
        <p:nvSpPr>
          <p:cNvPr id="42" name="テキスト ボックス 258">
            <a:extLst>
              <a:ext uri="{FF2B5EF4-FFF2-40B4-BE49-F238E27FC236}">
                <a16:creationId xmlns:a16="http://schemas.microsoft.com/office/drawing/2014/main" id="{3081E806-4178-421C-97E0-291B8AAF44F1}"/>
              </a:ext>
            </a:extLst>
          </p:cNvPr>
          <p:cNvSpPr txBox="1">
            <a:spLocks noChangeArrowheads="1"/>
          </p:cNvSpPr>
          <p:nvPr/>
        </p:nvSpPr>
        <p:spPr bwMode="auto">
          <a:xfrm>
            <a:off x="129622" y="4517895"/>
            <a:ext cx="4675165" cy="2245075"/>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41" name="Rectangle 7">
            <a:extLst>
              <a:ext uri="{FF2B5EF4-FFF2-40B4-BE49-F238E27FC236}">
                <a16:creationId xmlns:a16="http://schemas.microsoft.com/office/drawing/2014/main" id="{AA43B518-BE6A-4BB0-92D8-20C9F23C251F}"/>
              </a:ext>
            </a:extLst>
          </p:cNvPr>
          <p:cNvSpPr>
            <a:spLocks noChangeArrowheads="1"/>
          </p:cNvSpPr>
          <p:nvPr/>
        </p:nvSpPr>
        <p:spPr bwMode="auto">
          <a:xfrm>
            <a:off x="50454" y="4364457"/>
            <a:ext cx="2408661"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８．普及時における事業体制</a:t>
            </a:r>
          </a:p>
        </p:txBody>
      </p:sp>
      <p:sp>
        <p:nvSpPr>
          <p:cNvPr id="43" name="四角形吹き出し 67">
            <a:extLst>
              <a:ext uri="{FF2B5EF4-FFF2-40B4-BE49-F238E27FC236}">
                <a16:creationId xmlns:a16="http://schemas.microsoft.com/office/drawing/2014/main" id="{DB5EDDEF-1438-4F0D-B40B-28CE7511A617}"/>
              </a:ext>
            </a:extLst>
          </p:cNvPr>
          <p:cNvSpPr/>
          <p:nvPr/>
        </p:nvSpPr>
        <p:spPr>
          <a:xfrm>
            <a:off x="237506" y="5048713"/>
            <a:ext cx="2460465" cy="1423713"/>
          </a:xfrm>
          <a:prstGeom prst="wedgeRectCallout">
            <a:avLst>
              <a:gd name="adj1" fmla="val -17556"/>
              <a:gd name="adj2" fmla="val -67358"/>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普及段階において想定する</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顧客を含めた事業体制を記載。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5" name="テキスト ボックス 71">
            <a:extLst>
              <a:ext uri="{FF2B5EF4-FFF2-40B4-BE49-F238E27FC236}">
                <a16:creationId xmlns:a16="http://schemas.microsoft.com/office/drawing/2014/main" id="{5D420705-1936-4430-AC49-F4FD86E4739B}"/>
              </a:ext>
            </a:extLst>
          </p:cNvPr>
          <p:cNvSpPr txBox="1">
            <a:spLocks noChangeArrowheads="1"/>
          </p:cNvSpPr>
          <p:nvPr/>
        </p:nvSpPr>
        <p:spPr bwMode="auto">
          <a:xfrm>
            <a:off x="7941054" y="3424015"/>
            <a:ext cx="1816993" cy="2123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事業戦略を説明する図等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6" name="テキスト ボックス 71">
            <a:extLst>
              <a:ext uri="{FF2B5EF4-FFF2-40B4-BE49-F238E27FC236}">
                <a16:creationId xmlns:a16="http://schemas.microsoft.com/office/drawing/2014/main" id="{408B8D92-885A-3043-0855-A3BB2999AEF4}"/>
              </a:ext>
            </a:extLst>
          </p:cNvPr>
          <p:cNvSpPr txBox="1">
            <a:spLocks noChangeArrowheads="1"/>
          </p:cNvSpPr>
          <p:nvPr/>
        </p:nvSpPr>
        <p:spPr bwMode="auto">
          <a:xfrm>
            <a:off x="2830444" y="5087431"/>
            <a:ext cx="1816993" cy="13849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各ステークホルダーの関係を示す図等</a:t>
            </a: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2662811"/>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796</Words>
  <PresentationFormat>A4 210 x 297 mm</PresentationFormat>
  <Paragraphs>134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HGPｺﾞｼｯｸE</vt:lpstr>
      <vt:lpstr>Meiryo UI</vt:lpstr>
      <vt:lpstr>Arial</vt:lpstr>
      <vt:lpstr>Calibri</vt:lpstr>
      <vt:lpstr>Wingdings</vt:lpstr>
      <vt:lpstr>2_Office テーマ</vt:lpstr>
      <vt:lpstr>2_Presentation_Maerial(4：3）　HCJ</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