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55" autoAdjust="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9031" cy="492780"/>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 2"/>
          <p:cNvSpPr>
            <a:spLocks noGrp="1"/>
          </p:cNvSpPr>
          <p:nvPr>
            <p:ph type="dt" idx="1"/>
          </p:nvPr>
        </p:nvSpPr>
        <p:spPr>
          <a:xfrm>
            <a:off x="3815227" y="0"/>
            <a:ext cx="2919031" cy="492780"/>
          </a:xfrm>
          <a:prstGeom prst="rect">
            <a:avLst/>
          </a:prstGeom>
        </p:spPr>
        <p:txBody>
          <a:bodyPr vert="horz" lIns="87572" tIns="43786" rIns="87572" bIns="43786" rtlCol="0"/>
          <a:lstStyle>
            <a:lvl1pPr algn="r">
              <a:defRPr sz="1100"/>
            </a:lvl1pPr>
          </a:lstStyle>
          <a:p>
            <a:fld id="{D48D696F-5CAA-4E26-B8C0-A9898B4E9A11}" type="datetimeFigureOut">
              <a:rPr kumimoji="1" lang="ja-JP" altLang="en-US" smtClean="0"/>
              <a:pPr/>
              <a:t>2024/8/28</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87572" tIns="43786" rIns="87572" bIns="43786" rtlCol="0" anchor="ctr"/>
          <a:lstStyle/>
          <a:p>
            <a:endParaRPr lang="ja-JP" altLang="en-US"/>
          </a:p>
        </p:txBody>
      </p:sp>
      <p:sp>
        <p:nvSpPr>
          <p:cNvPr id="5" name="ノート プレースホルダ 4"/>
          <p:cNvSpPr>
            <a:spLocks noGrp="1"/>
          </p:cNvSpPr>
          <p:nvPr>
            <p:ph type="body" sz="quarter" idx="3"/>
          </p:nvPr>
        </p:nvSpPr>
        <p:spPr>
          <a:xfrm>
            <a:off x="673276" y="4686001"/>
            <a:ext cx="5389213" cy="4439612"/>
          </a:xfrm>
          <a:prstGeom prst="rect">
            <a:avLst/>
          </a:prstGeom>
        </p:spPr>
        <p:txBody>
          <a:bodyPr vert="horz" lIns="87572" tIns="43786" rIns="87572" bIns="437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372003"/>
            <a:ext cx="2919031" cy="492780"/>
          </a:xfrm>
          <a:prstGeom prst="rect">
            <a:avLst/>
          </a:prstGeom>
        </p:spPr>
        <p:txBody>
          <a:bodyPr vert="horz" lIns="87572" tIns="43786" rIns="87572" bIns="43786" rtlCol="0" anchor="b"/>
          <a:lstStyle>
            <a:lvl1pPr algn="l">
              <a:defRPr sz="1100"/>
            </a:lvl1pPr>
          </a:lstStyle>
          <a:p>
            <a:endParaRPr kumimoji="1" lang="ja-JP" altLang="en-US"/>
          </a:p>
        </p:txBody>
      </p:sp>
      <p:sp>
        <p:nvSpPr>
          <p:cNvPr id="7" name="スライド番号プレースホルダ 6"/>
          <p:cNvSpPr>
            <a:spLocks noGrp="1"/>
          </p:cNvSpPr>
          <p:nvPr>
            <p:ph type="sldNum" sz="quarter" idx="5"/>
          </p:nvPr>
        </p:nvSpPr>
        <p:spPr>
          <a:xfrm>
            <a:off x="3815227" y="9372003"/>
            <a:ext cx="2919031" cy="492780"/>
          </a:xfrm>
          <a:prstGeom prst="rect">
            <a:avLst/>
          </a:prstGeom>
        </p:spPr>
        <p:txBody>
          <a:bodyPr vert="horz" lIns="87572" tIns="43786" rIns="87572" bIns="43786" rtlCol="0" anchor="b"/>
          <a:lstStyle>
            <a:lvl1pPr algn="r">
              <a:defRPr sz="1100"/>
            </a:lvl1pPr>
          </a:lstStyle>
          <a:p>
            <a:fld id="{3F6BA4D3-07CC-4CBD-9488-8115E780459B}" type="slidenum">
              <a:rPr kumimoji="1" lang="ja-JP" altLang="en-US" smtClean="0"/>
              <a:pPr/>
              <a:t>‹#›</a:t>
            </a:fld>
            <a:endParaRPr kumimoji="1" lang="ja-JP" altLang="en-US"/>
          </a:p>
        </p:txBody>
      </p:sp>
    </p:spTree>
    <p:extLst>
      <p:ext uri="{BB962C8B-B14F-4D97-AF65-F5344CB8AC3E}">
        <p14:creationId xmlns:p14="http://schemas.microsoft.com/office/powerpoint/2010/main" val="5082737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2024/8/28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E519F-E738-4C56-BA12-40F65AEA3911}" type="datetimeFigureOut">
              <a:rPr kumimoji="1" lang="ja-JP" altLang="en-US" smtClean="0"/>
              <a:pPr/>
              <a:t>2024/8/28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CCA27-AD94-4D1F-8BB0-94EA3122479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79512" y="620688"/>
            <a:ext cx="8640960" cy="5040560"/>
          </a:xfrm>
          <a:prstGeom prst="rect">
            <a:avLst/>
          </a:prstGeom>
        </p:spPr>
        <p:txBody>
          <a:bodyPr vert="horz" lIns="91440" tIns="45720" rIns="91440" bIns="45720" rtlCol="0" anchor="t" anchorCtr="0">
            <a:noAutofit/>
          </a:bodyPr>
          <a:lstStyle/>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研究開発プロジェクト名</a:t>
            </a: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　○○○○の開発</a:t>
            </a:r>
            <a:endParaRPr lang="en-US" altLang="ja-JP" sz="1600" b="1" dirty="0">
              <a:latin typeface="Times New Roman" panose="02020603050405020304" pitchFamily="18" charset="0"/>
              <a:ea typeface="ＭＳ 明朝" panose="02020609040205080304" pitchFamily="17" charset="-128"/>
            </a:endParaRPr>
          </a:p>
          <a:p>
            <a:pPr>
              <a:spcBef>
                <a:spcPct val="0"/>
              </a:spcBef>
              <a:defRPr/>
            </a:pPr>
            <a:r>
              <a:rPr lang="en-US" altLang="ja-JP" sz="1600" b="1" dirty="0">
                <a:latin typeface="Times New Roman" panose="02020603050405020304" pitchFamily="18" charset="0"/>
                <a:ea typeface="ＭＳ 明朝" panose="02020609040205080304" pitchFamily="17" charset="-128"/>
              </a:rPr>
              <a:t>【PM</a:t>
            </a:r>
            <a:r>
              <a:rPr lang="ja-JP" altLang="en-US" sz="1600" b="1" dirty="0">
                <a:latin typeface="Times New Roman" panose="02020603050405020304" pitchFamily="18" charset="0"/>
                <a:ea typeface="ＭＳ 明朝" panose="02020609040205080304" pitchFamily="17" charset="-128"/>
              </a:rPr>
              <a:t>候補者名</a:t>
            </a: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　○○　○○（所属）</a:t>
            </a:r>
            <a:endParaRPr lang="en-US" altLang="ja-JP" sz="1600" b="1" dirty="0">
              <a:latin typeface="Times New Roman" panose="02020603050405020304" pitchFamily="18" charset="0"/>
              <a:ea typeface="ＭＳ 明朝" panose="02020609040205080304" pitchFamily="17" charset="-128"/>
            </a:endParaRPr>
          </a:p>
          <a:p>
            <a:pPr lvl="0">
              <a:spcBef>
                <a:spcPct val="0"/>
              </a:spcBef>
              <a:defRPr/>
            </a:pP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提案者名</a:t>
            </a: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cs typeface="+mj-cs"/>
              </a:rPr>
              <a:t>　○○○株式会社</a:t>
            </a:r>
            <a:endParaRPr lang="en-US" altLang="ja-JP" sz="1600" b="1" dirty="0">
              <a:latin typeface="Times New Roman" panose="02020603050405020304" pitchFamily="18" charset="0"/>
              <a:ea typeface="ＭＳ 明朝" panose="02020609040205080304" pitchFamily="17" charset="-128"/>
              <a:cs typeface="+mj-cs"/>
            </a:endParaRPr>
          </a:p>
          <a:p>
            <a:pPr lvl="0">
              <a:spcBef>
                <a:spcPct val="0"/>
              </a:spcBef>
              <a:defRPr/>
            </a:pPr>
            <a:r>
              <a:rPr lang="ja-JP" altLang="en-US" sz="1600" b="1" dirty="0">
                <a:latin typeface="Times New Roman" panose="02020603050405020304" pitchFamily="18" charset="0"/>
                <a:ea typeface="ＭＳ 明朝" panose="02020609040205080304" pitchFamily="17" charset="-128"/>
                <a:cs typeface="+mj-cs"/>
              </a:rPr>
              <a:t>　　　　　　（共同提案者、再委託先がある場合は、併記すること。）</a:t>
            </a:r>
            <a:endParaRPr lang="en-US" altLang="ja-JP" sz="1600" b="1" dirty="0">
              <a:latin typeface="Times New Roman" panose="02020603050405020304" pitchFamily="18" charset="0"/>
              <a:ea typeface="ＭＳ 明朝" panose="02020609040205080304" pitchFamily="17" charset="-128"/>
              <a:cs typeface="+mj-cs"/>
            </a:endParaRPr>
          </a:p>
          <a:p>
            <a:pPr lvl="0">
              <a:spcBef>
                <a:spcPct val="0"/>
              </a:spcBef>
              <a:defRPr/>
            </a:pP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期間（予算）</a:t>
            </a:r>
            <a:r>
              <a:rPr lang="en-US" altLang="ja-JP" sz="1600" b="1" dirty="0">
                <a:latin typeface="Times New Roman" panose="02020603050405020304" pitchFamily="18" charset="0"/>
                <a:ea typeface="ＭＳ 明朝" panose="02020609040205080304" pitchFamily="17" charset="-128"/>
              </a:rPr>
              <a:t>】 2024</a:t>
            </a:r>
            <a:r>
              <a:rPr lang="ja-JP" altLang="en-US" sz="1600" b="1" dirty="0">
                <a:latin typeface="Times New Roman" panose="02020603050405020304" pitchFamily="18" charset="0"/>
                <a:ea typeface="ＭＳ 明朝" panose="02020609040205080304" pitchFamily="17" charset="-128"/>
              </a:rPr>
              <a:t>年度～</a:t>
            </a:r>
            <a:r>
              <a:rPr lang="en-US" altLang="ja-JP" sz="1600" b="1" dirty="0">
                <a:latin typeface="Times New Roman" panose="02020603050405020304" pitchFamily="18" charset="0"/>
                <a:ea typeface="ＭＳ 明朝" panose="02020609040205080304" pitchFamily="17" charset="-128"/>
              </a:rPr>
              <a:t>2029</a:t>
            </a:r>
            <a:r>
              <a:rPr lang="ja-JP" altLang="en-US" sz="1600" b="1" dirty="0">
                <a:latin typeface="Times New Roman" panose="02020603050405020304" pitchFamily="18" charset="0"/>
                <a:ea typeface="ＭＳ 明朝" panose="02020609040205080304" pitchFamily="17" charset="-128"/>
              </a:rPr>
              <a:t>年度（○○百万円）（億円単位、全期間の合計額）</a:t>
            </a:r>
            <a:endParaRPr lang="en-US" altLang="ja-JP" sz="1600" b="1" dirty="0">
              <a:latin typeface="Times New Roman" panose="02020603050405020304" pitchFamily="18" charset="0"/>
              <a:ea typeface="ＭＳ 明朝" panose="02020609040205080304" pitchFamily="17" charset="-128"/>
            </a:endParaRPr>
          </a:p>
          <a:p>
            <a:pPr>
              <a:spcBef>
                <a:spcPct val="0"/>
              </a:spcBef>
              <a:defRPr/>
            </a:pP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最終目標（</a:t>
            </a:r>
            <a:r>
              <a:rPr lang="en-US" altLang="ja-JP" sz="1600" b="1" dirty="0">
                <a:latin typeface="Times New Roman" panose="02020603050405020304" pitchFamily="18" charset="0"/>
                <a:ea typeface="ＭＳ 明朝" panose="02020609040205080304" pitchFamily="17" charset="-128"/>
              </a:rPr>
              <a:t>2029</a:t>
            </a:r>
            <a:r>
              <a:rPr lang="ja-JP" altLang="en-US" sz="1600" b="1" dirty="0">
                <a:latin typeface="Times New Roman" panose="02020603050405020304" pitchFamily="18" charset="0"/>
                <a:ea typeface="ＭＳ 明朝" panose="02020609040205080304" pitchFamily="17" charset="-128"/>
              </a:rPr>
              <a:t>年度）</a:t>
            </a: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　（研究期間が</a:t>
            </a:r>
            <a:r>
              <a:rPr lang="en-US" altLang="ja-JP" sz="1600" b="1" dirty="0">
                <a:latin typeface="Times New Roman" panose="02020603050405020304" pitchFamily="18" charset="0"/>
                <a:ea typeface="ＭＳ 明朝" panose="02020609040205080304" pitchFamily="17" charset="-128"/>
              </a:rPr>
              <a:t>6</a:t>
            </a:r>
            <a:r>
              <a:rPr lang="ja-JP" altLang="en-US" sz="1600" b="1" dirty="0">
                <a:latin typeface="Times New Roman" panose="02020603050405020304" pitchFamily="18" charset="0"/>
                <a:ea typeface="ＭＳ 明朝" panose="02020609040205080304" pitchFamily="17" charset="-128"/>
              </a:rPr>
              <a:t>年未満を予定している場合は変更ください）</a:t>
            </a:r>
            <a:endParaRPr lang="en-US" altLang="ja-JP" sz="1600" b="1" dirty="0">
              <a:latin typeface="Times New Roman" panose="02020603050405020304" pitchFamily="18" charset="0"/>
              <a:ea typeface="ＭＳ 明朝" panose="02020609040205080304" pitchFamily="17" charset="-128"/>
            </a:endParaRPr>
          </a:p>
          <a:p>
            <a:pPr lvl="0">
              <a:spcBef>
                <a:spcPct val="0"/>
              </a:spcBef>
              <a:defRPr/>
            </a:pPr>
            <a:endParaRPr lang="en-US" altLang="ja-JP" sz="1600" b="1" dirty="0">
              <a:latin typeface="Times New Roman" panose="02020603050405020304" pitchFamily="18" charset="0"/>
              <a:ea typeface="ＭＳ 明朝" panose="02020609040205080304" pitchFamily="17" charset="-128"/>
            </a:endParaRPr>
          </a:p>
          <a:p>
            <a:pPr lvl="0">
              <a:spcBef>
                <a:spcPct val="0"/>
              </a:spcBef>
              <a:defRPr/>
            </a:pPr>
            <a:r>
              <a:rPr lang="en-US" altLang="ja-JP" sz="1600" b="1" dirty="0">
                <a:latin typeface="Times New Roman" panose="02020603050405020304" pitchFamily="18" charset="0"/>
                <a:ea typeface="ＭＳ 明朝" panose="02020609040205080304" pitchFamily="17" charset="-128"/>
              </a:rPr>
              <a:t>【</a:t>
            </a:r>
            <a:r>
              <a:rPr lang="ja-JP" altLang="en-US" sz="1600" b="1" dirty="0">
                <a:latin typeface="Times New Roman" panose="02020603050405020304" pitchFamily="18" charset="0"/>
                <a:ea typeface="ＭＳ 明朝" panose="02020609040205080304" pitchFamily="17" charset="-128"/>
              </a:rPr>
              <a:t>研究開発概要</a:t>
            </a:r>
            <a:r>
              <a:rPr lang="en-US" altLang="ja-JP" sz="1600" b="1" dirty="0">
                <a:latin typeface="Times New Roman" panose="02020603050405020304" pitchFamily="18" charset="0"/>
                <a:ea typeface="ＭＳ 明朝" panose="02020609040205080304" pitchFamily="17" charset="-128"/>
              </a:rPr>
              <a:t>】</a:t>
            </a:r>
          </a:p>
          <a:p>
            <a:pPr lvl="0">
              <a:spcBef>
                <a:spcPct val="0"/>
              </a:spcBef>
              <a:defRPr/>
            </a:pPr>
            <a:r>
              <a:rPr lang="ja-JP" altLang="en-US" sz="1600" b="1" dirty="0">
                <a:latin typeface="Times New Roman" panose="02020603050405020304" pitchFamily="18" charset="0"/>
                <a:ea typeface="ＭＳ 明朝" panose="02020609040205080304" pitchFamily="17" charset="-128"/>
              </a:rPr>
              <a:t>　　　　　　図を用いて実現を目指す資源循環と開発内容を分かり易く示してください。</a:t>
            </a:r>
            <a:endParaRPr lang="en-US" altLang="ja-JP" sz="1600" b="1" dirty="0">
              <a:latin typeface="Times New Roman" panose="02020603050405020304" pitchFamily="18" charset="0"/>
              <a:ea typeface="ＭＳ 明朝" panose="02020609040205080304" pitchFamily="17" charset="-128"/>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endParaRPr>
          </a:p>
          <a:p>
            <a:pPr lvl="0">
              <a:spcBef>
                <a:spcPct val="0"/>
              </a:spcBef>
              <a:defRPr/>
            </a:pPr>
            <a:r>
              <a:rPr lang="ja-JP" altLang="en-US" sz="1600" b="1" dirty="0">
                <a:latin typeface="Times New Roman" panose="02020603050405020304" pitchFamily="18" charset="0"/>
                <a:ea typeface="ＭＳ 明朝" panose="02020609040205080304" pitchFamily="17" charset="-128"/>
                <a:cs typeface="+mj-cs"/>
              </a:rPr>
              <a:t>　　　　　　</a:t>
            </a:r>
            <a:r>
              <a:rPr lang="en-US" altLang="ja-JP" sz="1600" b="1" dirty="0">
                <a:latin typeface="Times New Roman" panose="02020603050405020304" pitchFamily="18" charset="0"/>
                <a:ea typeface="ＭＳ 明朝" panose="02020609040205080304" pitchFamily="17" charset="-128"/>
                <a:cs typeface="+mj-cs"/>
              </a:rPr>
              <a:t>※</a:t>
            </a:r>
            <a:r>
              <a:rPr lang="ja-JP" altLang="en-US" sz="1600" b="1" dirty="0">
                <a:latin typeface="Times New Roman" panose="02020603050405020304" pitchFamily="18" charset="0"/>
                <a:ea typeface="ＭＳ 明朝" panose="02020609040205080304" pitchFamily="17" charset="-128"/>
                <a:cs typeface="+mj-cs"/>
              </a:rPr>
              <a:t>当資料はパワーポイント（日本語）で作成してください</a:t>
            </a:r>
            <a:r>
              <a:rPr kumimoji="1" lang="ja-JP"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ＭＳ 明朝" panose="02020609040205080304" pitchFamily="17" charset="-128"/>
                <a:cs typeface="+mj-cs"/>
              </a:rPr>
              <a:t>。</a:t>
            </a:r>
            <a:endParaRPr lang="en-US" altLang="ja-JP" sz="1600" b="1" dirty="0">
              <a:latin typeface="Times New Roman" panose="02020603050405020304" pitchFamily="18" charset="0"/>
              <a:ea typeface="ＭＳ 明朝" panose="02020609040205080304" pitchFamily="17" charset="-128"/>
              <a:cs typeface="+mj-cs"/>
            </a:endParaRPr>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rPr>
              <a:t>　　　　　　</a:t>
            </a:r>
            <a:r>
              <a:rPr kumimoji="1" lang="en-US" altLang="ja-JP"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rPr>
              <a:t>※</a:t>
            </a:r>
            <a:r>
              <a:rPr kumimoji="1" lang="ja-JP"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rPr>
              <a:t>当資料は１頁に纏めてください。</a:t>
            </a:r>
            <a:endParaRPr kumimoji="1" lang="en-US" altLang="ja-JP"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endParaRPr>
          </a:p>
          <a:p>
            <a:pPr lvl="0">
              <a:spcBef>
                <a:spcPct val="0"/>
              </a:spcBef>
              <a:defRPr/>
            </a:pPr>
            <a:r>
              <a:rPr lang="ja-JP" altLang="en-US" sz="1600" b="1" dirty="0">
                <a:latin typeface="Times New Roman" panose="02020603050405020304" pitchFamily="18" charset="0"/>
                <a:ea typeface="ＭＳ 明朝" panose="02020609040205080304" pitchFamily="17" charset="-128"/>
                <a:cs typeface="+mj-cs"/>
              </a:rPr>
              <a:t>　　　　　　</a:t>
            </a:r>
            <a:r>
              <a:rPr lang="en-US" altLang="ja-JP" sz="1600" b="1" dirty="0">
                <a:latin typeface="Times New Roman" panose="02020603050405020304" pitchFamily="18" charset="0"/>
                <a:ea typeface="ＭＳ 明朝" panose="02020609040205080304" pitchFamily="17" charset="-128"/>
                <a:cs typeface="+mj-cs"/>
              </a:rPr>
              <a:t>※</a:t>
            </a:r>
            <a:r>
              <a:rPr lang="ja-JP" altLang="en-US" sz="1600" b="1" dirty="0">
                <a:latin typeface="Times New Roman" panose="02020603050405020304" pitchFamily="18" charset="0"/>
                <a:ea typeface="ＭＳ 明朝" panose="02020609040205080304" pitchFamily="17" charset="-128"/>
                <a:cs typeface="+mj-cs"/>
              </a:rPr>
              <a:t>採択時に公表する可能性があります。</a:t>
            </a:r>
            <a:endParaRPr kumimoji="1" lang="en-US" altLang="ja-JP" sz="1600" b="1"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r>
              <a:rPr lang="ja-JP" altLang="en-US" sz="1600" b="1" dirty="0"/>
              <a:t>　</a:t>
            </a:r>
            <a:endParaRPr lang="en-US" altLang="ja-JP" sz="1600" b="1" dirty="0"/>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mj-lt"/>
                <a:ea typeface="+mj-ea"/>
                <a:cs typeface="+mj-cs"/>
              </a:rPr>
              <a:t>　</a:t>
            </a: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endParaRPr lang="en-US" altLang="ja-JP" sz="1600" b="1" dirty="0"/>
          </a:p>
          <a:p>
            <a:pPr lvl="0">
              <a:spcBef>
                <a:spcPct val="0"/>
              </a:spcBef>
              <a:defRPr/>
            </a:pPr>
            <a:endParaRPr lang="en-US" altLang="ja-JP" sz="1600" b="1" dirty="0"/>
          </a:p>
          <a:p>
            <a:pPr>
              <a:spcBef>
                <a:spcPct val="0"/>
              </a:spcBef>
              <a:defRPr/>
            </a:pPr>
            <a:endParaRPr lang="en-US" altLang="ja-JP" sz="1600" b="1" dirty="0"/>
          </a:p>
          <a:p>
            <a:pPr marL="0" marR="0" lvl="0" indent="0" defTabSz="914400" rtl="0" eaLnBrk="1" fontAlgn="auto" latinLnBrk="0" hangingPunct="1">
              <a:lnSpc>
                <a:spcPct val="100000"/>
              </a:lnSpc>
              <a:spcBef>
                <a:spcPct val="0"/>
              </a:spcBef>
              <a:spcAft>
                <a:spcPts val="0"/>
              </a:spcAft>
              <a:buClrTx/>
              <a:buSzTx/>
              <a:buFontTx/>
              <a:buNone/>
              <a:tabLst/>
              <a:defRPr/>
            </a:pPr>
            <a:endParaRPr kumimoji="1" lang="ja-JP" altLang="en-US" sz="1600" b="1" i="0" u="none" strike="noStrike" kern="1200" cap="none" spc="0" normalizeH="0" baseline="0" noProof="0" dirty="0">
              <a:ln>
                <a:noFill/>
              </a:ln>
              <a:solidFill>
                <a:schemeClr val="tx1"/>
              </a:solidFill>
              <a:effectLst/>
              <a:uLnTx/>
              <a:uFillTx/>
              <a:latin typeface="+mj-lt"/>
              <a:ea typeface="+mj-ea"/>
              <a:cs typeface="+mj-cs"/>
            </a:endParaRPr>
          </a:p>
        </p:txBody>
      </p:sp>
      <p:sp>
        <p:nvSpPr>
          <p:cNvPr id="1026" name="Rectangle 2"/>
          <p:cNvSpPr>
            <a:spLocks noChangeArrowheads="1"/>
          </p:cNvSpPr>
          <p:nvPr/>
        </p:nvSpPr>
        <p:spPr bwMode="auto">
          <a:xfrm>
            <a:off x="8316416" y="116632"/>
            <a:ext cx="648072"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dirty="0">
                <a:latin typeface="Times New Roman" pitchFamily="18" charset="0"/>
                <a:ea typeface="ＭＳ 明朝" pitchFamily="17" charset="-128"/>
                <a:cs typeface="ＭＳ Ｐゴシック" pitchFamily="50" charset="-128"/>
              </a:rPr>
              <a:t>別添</a:t>
            </a:r>
            <a:r>
              <a:rPr lang="en-US" altLang="ja-JP" sz="1000" dirty="0">
                <a:latin typeface="Times New Roman" pitchFamily="18" charset="0"/>
                <a:ea typeface="ＭＳ 明朝" pitchFamily="17" charset="-128"/>
                <a:cs typeface="ＭＳ Ｐゴシック" pitchFamily="50" charset="-128"/>
              </a:rPr>
              <a:t>10</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196407" y="76562"/>
            <a:ext cx="1944216" cy="400110"/>
          </a:xfrm>
          <a:prstGeom prst="rect">
            <a:avLst/>
          </a:prstGeom>
          <a:noFill/>
          <a:ln>
            <a:solidFill>
              <a:schemeClr val="tx1"/>
            </a:solidFill>
          </a:ln>
        </p:spPr>
        <p:txBody>
          <a:bodyPr wrap="square" rtlCol="0">
            <a:spAutoFit/>
          </a:bodyPr>
          <a:lstStyle/>
          <a:p>
            <a:pPr algn="ctr"/>
            <a:r>
              <a:rPr kumimoji="1" lang="ja-JP" altLang="en-US" sz="2000" b="1" dirty="0">
                <a:latin typeface="ＭＳ 明朝" panose="02020609040205080304" pitchFamily="17" charset="-128"/>
                <a:ea typeface="ＭＳ 明朝" panose="02020609040205080304" pitchFamily="17" charset="-128"/>
              </a:rPr>
              <a:t>提案書要約版</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153</Words>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