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32"/>
  </p:notesMasterIdLst>
  <p:handoutMasterIdLst>
    <p:handoutMasterId r:id="rId33"/>
  </p:handoutMasterIdLst>
  <p:sldIdLst>
    <p:sldId id="2145705059" r:id="rId2"/>
    <p:sldId id="2145705070" r:id="rId3"/>
    <p:sldId id="2145705137" r:id="rId4"/>
    <p:sldId id="2145705124" r:id="rId5"/>
    <p:sldId id="267" r:id="rId6"/>
    <p:sldId id="2145705125" r:id="rId7"/>
    <p:sldId id="2145705018" r:id="rId8"/>
    <p:sldId id="2145705061" r:id="rId9"/>
    <p:sldId id="2145705263" r:id="rId10"/>
    <p:sldId id="2145705060" r:id="rId11"/>
    <p:sldId id="2145705264" r:id="rId12"/>
    <p:sldId id="2145705266" r:id="rId13"/>
    <p:sldId id="2145705129" r:id="rId14"/>
    <p:sldId id="2145705274" r:id="rId15"/>
    <p:sldId id="2145705279" r:id="rId16"/>
    <p:sldId id="2145705014" r:id="rId17"/>
    <p:sldId id="2145704965" r:id="rId18"/>
    <p:sldId id="2145705131" r:id="rId19"/>
    <p:sldId id="2145705116" r:id="rId20"/>
    <p:sldId id="2145704977" r:id="rId21"/>
    <p:sldId id="2145704976" r:id="rId22"/>
    <p:sldId id="2145705052" r:id="rId23"/>
    <p:sldId id="2145705109" r:id="rId24"/>
    <p:sldId id="2145705280" r:id="rId25"/>
    <p:sldId id="2145705132" r:id="rId26"/>
    <p:sldId id="2145705146" r:id="rId27"/>
    <p:sldId id="2145705147" r:id="rId28"/>
    <p:sldId id="2145705071" r:id="rId29"/>
    <p:sldId id="2145705134" r:id="rId30"/>
    <p:sldId id="2145705135" r:id="rId31"/>
  </p:sldIdLst>
  <p:sldSz cx="12192000" cy="6858000"/>
  <p:notesSz cx="6735763" cy="9866313"/>
  <p:custShowLst>
    <p:custShow name="Format Guide Workshop" id="0">
      <p:sldLst/>
    </p:custShow>
  </p:custShowLst>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4796" autoAdjust="0"/>
  </p:normalViewPr>
  <p:slideViewPr>
    <p:cSldViewPr snapToGrid="0">
      <p:cViewPr varScale="1">
        <p:scale>
          <a:sx n="111" d="100"/>
          <a:sy n="111" d="100"/>
        </p:scale>
        <p:origin x="912" y="114"/>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10/23/2024</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10/23/2024</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join/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eti.go.jp/shingikai/sankoshin/green_innovation/pdf/007_02_00.pdf"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a:t>
            </a:r>
            <a:r>
              <a:rPr kumimoji="1" lang="zh-TW" altLang="en-US" sz="1100" dirty="0"/>
              <a:t>／（</a:t>
            </a:r>
            <a:r>
              <a:rPr kumimoji="1" lang="en-US" altLang="zh-TW" sz="1100" dirty="0"/>
              <a:t>2</a:t>
            </a:r>
            <a:r>
              <a:rPr kumimoji="1" lang="zh-TW" altLang="en-US" sz="1100" dirty="0"/>
              <a:t>） </a:t>
            </a:r>
            <a:r>
              <a:rPr kumimoji="1" lang="ja-JP" altLang="en-US" sz="1100" dirty="0"/>
              <a:t>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60420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90233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3919169385"/>
              </p:ext>
            </p:extLst>
          </p:nvPr>
        </p:nvGraphicFramePr>
        <p:xfrm>
          <a:off x="521722" y="3090124"/>
          <a:ext cx="11257502" cy="2970202"/>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2035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a:solidFill>
                            <a:schemeClr val="tx1"/>
                          </a:solidFill>
                          <a:latin typeface="Meiryo UI" panose="020B0604030504040204" pitchFamily="50" charset="-128"/>
                          <a:ea typeface="Meiryo UI" panose="020B0604030504040204" pitchFamily="50" charset="-128"/>
                        </a:rPr>
                        <a:t>2035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NY</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45042919"/>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b="0" u="none" dirty="0">
                          <a:solidFill>
                            <a:schemeClr val="tx1"/>
                          </a:solidFill>
                          <a:latin typeface="Meiryo UI" panose="020B0604030504040204" pitchFamily="50" charset="-128"/>
                          <a:ea typeface="Meiryo UI" panose="020B0604030504040204" pitchFamily="50" charset="-128"/>
                        </a:rPr>
                        <a:t>営業利益</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b="0" u="none"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b="0" u="none" dirty="0">
                          <a:solidFill>
                            <a:schemeClr val="tx1"/>
                          </a:solidFill>
                          <a:latin typeface="Meiryo UI" panose="020B0604030504040204" pitchFamily="50" charset="-128"/>
                          <a:ea typeface="Meiryo UI" panose="020B0604030504040204" pitchFamily="50" charset="-128"/>
                        </a:rPr>
                        <a:t>XX</a:t>
                      </a:r>
                      <a:r>
                        <a:rPr lang="ja-JP" altLang="en-US" sz="1000" b="0" u="none" dirty="0">
                          <a:solidFill>
                            <a:schemeClr val="tx1"/>
                          </a:solidFill>
                          <a:latin typeface="Meiryo UI" panose="020B0604030504040204" pitchFamily="50" charset="-128"/>
                          <a:ea typeface="Meiryo UI" panose="020B0604030504040204" pitchFamily="50" charset="-128"/>
                        </a:rPr>
                        <a:t>円</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b="0" u="none" dirty="0">
                          <a:solidFill>
                            <a:schemeClr val="tx1"/>
                          </a:solidFill>
                          <a:latin typeface="Meiryo UI" panose="020B0604030504040204" pitchFamily="50" charset="-128"/>
                          <a:ea typeface="Meiryo UI" panose="020B0604030504040204" pitchFamily="50" charset="-128"/>
                        </a:rPr>
                        <a:t>XX</a:t>
                      </a:r>
                      <a:r>
                        <a:rPr lang="ja-JP" altLang="en-US" sz="1000" b="0" u="none" dirty="0">
                          <a:solidFill>
                            <a:schemeClr val="tx1"/>
                          </a:solidFill>
                          <a:latin typeface="Meiryo UI" panose="020B0604030504040204" pitchFamily="50" charset="-128"/>
                          <a:ea typeface="Meiryo UI" panose="020B0604030504040204" pitchFamily="50" charset="-128"/>
                        </a:rPr>
                        <a:t>円</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b="0" u="none" dirty="0">
                          <a:solidFill>
                            <a:schemeClr val="tx1"/>
                          </a:solidFill>
                          <a:latin typeface="Meiryo UI" panose="020B0604030504040204" pitchFamily="50" charset="-128"/>
                          <a:ea typeface="Meiryo UI" panose="020B0604030504040204" pitchFamily="50" charset="-128"/>
                        </a:rPr>
                        <a:t>・</a:t>
                      </a:r>
                      <a:r>
                        <a:rPr lang="en-US" altLang="ja-JP" sz="1000" b="0" u="none" dirty="0">
                          <a:solidFill>
                            <a:schemeClr val="tx1"/>
                          </a:solidFill>
                          <a:latin typeface="Meiryo UI" panose="020B0604030504040204" pitchFamily="50" charset="-128"/>
                          <a:ea typeface="Meiryo UI" panose="020B0604030504040204" pitchFamily="50" charset="-128"/>
                        </a:rPr>
                        <a:t>XXX</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946778"/>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3031683"/>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647790"/>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NX</a:t>
            </a:r>
            <a:r>
              <a:rPr kumimoji="1" lang="ja-JP" altLang="en-US" dirty="0">
                <a:solidFill>
                  <a:schemeClr val="tx1"/>
                </a:solidFill>
              </a:rPr>
              <a:t>年頃の事業化、</a:t>
            </a:r>
            <a:r>
              <a:rPr kumimoji="1" lang="en-US" altLang="ja-JP" dirty="0">
                <a:solidFill>
                  <a:schemeClr val="tx1"/>
                </a:solidFill>
              </a:rPr>
              <a:t>NY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802351"/>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60420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b="1" u="sng" dirty="0">
                <a:solidFill>
                  <a:schemeClr val="tx1"/>
                </a:solidFill>
                <a:latin typeface="Meiryo UI" panose="020B0604030504040204" pitchFamily="50" charset="-128"/>
                <a:ea typeface="Meiryo UI" panose="020B0604030504040204" pitchFamily="50" charset="-128"/>
              </a:rPr>
              <a:t>投資回収</a:t>
            </a:r>
            <a:endParaRPr kumimoji="1" lang="en-US" sz="1200" b="1" u="sng"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937253"/>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87445"/>
            <a:ext cx="3654800" cy="590550"/>
          </a:xfrm>
          <a:prstGeom prst="borderCallout1">
            <a:avLst>
              <a:gd name="adj1" fmla="val -2218"/>
              <a:gd name="adj2" fmla="val 26851"/>
              <a:gd name="adj3" fmla="val -21281"/>
              <a:gd name="adj4" fmla="val 40137"/>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NY</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5" name="四角形吹き出し 2">
            <a:extLst>
              <a:ext uri="{FF2B5EF4-FFF2-40B4-BE49-F238E27FC236}">
                <a16:creationId xmlns:a16="http://schemas.microsoft.com/office/drawing/2014/main" id="{D4DFFAB3-AB78-2F48-92A0-693FBCA26BA2}"/>
              </a:ext>
            </a:extLst>
          </p:cNvPr>
          <p:cNvSpPr/>
          <p:nvPr/>
        </p:nvSpPr>
        <p:spPr>
          <a:xfrm>
            <a:off x="2120749" y="2416395"/>
            <a:ext cx="4743229" cy="291731"/>
          </a:xfrm>
          <a:prstGeom prst="wedgeRectCallout">
            <a:avLst>
              <a:gd name="adj1" fmla="val -1744"/>
              <a:gd name="adj2" fmla="val 155358"/>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rPr>
              <a:t>2035</a:t>
            </a:r>
            <a:r>
              <a:rPr kumimoji="1" lang="ja-JP" altLang="en-US" sz="1000" dirty="0">
                <a:solidFill>
                  <a:schemeClr val="tx1"/>
                </a:solidFill>
                <a:latin typeface="Meiryo UI" panose="020B0604030504040204" pitchFamily="50" charset="-128"/>
                <a:ea typeface="Meiryo UI" panose="020B0604030504040204" pitchFamily="50" charset="-128"/>
              </a:rPr>
              <a:t>年度までの各年度及び事業化年度、投資回収年度について単年度ごとに記入</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0FED7CAC-5024-F5D6-030D-B003E62B150B}"/>
              </a:ext>
            </a:extLst>
          </p:cNvPr>
          <p:cNvSpPr txBox="1"/>
          <p:nvPr/>
        </p:nvSpPr>
        <p:spPr>
          <a:xfrm>
            <a:off x="10312617" y="6048960"/>
            <a:ext cx="1466607" cy="2769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減価償却方式で計上</a:t>
            </a:r>
          </a:p>
        </p:txBody>
      </p:sp>
    </p:spTree>
    <p:extLst>
      <p:ext uri="{BB962C8B-B14F-4D97-AF65-F5344CB8AC3E}">
        <p14:creationId xmlns:p14="http://schemas.microsoft.com/office/powerpoint/2010/main" val="632901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nvGraphicFramePr>
        <p:xfrm>
          <a:off x="521721" y="2410615"/>
          <a:ext cx="11257503" cy="3904459"/>
        </p:xfrm>
        <a:graphic>
          <a:graphicData uri="http://schemas.openxmlformats.org/drawingml/2006/table">
            <a:tbl>
              <a:tblPr firstRow="1" bandRow="1">
                <a:tableStyleId>{9D7B26C5-4107-4FEC-AEDC-1716B250A1EF}</a:tableStyleId>
              </a:tblPr>
              <a:tblGrid>
                <a:gridCol w="1922501">
                  <a:extLst>
                    <a:ext uri="{9D8B030D-6E8A-4147-A177-3AD203B41FA5}">
                      <a16:colId xmlns:a16="http://schemas.microsoft.com/office/drawing/2014/main" val="124251621"/>
                    </a:ext>
                  </a:extLst>
                </a:gridCol>
                <a:gridCol w="9335002">
                  <a:extLst>
                    <a:ext uri="{9D8B030D-6E8A-4147-A177-3AD203B41FA5}">
                      <a16:colId xmlns:a16="http://schemas.microsoft.com/office/drawing/2014/main" val="2765241693"/>
                    </a:ext>
                  </a:extLst>
                </a:gridCol>
              </a:tblGrid>
              <a:tr h="290992">
                <a:tc>
                  <a:txBody>
                    <a:bodyPr/>
                    <a:lstStyle/>
                    <a:p>
                      <a:r>
                        <a:rPr lang="ja-JP" altLang="en-US" sz="1200" dirty="0">
                          <a:solidFill>
                            <a:schemeClr val="tx1"/>
                          </a:solidFill>
                          <a:latin typeface="Meiryo UI" panose="020B0604030504040204" pitchFamily="50" charset="-128"/>
                          <a:ea typeface="Meiryo UI" panose="020B0604030504040204" pitchFamily="50" charset="-128"/>
                        </a:rPr>
                        <a:t>　項目</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記載内容</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tc>
                <a:extLst>
                  <a:ext uri="{0D108BD9-81ED-4DB2-BD59-A6C34878D82A}">
                    <a16:rowId xmlns:a16="http://schemas.microsoft.com/office/drawing/2014/main" val="1157993583"/>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研究開発から事業化、投資回収までの取組段階を記入</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2045042919"/>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a:solidFill>
                            <a:schemeClr val="tx1"/>
                          </a:solidFill>
                          <a:latin typeface="Meiryo UI" panose="020B0604030504040204" pitchFamily="50" charset="-128"/>
                          <a:ea typeface="Meiryo UI" panose="020B0604030504040204" pitchFamily="50" charset="-128"/>
                        </a:rPr>
                        <a:t>本基金の成果である製品や技術から生まれる売上高</a:t>
                      </a:r>
                      <a:endParaRPr lang="ja-JP" alt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1563314925"/>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事業化に必要な材料や工場の人件費、工場の間接費、設備・機械装置の減価償却費、等</a:t>
                      </a:r>
                    </a:p>
                  </a:txBody>
                  <a:tcPr marL="0" marR="0" marT="36000" marB="0" anchor="ctr"/>
                </a:tc>
                <a:extLst>
                  <a:ext uri="{0D108BD9-81ED-4DB2-BD59-A6C34878D82A}">
                    <a16:rowId xmlns:a16="http://schemas.microsoft.com/office/drawing/2014/main" val="1719203758"/>
                  </a:ext>
                </a:extLst>
              </a:tr>
              <a:tr h="453079">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r>
                        <a:rPr lang="ja-JP" altLang="en-US" sz="1000" dirty="0">
                          <a:solidFill>
                            <a:schemeClr val="tx1"/>
                          </a:solidFill>
                          <a:latin typeface="Meiryo UI" panose="020B0604030504040204" pitchFamily="50" charset="-128"/>
                          <a:ea typeface="Meiryo UI" panose="020B0604030504040204" pitchFamily="50" charset="-128"/>
                        </a:rPr>
                        <a:t>（以下の項目により算定）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事業化後の研究開発費も含む</a:t>
                      </a:r>
                      <a:endParaRPr lang="en-US" altLang="ja-JP" sz="1000" strike="sngStrike"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4245102220"/>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・設備・機械装置等費</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strike="noStrike" baseline="0" dirty="0">
                          <a:solidFill>
                            <a:schemeClr val="tx1"/>
                          </a:solidFill>
                          <a:latin typeface="Meiryo UI" panose="020B0604030504040204" pitchFamily="50" charset="-128"/>
                          <a:ea typeface="Meiryo UI" panose="020B0604030504040204" pitchFamily="50" charset="-128"/>
                        </a:rPr>
                        <a:t>研究開発のために購入する</a:t>
                      </a:r>
                      <a:r>
                        <a:rPr lang="ja-JP" altLang="en-US" sz="1000" dirty="0">
                          <a:solidFill>
                            <a:schemeClr val="tx1"/>
                          </a:solidFill>
                          <a:latin typeface="Meiryo UI" panose="020B0604030504040204" pitchFamily="50" charset="-128"/>
                          <a:ea typeface="Meiryo UI" panose="020B0604030504040204" pitchFamily="50" charset="-128"/>
                        </a:rPr>
                        <a:t>設備・機械装置の減価償却費、その他関連部材等の費用</a:t>
                      </a:r>
                    </a:p>
                  </a:txBody>
                  <a:tcPr marL="0" marR="0" marT="36000" marB="0" anchor="ctr"/>
                </a:tc>
                <a:extLst>
                  <a:ext uri="{0D108BD9-81ED-4DB2-BD59-A6C34878D82A}">
                    <a16:rowId xmlns:a16="http://schemas.microsoft.com/office/drawing/2014/main" val="2391791134"/>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・労務費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研究開発のために稼働する必要人員に対しての労務費</a:t>
                      </a:r>
                    </a:p>
                  </a:txBody>
                  <a:tcPr marL="0" marR="0" marT="36000" marB="0" anchor="ctr"/>
                </a:tc>
                <a:extLst>
                  <a:ext uri="{0D108BD9-81ED-4DB2-BD59-A6C34878D82A}">
                    <a16:rowId xmlns:a16="http://schemas.microsoft.com/office/drawing/2014/main" val="4213094586"/>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・委託費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研究開発にあたって外部委託をする場合の費用</a:t>
                      </a:r>
                    </a:p>
                  </a:txBody>
                  <a:tcPr marL="0" marR="0" marT="36000" marB="0" anchor="ctr"/>
                </a:tc>
                <a:extLst>
                  <a:ext uri="{0D108BD9-81ED-4DB2-BD59-A6C34878D82A}">
                    <a16:rowId xmlns:a16="http://schemas.microsoft.com/office/drawing/2014/main" val="2955363965"/>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・その他経費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その他研究開発に必要な経費（研究所の賃料、光熱費等）</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2510319905"/>
                  </a:ext>
                </a:extLst>
              </a:tr>
              <a:tr h="453079">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製品や技術の販売や、事業の管理に必要な費用</a:t>
                      </a:r>
                      <a:b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（広告宣伝費、営業の人件費、製品の保管費用、事務所の家賃、光熱費等を指すが、分解が難しい場合は大枠の金額を記載）</a:t>
                      </a:r>
                    </a:p>
                  </a:txBody>
                  <a:tcPr marL="0" marR="0" marT="36000" marB="0" anchor="ctr"/>
                </a:tc>
                <a:extLst>
                  <a:ext uri="{0D108BD9-81ED-4DB2-BD59-A6C34878D82A}">
                    <a16:rowId xmlns:a16="http://schemas.microsoft.com/office/drawing/2014/main" val="2073058830"/>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＝売上高－原価ー研究開発費ー販売管理費</a:t>
                      </a:r>
                    </a:p>
                  </a:txBody>
                  <a:tcPr marL="0" marR="0" marT="36000" marB="0" anchor="ctr"/>
                </a:tc>
                <a:extLst>
                  <a:ext uri="{0D108BD9-81ED-4DB2-BD59-A6C34878D82A}">
                    <a16:rowId xmlns:a16="http://schemas.microsoft.com/office/drawing/2014/main" val="743348618"/>
                  </a:ext>
                </a:extLst>
              </a:tr>
              <a:tr h="453079">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1165585886"/>
                  </a:ext>
                </a:extLst>
              </a:tr>
              <a:tr h="25047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・各項目における記載内容については以下の考え方とする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・本ページにおける各年度の記載は、いわゆる損益計算書上の各項目と同様の定義とする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・設備・機械装置等の減価償却費や労務費について、原価と研究開発費のどちらに計上するかは、採用する会計基準に従って分類</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・各項目とも、国や自治体等からの支援額を</a:t>
            </a:r>
            <a:r>
              <a:rPr lang="ja-JP" altLang="en-US" sz="1400">
                <a:solidFill>
                  <a:schemeClr val="tx1"/>
                </a:solidFill>
                <a:latin typeface="Meiryo UI" panose="020B0604030504040204" pitchFamily="50" charset="-128"/>
                <a:ea typeface="Meiryo UI" panose="020B0604030504040204" pitchFamily="50" charset="-128"/>
              </a:rPr>
              <a:t>控除した金額</a:t>
            </a:r>
            <a:r>
              <a:rPr lang="ja-JP" altLang="en-US" sz="1400" dirty="0">
                <a:solidFill>
                  <a:schemeClr val="tx1"/>
                </a:solidFill>
                <a:latin typeface="Meiryo UI" panose="020B0604030504040204" pitchFamily="50" charset="-128"/>
                <a:ea typeface="Meiryo UI" panose="020B0604030504040204" pitchFamily="50" charset="-128"/>
              </a:rPr>
              <a:t>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highlight>
                  <a:srgbClr val="FFFF00"/>
                </a:highlight>
              </a:rPr>
              <a:t>前ページの記載要領につき、本スライドは提出時に削除！</a:t>
            </a:r>
            <a:endParaRPr kumimoji="1" lang="en-US" dirty="0">
              <a:solidFill>
                <a:schemeClr val="tx1"/>
              </a:solidFill>
              <a:highlight>
                <a:srgbClr val="FFFF00"/>
              </a:highlight>
            </a:endParaRPr>
          </a:p>
        </p:txBody>
      </p:sp>
      <p:sp>
        <p:nvSpPr>
          <p:cNvPr id="2" name="正方形/長方形 1">
            <a:extLst>
              <a:ext uri="{FF2B5EF4-FFF2-40B4-BE49-F238E27FC236}">
                <a16:creationId xmlns:a16="http://schemas.microsoft.com/office/drawing/2014/main" id="{37BCCCF2-3466-D3E5-190D-0FD76B194DC1}"/>
              </a:ext>
            </a:extLst>
          </p:cNvPr>
          <p:cNvSpPr/>
          <p:nvPr/>
        </p:nvSpPr>
        <p:spPr>
          <a:xfrm>
            <a:off x="71022" y="71021"/>
            <a:ext cx="12038120" cy="6693763"/>
          </a:xfrm>
          <a:prstGeom prst="rect">
            <a:avLst/>
          </a:prstGeom>
          <a:no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039072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498376"/>
            <a:ext cx="10778397" cy="55388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基金事業に係る費用に加え、</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基金事業の成果を活用し実施する事業</a:t>
            </a:r>
            <a:r>
              <a:rPr lang="ja-JP" altLang="en-US" sz="1400" i="1" dirty="0">
                <a:solidFill>
                  <a:schemeClr val="tx1"/>
                </a:solidFill>
                <a:latin typeface="Meiryo UI" panose="020B0604030504040204" pitchFamily="50" charset="-128"/>
                <a:ea typeface="Meiryo UI" panose="020B0604030504040204" pitchFamily="50" charset="-128"/>
              </a:rPr>
              <a:t>に係る費用も含めた事業全体の資金計画について記載</a:t>
            </a:r>
          </a:p>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i="1" dirty="0">
              <a:solidFill>
                <a:srgbClr val="FF0000"/>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nvGraphicFramePr>
        <p:xfrm>
          <a:off x="382731" y="2360054"/>
          <a:ext cx="11431314" cy="3402851"/>
        </p:xfrm>
        <a:graphic>
          <a:graphicData uri="http://schemas.openxmlformats.org/drawingml/2006/table">
            <a:tbl>
              <a:tblPr firstRow="1" bandRow="1">
                <a:tableStyleId>{5940675A-B579-460E-94D1-54222C63F5DA}</a:tableStyleId>
              </a:tblPr>
              <a:tblGrid>
                <a:gridCol w="2805086">
                  <a:extLst>
                    <a:ext uri="{9D8B030D-6E8A-4147-A177-3AD203B41FA5}">
                      <a16:colId xmlns:a16="http://schemas.microsoft.com/office/drawing/2014/main" val="1889441959"/>
                    </a:ext>
                  </a:extLst>
                </a:gridCol>
                <a:gridCol w="562062">
                  <a:extLst>
                    <a:ext uri="{9D8B030D-6E8A-4147-A177-3AD203B41FA5}">
                      <a16:colId xmlns:a16="http://schemas.microsoft.com/office/drawing/2014/main" val="446758349"/>
                    </a:ext>
                  </a:extLst>
                </a:gridCol>
                <a:gridCol w="788565">
                  <a:extLst>
                    <a:ext uri="{9D8B030D-6E8A-4147-A177-3AD203B41FA5}">
                      <a16:colId xmlns:a16="http://schemas.microsoft.com/office/drawing/2014/main" val="354005506"/>
                    </a:ext>
                  </a:extLst>
                </a:gridCol>
                <a:gridCol w="920126">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34203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2035</a:t>
                      </a: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a:latin typeface="Meiryo UI" panose="020B0604030504040204" pitchFamily="50" charset="-128"/>
                          <a:ea typeface="Meiryo UI" panose="020B0604030504040204" pitchFamily="50" charset="-128"/>
                        </a:rPr>
                        <a:t>2035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288000">
                <a:tc>
                  <a:txBody>
                    <a:bodyPr/>
                    <a:lstStyle/>
                    <a:p>
                      <a:pPr algn="l"/>
                      <a:r>
                        <a:rPr lang="en-US" altLang="ja-JP" sz="1200" dirty="0">
                          <a:latin typeface="Meiryo UI" panose="020B0604030504040204" pitchFamily="50" charset="-128"/>
                          <a:ea typeface="Meiryo UI" panose="020B0604030504040204" pitchFamily="50" charset="-128"/>
                        </a:rPr>
                        <a:t>A</a:t>
                      </a:r>
                      <a:r>
                        <a:rPr lang="ja-JP" altLang="en-US" sz="1200" dirty="0">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基金事業に係る費用</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56331492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　うち、</a:t>
                      </a:r>
                      <a:r>
                        <a:rPr lang="en-US" altLang="ja-JP" sz="1100" dirty="0">
                          <a:latin typeface="Meiryo UI" panose="020B0604030504040204" pitchFamily="50" charset="-128"/>
                          <a:ea typeface="Meiryo UI" panose="020B0604030504040204" pitchFamily="50" charset="-128"/>
                        </a:rPr>
                        <a:t>GI </a:t>
                      </a:r>
                      <a:r>
                        <a:rPr lang="ja-JP" altLang="en-US" sz="1100" dirty="0">
                          <a:latin typeface="Meiryo UI" panose="020B0604030504040204" pitchFamily="50" charset="-128"/>
                          <a:ea typeface="Meiryo UI" panose="020B0604030504040204" pitchFamily="50" charset="-128"/>
                        </a:rPr>
                        <a:t>基金事業における自己負担額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127434966"/>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B</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GI </a:t>
                      </a:r>
                      <a:r>
                        <a:rPr lang="ja-JP" altLang="en-US" sz="1200" dirty="0">
                          <a:latin typeface="Meiryo UI" panose="020B0604030504040204" pitchFamily="50" charset="-128"/>
                          <a:ea typeface="Meiryo UI" panose="020B0604030504040204" pitchFamily="50" charset="-128"/>
                        </a:rPr>
                        <a:t>基金事業の成果を活用して実施する事業に係る費用（</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D</a:t>
                      </a: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70095855"/>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：研究開発費</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09602068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：事業化に係る費用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71636313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うち、設備・機械装置等費</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55436060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合計支出額（</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396487840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：自己資金</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961637870"/>
                  </a:ext>
                </a:extLst>
              </a:tr>
              <a:tr h="341051">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：外部調達額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536283427"/>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うち、国・自治体等からの支援額（含</a:t>
                      </a:r>
                      <a:r>
                        <a:rPr lang="en-US" altLang="ja-JP" sz="1100" dirty="0">
                          <a:solidFill>
                            <a:schemeClr val="tx1"/>
                          </a:solidFill>
                          <a:latin typeface="Meiryo UI" panose="020B0604030504040204" pitchFamily="50" charset="-128"/>
                          <a:ea typeface="Meiryo UI" panose="020B0604030504040204" pitchFamily="50" charset="-128"/>
                        </a:rPr>
                        <a:t>GI</a:t>
                      </a:r>
                      <a:r>
                        <a:rPr lang="ja-JP" altLang="en-US" sz="11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32910886"/>
                  </a:ext>
                </a:extLst>
              </a:tr>
            </a:tbl>
          </a:graphicData>
        </a:graphic>
      </p:graphicFrame>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TextBox 35">
            <a:extLst>
              <a:ext uri="{FF2B5EF4-FFF2-40B4-BE49-F238E27FC236}">
                <a16:creationId xmlns:a16="http://schemas.microsoft.com/office/drawing/2014/main" id="{EF7D95B3-E451-6BFB-8923-F5B4A798708F}"/>
              </a:ext>
            </a:extLst>
          </p:cNvPr>
          <p:cNvSpPr txBox="1"/>
          <p:nvPr/>
        </p:nvSpPr>
        <p:spPr>
          <a:xfrm>
            <a:off x="311279" y="5844304"/>
            <a:ext cx="6689595"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2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200" dirty="0">
                <a:solidFill>
                  <a:schemeClr val="tx1"/>
                </a:solidFill>
                <a:latin typeface="Meiryo UI" panose="020B0604030504040204" pitchFamily="50" charset="-128"/>
                <a:ea typeface="Meiryo UI" panose="020B0604030504040204" pitchFamily="50" charset="-128"/>
              </a:rPr>
              <a:t>XXX, XXX, XXX, </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2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1A4FD8B-BDFB-1F28-1066-510354118342}"/>
              </a:ext>
            </a:extLst>
          </p:cNvPr>
          <p:cNvSpPr txBox="1"/>
          <p:nvPr/>
        </p:nvSpPr>
        <p:spPr>
          <a:xfrm>
            <a:off x="9486427" y="5847867"/>
            <a:ext cx="2327618" cy="2769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キャッシュフローとして支出する金額を記載</a:t>
            </a:r>
          </a:p>
        </p:txBody>
      </p:sp>
      <p:sp>
        <p:nvSpPr>
          <p:cNvPr id="4" name="四角形吹き出し 2">
            <a:extLst>
              <a:ext uri="{FF2B5EF4-FFF2-40B4-BE49-F238E27FC236}">
                <a16:creationId xmlns:a16="http://schemas.microsoft.com/office/drawing/2014/main" id="{3E1B212A-5895-2AD7-5EB0-698398477DF5}"/>
              </a:ext>
            </a:extLst>
          </p:cNvPr>
          <p:cNvSpPr/>
          <p:nvPr/>
        </p:nvSpPr>
        <p:spPr>
          <a:xfrm>
            <a:off x="818442" y="2087451"/>
            <a:ext cx="5031102" cy="291731"/>
          </a:xfrm>
          <a:prstGeom prst="wedgeRectCallout">
            <a:avLst>
              <a:gd name="adj1" fmla="val -772"/>
              <a:gd name="adj2" fmla="val 100715"/>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2035</a:t>
            </a:r>
            <a:r>
              <a:rPr kumimoji="1" lang="ja-JP" altLang="en-US" sz="1000" dirty="0">
                <a:solidFill>
                  <a:schemeClr val="tx1"/>
                </a:solidFill>
                <a:latin typeface="Meiryo UI" panose="020B0604030504040204" pitchFamily="50" charset="-128"/>
                <a:ea typeface="Meiryo UI" panose="020B0604030504040204" pitchFamily="50" charset="-128"/>
              </a:rPr>
              <a:t>年度までの各年度及び事業化年度、投資回収年度について単年度ごとに記入する</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11150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72C7224-C5F2-4476-9FD4-EA3580B8FB64}"/>
              </a:ext>
            </a:extLst>
          </p:cNvPr>
          <p:cNvSpPr/>
          <p:nvPr/>
        </p:nvSpPr>
        <p:spPr>
          <a:xfrm>
            <a:off x="382731" y="1129521"/>
            <a:ext cx="10778397" cy="73617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基金事業に係る費用に加え、</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基金事業の成果を活用し実施する事業</a:t>
            </a:r>
            <a:r>
              <a:rPr lang="ja-JP" altLang="en-US" sz="1400" i="1" dirty="0">
                <a:solidFill>
                  <a:schemeClr val="tx1"/>
                </a:solidFill>
                <a:latin typeface="Meiryo UI" panose="020B0604030504040204" pitchFamily="50" charset="-128"/>
                <a:ea typeface="Meiryo UI" panose="020B0604030504040204" pitchFamily="50" charset="-128"/>
              </a:rPr>
              <a:t>に係る費用も含めた事業全体の資金計画について記載</a:t>
            </a:r>
            <a:endParaRPr lang="en-US" altLang="ja-JP" sz="1400" i="1" dirty="0">
              <a:solidFill>
                <a:schemeClr val="tx1"/>
              </a:solidFill>
              <a:latin typeface="Meiryo UI" panose="020B0604030504040204" pitchFamily="50" charset="-128"/>
              <a:ea typeface="Meiryo UI" panose="020B0604030504040204" pitchFamily="50" charset="-128"/>
            </a:endParaRPr>
          </a:p>
          <a:p>
            <a:pPr marL="177800" indent="-177800"/>
            <a:r>
              <a:rPr lang="en-US" altLang="ja-JP" sz="1400" i="1"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各項目における記載内容については以下の考え方とする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7800" indent="-177800"/>
            <a:r>
              <a:rPr lang="ja-JP" altLang="en-US" sz="1400" i="1" dirty="0">
                <a:solidFill>
                  <a:schemeClr val="tx1"/>
                </a:solidFill>
                <a:latin typeface="Meiryo UI" panose="020B0604030504040204" pitchFamily="50" charset="-128"/>
                <a:ea typeface="Meiryo UI" panose="020B0604030504040204" pitchFamily="50" charset="-128"/>
              </a:rPr>
              <a:t>・本ページにおける各年度の記載は、発生主義ではなく、キャッシュフローとして支出する金額を記載すること（減価償却費ではない）</a:t>
            </a:r>
          </a:p>
          <a:p>
            <a:pPr marL="177800" indent="-177800"/>
            <a:endParaRPr lang="en-US" altLang="ja-JP" sz="1400" i="1" dirty="0">
              <a:solidFill>
                <a:srgbClr val="FF0000"/>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nvGraphicFramePr>
        <p:xfrm>
          <a:off x="382731" y="2028147"/>
          <a:ext cx="11526146" cy="4512345"/>
        </p:xfrm>
        <a:graphic>
          <a:graphicData uri="http://schemas.openxmlformats.org/drawingml/2006/table">
            <a:tbl>
              <a:tblPr firstRow="1" bandRow="1">
                <a:tableStyleId>{5940675A-B579-460E-94D1-54222C63F5DA}</a:tableStyleId>
              </a:tblPr>
              <a:tblGrid>
                <a:gridCol w="3448151">
                  <a:extLst>
                    <a:ext uri="{9D8B030D-6E8A-4147-A177-3AD203B41FA5}">
                      <a16:colId xmlns:a16="http://schemas.microsoft.com/office/drawing/2014/main" val="1889441959"/>
                    </a:ext>
                  </a:extLst>
                </a:gridCol>
                <a:gridCol w="8077995">
                  <a:extLst>
                    <a:ext uri="{9D8B030D-6E8A-4147-A177-3AD203B41FA5}">
                      <a16:colId xmlns:a16="http://schemas.microsoft.com/office/drawing/2014/main" val="255751227"/>
                    </a:ext>
                  </a:extLst>
                </a:gridCol>
              </a:tblGrid>
              <a:tr h="304660">
                <a:tc>
                  <a:txBody>
                    <a:bodyPr/>
                    <a:lstStyle/>
                    <a:p>
                      <a:pPr algn="ctr"/>
                      <a:r>
                        <a:rPr lang="ja-JP" altLang="en-US" sz="1400" dirty="0">
                          <a:solidFill>
                            <a:schemeClr val="tx1"/>
                          </a:solidFill>
                          <a:latin typeface="Meiryo UI" panose="020B0604030504040204" pitchFamily="50" charset="-128"/>
                          <a:ea typeface="Meiryo UI" panose="020B0604030504040204" pitchFamily="50" charset="-128"/>
                        </a:rPr>
                        <a:t>　項目</a:t>
                      </a:r>
                      <a:endParaRPr lang="en-US" sz="14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ja-JP" altLang="en-US" sz="1200" dirty="0">
                          <a:solidFill>
                            <a:schemeClr val="tx1"/>
                          </a:solidFill>
                          <a:latin typeface="Meiryo UI" panose="020B0604030504040204" pitchFamily="50" charset="-128"/>
                          <a:ea typeface="Meiryo UI" panose="020B0604030504040204" pitchFamily="50" charset="-128"/>
                        </a:rPr>
                        <a:t>記載内容</a:t>
                      </a:r>
                      <a:endParaRPr lang="en-US" sz="1050" dirty="0">
                        <a:solidFill>
                          <a:schemeClr val="tx1"/>
                        </a:solidFill>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288000">
                <a:tc>
                  <a:txBody>
                    <a:bodyPr/>
                    <a:lstStyle/>
                    <a:p>
                      <a:pPr algn="l"/>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基金事業に係る費用</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l"/>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基金事業における総事業費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563314925"/>
                  </a:ext>
                </a:extLst>
              </a:tr>
              <a:tr h="288000">
                <a:tc>
                  <a:txBody>
                    <a:bodyPr/>
                    <a:lstStyle/>
                    <a:p>
                      <a:pPr algn="l"/>
                      <a:r>
                        <a:rPr lang="ja-JP" altLang="en-US" sz="1200" dirty="0">
                          <a:solidFill>
                            <a:schemeClr val="tx1"/>
                          </a:solidFill>
                          <a:highlight>
                            <a:srgbClr val="FFFFFF"/>
                          </a:highlight>
                          <a:latin typeface="Meiryo UI" panose="020B0604030504040204" pitchFamily="50" charset="-128"/>
                          <a:ea typeface="Meiryo UI" panose="020B0604030504040204" pitchFamily="50" charset="-128"/>
                        </a:rPr>
                        <a:t>　　うち、</a:t>
                      </a:r>
                      <a:r>
                        <a:rPr lang="en-US" altLang="ja-JP" sz="1200" dirty="0">
                          <a:solidFill>
                            <a:schemeClr val="tx1"/>
                          </a:solidFill>
                          <a:highlight>
                            <a:srgbClr val="FFFFFF"/>
                          </a:highlight>
                          <a:latin typeface="Meiryo UI" panose="020B0604030504040204" pitchFamily="50" charset="-128"/>
                          <a:ea typeface="Meiryo UI" panose="020B0604030504040204" pitchFamily="50" charset="-128"/>
                        </a:rPr>
                        <a:t>GI </a:t>
                      </a:r>
                      <a:r>
                        <a:rPr lang="ja-JP" altLang="en-US" sz="1200" dirty="0">
                          <a:solidFill>
                            <a:schemeClr val="tx1"/>
                          </a:solidFill>
                          <a:highlight>
                            <a:srgbClr val="FFFFFF"/>
                          </a:highlight>
                          <a:latin typeface="Meiryo UI" panose="020B0604030504040204" pitchFamily="50" charset="-128"/>
                          <a:ea typeface="Meiryo UI" panose="020B0604030504040204" pitchFamily="50" charset="-128"/>
                        </a:rPr>
                        <a:t>基金事業における自己負担額</a:t>
                      </a:r>
                      <a:endParaRPr lang="en-US" sz="1200" dirty="0">
                        <a:solidFill>
                          <a:schemeClr val="tx1"/>
                        </a:solidFill>
                        <a:highlight>
                          <a:srgbClr val="FFFFFF"/>
                        </a:highlight>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）のうち、国からの支援額を除いた自己負担額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2082925846"/>
                  </a:ext>
                </a:extLst>
              </a:tr>
              <a:tr h="3750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基金事業の成果を活用し実施する事業に係る費用（</a:t>
                      </a:r>
                      <a:r>
                        <a:rPr lang="en-US" altLang="ja-JP" sz="1200" dirty="0">
                          <a:solidFill>
                            <a:schemeClr val="tx1"/>
                          </a:solidFill>
                          <a:latin typeface="Meiryo UI" panose="020B0604030504040204" pitchFamily="50" charset="-128"/>
                          <a:ea typeface="Meiryo UI" panose="020B0604030504040204" pitchFamily="50" charset="-128"/>
                        </a:rPr>
                        <a:t>C</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C</a:t>
                      </a:r>
                      <a:r>
                        <a:rPr lang="ja-JP" altLang="en-US" sz="1200" dirty="0">
                          <a:solidFill>
                            <a:schemeClr val="tx1"/>
                          </a:solidFill>
                          <a:latin typeface="Meiryo UI" panose="020B0604030504040204" pitchFamily="50" charset="-128"/>
                          <a:ea typeface="Meiryo UI" panose="020B0604030504040204" pitchFamily="50" charset="-128"/>
                        </a:rPr>
                        <a:t>：研究開発費</a:t>
                      </a:r>
                      <a:r>
                        <a:rPr lang="en-US" altLang="ja-JP" sz="1200" dirty="0">
                          <a:solidFill>
                            <a:schemeClr val="tx1"/>
                          </a:solidFill>
                          <a:latin typeface="Meiryo UI" panose="020B0604030504040204" pitchFamily="50" charset="-128"/>
                          <a:ea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rPr>
                        <a:t>以下の項目により算定</a:t>
                      </a:r>
                      <a:r>
                        <a:rPr lang="en-US" altLang="ja-JP" sz="1200" dirty="0">
                          <a:solidFill>
                            <a:schemeClr val="tx1"/>
                          </a:solidFill>
                          <a:latin typeface="Meiryo UI" panose="020B0604030504040204" pitchFamily="50" charset="-128"/>
                          <a:ea typeface="Meiryo UI" panose="020B0604030504040204" pitchFamily="50" charset="-128"/>
                        </a:rPr>
                        <a:t>)</a:t>
                      </a: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基金事業に関連して、</a:t>
                      </a:r>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基金事業以外で実施する研究開発に係る費用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設備・機械装置等費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200" strike="noStrike" baseline="0" dirty="0">
                          <a:solidFill>
                            <a:schemeClr val="tx1"/>
                          </a:solidFill>
                          <a:latin typeface="Meiryo UI" panose="020B0604030504040204" pitchFamily="50" charset="-128"/>
                          <a:ea typeface="Meiryo UI" panose="020B0604030504040204" pitchFamily="50" charset="-128"/>
                        </a:rPr>
                        <a:t>研究開発のために購入する</a:t>
                      </a:r>
                      <a:r>
                        <a:rPr lang="ja-JP" altLang="en-US" sz="1200" dirty="0">
                          <a:solidFill>
                            <a:schemeClr val="tx1"/>
                          </a:solidFill>
                          <a:latin typeface="Meiryo UI" panose="020B0604030504040204" pitchFamily="50" charset="-128"/>
                          <a:ea typeface="Meiryo UI" panose="020B0604030504040204" pitchFamily="50" charset="-128"/>
                        </a:rPr>
                        <a:t>設備・機械装置、その他関連部材等の費用（減価償却費ではない）</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79097456"/>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労務費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200" strike="noStrike" baseline="0" dirty="0">
                          <a:solidFill>
                            <a:schemeClr val="tx1"/>
                          </a:solidFill>
                          <a:latin typeface="Meiryo UI" panose="020B0604030504040204" pitchFamily="50" charset="-128"/>
                          <a:ea typeface="Meiryo UI" panose="020B0604030504040204" pitchFamily="50" charset="-128"/>
                        </a:rPr>
                        <a:t>研究開発のために</a:t>
                      </a:r>
                      <a:r>
                        <a:rPr lang="ja-JP" altLang="en-US" sz="1200" dirty="0">
                          <a:solidFill>
                            <a:schemeClr val="tx1"/>
                          </a:solidFill>
                          <a:latin typeface="Meiryo UI" panose="020B0604030504040204" pitchFamily="50" charset="-128"/>
                          <a:ea typeface="Meiryo UI" panose="020B0604030504040204" pitchFamily="50" charset="-128"/>
                        </a:rPr>
                        <a:t>稼働する必要人員に対しての労務費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338306025"/>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委託費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研究開発にあたって外部委託をする場合の費用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686740868"/>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a:solidFill>
                            <a:schemeClr val="tx1"/>
                          </a:solidFill>
                          <a:latin typeface="Meiryo UI" panose="020B0604030504040204" pitchFamily="50" charset="-128"/>
                          <a:ea typeface="Meiryo UI" panose="020B0604030504040204" pitchFamily="50" charset="-128"/>
                        </a:rPr>
                        <a:t>　　　　　その他</a:t>
                      </a:r>
                      <a:r>
                        <a:rPr lang="ja-JP" altLang="en-US" sz="1200" dirty="0">
                          <a:solidFill>
                            <a:schemeClr val="tx1"/>
                          </a:solidFill>
                          <a:latin typeface="Meiryo UI" panose="020B0604030504040204" pitchFamily="50" charset="-128"/>
                          <a:ea typeface="Meiryo UI" panose="020B0604030504040204" pitchFamily="50" charset="-128"/>
                        </a:rPr>
                        <a:t>経費 </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その他、研究開発に必要な経費（研究所の賃料、光熱費等）</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579649187"/>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：事業化に係る費用</a:t>
                      </a:r>
                      <a:endParaRPr lang="en-US" altLang="ja-JP" sz="1200" strike="dblStrike"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基金事業の成果の事業化に係る活動のために支出</a:t>
                      </a:r>
                      <a:r>
                        <a:rPr lang="ja-JP" altLang="en-US" sz="1200">
                          <a:solidFill>
                            <a:schemeClr val="tx1"/>
                          </a:solidFill>
                          <a:latin typeface="Meiryo UI" panose="020B0604030504040204" pitchFamily="50" charset="-128"/>
                          <a:ea typeface="Meiryo UI" panose="020B0604030504040204" pitchFamily="50" charset="-128"/>
                        </a:rPr>
                        <a:t>する費用</a:t>
                      </a:r>
                      <a:endParaRPr lang="ja-JP" altLang="en-US" sz="1200" b="1" strike="noStrike" baseline="0" dirty="0">
                        <a:solidFill>
                          <a:srgbClr val="FF0000"/>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04141414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うち、設備・機械装置等費</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strike="noStrike" baseline="0" dirty="0">
                          <a:solidFill>
                            <a:schemeClr val="tx1"/>
                          </a:solidFill>
                          <a:latin typeface="Meiryo UI" panose="020B0604030504040204" pitchFamily="50" charset="-128"/>
                          <a:ea typeface="Meiryo UI" panose="020B0604030504040204" pitchFamily="50" charset="-128"/>
                        </a:rPr>
                        <a:t>（</a:t>
                      </a:r>
                      <a:r>
                        <a:rPr lang="en-US" altLang="ja-JP" sz="1200" strike="noStrike" baseline="0" dirty="0">
                          <a:solidFill>
                            <a:schemeClr val="tx1"/>
                          </a:solidFill>
                          <a:latin typeface="Meiryo UI" panose="020B0604030504040204" pitchFamily="50" charset="-128"/>
                          <a:ea typeface="Meiryo UI" panose="020B0604030504040204" pitchFamily="50" charset="-128"/>
                        </a:rPr>
                        <a:t>D</a:t>
                      </a:r>
                      <a:r>
                        <a:rPr lang="ja-JP" altLang="en-US" sz="1200" strike="noStrike" baseline="0" dirty="0">
                          <a:solidFill>
                            <a:schemeClr val="tx1"/>
                          </a:solidFill>
                          <a:latin typeface="Meiryo UI" panose="020B0604030504040204" pitchFamily="50" charset="-128"/>
                          <a:ea typeface="Meiryo UI" panose="020B0604030504040204" pitchFamily="50" charset="-128"/>
                        </a:rPr>
                        <a:t>）のうち</a:t>
                      </a:r>
                      <a:r>
                        <a:rPr lang="ja-JP" altLang="en-US" sz="1200" dirty="0">
                          <a:solidFill>
                            <a:schemeClr val="tx1"/>
                          </a:solidFill>
                          <a:latin typeface="Meiryo UI" panose="020B0604030504040204" pitchFamily="50" charset="-128"/>
                          <a:ea typeface="Meiryo UI" panose="020B0604030504040204" pitchFamily="50" charset="-128"/>
                        </a:rPr>
                        <a:t>設備・機械装置、その他関連部材等の費用（減価償却費ではない）</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122577172"/>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合計支出額（</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l"/>
                      <a:endParaRPr lang="ja-JP" alt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4037805114"/>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：自己資金</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既に保有する資金を活用する金額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438592903"/>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：外部調達額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金融機関からの借入、社債発行、株式発行等、外部から新規に調達する金額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315261441"/>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　うち、国・自治体等からの支援額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）のうち、国・自治体等からの委託、助成を受ける額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378384633"/>
                  </a:ext>
                </a:extLst>
              </a:tr>
            </a:tbl>
          </a:graphicData>
        </a:graphic>
      </p:graphicFrame>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highlight>
                  <a:srgbClr val="FFFF00"/>
                </a:highlight>
              </a:rPr>
              <a:t>前ページの記載要領につき、本スライドは提出時に削除！</a:t>
            </a:r>
            <a:endParaRPr kumimoji="1" lang="en-US" altLang="ja-JP" dirty="0">
              <a:solidFill>
                <a:schemeClr val="tx1"/>
              </a:solidFill>
              <a:highlight>
                <a:srgbClr val="FFFF00"/>
              </a:highlight>
            </a:endParaRPr>
          </a:p>
        </p:txBody>
      </p:sp>
      <p:sp>
        <p:nvSpPr>
          <p:cNvPr id="3" name="正方形/長方形 2">
            <a:extLst>
              <a:ext uri="{FF2B5EF4-FFF2-40B4-BE49-F238E27FC236}">
                <a16:creationId xmlns:a16="http://schemas.microsoft.com/office/drawing/2014/main" id="{E33278FC-EAA6-4D1C-AFE1-59BE9DE811D3}"/>
              </a:ext>
            </a:extLst>
          </p:cNvPr>
          <p:cNvSpPr/>
          <p:nvPr/>
        </p:nvSpPr>
        <p:spPr>
          <a:xfrm>
            <a:off x="71022" y="71021"/>
            <a:ext cx="12038120" cy="6693763"/>
          </a:xfrm>
          <a:prstGeom prst="rect">
            <a:avLst/>
          </a:prstGeom>
          <a:no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394788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633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50142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委託先</a:t>
            </a:r>
            <a:r>
              <a:rPr kumimoji="1" lang="en-US" altLang="ja-JP" sz="1400" dirty="0">
                <a:solidFill>
                  <a:schemeClr val="tx1"/>
                </a:solidFill>
                <a:latin typeface="Trebuchet MS" panose="020B0603020202020204" pitchFamily="34" charset="0"/>
                <a:ea typeface="Meiryo UI" panose="020B0604030504040204" pitchFamily="50" charset="-128"/>
              </a:rPr>
              <a:t>C</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委託先</a:t>
            </a:r>
            <a:r>
              <a:rPr kumimoji="1" lang="en-US" altLang="ja-JP" sz="1400" dirty="0">
                <a:solidFill>
                  <a:schemeClr val="tx1"/>
                </a:solidFill>
                <a:latin typeface="Trebuchet MS" panose="020B0603020202020204" pitchFamily="34" charset="0"/>
                <a:ea typeface="Meiryo UI" panose="020B0604030504040204" pitchFamily="50" charset="-128"/>
              </a:rPr>
              <a:t>D</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A</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①</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B</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②</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中小・ベンチャー企業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2186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13004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（研究開発を担う部門だけでなく、事業化を担当する部門、標準化戦略を担当する部門、関与する専任・併任の人員規模の想定を記載）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62458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2815388"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006192"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endCxn id="65" idx="0"/>
          </p:cNvCxnSpPr>
          <p:nvPr/>
        </p:nvCxnSpPr>
        <p:spPr>
          <a:xfrm rot="10800000" flipV="1">
            <a:off x="965381" y="3478455"/>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207135"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rPr>
              <a:t>研究開発責任者と担当部署</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社会実装</a:t>
            </a:r>
            <a:r>
              <a:rPr lang="en-US" altLang="ja-JP" sz="1400" dirty="0">
                <a:ea typeface="Meiryo UI" panose="020B0604030504040204" pitchFamily="50" charset="-128"/>
              </a:rPr>
              <a:t>/</a:t>
            </a:r>
            <a:r>
              <a:rPr lang="ja-JP" altLang="en-US" sz="1400" dirty="0">
                <a:ea typeface="Meiryo UI" panose="020B0604030504040204" pitchFamily="50" charset="-128"/>
              </a:rPr>
              <a:t>標準化戦略担当</a:t>
            </a:r>
            <a:endParaRPr lang="en-US" altLang="ja-JP" sz="1400" dirty="0">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ea typeface="Meiryo UI" panose="020B0604030504040204" pitchFamily="50" charset="-128"/>
              </a:rPr>
              <a:t>部門間の連携方法</a:t>
            </a:r>
            <a:endParaRPr lang="en-US" altLang="ja-JP" sz="1400" dirty="0">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617411" y="3699853"/>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374335" y="3699853"/>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endCxn id="64" idx="0"/>
          </p:cNvCxnSpPr>
          <p:nvPr/>
        </p:nvCxnSpPr>
        <p:spPr>
          <a:xfrm rot="5400000">
            <a:off x="3165733" y="3478455"/>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p:cNvCxnSpPr>
          <p:nvPr/>
        </p:nvCxnSpPr>
        <p:spPr>
          <a:xfrm>
            <a:off x="1668385" y="4009415"/>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endCxn id="58" idx="0"/>
          </p:cNvCxnSpPr>
          <p:nvPr/>
        </p:nvCxnSpPr>
        <p:spPr>
          <a:xfrm>
            <a:off x="3388567"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388567"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653746"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3844551"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1805741" y="381841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37201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cxnSpLocks/>
            <a:endCxn id="34" idx="0"/>
          </p:cNvCxnSpPr>
          <p:nvPr/>
        </p:nvCxnSpPr>
        <p:spPr>
          <a:xfrm flipH="1">
            <a:off x="945198"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1948467"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085806"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5" name="Rectangle 63">
            <a:extLst>
              <a:ext uri="{FF2B5EF4-FFF2-40B4-BE49-F238E27FC236}">
                <a16:creationId xmlns:a16="http://schemas.microsoft.com/office/drawing/2014/main" id="{C1B88E30-571A-062B-D64D-92D184CF4A6E}"/>
              </a:ext>
            </a:extLst>
          </p:cNvPr>
          <p:cNvSpPr>
            <a:spLocks noChangeArrowheads="1"/>
          </p:cNvSpPr>
          <p:nvPr/>
        </p:nvSpPr>
        <p:spPr bwMode="gray">
          <a:xfrm>
            <a:off x="4635171" y="3703172"/>
            <a:ext cx="1460830"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（標準化戦略担当）</a:t>
            </a:r>
            <a:endParaRPr lang="en-US" altLang="ja-JP" sz="1050" dirty="0">
              <a:latin typeface="Trebuchet MS" panose="020B0603020202020204" pitchFamily="34" charset="0"/>
              <a:ea typeface="Meiryo UI" panose="020B0604030504040204" pitchFamily="50" charset="-128"/>
            </a:endParaRPr>
          </a:p>
        </p:txBody>
      </p:sp>
      <p:cxnSp>
        <p:nvCxnSpPr>
          <p:cNvPr id="36" name="Connector: Elbow 66">
            <a:extLst>
              <a:ext uri="{FF2B5EF4-FFF2-40B4-BE49-F238E27FC236}">
                <a16:creationId xmlns:a16="http://schemas.microsoft.com/office/drawing/2014/main" id="{83F49816-1C9E-8911-11CD-4657887067D8}"/>
              </a:ext>
            </a:extLst>
          </p:cNvPr>
          <p:cNvCxnSpPr>
            <a:cxnSpLocks/>
            <a:endCxn id="35" idx="0"/>
          </p:cNvCxnSpPr>
          <p:nvPr/>
        </p:nvCxnSpPr>
        <p:spPr>
          <a:xfrm>
            <a:off x="3398389" y="3476796"/>
            <a:ext cx="1967197" cy="226376"/>
          </a:xfrm>
          <a:prstGeom prst="bentConnector2">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3" name="Straight Arrow Connector 67">
            <a:extLst>
              <a:ext uri="{FF2B5EF4-FFF2-40B4-BE49-F238E27FC236}">
                <a16:creationId xmlns:a16="http://schemas.microsoft.com/office/drawing/2014/main" id="{FDD0948E-C9B5-3618-1C8A-395BB72DD5C2}"/>
              </a:ext>
            </a:extLst>
          </p:cNvPr>
          <p:cNvCxnSpPr>
            <a:cxnSpLocks/>
          </p:cNvCxnSpPr>
          <p:nvPr/>
        </p:nvCxnSpPr>
        <p:spPr>
          <a:xfrm>
            <a:off x="4185405" y="4012887"/>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4" name="テキスト ボックス 43">
            <a:extLst>
              <a:ext uri="{FF2B5EF4-FFF2-40B4-BE49-F238E27FC236}">
                <a16:creationId xmlns:a16="http://schemas.microsoft.com/office/drawing/2014/main" id="{31A7ECA8-3E01-5079-AD9D-39A1F04EAC0D}"/>
              </a:ext>
            </a:extLst>
          </p:cNvPr>
          <p:cNvSpPr txBox="1"/>
          <p:nvPr/>
        </p:nvSpPr>
        <p:spPr>
          <a:xfrm>
            <a:off x="4093247" y="379316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3" name="四角形吹き出し 2">
            <a:extLst>
              <a:ext uri="{FF2B5EF4-FFF2-40B4-BE49-F238E27FC236}">
                <a16:creationId xmlns:a16="http://schemas.microsoft.com/office/drawing/2014/main" id="{BB178562-15E9-9216-7548-1CC26A3D9C5C}"/>
              </a:ext>
            </a:extLst>
          </p:cNvPr>
          <p:cNvSpPr/>
          <p:nvPr/>
        </p:nvSpPr>
        <p:spPr>
          <a:xfrm>
            <a:off x="2078661" y="2128841"/>
            <a:ext cx="3622551" cy="365755"/>
          </a:xfrm>
          <a:prstGeom prst="wedgeRectCallout">
            <a:avLst>
              <a:gd name="adj1" fmla="val -7901"/>
              <a:gd name="adj2" fmla="val 111369"/>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代表取締役、代表執行役その他代表権を有する者を原則とする「事業にコミットする経営者」は必ず記載すること</a:t>
            </a:r>
          </a:p>
        </p:txBody>
      </p:sp>
    </p:spTree>
    <p:extLst>
      <p:ext uri="{BB962C8B-B14F-4D97-AF65-F5344CB8AC3E}">
        <p14:creationId xmlns:p14="http://schemas.microsoft.com/office/powerpoint/2010/main" val="13650516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（例１）取締役会等コーポレート・ガバナンスとの関係</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ステークホルダーとの対話、情報開示</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企業価値向上とステークホルダーとの対話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（事業戦略・計画を経営戦略に位置づけ、どのように持続的な企業価値向上につなげていくか、株主・投資家にどのような財務指標（例えば、</a:t>
            </a:r>
            <a:r>
              <a:rPr kumimoji="1" lang="en-US" altLang="ja-JP" sz="1400" dirty="0">
                <a:ea typeface="Meiryo UI" panose="020B0604030504040204" pitchFamily="50" charset="-128"/>
              </a:rPr>
              <a:t>PBR</a:t>
            </a:r>
            <a:r>
              <a:rPr kumimoji="1" lang="en-US" altLang="ja-JP" sz="1400" b="0" i="0" strike="noStrike" kern="1200" cap="none" spc="0" normalizeH="0" baseline="30000" noProof="0" dirty="0">
                <a:ln>
                  <a:noFill/>
                </a:ln>
                <a:effectLst/>
                <a:uLnTx/>
                <a:uFillTx/>
                <a:latin typeface="Arial" panose="020B0604020202020204"/>
                <a:ea typeface="Meiryo UI" panose="020B0604030504040204" pitchFamily="50" charset="-128"/>
                <a:cs typeface="+mn-cs"/>
              </a:rPr>
              <a:t> ※2</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ROE</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PER</a:t>
            </a:r>
            <a:r>
              <a:rPr kumimoji="1" lang="ja-JP" altLang="en-US" sz="1400" dirty="0">
                <a:ea typeface="Meiryo UI" panose="020B0604030504040204" pitchFamily="50" charset="-128"/>
              </a:rPr>
              <a:t>等）を重視し、目標として位置づけているか。当該財務指標の向上が必要と思われる場合、投資家の期待値を上げ、改善するためにどのような方策をとるのか）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a:p>
            <a:pPr marL="444500" marR="0" lvl="0" indent="-44450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その際、価値協創ガイダンス（経済産業省「</a:t>
            </a:r>
            <a:r>
              <a:rPr kumimoji="1" lang="ja-JP" altLang="en-US" sz="900" dirty="0">
                <a:latin typeface="Meiryo UI" panose="020B0604030504040204" pitchFamily="50" charset="-128"/>
                <a:ea typeface="Meiryo UI" panose="020B0604030504040204" pitchFamily="50" charset="-128"/>
              </a:rPr>
              <a:t>価値協創のための統合的開示・対話ガイダンス</a:t>
            </a:r>
            <a:r>
              <a:rPr kumimoji="1" lang="en-US" altLang="ja-JP" sz="900" dirty="0">
                <a:latin typeface="Meiryo UI" panose="020B0604030504040204" pitchFamily="50" charset="-128"/>
                <a:ea typeface="Meiryo UI" panose="020B0604030504040204" pitchFamily="50" charset="-128"/>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（価値協創ガイダンス</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dirty="0">
                <a:latin typeface="Meiryo UI" panose="020B0604030504040204" pitchFamily="50" charset="-128"/>
                <a:ea typeface="Meiryo UI" panose="020B0604030504040204" pitchFamily="50" charset="-128"/>
              </a:rPr>
              <a:t>」）や</a:t>
            </a:r>
            <a:r>
              <a:rPr kumimoji="1" lang="en-US" altLang="ja-JP" sz="900" dirty="0">
                <a:latin typeface="Meiryo UI" panose="020B0604030504040204" pitchFamily="50" charset="-128"/>
                <a:ea typeface="Meiryo UI" panose="020B0604030504040204" pitchFamily="50" charset="-128"/>
              </a:rPr>
              <a:t>TCFD</a:t>
            </a:r>
            <a:r>
              <a:rPr kumimoji="1" lang="ja-JP" altLang="en-US" sz="900"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dirty="0">
              <a:latin typeface="Meiryo UI" panose="020B0604030504040204" pitchFamily="50" charset="-128"/>
              <a:ea typeface="Meiryo UI" panose="020B0604030504040204" pitchFamily="50" charset="-128"/>
            </a:endParaRPr>
          </a:p>
          <a:p>
            <a:pPr marL="447675" indent="-447675">
              <a:buNone/>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資本市場からの評価・信頼を表す指標の一つとしての参照。グローバルに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等も存在するが</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、基本的には、企業価値が解散価値を下回る</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倍以下の企業は、将来的に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倍を超える努力が期待される。ただし、グローバルに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では、競合企業平均を目安にすることも考えられる。</a:t>
            </a: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310018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設置と人材育成</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（本事業を通した人材確保や育成をどのように中長期的な企業価値向上に</a:t>
            </a:r>
            <a:r>
              <a:rPr lang="ja-JP" altLang="en-US" sz="1400" u="sng" dirty="0">
                <a:ea typeface="Meiryo UI" panose="020B0604030504040204" pitchFamily="50" charset="-128"/>
              </a:rPr>
              <a:t>つなげていくのか</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a:t>
            </a:r>
            <a:r>
              <a:rPr kumimoji="1" lang="en-US" altLang="ja-JP" sz="1400" b="0" i="0" u="none" kern="1200" cap="none" spc="0" normalizeH="0" baseline="30000" noProof="0" dirty="0">
                <a:ln>
                  <a:noFill/>
                </a:ln>
                <a:effectLst/>
                <a:uLnTx/>
                <a:uFillTx/>
                <a:latin typeface="Arial" panose="020B0604020202020204"/>
                <a:ea typeface="Meiryo UI" panose="020B0604030504040204" pitchFamily="50" charset="-128"/>
                <a:cs typeface="+mn-cs"/>
              </a:rPr>
              <a:t>1</a:t>
            </a:r>
            <a:r>
              <a:rPr lang="ja-JP" altLang="en-US" sz="1400" dirty="0">
                <a:ea typeface="Meiryo UI" panose="020B0604030504040204" pitchFamily="50" charset="-128"/>
              </a:rPr>
              <a:t>）</a:t>
            </a:r>
            <a:endParaRPr lang="en-US" altLang="ja-JP" sz="1400" dirty="0">
              <a:ea typeface="Meiryo UI" panose="020B0604030504040204" pitchFamily="50" charset="-128"/>
            </a:endParaRPr>
          </a:p>
          <a:p>
            <a:pPr marL="432000" lvl="2" indent="0">
              <a:buSzPct val="100000"/>
              <a:buNone/>
            </a:pP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u="sng" dirty="0">
                <a:latin typeface="Meiryo UI" panose="020B0604030504040204" pitchFamily="50" charset="-128"/>
                <a:ea typeface="Meiryo UI" panose="020B0604030504040204" pitchFamily="50" charset="-128"/>
              </a:rPr>
              <a:t> </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経済産業省「人的資本経営の実現に向けた検討会 報告書（人材版伊藤レポート</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」や、</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経済産業省「価値協創のための統合的開示・対話ガイダンス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（価値協創ガイダンス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5325395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a:t>
            </a:r>
            <a:r>
              <a:rPr lang="ja-JP" altLang="en-US" sz="1400">
                <a:ea typeface="Meiryo UI" panose="020B0604030504040204" pitchFamily="50" charset="-128"/>
                <a:cs typeface="ＭＳ 明朝" panose="02020609040205080304" pitchFamily="17" charset="-128"/>
              </a:rPr>
              <a:t>も記載</a:t>
            </a:r>
            <a:endParaRPr lang="en-US" altLang="ja-JP" sz="1400" dirty="0">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0. </a:t>
            </a:r>
            <a:r>
              <a:rPr lang="ja-JP" altLang="en-US" sz="2000" dirty="0"/>
              <a:t>コンソーシアム内における各主体の役割分担</a:t>
            </a:r>
            <a:endParaRPr kumimoji="1" lang="en-US" sz="2000" dirty="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その他／（２）提案者情報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1692621715"/>
              </p:ext>
            </p:extLst>
          </p:nvPr>
        </p:nvGraphicFramePr>
        <p:xfrm>
          <a:off x="343844" y="2875095"/>
          <a:ext cx="11491576" cy="972639"/>
        </p:xfrm>
        <a:graphic>
          <a:graphicData uri="http://schemas.openxmlformats.org/drawingml/2006/table">
            <a:tbl>
              <a:tblPr firstRow="1" bandRow="1">
                <a:tableStyleId>{5C22544A-7EE6-4342-B048-85BDC9FD1C3A}</a:tableStyleId>
              </a:tblPr>
              <a:tblGrid>
                <a:gridCol w="1623501">
                  <a:extLst>
                    <a:ext uri="{9D8B030D-6E8A-4147-A177-3AD203B41FA5}">
                      <a16:colId xmlns:a16="http://schemas.microsoft.com/office/drawing/2014/main" val="2263834462"/>
                    </a:ext>
                  </a:extLst>
                </a:gridCol>
                <a:gridCol w="1357746">
                  <a:extLst>
                    <a:ext uri="{9D8B030D-6E8A-4147-A177-3AD203B41FA5}">
                      <a16:colId xmlns:a16="http://schemas.microsoft.com/office/drawing/2014/main" val="3047678111"/>
                    </a:ext>
                  </a:extLst>
                </a:gridCol>
                <a:gridCol w="1394691">
                  <a:extLst>
                    <a:ext uri="{9D8B030D-6E8A-4147-A177-3AD203B41FA5}">
                      <a16:colId xmlns:a16="http://schemas.microsoft.com/office/drawing/2014/main" val="3446174014"/>
                    </a:ext>
                  </a:extLst>
                </a:gridCol>
                <a:gridCol w="1634836">
                  <a:extLst>
                    <a:ext uri="{9D8B030D-6E8A-4147-A177-3AD203B41FA5}">
                      <a16:colId xmlns:a16="http://schemas.microsoft.com/office/drawing/2014/main" val="2471375214"/>
                    </a:ext>
                  </a:extLst>
                </a:gridCol>
                <a:gridCol w="1819564">
                  <a:extLst>
                    <a:ext uri="{9D8B030D-6E8A-4147-A177-3AD203B41FA5}">
                      <a16:colId xmlns:a16="http://schemas.microsoft.com/office/drawing/2014/main" val="702200350"/>
                    </a:ext>
                  </a:extLst>
                </a:gridCol>
                <a:gridCol w="3661238">
                  <a:extLst>
                    <a:ext uri="{9D8B030D-6E8A-4147-A177-3AD203B41FA5}">
                      <a16:colId xmlns:a16="http://schemas.microsoft.com/office/drawing/2014/main" val="872649467"/>
                    </a:ext>
                  </a:extLst>
                </a:gridCol>
              </a:tblGrid>
              <a:tr h="446763">
                <a:tc>
                  <a:txBody>
                    <a:bodyPr/>
                    <a:lstStyle/>
                    <a:p>
                      <a:pPr algn="ctr"/>
                      <a:r>
                        <a:rPr kumimoji="1" lang="ja-JP" altLang="en-US" sz="1400" b="1" dirty="0">
                          <a:latin typeface="Meiryo UI" panose="020B0604030504040204" pitchFamily="50" charset="-128"/>
                          <a:ea typeface="Meiryo UI" panose="020B0604030504040204" pitchFamily="50" charset="-128"/>
                        </a:rPr>
                        <a:t>法人番号</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13</a:t>
                      </a:r>
                      <a:r>
                        <a:rPr kumimoji="1" lang="ja-JP" altLang="en-US" sz="1400" b="1" dirty="0">
                          <a:latin typeface="Meiryo UI" panose="020B0604030504040204" pitchFamily="50" charset="-128"/>
                          <a:ea typeface="Meiryo UI" panose="020B0604030504040204" pitchFamily="50" charset="-128"/>
                        </a:rPr>
                        <a:t>桁）</a:t>
                      </a: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986167809"/>
              </p:ext>
            </p:extLst>
          </p:nvPr>
        </p:nvGraphicFramePr>
        <p:xfrm>
          <a:off x="343844" y="4331976"/>
          <a:ext cx="11491573" cy="928707"/>
        </p:xfrm>
        <a:graphic>
          <a:graphicData uri="http://schemas.openxmlformats.org/drawingml/2006/table">
            <a:tbl>
              <a:tblPr firstRow="1" bandRow="1">
                <a:tableStyleId>{5C22544A-7EE6-4342-B048-85BDC9FD1C3A}</a:tableStyleId>
              </a:tblPr>
              <a:tblGrid>
                <a:gridCol w="2703752">
                  <a:extLst>
                    <a:ext uri="{9D8B030D-6E8A-4147-A177-3AD203B41FA5}">
                      <a16:colId xmlns:a16="http://schemas.microsoft.com/office/drawing/2014/main" val="3047678111"/>
                    </a:ext>
                  </a:extLst>
                </a:gridCol>
                <a:gridCol w="2209832">
                  <a:extLst>
                    <a:ext uri="{9D8B030D-6E8A-4147-A177-3AD203B41FA5}">
                      <a16:colId xmlns:a16="http://schemas.microsoft.com/office/drawing/2014/main" val="3446174014"/>
                    </a:ext>
                  </a:extLst>
                </a:gridCol>
                <a:gridCol w="6577989">
                  <a:extLst>
                    <a:ext uri="{9D8B030D-6E8A-4147-A177-3AD203B41FA5}">
                      <a16:colId xmlns:a16="http://schemas.microsoft.com/office/drawing/2014/main" val="872649467"/>
                    </a:ext>
                  </a:extLst>
                </a:gridCol>
              </a:tblGrid>
              <a:tr h="415515">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現在実施中（委託含む）の公的資金による類似の研究開発事業（海外政府のプログラムも含む）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応募中（委託含む）の公的資金による類似の研究開発事業（海外政府のプログラムも含む）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企業情報　</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応募時点の情報を記載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大学等は法人番号のみ記載）</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788980806"/>
              </p:ext>
            </p:extLst>
          </p:nvPr>
        </p:nvGraphicFramePr>
        <p:xfrm>
          <a:off x="356583" y="5755929"/>
          <a:ext cx="11478278" cy="907076"/>
        </p:xfrm>
        <a:graphic>
          <a:graphicData uri="http://schemas.openxmlformats.org/drawingml/2006/table">
            <a:tbl>
              <a:tblPr firstRow="1" bandRow="1">
                <a:tableStyleId>{5C22544A-7EE6-4342-B048-85BDC9FD1C3A}</a:tableStyleId>
              </a:tblPr>
              <a:tblGrid>
                <a:gridCol w="2669146">
                  <a:extLst>
                    <a:ext uri="{9D8B030D-6E8A-4147-A177-3AD203B41FA5}">
                      <a16:colId xmlns:a16="http://schemas.microsoft.com/office/drawing/2014/main" val="3047678111"/>
                    </a:ext>
                  </a:extLst>
                </a:gridCol>
                <a:gridCol w="2160313">
                  <a:extLst>
                    <a:ext uri="{9D8B030D-6E8A-4147-A177-3AD203B41FA5}">
                      <a16:colId xmlns:a16="http://schemas.microsoft.com/office/drawing/2014/main" val="3446174014"/>
                    </a:ext>
                  </a:extLst>
                </a:gridCol>
                <a:gridCol w="6648819">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2677043854"/>
              </p:ext>
            </p:extLst>
          </p:nvPr>
        </p:nvGraphicFramePr>
        <p:xfrm>
          <a:off x="343843" y="1544933"/>
          <a:ext cx="11491574" cy="901242"/>
        </p:xfrm>
        <a:graphic>
          <a:graphicData uri="http://schemas.openxmlformats.org/drawingml/2006/table">
            <a:tbl>
              <a:tblPr firstRow="1" bandRow="1">
                <a:tableStyleId>{5C22544A-7EE6-4342-B048-85BDC9FD1C3A}</a:tableStyleId>
              </a:tblPr>
              <a:tblGrid>
                <a:gridCol w="3448083">
                  <a:extLst>
                    <a:ext uri="{9D8B030D-6E8A-4147-A177-3AD203B41FA5}">
                      <a16:colId xmlns:a16="http://schemas.microsoft.com/office/drawing/2014/main" val="1648611219"/>
                    </a:ext>
                  </a:extLst>
                </a:gridCol>
                <a:gridCol w="3907203">
                  <a:extLst>
                    <a:ext uri="{9D8B030D-6E8A-4147-A177-3AD203B41FA5}">
                      <a16:colId xmlns:a16="http://schemas.microsoft.com/office/drawing/2014/main" val="2201742194"/>
                    </a:ext>
                  </a:extLst>
                </a:gridCol>
                <a:gridCol w="4136288">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6038487" y="2174071"/>
            <a:ext cx="2898476" cy="505911"/>
          </a:xfrm>
          <a:prstGeom prst="wedgeRectCallout">
            <a:avLst>
              <a:gd name="adj1" fmla="val -43798"/>
              <a:gd name="adj2" fmla="val 98790"/>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a:t>
            </a:r>
            <a:r>
              <a:rPr kumimoji="1" lang="ja-JP" altLang="en-US" sz="2000" dirty="0"/>
              <a:t>）産業構造変化に対する認識</a:t>
            </a:r>
            <a:endParaRPr kumimoji="1" lang="en-US" sz="2000" dirty="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3"/>
            <a:ext cx="11555831" cy="11088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にアジャイルに反映されることが期待）</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・国内外の動向、自社のルール形成（標準化等）に関する現状認識を踏まえ、本事業期間に実施する標準化戦略の考え方や具体的な取組内容を記載。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a:t>
            </a:r>
            <a:r>
              <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（標準化の取組等）</a:t>
            </a:r>
            <a:endParaRPr kumimoji="1" 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637129"/>
            <a:ext cx="4932120"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r>
              <a:rPr kumimoji="1" lang="ja-JP" altLang="en-US" sz="11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」、「ターゲット市場の特徴、目標とするシェア・</a:t>
            </a:r>
            <a:b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時期</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標準化の必要性については、</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経済産業省　第</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7</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回グリーンイノベーションプロジェクト</a:t>
            </a:r>
            <a:b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b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　 部会　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2,P9)</a:t>
            </a:r>
            <a:r>
              <a:rPr lang="ja-JP" altLang="en-US" sz="1100" dirty="0">
                <a:solidFill>
                  <a:schemeClr val="tx1"/>
                </a:solidFill>
                <a:latin typeface="Meiryo UI" panose="020B0604030504040204" pitchFamily="50" charset="-128"/>
                <a:ea typeface="Meiryo UI" panose="020B0604030504040204" pitchFamily="50" charset="-128"/>
              </a:rPr>
              <a:t>を参考にしてください。</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「標準化団体に参加、</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dirty="0">
                <a:solidFill>
                  <a:schemeClr val="tx1"/>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「○○するために、▲▲団体と、製品化までに■■の標準化を行う」という記載を期待</a:t>
            </a:r>
            <a:endParaRPr kumimoji="0" lang="en-US" altLang="ja-JP"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98710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8560</Words>
  <Application>Microsoft Office PowerPoint</Application>
  <PresentationFormat>ワイド画面</PresentationFormat>
  <Paragraphs>1048</Paragraphs>
  <Slides>30</Slides>
  <Notes>1</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30</vt:i4>
      </vt:variant>
      <vt:variant>
        <vt:lpstr>目的別スライド ショー</vt:lpstr>
      </vt:variant>
      <vt:variant>
        <vt:i4>1</vt:i4>
      </vt:variant>
    </vt:vector>
  </HeadingPairs>
  <TitlesOfParts>
    <vt:vector size="38" baseType="lpstr">
      <vt:lpstr>Meiryo UI</vt:lpstr>
      <vt:lpstr>Meiryo</vt:lpstr>
      <vt:lpstr>Meiryo</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2024-10-11T07:38:00Z</dcterms:created>
  <dcterms:modified xsi:type="dcterms:W3CDTF">2024-10-23T09:22:37Z</dcterms:modified>
</cp:coreProperties>
</file>