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639" r:id="rId2"/>
    <p:sldId id="657" r:id="rId3"/>
    <p:sldId id="641" r:id="rId4"/>
    <p:sldId id="642" r:id="rId5"/>
    <p:sldId id="643" r:id="rId6"/>
    <p:sldId id="646" r:id="rId7"/>
    <p:sldId id="572" r:id="rId8"/>
    <p:sldId id="644" r:id="rId9"/>
    <p:sldId id="645" r:id="rId10"/>
    <p:sldId id="653" r:id="rId11"/>
    <p:sldId id="654" r:id="rId12"/>
    <p:sldId id="647" r:id="rId13"/>
    <p:sldId id="648" r:id="rId14"/>
    <p:sldId id="649" r:id="rId15"/>
    <p:sldId id="651" r:id="rId16"/>
    <p:sldId id="652" r:id="rId17"/>
    <p:sldId id="650" r:id="rId18"/>
    <p:sldId id="673" r:id="rId19"/>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87" autoAdjust="0"/>
  </p:normalViewPr>
  <p:slideViewPr>
    <p:cSldViewPr snapToGrid="0">
      <p:cViewPr varScale="1">
        <p:scale>
          <a:sx n="75" d="100"/>
          <a:sy n="75" d="100"/>
        </p:scale>
        <p:origin x="78" y="7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1318575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10</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11</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16</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17</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18</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247937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17714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8</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04476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9</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90692941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sv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0" y="-8939"/>
            <a:ext cx="7683500" cy="338554"/>
          </a:xfrm>
          <a:prstGeom prst="rect">
            <a:avLst/>
          </a:prstGeom>
          <a:noFill/>
          <a:ln w="9525">
            <a:noFill/>
            <a:miter lim="800000"/>
            <a:headEnd/>
            <a:tailEnd/>
          </a:ln>
        </p:spPr>
        <p:txBody>
          <a:bodyPr wrap="square">
            <a:spAutoFit/>
          </a:bodyPr>
          <a:lstStyle/>
          <a:p>
            <a:pPr algn="l"/>
            <a:r>
              <a:rPr lang="ja-JP" altLang="en-US" dirty="0">
                <a:solidFill>
                  <a:schemeClr val="tx1"/>
                </a:solidFill>
                <a:latin typeface="ＭＳ Ｐゴシック" pitchFamily="50" charset="-128"/>
              </a:rPr>
              <a:t>タイプ</a:t>
            </a:r>
            <a:r>
              <a:rPr lang="en-US" altLang="ja-JP" dirty="0">
                <a:solidFill>
                  <a:schemeClr val="tx1"/>
                </a:solidFill>
                <a:latin typeface="ＭＳ Ｐゴシック" pitchFamily="50" charset="-128"/>
              </a:rPr>
              <a:t>T</a:t>
            </a:r>
            <a:r>
              <a:rPr lang="ja-JP" altLang="en-US" dirty="0">
                <a:solidFill>
                  <a:schemeClr val="tx1"/>
                </a:solidFill>
                <a:latin typeface="ＭＳ Ｐゴシック" pitchFamily="50" charset="-128"/>
              </a:rPr>
              <a:t>／</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技術開発テーマ名を記載してください</a:t>
            </a:r>
            <a:r>
              <a:rPr lang="en-US" altLang="ja-JP" dirty="0">
                <a:solidFill>
                  <a:schemeClr val="tx1"/>
                </a:solidFill>
                <a:latin typeface="ＭＳ Ｐゴシック" pitchFamily="50" charset="-128"/>
              </a:rPr>
              <a:t>)</a:t>
            </a:r>
            <a:endParaRPr lang="ja-JP" altLang="en-US" dirty="0">
              <a:solidFill>
                <a:schemeClr val="tx1"/>
              </a:solidFill>
              <a:latin typeface="ＭＳ Ｐゴシック" pitchFamily="50" charset="-128"/>
            </a:endParaRPr>
          </a:p>
        </p:txBody>
      </p:sp>
      <p:sp>
        <p:nvSpPr>
          <p:cNvPr id="3" name="テキスト ボックス 2">
            <a:extLst>
              <a:ext uri="{FF2B5EF4-FFF2-40B4-BE49-F238E27FC236}">
                <a16:creationId xmlns:a16="http://schemas.microsoft.com/office/drawing/2014/main" id="{7545D7EB-EE14-F451-FD0B-0F74BD640AE6}"/>
              </a:ext>
            </a:extLst>
          </p:cNvPr>
          <p:cNvSpPr txBox="1"/>
          <p:nvPr userDrawn="1"/>
        </p:nvSpPr>
        <p:spPr>
          <a:xfrm>
            <a:off x="5328139" y="6427954"/>
            <a:ext cx="3812862"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2025</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公募</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テキスト ボックス 2"/>
          <p:cNvSpPr txBox="1">
            <a:spLocks noChangeArrowheads="1"/>
          </p:cNvSpPr>
          <p:nvPr/>
        </p:nvSpPr>
        <p:spPr bwMode="auto">
          <a:xfrm>
            <a:off x="278198" y="474136"/>
            <a:ext cx="8587607"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プレゼンテーション資料およびプレゼンテーション関する注意点</a:t>
            </a:r>
          </a:p>
        </p:txBody>
      </p:sp>
      <p:sp>
        <p:nvSpPr>
          <p:cNvPr id="3" name="正方形/長方形 2">
            <a:extLst>
              <a:ext uri="{FF2B5EF4-FFF2-40B4-BE49-F238E27FC236}">
                <a16:creationId xmlns:a16="http://schemas.microsoft.com/office/drawing/2014/main" id="{E62429FF-DC74-1A89-5145-CFBC848AFDEE}"/>
              </a:ext>
            </a:extLst>
          </p:cNvPr>
          <p:cNvSpPr/>
          <p:nvPr/>
        </p:nvSpPr>
        <p:spPr bwMode="auto">
          <a:xfrm>
            <a:off x="0" y="0"/>
            <a:ext cx="9143999" cy="6858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C00000"/>
              </a:solidFill>
              <a:effectLst/>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B7BF732A-79F1-BAA3-51BD-C9D467DA35AA}"/>
              </a:ext>
            </a:extLst>
          </p:cNvPr>
          <p:cNvSpPr txBox="1">
            <a:spLocks noChangeArrowheads="1"/>
          </p:cNvSpPr>
          <p:nvPr/>
        </p:nvSpPr>
        <p:spPr bwMode="auto">
          <a:xfrm>
            <a:off x="1" y="0"/>
            <a:ext cx="2752078" cy="400110"/>
          </a:xfrm>
          <a:prstGeom prst="rect">
            <a:avLst/>
          </a:prstGeom>
          <a:noFill/>
          <a:ln w="9525">
            <a:solidFill>
              <a:schemeClr val="tx1"/>
            </a:solidFill>
            <a:miter lim="800000"/>
            <a:headEnd/>
            <a:tailEnd/>
          </a:ln>
        </p:spPr>
        <p:txBody>
          <a:bodyPr wrap="square">
            <a:spAutoFit/>
          </a:bodyPr>
          <a:lstStyle/>
          <a:p>
            <a:r>
              <a:rPr lang="ja-JP" altLang="en-US" sz="2000" b="1" dirty="0">
                <a:latin typeface="ＭＳ Ｐゴシック" pitchFamily="50" charset="-128"/>
              </a:rPr>
              <a:t>重点課題推進スキーム</a:t>
            </a:r>
          </a:p>
        </p:txBody>
      </p:sp>
      <p:sp>
        <p:nvSpPr>
          <p:cNvPr id="2" name="Text Box 8">
            <a:extLst>
              <a:ext uri="{FF2B5EF4-FFF2-40B4-BE49-F238E27FC236}">
                <a16:creationId xmlns:a16="http://schemas.microsoft.com/office/drawing/2014/main" id="{ECE3EC00-6B35-1890-749D-6519ADCC6D36}"/>
              </a:ext>
            </a:extLst>
          </p:cNvPr>
          <p:cNvSpPr txBox="1">
            <a:spLocks noChangeArrowheads="1"/>
          </p:cNvSpPr>
          <p:nvPr/>
        </p:nvSpPr>
        <p:spPr bwMode="auto">
          <a:xfrm>
            <a:off x="448285" y="894378"/>
            <a:ext cx="8469312" cy="5909310"/>
          </a:xfrm>
          <a:prstGeom prst="rect">
            <a:avLst/>
          </a:prstGeom>
          <a:noFill/>
          <a:ln w="19050">
            <a:noFill/>
            <a:miter lim="800000"/>
            <a:headEnd/>
            <a:tailEnd/>
          </a:ln>
        </p:spPr>
        <p:txBody>
          <a:bodyPr>
            <a:spAutoFit/>
          </a:bodyPr>
          <a:lstStyle/>
          <a:p>
            <a:pPr algn="l">
              <a:defRPr/>
            </a:pPr>
            <a:r>
              <a:rPr lang="en-US" altLang="ja-JP" sz="1800" b="1" dirty="0">
                <a:latin typeface="ＭＳ Ｐゴシック" pitchFamily="50" charset="-128"/>
              </a:rPr>
              <a:t>【</a:t>
            </a:r>
            <a:r>
              <a:rPr lang="ja-JP" altLang="en-US" sz="1800" b="1" dirty="0">
                <a:latin typeface="ＭＳ Ｐゴシック" pitchFamily="50" charset="-128"/>
              </a:rPr>
              <a:t>プレゼンテーション資料の作成について</a:t>
            </a:r>
            <a:r>
              <a:rPr lang="en-US" altLang="ja-JP" sz="1800" b="1" dirty="0">
                <a:latin typeface="ＭＳ Ｐゴシック" pitchFamily="50" charset="-128"/>
              </a:rPr>
              <a:t>】</a:t>
            </a:r>
          </a:p>
          <a:p>
            <a:pPr marL="355600" indent="-355600" algn="l">
              <a:defRPr/>
            </a:pPr>
            <a:r>
              <a:rPr lang="ja-JP" altLang="en-US" sz="1800" dirty="0">
                <a:latin typeface="ＭＳ Ｐゴシック" pitchFamily="50" charset="-128"/>
              </a:rPr>
              <a:t>１．補足資料を除く</a:t>
            </a:r>
            <a:r>
              <a:rPr lang="ja-JP" altLang="en-US" sz="1800" dirty="0">
                <a:solidFill>
                  <a:srgbClr val="C00000"/>
                </a:solidFill>
                <a:latin typeface="ＭＳ Ｐゴシック" pitchFamily="50" charset="-128"/>
              </a:rPr>
              <a:t>発表資料</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１．事業化の背景</a:t>
            </a:r>
            <a:r>
              <a:rPr lang="en-US" altLang="ja-JP" sz="1800" dirty="0">
                <a:latin typeface="ＭＳ Ｐゴシック" pitchFamily="50" charset="-128"/>
              </a:rPr>
              <a:t>(</a:t>
            </a:r>
            <a:r>
              <a:rPr lang="ja-JP" altLang="en-US" sz="1800" dirty="0">
                <a:latin typeface="ＭＳ Ｐゴシック" pitchFamily="50" charset="-128"/>
              </a:rPr>
              <a:t>提案の経緯・背景</a:t>
            </a:r>
            <a:r>
              <a:rPr lang="en-US" altLang="ja-JP" sz="1800" dirty="0">
                <a:latin typeface="ＭＳ Ｐゴシック" pitchFamily="50" charset="-128"/>
              </a:rPr>
              <a:t>) 』</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８．実施体制</a:t>
            </a:r>
            <a:r>
              <a:rPr lang="en-US" altLang="ja-JP" sz="1800" dirty="0">
                <a:latin typeface="ＭＳ Ｐゴシック" pitchFamily="50" charset="-128"/>
              </a:rPr>
              <a:t>』</a:t>
            </a:r>
            <a:r>
              <a:rPr lang="ja-JP" altLang="en-US" sz="1800" dirty="0">
                <a:latin typeface="ＭＳ Ｐゴシック" pitchFamily="50" charset="-128"/>
              </a:rPr>
              <a:t> ）</a:t>
            </a:r>
            <a:r>
              <a:rPr lang="ja-JP" altLang="en-US" sz="1800" dirty="0">
                <a:solidFill>
                  <a:srgbClr val="C00000"/>
                </a:solidFill>
                <a:latin typeface="ＭＳ Ｐゴシック" pitchFamily="50" charset="-128"/>
              </a:rPr>
              <a:t>は</a:t>
            </a:r>
            <a:r>
              <a:rPr lang="ja-JP" altLang="en-US" sz="1800" b="1" u="sng" dirty="0">
                <a:solidFill>
                  <a:srgbClr val="C00000"/>
                </a:solidFill>
                <a:latin typeface="ＭＳ Ｐゴシック" pitchFamily="50" charset="-128"/>
              </a:rPr>
              <a:t>２０枚以内</a:t>
            </a:r>
            <a:r>
              <a:rPr lang="en-US" altLang="ja-JP" sz="1800" b="1" u="sng" dirty="0">
                <a:solidFill>
                  <a:srgbClr val="C00000"/>
                </a:solidFill>
                <a:latin typeface="ＭＳ Ｐゴシック" pitchFamily="50" charset="-128"/>
              </a:rPr>
              <a:t>(※)</a:t>
            </a:r>
            <a:r>
              <a:rPr lang="ja-JP" altLang="en-US" sz="1800" dirty="0">
                <a:latin typeface="ＭＳ Ｐゴシック" pitchFamily="50" charset="-128"/>
              </a:rPr>
              <a:t> 、</a:t>
            </a:r>
            <a:r>
              <a:rPr lang="ja-JP" altLang="en-US" sz="1800" dirty="0">
                <a:solidFill>
                  <a:srgbClr val="C00000"/>
                </a:solidFill>
                <a:latin typeface="ＭＳ Ｐゴシック" pitchFamily="50" charset="-128"/>
              </a:rPr>
              <a:t>補足資料は</a:t>
            </a:r>
            <a:r>
              <a:rPr lang="ja-JP" altLang="en-US" sz="1800" b="1" u="sng" dirty="0">
                <a:solidFill>
                  <a:srgbClr val="C00000"/>
                </a:solidFill>
                <a:latin typeface="ＭＳ Ｐゴシック" pitchFamily="50" charset="-128"/>
              </a:rPr>
              <a:t>１０枚以内（</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a:t>
            </a:r>
            <a:r>
              <a:rPr lang="ja-JP" altLang="en-US" sz="1800" dirty="0">
                <a:latin typeface="ＭＳ Ｐゴシック" pitchFamily="50" charset="-128"/>
              </a:rPr>
              <a:t>とします。なお、補足資料は質疑応答時にのみ使用可です。</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２．必ず最新のフォーマットで作成してください。旧フォーマットでの提出は無効とします。</a:t>
            </a:r>
            <a:endParaRPr lang="en-US" altLang="ja-JP" sz="1800" dirty="0">
              <a:latin typeface="ＭＳ Ｐゴシック" pitchFamily="50" charset="-128"/>
            </a:endParaRPr>
          </a:p>
          <a:p>
            <a:pPr algn="l">
              <a:defRPr/>
            </a:pPr>
            <a:r>
              <a:rPr lang="ja-JP" altLang="en-US" sz="1800" dirty="0">
                <a:latin typeface="ＭＳ Ｐゴシック" pitchFamily="50" charset="-128"/>
              </a:rPr>
              <a:t>３．プレゼンテーション資料は、適宜ページを増やして作成してください。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等で作成のうえ、別途連絡する形式で提出してください。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８．質疑応答含め、実施体制外の協力会社等はプレゼンテーションに参加できません。</a:t>
            </a:r>
            <a:endParaRPr lang="en-US" altLang="ja-JP" sz="1800" dirty="0">
              <a:latin typeface="ＭＳ Ｐゴシック" pitchFamily="50" charset="-128"/>
            </a:endParaRPr>
          </a:p>
          <a:p>
            <a:pPr marL="361950" indent="-361950" algn="l">
              <a:defRPr/>
            </a:pPr>
            <a:r>
              <a:rPr lang="ja-JP" altLang="en-US" sz="1800" b="1" u="sng" dirty="0">
                <a:solidFill>
                  <a:srgbClr val="C00000"/>
                </a:solidFill>
                <a:latin typeface="ＭＳ Ｐゴシック" pitchFamily="50" charset="-128"/>
              </a:rPr>
              <a:t>９．資料提出の際には本ページ、資料中赤枠の注釈を削除してください。</a:t>
            </a:r>
            <a:endParaRPr lang="en-US" altLang="ja-JP" sz="1800" b="1" u="sng" dirty="0">
              <a:solidFill>
                <a:srgbClr val="C00000"/>
              </a:solidFill>
              <a:latin typeface="ＭＳ Ｐゴシック" pitchFamily="50" charset="-128"/>
            </a:endParaRPr>
          </a:p>
          <a:p>
            <a:pPr marL="361950" indent="-361950" algn="l">
              <a:defRPr/>
            </a:pPr>
            <a:endParaRPr lang="en-US" altLang="ja-JP" sz="1800" b="1" u="sng" dirty="0">
              <a:solidFill>
                <a:srgbClr val="C00000"/>
              </a:solidFill>
              <a:latin typeface="ＭＳ Ｐゴシック" pitchFamily="50" charset="-128"/>
            </a:endParaRPr>
          </a:p>
          <a:p>
            <a:pPr algn="l">
              <a:defRPr/>
            </a:pPr>
            <a:r>
              <a:rPr lang="en-US" altLang="ja-JP" sz="1800" b="1" dirty="0">
                <a:latin typeface="ＭＳ Ｐゴシック" pitchFamily="50" charset="-128"/>
              </a:rPr>
              <a:t>【</a:t>
            </a:r>
            <a:r>
              <a:rPr lang="ja-JP" altLang="en-US" sz="1800" b="1" dirty="0">
                <a:latin typeface="ＭＳ Ｐゴシック" pitchFamily="50" charset="-128"/>
              </a:rPr>
              <a:t>プレゼンテーションについて</a:t>
            </a:r>
            <a:r>
              <a:rPr lang="en-US" altLang="ja-JP" sz="1800" b="1" dirty="0">
                <a:latin typeface="ＭＳ Ｐゴシック" pitchFamily="50" charset="-128"/>
              </a:rPr>
              <a:t>】</a:t>
            </a:r>
          </a:p>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１７分間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です</a:t>
            </a:r>
            <a:r>
              <a:rPr lang="ja-JP" altLang="en-US" sz="1800" dirty="0">
                <a:latin typeface="ＭＳ Ｐゴシック" pitchFamily="50" charset="-128"/>
              </a:rPr>
              <a:t>。時間内に終了するように、資料を作成してください。</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２．</a:t>
            </a:r>
            <a:r>
              <a:rPr lang="en-US" altLang="ja-JP" sz="1800" dirty="0">
                <a:latin typeface="ＭＳ Ｐゴシック" pitchFamily="50" charset="-128"/>
              </a:rPr>
              <a:t>『</a:t>
            </a:r>
            <a:r>
              <a:rPr lang="ja-JP" altLang="en-US" sz="1800" dirty="0">
                <a:latin typeface="ＭＳ Ｐゴシック" pitchFamily="50" charset="-128"/>
              </a:rPr>
              <a:t>５．省エネルギー効果量</a:t>
            </a:r>
            <a:r>
              <a:rPr lang="en-US" altLang="ja-JP" sz="1800" dirty="0">
                <a:latin typeface="ＭＳ Ｐゴシック" pitchFamily="50" charset="-128"/>
              </a:rPr>
              <a:t>』</a:t>
            </a:r>
            <a:r>
              <a:rPr lang="ja-JP" altLang="en-US" sz="1800" dirty="0">
                <a:latin typeface="ＭＳ Ｐゴシック" pitchFamily="50" charset="-128"/>
              </a:rPr>
              <a:t>の説明は</a:t>
            </a:r>
            <a:r>
              <a:rPr lang="ja-JP" altLang="en-US" sz="1800" b="1" u="sng" dirty="0">
                <a:solidFill>
                  <a:srgbClr val="C00000"/>
                </a:solidFill>
                <a:latin typeface="ＭＳ Ｐゴシック" pitchFamily="50" charset="-128"/>
              </a:rPr>
              <a:t>丁寧に</a:t>
            </a:r>
            <a:r>
              <a:rPr lang="ja-JP" altLang="en-US" sz="1800" dirty="0">
                <a:latin typeface="ＭＳ Ｐゴシック" pitchFamily="50" charset="-128"/>
              </a:rPr>
              <a:t>お願いします。</a:t>
            </a:r>
            <a:endParaRPr lang="en-US" altLang="ja-JP" sz="1800" dirty="0">
              <a:latin typeface="ＭＳ Ｐゴシック" pitchFamily="50" charset="-128"/>
            </a:endParaRPr>
          </a:p>
          <a:p>
            <a:pPr marL="355600" indent="-355600" algn="l">
              <a:defRPr/>
            </a:pPr>
            <a:endParaRPr lang="en-US" altLang="ja-JP" sz="1800" b="1" dirty="0">
              <a:solidFill>
                <a:srgbClr val="C00000"/>
              </a:solidFill>
              <a:latin typeface="ＭＳ Ｐゴシック" pitchFamily="50" charset="-128"/>
            </a:endParaRPr>
          </a:p>
          <a:p>
            <a:pPr marL="361950" indent="-361950" algn="l">
              <a:defRPr/>
            </a:pPr>
            <a:r>
              <a:rPr lang="en-US" altLang="ja-JP" sz="1800" dirty="0">
                <a:latin typeface="ＭＳ Ｐゴシック" pitchFamily="50" charset="-128"/>
              </a:rPr>
              <a:t>※</a:t>
            </a:r>
            <a:r>
              <a:rPr lang="ja-JP" altLang="en-US" sz="1800" dirty="0">
                <a:latin typeface="ＭＳ Ｐゴシック" pitchFamily="50" charset="-128"/>
              </a:rPr>
              <a:t>応募件数によって変更の可能性あり（その場合は事務局より別途連絡します）</a:t>
            </a:r>
          </a:p>
        </p:txBody>
      </p:sp>
    </p:spTree>
    <p:extLst>
      <p:ext uri="{BB962C8B-B14F-4D97-AF65-F5344CB8AC3E}">
        <p14:creationId xmlns:p14="http://schemas.microsoft.com/office/powerpoint/2010/main" val="1367901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５．省エネルギー効果量</a:t>
            </a:r>
          </a:p>
        </p:txBody>
      </p:sp>
      <p:sp>
        <p:nvSpPr>
          <p:cNvPr id="14377" name="テキスト ボックス 5"/>
          <p:cNvSpPr txBox="1">
            <a:spLocks noChangeArrowheads="1"/>
          </p:cNvSpPr>
          <p:nvPr/>
        </p:nvSpPr>
        <p:spPr bwMode="auto">
          <a:xfrm>
            <a:off x="213978" y="863107"/>
            <a:ext cx="824103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ja-JP" altLang="en-US" sz="1800" dirty="0">
              <a:latin typeface="ＭＳ Ｐゴシック" pitchFamily="50" charset="-128"/>
            </a:endParaRPr>
          </a:p>
        </p:txBody>
      </p:sp>
      <p:sp>
        <p:nvSpPr>
          <p:cNvPr id="14379" name="テキスト ボックス 5"/>
          <p:cNvSpPr txBox="1">
            <a:spLocks noChangeArrowheads="1"/>
          </p:cNvSpPr>
          <p:nvPr/>
        </p:nvSpPr>
        <p:spPr bwMode="auto">
          <a:xfrm>
            <a:off x="213978" y="3056087"/>
            <a:ext cx="824103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　指標</a:t>
            </a:r>
            <a:r>
              <a:rPr lang="en-US" altLang="ja-JP" sz="2400" dirty="0">
                <a:latin typeface="ＭＳ Ｐゴシック" pitchFamily="50" charset="-128"/>
              </a:rPr>
              <a:t>B</a:t>
            </a:r>
            <a:r>
              <a:rPr lang="ja-JP" altLang="en-US" sz="2400" dirty="0">
                <a:latin typeface="ＭＳ Ｐゴシック" pitchFamily="50" charset="-128"/>
              </a:rPr>
              <a:t>：２０４０年度時点の市場導入（普及）量</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ja-JP" altLang="en-US" sz="1800" dirty="0">
              <a:latin typeface="ＭＳ Ｐゴシック" pitchFamily="50" charset="-128"/>
            </a:endParaRPr>
          </a:p>
        </p:txBody>
      </p:sp>
      <p:sp>
        <p:nvSpPr>
          <p:cNvPr id="2" name="Text Box 8">
            <a:extLst>
              <a:ext uri="{FF2B5EF4-FFF2-40B4-BE49-F238E27FC236}">
                <a16:creationId xmlns:a16="http://schemas.microsoft.com/office/drawing/2014/main" id="{4C3CC58F-18E8-996A-6237-2CE158FF22BD}"/>
              </a:ext>
            </a:extLst>
          </p:cNvPr>
          <p:cNvSpPr txBox="1">
            <a:spLocks noChangeArrowheads="1"/>
          </p:cNvSpPr>
          <p:nvPr/>
        </p:nvSpPr>
        <p:spPr bwMode="auto">
          <a:xfrm>
            <a:off x="252000" y="3922811"/>
            <a:ext cx="8640000" cy="2339102"/>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dirty="0">
                <a:solidFill>
                  <a:srgbClr val="C00000"/>
                </a:solidFill>
                <a:latin typeface="ＭＳ Ｐゴシック" pitchFamily="50" charset="-128"/>
              </a:rPr>
              <a:t>５．１　指標</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：単位当たりの省エネルギー効果量</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・今回提案の技術開発成果による、成果品（技術）１つあたりのエネルギー削減量です。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a:t>
            </a:r>
            <a:r>
              <a:rPr lang="zh-TW" altLang="en-US" sz="1400" dirty="0">
                <a:solidFill>
                  <a:srgbClr val="C00000"/>
                </a:solidFill>
                <a:latin typeface="ＭＳ Ｐゴシック" pitchFamily="50" charset="-128"/>
              </a:rPr>
              <a:t>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1-8</a:t>
            </a:r>
            <a:r>
              <a:rPr lang="ja-JP" altLang="en-US" sz="1400" dirty="0">
                <a:solidFill>
                  <a:srgbClr val="C00000"/>
                </a:solidFill>
                <a:latin typeface="ＭＳ Ｐゴシック" pitchFamily="50" charset="-128"/>
              </a:rPr>
              <a:t>．及び提案書ファイル</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参考</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省エネ効果量に記載の内容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　指標</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：２０４０年度時点の市場導入（普及）量</a:t>
            </a:r>
          </a:p>
          <a:p>
            <a:pPr algn="l">
              <a:spcBef>
                <a:spcPts val="600"/>
              </a:spcBef>
            </a:pPr>
            <a:r>
              <a:rPr lang="ja-JP" altLang="en-US" sz="1400" dirty="0">
                <a:solidFill>
                  <a:srgbClr val="C00000"/>
                </a:solidFill>
                <a:latin typeface="ＭＳ Ｐゴシック" pitchFamily="50" charset="-128"/>
              </a:rPr>
              <a:t>・適用可能な対象市場自体の大きさに対する市場占有率から算出してください。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a:t>
            </a:r>
            <a:r>
              <a:rPr lang="zh-TW" altLang="en-US" sz="1400" dirty="0">
                <a:solidFill>
                  <a:srgbClr val="C00000"/>
                </a:solidFill>
                <a:latin typeface="ＭＳ Ｐゴシック" pitchFamily="50" charset="-128"/>
              </a:rPr>
              <a:t>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1-8</a:t>
            </a:r>
            <a:r>
              <a:rPr lang="ja-JP" altLang="en-US" sz="1400" dirty="0">
                <a:solidFill>
                  <a:srgbClr val="C00000"/>
                </a:solidFill>
                <a:latin typeface="ＭＳ Ｐゴシック" pitchFamily="50" charset="-128"/>
              </a:rPr>
              <a:t>．及び提案書書ファイル</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参考</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省エネ効果量に記載の内容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５．省エネルギー効果量（まとめ）</a:t>
            </a:r>
          </a:p>
        </p:txBody>
      </p:sp>
      <p:sp>
        <p:nvSpPr>
          <p:cNvPr id="14380" name="テキスト ボックス 5"/>
          <p:cNvSpPr txBox="1">
            <a:spLocks noChangeArrowheads="1"/>
          </p:cNvSpPr>
          <p:nvPr/>
        </p:nvSpPr>
        <p:spPr bwMode="auto">
          <a:xfrm>
            <a:off x="252000" y="5261907"/>
            <a:ext cx="8640000" cy="523220"/>
          </a:xfrm>
          <a:prstGeom prst="rect">
            <a:avLst/>
          </a:prstGeom>
          <a:solidFill>
            <a:schemeClr val="bg1"/>
          </a:solidFill>
          <a:ln w="19050">
            <a:solidFill>
              <a:srgbClr val="C00000"/>
            </a:solidFill>
            <a:prstDash val="solid"/>
            <a:miter lim="800000"/>
            <a:headEnd/>
            <a:tailEnd/>
          </a:ln>
        </p:spPr>
        <p:txBody>
          <a:bodyPr wrap="square" anchor="ctr">
            <a:spAutoFit/>
          </a:bodyPr>
          <a:lstStyle/>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国外での省エネルギー効果量</a:t>
            </a:r>
            <a:r>
              <a:rPr lang="ja-JP" altLang="en-US" sz="1400" dirty="0">
                <a:solidFill>
                  <a:srgbClr val="C00000"/>
                </a:solidFill>
              </a:rPr>
              <a:t>は</a:t>
            </a:r>
            <a:r>
              <a:rPr lang="ja-JP" altLang="ja-JP" sz="1400" dirty="0">
                <a:solidFill>
                  <a:srgbClr val="C00000"/>
                </a:solidFill>
              </a:rPr>
              <a:t>、国内分に合計せず、国外分として</a:t>
            </a:r>
            <a:r>
              <a:rPr lang="ja-JP" altLang="en-US" sz="1400" dirty="0">
                <a:solidFill>
                  <a:srgbClr val="C00000"/>
                </a:solidFill>
              </a:rPr>
              <a:t>、記載してください。</a:t>
            </a:r>
            <a:endParaRPr lang="en-US" altLang="ja-JP" sz="1400" dirty="0">
              <a:solidFill>
                <a:srgbClr val="C00000"/>
              </a:solidFill>
            </a:endParaRPr>
          </a:p>
          <a:p>
            <a:pPr algn="l">
              <a:spcBef>
                <a:spcPts val="0"/>
              </a:spcBef>
            </a:pPr>
            <a:r>
              <a:rPr lang="ja-JP" altLang="en-US" sz="1400" dirty="0">
                <a:solidFill>
                  <a:srgbClr val="C00000"/>
                </a:solidFill>
              </a:rPr>
              <a:t>　</a:t>
            </a:r>
            <a:r>
              <a:rPr lang="ja-JP" altLang="ja-JP" sz="1400" dirty="0">
                <a:solidFill>
                  <a:srgbClr val="C00000"/>
                </a:solidFill>
              </a:rPr>
              <a:t>国外での省エネルギー効果量が見込めない場合は、「</a:t>
            </a:r>
            <a:r>
              <a:rPr lang="ja-JP" altLang="en-US" sz="1400" dirty="0">
                <a:solidFill>
                  <a:srgbClr val="C00000"/>
                </a:solidFill>
              </a:rPr>
              <a:t>－</a:t>
            </a:r>
            <a:r>
              <a:rPr lang="ja-JP" altLang="ja-JP" sz="1400" dirty="0">
                <a:solidFill>
                  <a:srgbClr val="C00000"/>
                </a:solidFill>
              </a:rPr>
              <a:t>」を</a:t>
            </a:r>
            <a:r>
              <a:rPr lang="ja-JP" altLang="en-US" sz="1400" dirty="0">
                <a:solidFill>
                  <a:srgbClr val="C00000"/>
                </a:solidFill>
              </a:rPr>
              <a:t>記載してください</a:t>
            </a:r>
            <a:r>
              <a:rPr lang="ja-JP" altLang="ja-JP" sz="1400" dirty="0">
                <a:solidFill>
                  <a:srgbClr val="C00000"/>
                </a:solidFill>
              </a:rPr>
              <a:t>。</a:t>
            </a:r>
            <a:endParaRPr lang="ja-JP" altLang="en-US" sz="1400" dirty="0">
              <a:solidFill>
                <a:srgbClr val="C00000"/>
              </a:solidFill>
              <a:latin typeface="ＭＳ Ｐゴシック" pitchFamily="50" charset="-128"/>
            </a:endParaRPr>
          </a:p>
        </p:txBody>
      </p:sp>
      <p:graphicFrame>
        <p:nvGraphicFramePr>
          <p:cNvPr id="2" name="表 1">
            <a:extLst>
              <a:ext uri="{FF2B5EF4-FFF2-40B4-BE49-F238E27FC236}">
                <a16:creationId xmlns:a16="http://schemas.microsoft.com/office/drawing/2014/main" id="{733B4ADA-31C8-FC71-EC19-F85C6AA6C7BD}"/>
              </a:ext>
            </a:extLst>
          </p:cNvPr>
          <p:cNvGraphicFramePr>
            <a:graphicFrameLocks noGrp="1"/>
          </p:cNvGraphicFramePr>
          <p:nvPr>
            <p:extLst>
              <p:ext uri="{D42A27DB-BD31-4B8C-83A1-F6EECF244321}">
                <p14:modId xmlns:p14="http://schemas.microsoft.com/office/powerpoint/2010/main" val="2996528784"/>
              </p:ext>
            </p:extLst>
          </p:nvPr>
        </p:nvGraphicFramePr>
        <p:xfrm>
          <a:off x="132443" y="960438"/>
          <a:ext cx="6242956" cy="3276000"/>
        </p:xfrm>
        <a:graphic>
          <a:graphicData uri="http://schemas.openxmlformats.org/drawingml/2006/table">
            <a:tbl>
              <a:tblPr firstRow="1" bandRow="1">
                <a:tableStyleId>{F5AB1C69-6EDB-4FF4-983F-18BD219EF322}</a:tableStyleId>
              </a:tblPr>
              <a:tblGrid>
                <a:gridCol w="2498174">
                  <a:extLst>
                    <a:ext uri="{9D8B030D-6E8A-4147-A177-3AD203B41FA5}">
                      <a16:colId xmlns:a16="http://schemas.microsoft.com/office/drawing/2014/main" val="20000"/>
                    </a:ext>
                  </a:extLst>
                </a:gridCol>
                <a:gridCol w="1872391">
                  <a:extLst>
                    <a:ext uri="{9D8B030D-6E8A-4147-A177-3AD203B41FA5}">
                      <a16:colId xmlns:a16="http://schemas.microsoft.com/office/drawing/2014/main" val="20003"/>
                    </a:ext>
                  </a:extLst>
                </a:gridCol>
                <a:gridCol w="1872391">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ctr"/>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3" name="表 2">
            <a:extLst>
              <a:ext uri="{FF2B5EF4-FFF2-40B4-BE49-F238E27FC236}">
                <a16:creationId xmlns:a16="http://schemas.microsoft.com/office/drawing/2014/main" id="{C0195DBE-0A84-B43A-76BB-ED332BFBC905}"/>
              </a:ext>
            </a:extLst>
          </p:cNvPr>
          <p:cNvGraphicFramePr>
            <a:graphicFrameLocks noGrp="1"/>
          </p:cNvGraphicFramePr>
          <p:nvPr>
            <p:extLst>
              <p:ext uri="{D42A27DB-BD31-4B8C-83A1-F6EECF244321}">
                <p14:modId xmlns:p14="http://schemas.microsoft.com/office/powerpoint/2010/main" val="2303648871"/>
              </p:ext>
            </p:extLst>
          </p:nvPr>
        </p:nvGraphicFramePr>
        <p:xfrm>
          <a:off x="6540500" y="960438"/>
          <a:ext cx="2471057" cy="1937409"/>
        </p:xfrm>
        <a:graphic>
          <a:graphicData uri="http://schemas.openxmlformats.org/drawingml/2006/table">
            <a:tbl>
              <a:tblPr firstRow="1" bandRow="1">
                <a:tableStyleId>{F5AB1C69-6EDB-4FF4-983F-18BD219EF322}</a:tableStyleId>
              </a:tblPr>
              <a:tblGrid>
                <a:gridCol w="2471057">
                  <a:extLst>
                    <a:ext uri="{9D8B030D-6E8A-4147-A177-3AD203B41FA5}">
                      <a16:colId xmlns:a16="http://schemas.microsoft.com/office/drawing/2014/main" val="20004"/>
                    </a:ext>
                  </a:extLst>
                </a:gridCol>
              </a:tblGrid>
              <a:tr h="830774">
                <a:tc>
                  <a:txBody>
                    <a:bodyPr/>
                    <a:lstStyle/>
                    <a:p>
                      <a:pPr algn="ctr"/>
                      <a:r>
                        <a:rPr kumimoji="1" lang="ja-JP" altLang="en-US" sz="1800" b="0" dirty="0">
                          <a:solidFill>
                            <a:schemeClr val="tx1"/>
                          </a:solidFill>
                          <a:latin typeface="ＭＳ Ｐゴシック" pitchFamily="50" charset="-128"/>
                          <a:ea typeface="+mn-ea"/>
                        </a:rPr>
                        <a:t>販売開始</a:t>
                      </a:r>
                      <a:r>
                        <a:rPr kumimoji="1" lang="en-US" altLang="ja-JP" sz="1800" b="0" dirty="0">
                          <a:solidFill>
                            <a:schemeClr val="tx1"/>
                          </a:solidFill>
                          <a:latin typeface="ＭＳ Ｐゴシック" pitchFamily="50" charset="-128"/>
                          <a:ea typeface="+mn-ea"/>
                        </a:rPr>
                        <a:t>3</a:t>
                      </a:r>
                      <a:r>
                        <a:rPr kumimoji="1" lang="ja-JP" altLang="en-US" sz="1800" b="0" dirty="0">
                          <a:solidFill>
                            <a:schemeClr val="tx1"/>
                          </a:solidFill>
                          <a:latin typeface="ＭＳ Ｐゴシック" pitchFamily="50" charset="-128"/>
                          <a:ea typeface="+mn-ea"/>
                        </a:rPr>
                        <a:t>年後の国内</a:t>
                      </a:r>
                    </a:p>
                    <a:p>
                      <a:pPr algn="ctr"/>
                      <a:r>
                        <a:rPr kumimoji="1" lang="ja-JP" altLang="en-US" sz="1800" b="0" dirty="0">
                          <a:solidFill>
                            <a:schemeClr val="tx1"/>
                          </a:solidFill>
                          <a:latin typeface="ＭＳ Ｐゴシック" pitchFamily="50" charset="-128"/>
                          <a:ea typeface="+mn-ea"/>
                        </a:rPr>
                        <a:t>省エネルギー効果量</a:t>
                      </a:r>
                    </a:p>
                    <a:p>
                      <a:pPr algn="ctr"/>
                      <a:r>
                        <a:rPr kumimoji="1" lang="ja-JP" altLang="en-US" sz="1800" b="0" dirty="0">
                          <a:solidFill>
                            <a:schemeClr val="tx1"/>
                          </a:solidFill>
                          <a:latin typeface="ＭＳ Ｐゴシック" pitchFamily="50" charset="-128"/>
                          <a:ea typeface="+mn-ea"/>
                        </a:rPr>
                        <a:t>（指標</a:t>
                      </a:r>
                      <a:r>
                        <a:rPr kumimoji="1" lang="en-US" altLang="ja-JP" sz="1800" b="0" dirty="0">
                          <a:solidFill>
                            <a:schemeClr val="tx1"/>
                          </a:solidFill>
                          <a:latin typeface="ＭＳ Ｐゴシック" pitchFamily="50" charset="-128"/>
                          <a:ea typeface="+mn-ea"/>
                        </a:rPr>
                        <a:t>A×</a:t>
                      </a:r>
                      <a:r>
                        <a:rPr kumimoji="1" lang="ja-JP" altLang="en-US" sz="1800" b="0" dirty="0">
                          <a:solidFill>
                            <a:schemeClr val="tx1"/>
                          </a:solidFill>
                          <a:latin typeface="ＭＳ Ｐゴシック" pitchFamily="50" charset="-128"/>
                          <a:ea typeface="+mn-ea"/>
                        </a:rPr>
                        <a:t>指標</a:t>
                      </a:r>
                      <a:r>
                        <a:rPr kumimoji="1" lang="en-US" altLang="ja-JP" sz="1800" b="0" dirty="0">
                          <a:solidFill>
                            <a:schemeClr val="tx1"/>
                          </a:solidFill>
                          <a:latin typeface="ＭＳ Ｐゴシック" pitchFamily="50" charset="-128"/>
                          <a:ea typeface="+mn-ea"/>
                        </a:rPr>
                        <a:t>B</a:t>
                      </a:r>
                      <a:r>
                        <a:rPr kumimoji="1" lang="ja-JP" altLang="en-US" sz="1800" b="0" dirty="0">
                          <a:solidFill>
                            <a:schemeClr val="tx1"/>
                          </a:solidFill>
                          <a:latin typeface="ＭＳ Ｐゴシック" pitchFamily="50" charset="-128"/>
                          <a:ea typeface="+mn-ea"/>
                        </a:rPr>
                        <a:t>）</a:t>
                      </a: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230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　技術開発項目（１）：</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292662"/>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76F2E244-CE1B-4333-D829-1C34B26FB717}"/>
              </a:ext>
            </a:extLst>
          </p:cNvPr>
          <p:cNvSpPr txBox="1">
            <a:spLocks noChangeArrowheads="1"/>
          </p:cNvSpPr>
          <p:nvPr/>
        </p:nvSpPr>
        <p:spPr bwMode="auto">
          <a:xfrm>
            <a:off x="252000" y="2965953"/>
            <a:ext cx="8640000" cy="2400657"/>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６．１．１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６．１．２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６．技術開発項目</a:t>
            </a:r>
            <a:r>
              <a:rPr lang="ja-JP" altLang="en-US" sz="2400" u="sng" kern="0" dirty="0">
                <a:solidFill>
                  <a:schemeClr val="tx2"/>
                </a:solidFill>
                <a:latin typeface="ＭＳ Ｐゴシック" pitchFamily="50" charset="-128"/>
                <a:cs typeface="+mj-cs"/>
              </a:rPr>
              <a:t>（技術開発項目毎）</a:t>
            </a:r>
          </a:p>
        </p:txBody>
      </p:sp>
      <p:sp>
        <p:nvSpPr>
          <p:cNvPr id="10245" name="テキスト ボックス 5"/>
          <p:cNvSpPr txBox="1">
            <a:spLocks noChangeArrowheads="1"/>
          </p:cNvSpPr>
          <p:nvPr/>
        </p:nvSpPr>
        <p:spPr bwMode="auto">
          <a:xfrm>
            <a:off x="213978" y="863107"/>
            <a:ext cx="8803187"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　技術開発項目（２）：</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10246" name="テキスト ボックス 5"/>
          <p:cNvSpPr txBox="1">
            <a:spLocks noChangeArrowheads="1"/>
          </p:cNvSpPr>
          <p:nvPr/>
        </p:nvSpPr>
        <p:spPr bwMode="auto">
          <a:xfrm>
            <a:off x="213978" y="2150570"/>
            <a:ext cx="8612063"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0248" name="テキスト ボックス 5"/>
          <p:cNvSpPr txBox="1">
            <a:spLocks noChangeArrowheads="1"/>
          </p:cNvSpPr>
          <p:nvPr/>
        </p:nvSpPr>
        <p:spPr bwMode="auto">
          <a:xfrm>
            <a:off x="213978" y="1222524"/>
            <a:ext cx="8612063"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FCDC775F-6A0F-EB7A-7CB9-F7D10661F959}"/>
              </a:ext>
            </a:extLst>
          </p:cNvPr>
          <p:cNvSpPr txBox="1">
            <a:spLocks noChangeArrowheads="1"/>
          </p:cNvSpPr>
          <p:nvPr/>
        </p:nvSpPr>
        <p:spPr bwMode="auto">
          <a:xfrm>
            <a:off x="295571" y="3110853"/>
            <a:ext cx="8640000" cy="2831544"/>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６．２．１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６．２．２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◆他に技術開発項目があれば、以降、技術開発項目（３）、（４）と記述してください。</a:t>
            </a:r>
            <a:endParaRPr lang="en-US" altLang="ja-JP" sz="1400" b="1" dirty="0">
              <a:solidFill>
                <a:srgbClr val="C00000"/>
              </a:solidFill>
              <a:latin typeface="ＭＳ Ｐゴシック" pitchFamily="50"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６．技術開発項目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extLst>
              <p:ext uri="{D42A27DB-BD31-4B8C-83A1-F6EECF244321}">
                <p14:modId xmlns:p14="http://schemas.microsoft.com/office/powerpoint/2010/main" val="1615026479"/>
              </p:ext>
            </p:extLst>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2" name="Text Box 8">
            <a:extLst>
              <a:ext uri="{FF2B5EF4-FFF2-40B4-BE49-F238E27FC236}">
                <a16:creationId xmlns:a16="http://schemas.microsoft.com/office/drawing/2014/main" id="{CD001F44-AA27-D485-FE92-F72F0A152699}"/>
              </a:ext>
            </a:extLst>
          </p:cNvPr>
          <p:cNvSpPr txBox="1">
            <a:spLocks noChangeArrowheads="1"/>
          </p:cNvSpPr>
          <p:nvPr/>
        </p:nvSpPr>
        <p:spPr bwMode="auto">
          <a:xfrm>
            <a:off x="612000" y="2619375"/>
            <a:ext cx="7920000" cy="2893100"/>
          </a:xfrm>
          <a:prstGeom prst="rect">
            <a:avLst/>
          </a:prstGeom>
          <a:solidFill>
            <a:schemeClr val="bg1"/>
          </a:solidFill>
          <a:ln w="19050">
            <a:solidFill>
              <a:srgbClr val="C00000"/>
            </a:solidFill>
            <a:miter lim="800000"/>
            <a:headEnd/>
            <a:tailEnd/>
          </a:ln>
        </p:spPr>
        <p:txBody>
          <a:bodyPr wrap="square">
            <a:spAutoFit/>
          </a:bodyPr>
          <a:lstStyle/>
          <a:p>
            <a:pPr algn="l">
              <a:spcBef>
                <a:spcPts val="1200"/>
              </a:spcBef>
            </a:pPr>
            <a:r>
              <a:rPr lang="ja-JP" altLang="en-US" sz="1400" b="1" dirty="0">
                <a:solidFill>
                  <a:srgbClr val="C00000"/>
                </a:solidFill>
                <a:latin typeface="ＭＳ Ｐゴシック" pitchFamily="50" charset="-128"/>
              </a:rPr>
              <a:t>◆技術開発の項目、目標、達成手法を本一覧表にわかりやすくまとめてください。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◆目標は具体的かつ定量的な値で示してください。</a:t>
            </a:r>
            <a:endParaRPr lang="en-US" altLang="ja-JP" sz="1400" b="1" dirty="0">
              <a:solidFill>
                <a:srgbClr val="C00000"/>
              </a:solidFill>
              <a:latin typeface="ＭＳ Ｐゴシック" pitchFamily="50" charset="-128"/>
            </a:endParaRPr>
          </a:p>
          <a:p>
            <a:pPr marL="180975" algn="l">
              <a:spcBef>
                <a:spcPts val="1200"/>
              </a:spcBef>
            </a:pPr>
            <a:r>
              <a:rPr lang="ja-JP" altLang="en-US" sz="1400" dirty="0">
                <a:solidFill>
                  <a:srgbClr val="C00000"/>
                </a:solidFill>
                <a:latin typeface="ＭＳ Ｐゴシック" pitchFamily="50" charset="-128"/>
              </a:rPr>
              <a:t>・最初のフェーズの中間目標と最終目標を記載してください。</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＊中間目標：単独フェーズが３年以上の場合のみ</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・３～４年事業の場合、２年目終了時点が中間目標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・５年事業の場合、３年目終了時点が中間目標</a:t>
            </a:r>
            <a:endParaRPr lang="en-US" altLang="ja-JP" sz="1400"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◆技術開発項目の数によって、行を追加、削除してください。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718805869"/>
              </p:ext>
            </p:extLst>
          </p:nvPr>
        </p:nvGraphicFramePr>
        <p:xfrm>
          <a:off x="204661" y="990600"/>
          <a:ext cx="8734087" cy="5012994"/>
        </p:xfrm>
        <a:graphic>
          <a:graphicData uri="http://schemas.openxmlformats.org/drawingml/2006/table">
            <a:tbl>
              <a:tblPr firstRow="1" lastRow="1" bandRow="1">
                <a:tableStyleId>{5C22544A-7EE6-4342-B048-85BDC9FD1C3A}</a:tableStyleId>
              </a:tblPr>
              <a:tblGrid>
                <a:gridCol w="2282861">
                  <a:extLst>
                    <a:ext uri="{9D8B030D-6E8A-4147-A177-3AD203B41FA5}">
                      <a16:colId xmlns:a16="http://schemas.microsoft.com/office/drawing/2014/main" val="20000"/>
                    </a:ext>
                  </a:extLst>
                </a:gridCol>
                <a:gridCol w="1310481">
                  <a:extLst>
                    <a:ext uri="{9D8B030D-6E8A-4147-A177-3AD203B41FA5}">
                      <a16:colId xmlns:a16="http://schemas.microsoft.com/office/drawing/2014/main" val="20001"/>
                    </a:ext>
                  </a:extLst>
                </a:gridCol>
                <a:gridCol w="329755">
                  <a:extLst>
                    <a:ext uri="{9D8B030D-6E8A-4147-A177-3AD203B41FA5}">
                      <a16:colId xmlns:a16="http://schemas.microsoft.com/office/drawing/2014/main" val="20002"/>
                    </a:ext>
                  </a:extLst>
                </a:gridCol>
                <a:gridCol w="329755">
                  <a:extLst>
                    <a:ext uri="{9D8B030D-6E8A-4147-A177-3AD203B41FA5}">
                      <a16:colId xmlns:a16="http://schemas.microsoft.com/office/drawing/2014/main" val="20003"/>
                    </a:ext>
                  </a:extLst>
                </a:gridCol>
                <a:gridCol w="329755">
                  <a:extLst>
                    <a:ext uri="{9D8B030D-6E8A-4147-A177-3AD203B41FA5}">
                      <a16:colId xmlns:a16="http://schemas.microsoft.com/office/drawing/2014/main" val="20004"/>
                    </a:ext>
                  </a:extLst>
                </a:gridCol>
                <a:gridCol w="329755">
                  <a:extLst>
                    <a:ext uri="{9D8B030D-6E8A-4147-A177-3AD203B41FA5}">
                      <a16:colId xmlns:a16="http://schemas.microsoft.com/office/drawing/2014/main" val="20005"/>
                    </a:ext>
                  </a:extLst>
                </a:gridCol>
                <a:gridCol w="329755">
                  <a:extLst>
                    <a:ext uri="{9D8B030D-6E8A-4147-A177-3AD203B41FA5}">
                      <a16:colId xmlns:a16="http://schemas.microsoft.com/office/drawing/2014/main" val="20006"/>
                    </a:ext>
                  </a:extLst>
                </a:gridCol>
                <a:gridCol w="329755">
                  <a:extLst>
                    <a:ext uri="{9D8B030D-6E8A-4147-A177-3AD203B41FA5}">
                      <a16:colId xmlns:a16="http://schemas.microsoft.com/office/drawing/2014/main" val="20007"/>
                    </a:ext>
                  </a:extLst>
                </a:gridCol>
                <a:gridCol w="329755">
                  <a:extLst>
                    <a:ext uri="{9D8B030D-6E8A-4147-A177-3AD203B41FA5}">
                      <a16:colId xmlns:a16="http://schemas.microsoft.com/office/drawing/2014/main" val="20008"/>
                    </a:ext>
                  </a:extLst>
                </a:gridCol>
                <a:gridCol w="329755">
                  <a:extLst>
                    <a:ext uri="{9D8B030D-6E8A-4147-A177-3AD203B41FA5}">
                      <a16:colId xmlns:a16="http://schemas.microsoft.com/office/drawing/2014/main" val="20009"/>
                    </a:ext>
                  </a:extLst>
                </a:gridCol>
                <a:gridCol w="834235">
                  <a:extLst>
                    <a:ext uri="{9D8B030D-6E8A-4147-A177-3AD203B41FA5}">
                      <a16:colId xmlns:a16="http://schemas.microsoft.com/office/drawing/2014/main" val="20010"/>
                    </a:ext>
                  </a:extLst>
                </a:gridCol>
                <a:gridCol w="834235">
                  <a:extLst>
                    <a:ext uri="{9D8B030D-6E8A-4147-A177-3AD203B41FA5}">
                      <a16:colId xmlns:a16="http://schemas.microsoft.com/office/drawing/2014/main" val="20011"/>
                    </a:ext>
                  </a:extLst>
                </a:gridCol>
                <a:gridCol w="834235">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2025FY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2026FY</a:t>
                      </a:r>
                    </a:p>
                  </a:txBody>
                  <a:tcPr anchor="ct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2028</a:t>
                      </a:r>
                    </a:p>
                    <a:p>
                      <a:pPr algn="ctr"/>
                      <a:r>
                        <a:rPr kumimoji="1" lang="en-US" altLang="ja-JP" sz="1600" dirty="0">
                          <a:solidFill>
                            <a:srgbClr val="FFFFFF"/>
                          </a:solidFill>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238A526B-5A3E-CDC0-57D7-18C4F658741C}"/>
              </a:ext>
            </a:extLst>
          </p:cNvPr>
          <p:cNvSpPr txBox="1">
            <a:spLocks noChangeArrowheads="1"/>
          </p:cNvSpPr>
          <p:nvPr/>
        </p:nvSpPr>
        <p:spPr bwMode="auto">
          <a:xfrm>
            <a:off x="612000" y="3357820"/>
            <a:ext cx="7920000" cy="2000548"/>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b="1" dirty="0">
                <a:latin typeface="ＭＳ Ｐゴシック" pitchFamily="50" charset="-128"/>
              </a:rPr>
              <a:t>※</a:t>
            </a:r>
            <a:r>
              <a:rPr lang="ja-JP" altLang="en-US" sz="1400" b="1" dirty="0">
                <a:latin typeface="ＭＳ Ｐゴシック" pitchFamily="50" charset="-128"/>
              </a:rPr>
              <a:t>本ページは４年事業（当初交付期間２年）のフォーマット例です。適宜他ページ削除の上、必要に応じ加工してお使いください。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◆全期間について記載してください。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93800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520539156"/>
              </p:ext>
            </p:extLst>
          </p:nvPr>
        </p:nvGraphicFramePr>
        <p:xfrm>
          <a:off x="205251" y="990600"/>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2025FY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2026FY</a:t>
                      </a:r>
                    </a:p>
                  </a:txBody>
                  <a:tcPr anchor="ct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2027FY</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2028</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2029</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3" name="Text Box 8">
            <a:extLst>
              <a:ext uri="{FF2B5EF4-FFF2-40B4-BE49-F238E27FC236}">
                <a16:creationId xmlns:a16="http://schemas.microsoft.com/office/drawing/2014/main" id="{93BE380A-ECCE-0B1B-FA90-7A6E89958D5A}"/>
              </a:ext>
            </a:extLst>
          </p:cNvPr>
          <p:cNvSpPr txBox="1">
            <a:spLocks noChangeArrowheads="1"/>
          </p:cNvSpPr>
          <p:nvPr/>
        </p:nvSpPr>
        <p:spPr bwMode="auto">
          <a:xfrm>
            <a:off x="612000" y="3357820"/>
            <a:ext cx="7920000" cy="2000548"/>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本ページは５年事業（当初交付期間３年）のフォーマット例です。適宜他ページ削除の上、必要に応じ加工してお使いください。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◆全期間について記載してください。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８．</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98500"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en-US" altLang="ja-JP" sz="1400" dirty="0">
                <a:latin typeface="ＭＳ Ｐゴシック" pitchFamily="50" charset="-128"/>
                <a:cs typeface="Times New Roman" pitchFamily="18" charset="0"/>
              </a:rPr>
              <a:t>(</a:t>
            </a:r>
            <a:r>
              <a:rPr lang="ja-JP" sz="1400" dirty="0">
                <a:latin typeface="ＭＳ Ｐゴシック" pitchFamily="50" charset="-128"/>
                <a:cs typeface="Times New Roman" pitchFamily="18" charset="0"/>
              </a:rPr>
              <a:t>氏名</a:t>
            </a:r>
            <a:r>
              <a:rPr lang="en-US" altLang="ja-JP" sz="1400" dirty="0">
                <a:latin typeface="ＭＳ Ｐゴシック" pitchFamily="50" charset="-128"/>
                <a:cs typeface="Times New Roman" pitchFamily="18" charset="0"/>
              </a:rPr>
              <a:t>)</a:t>
            </a:r>
            <a:endParaRPr lang="ja-JP" sz="1400" dirty="0">
              <a:latin typeface="ＭＳ Ｐゴシック" pitchFamily="50" charset="-128"/>
            </a:endParaRPr>
          </a:p>
        </p:txBody>
      </p:sp>
      <p:sp>
        <p:nvSpPr>
          <p:cNvPr id="12294" name="Text Box 44"/>
          <p:cNvSpPr txBox="1">
            <a:spLocks noChangeArrowheads="1"/>
          </p:cNvSpPr>
          <p:nvPr/>
        </p:nvSpPr>
        <p:spPr bwMode="auto">
          <a:xfrm>
            <a:off x="3438666" y="3789565"/>
            <a:ext cx="2232000" cy="15984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4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11294" y="3789565"/>
            <a:ext cx="2232000" cy="15984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共同</a:t>
            </a:r>
            <a:r>
              <a:rPr lang="ja-JP" altLang="en-US" sz="1400" dirty="0">
                <a:latin typeface="ＭＳ Ｐゴシック" pitchFamily="50" charset="-128"/>
                <a:cs typeface="Times New Roman" pitchFamily="18" charset="0"/>
              </a:rPr>
              <a:t>研究先名</a:t>
            </a:r>
            <a:endParaRPr lang="en-US" altLang="ja-JP" sz="1100" dirty="0">
              <a:latin typeface="ＭＳ Ｐゴシック" pitchFamily="50" charset="-128"/>
              <a:cs typeface="Times New Roman" pitchFamily="18" charset="0"/>
            </a:endParaRPr>
          </a:p>
          <a:p>
            <a:pPr eaLnBrk="0" hangingPunct="0"/>
            <a:endParaRPr lang="en-US" altLang="ja-JP" sz="11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en-US" altLang="ja-JP" sz="1400" dirty="0">
                <a:latin typeface="ＭＳ Ｐゴシック" pitchFamily="50" charset="-128"/>
                <a:cs typeface="Times New Roman" pitchFamily="18" charset="0"/>
              </a:rPr>
              <a:t>    </a:t>
            </a:r>
            <a:r>
              <a:rPr lang="ja-JP" altLang="en-US" sz="1200" dirty="0">
                <a:latin typeface="ＭＳ Ｐゴシック" pitchFamily="50" charset="-128"/>
                <a:cs typeface="Times New Roman" pitchFamily="18" charset="0"/>
              </a:rPr>
              <a:t>・○○○○○の開発</a:t>
            </a:r>
            <a:endParaRPr lang="en-US" altLang="ja-JP" sz="1200" dirty="0">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3474538"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alt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a:t>
            </a:r>
            <a:r>
              <a:rPr lang="en-US" altLang="ja-JP" sz="1200" dirty="0">
                <a:latin typeface="ＭＳ Ｐゴシック" pitchFamily="50" charset="-128"/>
                <a:cs typeface="Times New Roman" pitchFamily="18" charset="0"/>
              </a:rPr>
              <a:t>×××××</a:t>
            </a:r>
            <a:r>
              <a:rPr lang="ja-JP" altLang="en-US" sz="1200" dirty="0">
                <a:latin typeface="ＭＳ Ｐゴシック" pitchFamily="50" charset="-128"/>
                <a:cs typeface="Times New Roman" pitchFamily="18" charset="0"/>
              </a:rPr>
              <a:t>の開発</a:t>
            </a:r>
            <a:endParaRPr lang="ja-JP" altLang="en-US"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834740"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・◇◇◇◇◇の評価</a:t>
            </a:r>
            <a:endParaRPr lang="ja-JP" altLang="en-US" sz="1200" dirty="0">
              <a:latin typeface="ＭＳ Ｐゴシック" pitchFamily="50" charset="-128"/>
            </a:endParaRPr>
          </a:p>
          <a:p>
            <a:pPr algn="l" eaLnBrk="0" hangingPunct="0"/>
            <a:endParaRPr lang="ja-JP" altLang="en-US" sz="1200" dirty="0">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cxnSp>
        <p:nvCxnSpPr>
          <p:cNvPr id="12301" name="直線コネクタ 48"/>
          <p:cNvCxnSpPr>
            <a:cxnSpLocks noChangeShapeType="1"/>
          </p:cNvCxnSpPr>
          <p:nvPr/>
        </p:nvCxnSpPr>
        <p:spPr bwMode="auto">
          <a:xfrm>
            <a:off x="4531090" y="3428307"/>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1887429" y="3428307"/>
            <a:ext cx="0" cy="360000"/>
          </a:xfrm>
          <a:prstGeom prst="line">
            <a:avLst/>
          </a:prstGeom>
          <a:noFill/>
          <a:ln w="9525" algn="ctr">
            <a:solidFill>
              <a:schemeClr val="tx1"/>
            </a:solidFill>
            <a:round/>
            <a:headEnd/>
            <a:tailEnd/>
          </a:ln>
        </p:spPr>
      </p:cxnSp>
      <p:sp>
        <p:nvSpPr>
          <p:cNvPr id="12304" name="テキスト ボックス 6"/>
          <p:cNvSpPr txBox="1">
            <a:spLocks noChangeArrowheads="1"/>
          </p:cNvSpPr>
          <p:nvPr/>
        </p:nvSpPr>
        <p:spPr bwMode="auto">
          <a:xfrm>
            <a:off x="5955564" y="4684873"/>
            <a:ext cx="210346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a:t>
            </a:r>
            <a:r>
              <a:rPr lang="en-US" altLang="ja-JP" sz="1400" dirty="0">
                <a:latin typeface="ＭＳ Ｐゴシック" pitchFamily="50" charset="-128"/>
              </a:rPr>
              <a:t>※</a:t>
            </a:r>
            <a:r>
              <a:rPr lang="ja-JP" altLang="en-US" sz="1400" dirty="0">
                <a:latin typeface="ＭＳ Ｐゴシック" pitchFamily="50" charset="-128"/>
              </a:rPr>
              <a:t>１）</a:t>
            </a:r>
            <a:r>
              <a:rPr lang="en-US" altLang="ja-JP" sz="1400" dirty="0">
                <a:latin typeface="ＭＳ Ｐゴシック" pitchFamily="50" charset="-128"/>
              </a:rPr>
              <a:t>20XX</a:t>
            </a:r>
            <a:r>
              <a:rPr lang="ja-JP" altLang="en-US" sz="1400" dirty="0">
                <a:latin typeface="ＭＳ Ｐゴシック" pitchFamily="50" charset="-128"/>
              </a:rPr>
              <a:t>年度から参画</a:t>
            </a:r>
          </a:p>
        </p:txBody>
      </p:sp>
      <p:sp>
        <p:nvSpPr>
          <p:cNvPr id="12305" name="テキスト ボックス 6"/>
          <p:cNvSpPr txBox="1">
            <a:spLocks noChangeArrowheads="1"/>
          </p:cNvSpPr>
          <p:nvPr/>
        </p:nvSpPr>
        <p:spPr bwMode="auto">
          <a:xfrm>
            <a:off x="909129" y="3449471"/>
            <a:ext cx="90281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共同研究</a:t>
            </a:r>
            <a:endParaRPr lang="en-US" altLang="ja-JP" sz="1400" dirty="0">
              <a:latin typeface="ＭＳ Ｐゴシック" pitchFamily="50" charset="-128"/>
            </a:endParaRPr>
          </a:p>
        </p:txBody>
      </p:sp>
      <p:sp>
        <p:nvSpPr>
          <p:cNvPr id="12306" name="テキスト ボックス 6"/>
          <p:cNvSpPr txBox="1">
            <a:spLocks noChangeArrowheads="1"/>
          </p:cNvSpPr>
          <p:nvPr/>
        </p:nvSpPr>
        <p:spPr bwMode="auto">
          <a:xfrm>
            <a:off x="4608295" y="3449471"/>
            <a:ext cx="1026243"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r>
              <a:rPr lang="en-US" altLang="ja-JP" sz="1400" dirty="0">
                <a:latin typeface="ＭＳ Ｐゴシック" pitchFamily="50" charset="-128"/>
              </a:rPr>
              <a:t>※</a:t>
            </a:r>
            <a:r>
              <a:rPr lang="ja-JP" altLang="en-US" sz="1400" dirty="0">
                <a:latin typeface="ＭＳ Ｐゴシック" pitchFamily="50" charset="-128"/>
              </a:rPr>
              <a:t>１）</a:t>
            </a:r>
          </a:p>
        </p:txBody>
      </p:sp>
      <p:sp>
        <p:nvSpPr>
          <p:cNvPr id="18" name="Text Box 37"/>
          <p:cNvSpPr txBox="1">
            <a:spLocks noChangeArrowheads="1"/>
          </p:cNvSpPr>
          <p:nvPr/>
        </p:nvSpPr>
        <p:spPr bwMode="auto">
          <a:xfrm>
            <a:off x="6114336"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200" dirty="0">
                <a:latin typeface="ＭＳ Ｐゴシック" pitchFamily="50" charset="-128"/>
                <a:cs typeface="Times New Roman" pitchFamily="18" charset="0"/>
              </a:rPr>
              <a:t>組織・団体</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eaLnBrk="0" hangingPunct="0"/>
            <a:r>
              <a:rPr lang="ja-JP" altLang="en-US" sz="1200" dirty="0">
                <a:latin typeface="ＭＳ Ｐゴシック" pitchFamily="50" charset="-128"/>
                <a:cs typeface="Times New Roman" pitchFamily="18" charset="0"/>
              </a:rPr>
              <a:t>・△△△△△の普及</a:t>
            </a:r>
            <a:endParaRPr lang="en-US" altLang="ja-JP" sz="1200" dirty="0">
              <a:latin typeface="ＭＳ Ｐゴシック" pitchFamily="50" charset="-128"/>
              <a:cs typeface="Times New Roman" pitchFamily="18" charset="0"/>
            </a:endParaRPr>
          </a:p>
        </p:txBody>
      </p:sp>
      <p:sp>
        <p:nvSpPr>
          <p:cNvPr id="2" name="Text Box 1068">
            <a:extLst>
              <a:ext uri="{FF2B5EF4-FFF2-40B4-BE49-F238E27FC236}">
                <a16:creationId xmlns:a16="http://schemas.microsoft.com/office/drawing/2014/main" id="{CAA32E65-F400-EFC9-053E-362C7E2E2AAD}"/>
              </a:ext>
            </a:extLst>
          </p:cNvPr>
          <p:cNvSpPr txBox="1">
            <a:spLocks noChangeArrowheads="1"/>
          </p:cNvSpPr>
          <p:nvPr/>
        </p:nvSpPr>
        <p:spPr bwMode="auto">
          <a:xfrm>
            <a:off x="252000" y="5483433"/>
            <a:ext cx="8640000" cy="954107"/>
          </a:xfrm>
          <a:prstGeom prst="rect">
            <a:avLst/>
          </a:prstGeom>
          <a:solidFill>
            <a:schemeClr val="bg1"/>
          </a:solidFill>
          <a:ln w="9525">
            <a:solidFill>
              <a:srgbClr val="C00000"/>
            </a:solidFill>
            <a:miter lim="800000"/>
            <a:headEnd/>
            <a:tailEnd/>
          </a:ln>
        </p:spPr>
        <p:txBody>
          <a:bodyPr wrap="square">
            <a:spAutoFit/>
          </a:bodyPr>
          <a:lstStyle/>
          <a:p>
            <a:pPr algn="l">
              <a:defRPr/>
            </a:pPr>
            <a:r>
              <a:rPr lang="en-US" altLang="ja-JP" sz="1400" b="1" dirty="0">
                <a:solidFill>
                  <a:srgbClr val="C00000"/>
                </a:solidFill>
                <a:latin typeface="ＭＳ Ｐゴシック" pitchFamily="50" charset="-128"/>
              </a:rPr>
              <a:t>※</a:t>
            </a:r>
            <a:r>
              <a:rPr lang="ja-JP" altLang="en-US" sz="1400" b="1" dirty="0">
                <a:solidFill>
                  <a:srgbClr val="C00000"/>
                </a:solidFill>
                <a:latin typeface="ＭＳ Ｐゴシック" pitchFamily="50" charset="-128"/>
              </a:rPr>
              <a:t>今回提案の技術開発に関係する法人を全て記載してください。</a:t>
            </a:r>
            <a:endParaRPr lang="en-US" altLang="ja-JP" sz="1400" b="1" dirty="0">
              <a:solidFill>
                <a:srgbClr val="C00000"/>
              </a:solidFill>
              <a:latin typeface="ＭＳ Ｐゴシック" pitchFamily="50" charset="-128"/>
            </a:endParaRPr>
          </a:p>
          <a:p>
            <a:pPr algn="l">
              <a:defRPr/>
            </a:pPr>
            <a:r>
              <a:rPr lang="ja-JP" altLang="en-US" sz="1400" b="1" dirty="0">
                <a:solidFill>
                  <a:srgbClr val="C00000"/>
                </a:solidFill>
                <a:latin typeface="ＭＳ Ｐゴシック" pitchFamily="50" charset="-128"/>
              </a:rPr>
              <a:t>　 また、それぞれの主な技術開発内容、技術開発費を記載してください。</a:t>
            </a:r>
            <a:endParaRPr lang="en-US" altLang="ja-JP" sz="1400" b="1"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・上記は記載例です。適宜、枠や線は追加・削除ください。</a:t>
            </a:r>
            <a:endParaRPr lang="en-US" altLang="ja-JP" sz="1400" dirty="0">
              <a:solidFill>
                <a:srgbClr val="C00000"/>
              </a:solidFill>
              <a:latin typeface="ＭＳ Ｐゴシック" pitchFamily="50" charset="-128"/>
            </a:endParaRPr>
          </a:p>
          <a:p>
            <a:pPr algn="l">
              <a:defRPr/>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en-US" altLang="zh-TW" sz="1400" dirty="0">
                <a:solidFill>
                  <a:srgbClr val="C00000"/>
                </a:solidFill>
                <a:latin typeface="ＭＳ Ｐゴシック" pitchFamily="50" charset="-128"/>
              </a:rPr>
              <a:t>3</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2849872"/>
            <a:ext cx="7772400" cy="641350"/>
          </a:xfrm>
          <a:prstGeom prst="rect">
            <a:avLst/>
          </a:prstGeom>
          <a:noFill/>
          <a:ln>
            <a:miter lim="800000"/>
            <a:headEnd/>
            <a:tailEnd/>
          </a:ln>
        </p:spPr>
        <p:txBody>
          <a:bodyPr/>
          <a:lstStyle/>
          <a:p>
            <a:pPr>
              <a:defRPr/>
            </a:pPr>
            <a:r>
              <a:rPr lang="ja-JP" altLang="en-US" sz="4400" u="sng" kern="0" dirty="0">
                <a:solidFill>
                  <a:schemeClr val="tx2"/>
                </a:solidFill>
                <a:latin typeface="ＭＳ Ｐゴシック" pitchFamily="50" charset="-128"/>
                <a:cs typeface="+mj-cs"/>
              </a:rPr>
              <a:t>以降　補足資料</a:t>
            </a: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2" name="Text Box 8">
            <a:extLst>
              <a:ext uri="{FF2B5EF4-FFF2-40B4-BE49-F238E27FC236}">
                <a16:creationId xmlns:a16="http://schemas.microsoft.com/office/drawing/2014/main" id="{1A2248AF-D62F-4762-8254-1EAB7F7332D5}"/>
              </a:ext>
            </a:extLst>
          </p:cNvPr>
          <p:cNvSpPr txBox="1">
            <a:spLocks noChangeArrowheads="1"/>
          </p:cNvSpPr>
          <p:nvPr/>
        </p:nvSpPr>
        <p:spPr bwMode="auto">
          <a:xfrm>
            <a:off x="2887291" y="3855740"/>
            <a:ext cx="3553568" cy="954107"/>
          </a:xfrm>
          <a:prstGeom prst="rect">
            <a:avLst/>
          </a:prstGeom>
          <a:noFill/>
          <a:ln w="19050">
            <a:solidFill>
              <a:srgbClr val="C00000"/>
            </a:solidFill>
            <a:miter lim="800000"/>
            <a:headEnd/>
            <a:tailEnd/>
          </a:ln>
        </p:spPr>
        <p:txBody>
          <a:bodyPr wrap="square">
            <a:spAutoFit/>
          </a:bodyPr>
          <a:lstStyle/>
          <a:p>
            <a:pPr algn="l"/>
            <a:r>
              <a:rPr lang="ja-JP" altLang="en-US" sz="1400" b="1" kern="0" dirty="0">
                <a:solidFill>
                  <a:srgbClr val="C00000"/>
                </a:solidFill>
                <a:latin typeface="ＭＳ Ｐゴシック" pitchFamily="50" charset="-128"/>
                <a:cs typeface="+mj-cs"/>
              </a:rPr>
              <a:t>・補足資料がある場合は、このページの後ろに</a:t>
            </a:r>
            <a:r>
              <a:rPr lang="en-US" altLang="ja-JP" sz="1400" b="1" kern="0" dirty="0">
                <a:solidFill>
                  <a:srgbClr val="C00000"/>
                </a:solidFill>
                <a:latin typeface="ＭＳ Ｐゴシック" pitchFamily="50" charset="-128"/>
                <a:cs typeface="+mj-cs"/>
              </a:rPr>
              <a:t>10</a:t>
            </a:r>
            <a:r>
              <a:rPr lang="ja-JP" altLang="en-US" sz="1400" b="1" kern="0" dirty="0">
                <a:solidFill>
                  <a:srgbClr val="C00000"/>
                </a:solidFill>
                <a:latin typeface="ＭＳ Ｐゴシック" pitchFamily="50" charset="-128"/>
                <a:cs typeface="+mj-cs"/>
              </a:rPr>
              <a:t>枚以内で追加してください。</a:t>
            </a:r>
          </a:p>
          <a:p>
            <a:pPr algn="l"/>
            <a:r>
              <a:rPr lang="ja-JP" altLang="en-US" sz="1400" b="1" kern="0" dirty="0">
                <a:solidFill>
                  <a:srgbClr val="C00000"/>
                </a:solidFill>
                <a:latin typeface="ＭＳ Ｐゴシック" pitchFamily="50" charset="-128"/>
                <a:cs typeface="+mj-cs"/>
              </a:rPr>
              <a:t>・補足資料がない場合は、このページを削除してください。</a:t>
            </a:r>
          </a:p>
        </p:txBody>
      </p:sp>
    </p:spTree>
    <p:extLst>
      <p:ext uri="{BB962C8B-B14F-4D97-AF65-F5344CB8AC3E}">
        <p14:creationId xmlns:p14="http://schemas.microsoft.com/office/powerpoint/2010/main" val="465923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重点課題推進スキーム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委託先：</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共同研究先：</a:t>
            </a:r>
            <a:endParaRPr lang="en-US" altLang="ja-JP" sz="2400" b="1" dirty="0">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技術開発テーマ名記載</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フェーズ</a:t>
            </a:r>
            <a:r>
              <a:rPr lang="en-US" altLang="ja-JP" sz="2800" b="1" dirty="0">
                <a:solidFill>
                  <a:schemeClr val="tx1"/>
                </a:solidFill>
                <a:latin typeface="ＭＳ Ｐゴシック" pitchFamily="50" charset="-128"/>
              </a:rPr>
              <a:t>Ⅰ</a:t>
            </a:r>
            <a:r>
              <a:rPr lang="ja-JP" altLang="en-US" sz="2800" b="1" dirty="0">
                <a:solidFill>
                  <a:schemeClr val="tx1"/>
                </a:solidFill>
                <a:latin typeface="ＭＳ Ｐゴシック" pitchFamily="50" charset="-128"/>
              </a:rPr>
              <a:t>＋フェーズ</a:t>
            </a:r>
            <a:r>
              <a:rPr lang="en-US" altLang="ja-JP" sz="2800" b="1" dirty="0">
                <a:solidFill>
                  <a:schemeClr val="tx1"/>
                </a:solidFill>
                <a:latin typeface="ＭＳ Ｐゴシック" pitchFamily="50" charset="-128"/>
              </a:rPr>
              <a:t>Ⅱ</a:t>
            </a:r>
            <a:endParaRPr lang="ja-JP" altLang="en-US" sz="2000" dirty="0">
              <a:solidFill>
                <a:schemeClr val="tx1"/>
              </a:solidFill>
              <a:latin typeface="ＭＳ Ｐゴシック" pitchFamily="50" charset="-128"/>
            </a:endParaRPr>
          </a:p>
        </p:txBody>
      </p:sp>
      <p:sp>
        <p:nvSpPr>
          <p:cNvPr id="6" name="Text Box 8"/>
          <p:cNvSpPr txBox="1">
            <a:spLocks noChangeArrowheads="1"/>
          </p:cNvSpPr>
          <p:nvPr/>
        </p:nvSpPr>
        <p:spPr bwMode="auto">
          <a:xfrm>
            <a:off x="5474317" y="4079455"/>
            <a:ext cx="3553568" cy="2246769"/>
          </a:xfrm>
          <a:prstGeom prst="rect">
            <a:avLst/>
          </a:prstGeom>
          <a:noFill/>
          <a:ln w="19050">
            <a:solidFill>
              <a:srgbClr val="C00000"/>
            </a:solidFill>
            <a:miter lim="800000"/>
            <a:headEnd/>
            <a:tailEnd/>
          </a:ln>
        </p:spPr>
        <p:txBody>
          <a:bodyPr wrap="square">
            <a:spAutoFit/>
          </a:bodyPr>
          <a:lstStyle/>
          <a:p>
            <a:pPr algn="l"/>
            <a:r>
              <a:rPr lang="ja-JP" altLang="en-US" sz="1400" kern="0" dirty="0">
                <a:solidFill>
                  <a:srgbClr val="C00000"/>
                </a:solidFill>
                <a:latin typeface="ＭＳ Ｐゴシック" pitchFamily="50" charset="-128"/>
                <a:cs typeface="+mj-cs"/>
              </a:rPr>
              <a:t>・このページに記載する情報は、提案書に記載した情報と一致させてください。</a:t>
            </a:r>
            <a:endParaRPr lang="en-US" altLang="ja-JP" sz="1400" kern="0" dirty="0">
              <a:solidFill>
                <a:srgbClr val="C00000"/>
              </a:solidFill>
              <a:latin typeface="ＭＳ Ｐゴシック" pitchFamily="50" charset="-128"/>
              <a:cs typeface="+mj-cs"/>
            </a:endParaRPr>
          </a:p>
          <a:p>
            <a:pPr algn="l"/>
            <a:r>
              <a:rPr lang="ja-JP" altLang="en-US" sz="1400" dirty="0">
                <a:solidFill>
                  <a:srgbClr val="C00000"/>
                </a:solidFill>
                <a:latin typeface="ＭＳ Ｐゴシック" pitchFamily="50" charset="-128"/>
              </a:rPr>
              <a:t>・画面左上のタイプ名、技術開発テーマ名は「スライドマスター」から編集してください。</a:t>
            </a:r>
            <a:endParaRPr lang="en-US" altLang="ja-JP" sz="1400" dirty="0">
              <a:solidFill>
                <a:srgbClr val="C00000"/>
              </a:solidFill>
              <a:latin typeface="ＭＳ Ｐゴシック" pitchFamily="50" charset="-128"/>
            </a:endParaRPr>
          </a:p>
          <a:p>
            <a:pPr algn="l"/>
            <a:r>
              <a:rPr lang="ja-JP" altLang="en-US" sz="1400" kern="0" dirty="0">
                <a:solidFill>
                  <a:srgbClr val="C00000"/>
                </a:solidFill>
                <a:latin typeface="ＭＳ Ｐゴシック" pitchFamily="50" charset="-128"/>
                <a:cs typeface="+mj-cs"/>
              </a:rPr>
              <a:t>・開発フェーズは、次フェーズ以降含めて全て記載してください。</a:t>
            </a:r>
            <a:r>
              <a:rPr lang="en-US" altLang="ja-JP" sz="1400" kern="0" dirty="0">
                <a:solidFill>
                  <a:srgbClr val="C00000"/>
                </a:solidFill>
                <a:latin typeface="ＭＳ Ｐゴシック" pitchFamily="50" charset="-128"/>
                <a:cs typeface="+mj-cs"/>
              </a:rPr>
              <a:t>(</a:t>
            </a:r>
            <a:r>
              <a:rPr lang="ja-JP" altLang="en-US" sz="1400" kern="0" dirty="0">
                <a:solidFill>
                  <a:srgbClr val="C00000"/>
                </a:solidFill>
                <a:latin typeface="ＭＳ Ｐゴシック" pitchFamily="50" charset="-128"/>
                <a:cs typeface="+mj-cs"/>
              </a:rPr>
              <a:t>不要なフェーズを削除してください</a:t>
            </a:r>
            <a:r>
              <a:rPr lang="en-US" altLang="ja-JP" sz="1400" kern="0" dirty="0">
                <a:solidFill>
                  <a:srgbClr val="C00000"/>
                </a:solidFill>
                <a:latin typeface="ＭＳ Ｐゴシック" pitchFamily="50" charset="-128"/>
                <a:cs typeface="+mj-cs"/>
              </a:rPr>
              <a:t>)</a:t>
            </a:r>
          </a:p>
          <a:p>
            <a:pPr algn="l"/>
            <a:r>
              <a:rPr lang="ja-JP" altLang="en-US" sz="1400" dirty="0">
                <a:solidFill>
                  <a:srgbClr val="C00000"/>
                </a:solidFill>
                <a:latin typeface="ＭＳ Ｐゴシック" pitchFamily="50" charset="-128"/>
              </a:rPr>
              <a:t>・提案法人名、委託先、共同研究先は正式名称にてご記載ください。連名提案であればそれぞれ全社ご記載ください。</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16617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980323" y="1381392"/>
            <a:ext cx="8163677" cy="4418517"/>
          </a:xfrm>
          <a:prstGeom prst="rect">
            <a:avLst/>
          </a:prstGeom>
          <a:noFill/>
          <a:ln w="9525">
            <a:noFill/>
            <a:miter lim="800000"/>
            <a:headEnd/>
            <a:tailEnd/>
          </a:ln>
        </p:spPr>
        <p:txBody>
          <a:bodyPr wrap="square">
            <a:spAutoFit/>
          </a:bodyPr>
          <a:lstStyle/>
          <a:p>
            <a:pPr marL="609600" indent="-609600" algn="l">
              <a:lnSpc>
                <a:spcPts val="3000"/>
              </a:lnSpc>
              <a:spcBef>
                <a:spcPct val="50000"/>
              </a:spcBef>
            </a:pPr>
            <a:r>
              <a:rPr lang="ja-JP" altLang="en-US" sz="2400" dirty="0">
                <a:latin typeface="ＭＳ Ｐゴシック" pitchFamily="50" charset="-128"/>
              </a:rPr>
              <a:t>１．事業化の背景</a:t>
            </a:r>
            <a:r>
              <a:rPr lang="en-US" altLang="ja-JP" sz="2400" dirty="0">
                <a:latin typeface="ＭＳ Ｐゴシック" pitchFamily="50" charset="-128"/>
              </a:rPr>
              <a:t>(</a:t>
            </a:r>
            <a:r>
              <a:rPr lang="ja-JP" altLang="en-US" sz="2400" dirty="0">
                <a:latin typeface="ＭＳ Ｐゴシック" pitchFamily="50" charset="-128"/>
              </a:rPr>
              <a:t>提案の経緯・背景</a:t>
            </a:r>
            <a:r>
              <a:rPr lang="en-US" altLang="ja-JP" sz="2400" dirty="0">
                <a:latin typeface="ＭＳ Ｐゴシック" pitchFamily="50" charset="-128"/>
              </a:rPr>
              <a:t>)</a:t>
            </a:r>
            <a:endParaRPr lang="en-US" altLang="ja-JP" sz="2400" dirty="0">
              <a:solidFill>
                <a:srgbClr val="FF0000"/>
              </a:solidFill>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２．「重点課題推進スキーム」の対象である説明</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３．技術の内容・課題</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４．事業化シナリオ</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５．省エネルギー効果量</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６．技術開発項目</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７．技術開発スケジュール</a:t>
            </a:r>
          </a:p>
          <a:p>
            <a:pPr marL="609600" indent="-609600" algn="l">
              <a:lnSpc>
                <a:spcPts val="3000"/>
              </a:lnSpc>
              <a:spcBef>
                <a:spcPct val="50000"/>
              </a:spcBef>
            </a:pPr>
            <a:r>
              <a:rPr lang="ja-JP" altLang="en-US" sz="2400" dirty="0">
                <a:latin typeface="ＭＳ Ｐゴシック" pitchFamily="50" charset="-128"/>
              </a:rPr>
              <a:t>８．実施体制</a:t>
            </a:r>
            <a:endParaRPr lang="en-US" altLang="ja-JP" sz="24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23619" y="5899150"/>
            <a:ext cx="3722494" cy="307777"/>
          </a:xfrm>
          <a:prstGeom prst="rect">
            <a:avLst/>
          </a:prstGeom>
          <a:noFill/>
          <a:ln w="19050">
            <a:solidFill>
              <a:srgbClr val="C00000"/>
            </a:solidFill>
            <a:miter lim="800000"/>
            <a:headEnd/>
            <a:tailEnd/>
          </a:ln>
        </p:spPr>
        <p:txBody>
          <a:bodyPr wrap="none">
            <a:spAutoFit/>
          </a:bodyPr>
          <a:lstStyle/>
          <a:p>
            <a:r>
              <a:rPr lang="ja-JP" altLang="en-US" sz="14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１．事業化の背景</a:t>
            </a:r>
            <a:r>
              <a:rPr lang="en-US" altLang="ja-JP" sz="3200" u="sng" dirty="0">
                <a:latin typeface="ＭＳ Ｐゴシック" pitchFamily="50" charset="-128"/>
              </a:rPr>
              <a:t>(</a:t>
            </a:r>
            <a:r>
              <a:rPr lang="ja-JP" altLang="en-US" sz="3200" u="sng" dirty="0">
                <a:latin typeface="ＭＳ Ｐゴシック" pitchFamily="50" charset="-128"/>
              </a:rPr>
              <a:t>提案の経緯・背景</a:t>
            </a:r>
            <a:r>
              <a:rPr lang="en-US" altLang="ja-JP" sz="3200" u="sng" dirty="0">
                <a:latin typeface="ＭＳ Ｐゴシック" pitchFamily="50" charset="-128"/>
              </a:rPr>
              <a:t>)</a:t>
            </a:r>
            <a:br>
              <a:rPr lang="en-US" altLang="ja-JP" sz="3200" u="sng" dirty="0">
                <a:latin typeface="ＭＳ Ｐゴシック" pitchFamily="50" charset="-128"/>
              </a:rPr>
            </a:br>
            <a:endParaRPr lang="ja-JP" altLang="en-US" sz="3200" u="sng" dirty="0">
              <a:latin typeface="ＭＳ Ｐゴシック" pitchFamily="50" charset="-128"/>
            </a:endParaRPr>
          </a:p>
        </p:txBody>
      </p:sp>
      <p:sp>
        <p:nvSpPr>
          <p:cNvPr id="6149" name="テキスト ボックス 5"/>
          <p:cNvSpPr txBox="1">
            <a:spLocks noChangeArrowheads="1"/>
          </p:cNvSpPr>
          <p:nvPr/>
        </p:nvSpPr>
        <p:spPr bwMode="auto">
          <a:xfrm>
            <a:off x="213978" y="1639158"/>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0"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2" name="テキスト ボックス 5"/>
          <p:cNvSpPr txBox="1">
            <a:spLocks noChangeArrowheads="1"/>
          </p:cNvSpPr>
          <p:nvPr/>
        </p:nvSpPr>
        <p:spPr bwMode="auto">
          <a:xfrm>
            <a:off x="213978" y="2415209"/>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3BD7DA70-8689-0A73-01A0-5546A1515009}"/>
              </a:ext>
            </a:extLst>
          </p:cNvPr>
          <p:cNvSpPr txBox="1">
            <a:spLocks noChangeArrowheads="1"/>
          </p:cNvSpPr>
          <p:nvPr/>
        </p:nvSpPr>
        <p:spPr bwMode="auto">
          <a:xfrm>
            <a:off x="252000" y="3057734"/>
            <a:ext cx="8640000" cy="321626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１．１　狙う市場とその状況、課題</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市場ニーズを含めて記述してください。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１．２　国内外の既存技術</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課題を含めて記述してください。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1-1-2</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spcBef>
                <a:spcPts val="600"/>
              </a:spcBef>
            </a:pP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１．３　提案技術の概要</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提案技術の独自性、優位性、革新性をポイントのみ簡潔に記述してください。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1</a:t>
            </a:r>
            <a:r>
              <a:rPr lang="ja-JP" altLang="en-US" sz="1400" dirty="0">
                <a:solidFill>
                  <a:srgbClr val="C00000"/>
                </a:solidFill>
                <a:latin typeface="ＭＳ Ｐゴシック" pitchFamily="50" charset="-128"/>
              </a:rPr>
              <a:t>） 「要旨」及び</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dirty="0">
                <a:latin typeface="ＭＳ Ｐゴシック" pitchFamily="50" charset="-128"/>
              </a:rPr>
              <a:t>２．「重点課題推進スキーム」の</a:t>
            </a:r>
            <a:br>
              <a:rPr lang="en-US" altLang="ja-JP" sz="3200" u="sng" dirty="0">
                <a:latin typeface="ＭＳ Ｐゴシック" pitchFamily="50" charset="-128"/>
              </a:rPr>
            </a:br>
            <a:r>
              <a:rPr lang="ja-JP" altLang="en-US" sz="3200" u="sng" dirty="0">
                <a:latin typeface="ＭＳ Ｐゴシック" pitchFamily="50" charset="-128"/>
              </a:rPr>
              <a:t>対象である説明</a:t>
            </a:r>
            <a:endParaRPr lang="ja-JP" altLang="en-US" sz="3200" u="sng" kern="0" dirty="0">
              <a:solidFill>
                <a:schemeClr val="tx2"/>
              </a:solidFill>
              <a:latin typeface="ＭＳ Ｐゴシック" pitchFamily="50" charset="-128"/>
              <a:cs typeface="+mj-cs"/>
            </a:endParaRPr>
          </a:p>
        </p:txBody>
      </p:sp>
      <p:sp>
        <p:nvSpPr>
          <p:cNvPr id="7173" name="テキスト ボックス 5"/>
          <p:cNvSpPr txBox="1">
            <a:spLocks noChangeArrowheads="1"/>
          </p:cNvSpPr>
          <p:nvPr/>
        </p:nvSpPr>
        <p:spPr bwMode="auto">
          <a:xfrm>
            <a:off x="213978" y="2737793"/>
            <a:ext cx="8690309" cy="138499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２．２　成果の普及に関し、今回の提案のとりまとめ組織、団体等の</a:t>
            </a:r>
            <a:endParaRPr lang="en-US" altLang="ja-JP" sz="2400" dirty="0">
              <a:latin typeface="ＭＳ Ｐゴシック" pitchFamily="50" charset="-128"/>
            </a:endParaRPr>
          </a:p>
          <a:p>
            <a:pPr algn="l"/>
            <a:r>
              <a:rPr lang="ja-JP" altLang="en-US" sz="2400" dirty="0">
                <a:latin typeface="ＭＳ Ｐゴシック" pitchFamily="50" charset="-128"/>
              </a:rPr>
              <a:t>　　　　果たす役割</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7175" name="テキスト ボックス 5"/>
          <p:cNvSpPr txBox="1">
            <a:spLocks noChangeArrowheads="1"/>
          </p:cNvSpPr>
          <p:nvPr/>
        </p:nvSpPr>
        <p:spPr bwMode="auto">
          <a:xfrm>
            <a:off x="213978" y="1333278"/>
            <a:ext cx="8690308" cy="954107"/>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２．１　今回の提案が「重点課題推進スキーム」の対象である説明</a:t>
            </a:r>
            <a:endParaRPr lang="en-US" altLang="ja-JP" sz="2400" dirty="0">
              <a:latin typeface="ＭＳ Ｐゴシック" pitchFamily="50" charset="-128"/>
            </a:endParaRPr>
          </a:p>
          <a:p>
            <a:pPr algn="l"/>
            <a:endParaRPr lang="en-US" altLang="ja-JP" dirty="0">
              <a:latin typeface="ＭＳ Ｐゴシック" pitchFamily="50" charset="-128"/>
            </a:endParaRPr>
          </a:p>
          <a:p>
            <a:pPr algn="l"/>
            <a:endParaRPr lang="en-US" altLang="ja-JP" dirty="0">
              <a:latin typeface="ＭＳ Ｐゴシック" pitchFamily="50" charset="-128"/>
            </a:endParaRPr>
          </a:p>
        </p:txBody>
      </p:sp>
      <p:sp>
        <p:nvSpPr>
          <p:cNvPr id="8" name="Text Box 8"/>
          <p:cNvSpPr txBox="1">
            <a:spLocks noChangeArrowheads="1"/>
          </p:cNvSpPr>
          <p:nvPr/>
        </p:nvSpPr>
        <p:spPr bwMode="auto">
          <a:xfrm>
            <a:off x="252000" y="3841898"/>
            <a:ext cx="8640000" cy="1384995"/>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２．１　今回の提案が「重点課題推進スキーム」の対象である説明</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　</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２．２　成果の普及に関し、今回の提案のとりまとめ組織、団体等の果たす役割</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・具体的に記載してください。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7" name="テキスト ボックス 5"/>
          <p:cNvSpPr txBox="1">
            <a:spLocks noChangeArrowheads="1"/>
          </p:cNvSpPr>
          <p:nvPr/>
        </p:nvSpPr>
        <p:spPr bwMode="auto">
          <a:xfrm>
            <a:off x="213978" y="863107"/>
            <a:ext cx="7910100"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３．１　提案技術の独自性・優位性・革新性</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 name="Text Box 8"/>
          <p:cNvSpPr txBox="1">
            <a:spLocks noChangeArrowheads="1"/>
          </p:cNvSpPr>
          <p:nvPr/>
        </p:nvSpPr>
        <p:spPr bwMode="auto">
          <a:xfrm>
            <a:off x="252000" y="2536684"/>
            <a:ext cx="8640000" cy="2262158"/>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提案技術の独自性・優位性・革新性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・技術開発のポイントを示す概念図を示すとともに、国内外の競合技術との比較についても記述してください。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・概念図中、技術開発の対象とする範囲が限定される場合は、その範囲を明示してください。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業界の共通課題及び異業種に跨る課題の解決に繋げる革新的な技術開発</a:t>
            </a:r>
            <a:r>
              <a:rPr lang="en-US" altLang="ja-JP" sz="1400" dirty="0">
                <a:solidFill>
                  <a:srgbClr val="C00000"/>
                </a:solidFill>
              </a:rPr>
              <a:t> </a:t>
            </a:r>
            <a:r>
              <a:rPr lang="ja-JP" altLang="ja-JP" sz="1400" dirty="0">
                <a:solidFill>
                  <a:srgbClr val="C00000"/>
                </a:solidFill>
              </a:rPr>
              <a:t>または新技術に関する統一的な評価手法の開発であることを示してください。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３．技術の内容・課題</a:t>
            </a:r>
          </a:p>
        </p:txBody>
      </p:sp>
      <p:sp>
        <p:nvSpPr>
          <p:cNvPr id="8198" name="テキスト ボックス 5"/>
          <p:cNvSpPr txBox="1">
            <a:spLocks noChangeArrowheads="1"/>
          </p:cNvSpPr>
          <p:nvPr/>
        </p:nvSpPr>
        <p:spPr bwMode="auto">
          <a:xfrm>
            <a:off x="213978" y="863107"/>
            <a:ext cx="838017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2D9E3A6B-3F6C-F273-4C70-F88211EAA0B5}"/>
              </a:ext>
            </a:extLst>
          </p:cNvPr>
          <p:cNvSpPr txBox="1">
            <a:spLocks noChangeArrowheads="1"/>
          </p:cNvSpPr>
          <p:nvPr/>
        </p:nvSpPr>
        <p:spPr bwMode="auto">
          <a:xfrm>
            <a:off x="251999" y="2972633"/>
            <a:ext cx="7505581" cy="1969770"/>
          </a:xfrm>
          <a:prstGeom prst="rect">
            <a:avLst/>
          </a:prstGeom>
          <a:noFill/>
          <a:ln w="19050">
            <a:solidFill>
              <a:srgbClr val="C00000"/>
            </a:solidFill>
            <a:miter lim="800000"/>
            <a:headEnd/>
            <a:tailEnd/>
          </a:ln>
        </p:spPr>
        <p:txBody>
          <a:bodyPr wrap="non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技術開発の課題</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・技術開発の課題とそれを解決する時期を記述してください。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・全技術開発期間について記述してください。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４．事業化シナリオ</a:t>
            </a:r>
          </a:p>
        </p:txBody>
      </p:sp>
      <p:sp>
        <p:nvSpPr>
          <p:cNvPr id="7173" name="テキスト ボックス 5"/>
          <p:cNvSpPr txBox="1">
            <a:spLocks noChangeArrowheads="1"/>
          </p:cNvSpPr>
          <p:nvPr/>
        </p:nvSpPr>
        <p:spPr bwMode="auto">
          <a:xfrm>
            <a:off x="213978" y="150414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４．２　</a:t>
            </a:r>
            <a:r>
              <a:rPr lang="ja-JP" altLang="en-US" sz="2400" dirty="0">
                <a:solidFill>
                  <a:schemeClr val="tx2"/>
                </a:solidFill>
                <a:latin typeface="ＭＳ Ｐゴシック" pitchFamily="50" charset="-128"/>
              </a:rPr>
              <a:t>事業化の時期と方法</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latin typeface="ＭＳ Ｐゴシック" pitchFamily="50" charset="-128"/>
            </a:endParaRPr>
          </a:p>
        </p:txBody>
      </p:sp>
      <p:sp>
        <p:nvSpPr>
          <p:cNvPr id="7175"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４．１　技術開発成果の</a:t>
            </a:r>
            <a:r>
              <a:rPr lang="ja-JP" altLang="en-US" sz="2400" dirty="0">
                <a:solidFill>
                  <a:schemeClr val="tx2"/>
                </a:solidFill>
                <a:latin typeface="ＭＳ Ｐゴシック" pitchFamily="50" charset="-128"/>
              </a:rPr>
              <a:t>製品イメージ</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p:txBody>
      </p:sp>
      <p:sp>
        <p:nvSpPr>
          <p:cNvPr id="11" name="Text Box 8"/>
          <p:cNvSpPr txBox="1">
            <a:spLocks noChangeArrowheads="1"/>
          </p:cNvSpPr>
          <p:nvPr/>
        </p:nvSpPr>
        <p:spPr bwMode="auto">
          <a:xfrm>
            <a:off x="252000" y="2145187"/>
            <a:ext cx="8470589" cy="3354765"/>
          </a:xfrm>
          <a:prstGeom prst="rect">
            <a:avLst/>
          </a:prstGeom>
          <a:noFill/>
          <a:ln w="19050">
            <a:solidFill>
              <a:srgbClr val="C00000"/>
            </a:solidFill>
            <a:miter lim="800000"/>
            <a:headEnd/>
            <a:tailEnd/>
          </a:ln>
        </p:spPr>
        <p:txBody>
          <a:bodyPr wrap="non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５．２指標</a:t>
            </a:r>
            <a:r>
              <a:rPr lang="en-US" altLang="ja-JP" sz="1400" b="1" u="sng" dirty="0">
                <a:solidFill>
                  <a:srgbClr val="C00000"/>
                </a:solidFill>
                <a:latin typeface="ＭＳ Ｐゴシック" pitchFamily="50" charset="-128"/>
              </a:rPr>
              <a:t>B</a:t>
            </a:r>
            <a:r>
              <a:rPr lang="ja-JP" altLang="en-US" sz="1400" b="1" u="sng" dirty="0">
                <a:solidFill>
                  <a:srgbClr val="C00000"/>
                </a:solidFill>
                <a:latin typeface="ＭＳ Ｐゴシック" pitchFamily="50" charset="-128"/>
              </a:rPr>
              <a:t>：２０４０年度時点の市場導入（普及）量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技術開発成果の製品イメージ</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・技術開発の対象とする範囲がわかるイメージ図を含め記述してください。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・イメージ図中、技術開発の対象が限定される場合は、その範囲を明示してください。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事業化の時期と方法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・事業化する時期と方法を記述してください。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・事業化に不可欠なプレイヤー（自社事業部や他社）やそのプレイヤーとの連携方法と時期も記載してください。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・該当する技術開発課題に係る国の政策や関係業界の動向等を示してください。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76345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４．事業化シナリオ</a:t>
            </a:r>
          </a:p>
        </p:txBody>
      </p:sp>
      <p:sp>
        <p:nvSpPr>
          <p:cNvPr id="7177" name="テキスト ボックス 5"/>
          <p:cNvSpPr txBox="1">
            <a:spLocks noChangeArrowheads="1"/>
          </p:cNvSpPr>
          <p:nvPr/>
        </p:nvSpPr>
        <p:spPr bwMode="auto">
          <a:xfrm>
            <a:off x="213978" y="863107"/>
            <a:ext cx="7078662" cy="461665"/>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3492247458"/>
              </p:ext>
            </p:extLst>
          </p:nvPr>
        </p:nvGraphicFramePr>
        <p:xfrm>
          <a:off x="72000" y="2034540"/>
          <a:ext cx="9000000" cy="2721704"/>
        </p:xfrm>
        <a:graphic>
          <a:graphicData uri="http://schemas.openxmlformats.org/drawingml/2006/table">
            <a:tbl>
              <a:tblPr firstRow="1" firstCol="1" bandRow="1">
                <a:tableStyleId>{5C22544A-7EE6-4342-B048-85BDC9FD1C3A}</a:tableStyleId>
              </a:tblPr>
              <a:tblGrid>
                <a:gridCol w="1133489">
                  <a:extLst>
                    <a:ext uri="{9D8B030D-6E8A-4147-A177-3AD203B41FA5}">
                      <a16:colId xmlns:a16="http://schemas.microsoft.com/office/drawing/2014/main" val="4186902048"/>
                    </a:ext>
                  </a:extLst>
                </a:gridCol>
                <a:gridCol w="1033213">
                  <a:extLst>
                    <a:ext uri="{9D8B030D-6E8A-4147-A177-3AD203B41FA5}">
                      <a16:colId xmlns:a16="http://schemas.microsoft.com/office/drawing/2014/main" val="3758569285"/>
                    </a:ext>
                  </a:extLst>
                </a:gridCol>
                <a:gridCol w="469642">
                  <a:extLst>
                    <a:ext uri="{9D8B030D-6E8A-4147-A177-3AD203B41FA5}">
                      <a16:colId xmlns:a16="http://schemas.microsoft.com/office/drawing/2014/main" val="24300351"/>
                    </a:ext>
                  </a:extLst>
                </a:gridCol>
                <a:gridCol w="1021975">
                  <a:extLst>
                    <a:ext uri="{9D8B030D-6E8A-4147-A177-3AD203B41FA5}">
                      <a16:colId xmlns:a16="http://schemas.microsoft.com/office/drawing/2014/main" val="2409383262"/>
                    </a:ext>
                  </a:extLst>
                </a:gridCol>
                <a:gridCol w="1172833">
                  <a:extLst>
                    <a:ext uri="{9D8B030D-6E8A-4147-A177-3AD203B41FA5}">
                      <a16:colId xmlns:a16="http://schemas.microsoft.com/office/drawing/2014/main" val="1385353597"/>
                    </a:ext>
                  </a:extLst>
                </a:gridCol>
                <a:gridCol w="1042212">
                  <a:extLst>
                    <a:ext uri="{9D8B030D-6E8A-4147-A177-3AD203B41FA5}">
                      <a16:colId xmlns:a16="http://schemas.microsoft.com/office/drawing/2014/main" val="2137925437"/>
                    </a:ext>
                  </a:extLst>
                </a:gridCol>
                <a:gridCol w="1042212">
                  <a:extLst>
                    <a:ext uri="{9D8B030D-6E8A-4147-A177-3AD203B41FA5}">
                      <a16:colId xmlns:a16="http://schemas.microsoft.com/office/drawing/2014/main" val="2308553311"/>
                    </a:ext>
                  </a:extLst>
                </a:gridCol>
                <a:gridCol w="1042212">
                  <a:extLst>
                    <a:ext uri="{9D8B030D-6E8A-4147-A177-3AD203B41FA5}">
                      <a16:colId xmlns:a16="http://schemas.microsoft.com/office/drawing/2014/main" val="3490330223"/>
                    </a:ext>
                  </a:extLst>
                </a:gridCol>
                <a:gridCol w="1042212">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１年間当たり</a:t>
                      </a:r>
                      <a:endParaRPr lang="ja-JP" sz="1200" kern="100" dirty="0">
                        <a:effectLst/>
                      </a:endParaRPr>
                    </a:p>
                    <a:p>
                      <a:pPr algn="ctr"/>
                      <a:r>
                        <a:rPr lang="ja-JP" sz="1200" u="sng" kern="100" dirty="0">
                          <a:effectLst/>
                        </a:rPr>
                        <a:t>のコスト①</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その他コスト②</a:t>
                      </a:r>
                      <a:endParaRPr lang="ja-JP" sz="1200" kern="100" dirty="0">
                        <a:effectLst/>
                      </a:endParaRPr>
                    </a:p>
                    <a:p>
                      <a:pPr algn="ctr"/>
                      <a:r>
                        <a:rPr lang="ja-JP" sz="1200" u="sng" kern="100" dirty="0">
                          <a:effectLst/>
                        </a:rPr>
                        <a:t>（人件費等）</a:t>
                      </a:r>
                      <a:endParaRPr lang="ja-JP" sz="1200" kern="100" dirty="0">
                        <a:effectLst/>
                      </a:endParaRPr>
                    </a:p>
                    <a:p>
                      <a:pPr algn="ctr"/>
                      <a:r>
                        <a:rPr lang="ja-JP" sz="1200" u="sng" kern="100" dirty="0">
                          <a:effectLst/>
                        </a:rPr>
                        <a:t>※あれば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年間エネルギー消費量</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エネルギー単価</a:t>
                      </a:r>
                      <a:r>
                        <a:rPr lang="ja-JP" sz="1200" kern="100" baseline="30000" dirty="0">
                          <a:effectLst/>
                        </a:rPr>
                        <a:t>※２</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a:effectLst/>
                        </a:rPr>
                        <a:t>年間エネルギーコスト③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トータルコスト①＋②＋③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extLst>
                  <a:ext uri="{0D108BD9-81ED-4DB2-BD59-A6C34878D82A}">
                    <a16:rowId xmlns:a16="http://schemas.microsoft.com/office/drawing/2014/main" val="3228356566"/>
                  </a:ext>
                </a:extLst>
              </a:tr>
              <a:tr h="835684">
                <a:tc>
                  <a:txBody>
                    <a:bodyPr/>
                    <a:lstStyle/>
                    <a:p>
                      <a:pPr algn="just"/>
                      <a:r>
                        <a:rPr lang="en-US" sz="1200" kern="100" dirty="0">
                          <a:effectLst/>
                        </a:rPr>
                        <a:t>(A)</a:t>
                      </a:r>
                      <a:r>
                        <a:rPr lang="ja-JP" sz="1200" kern="100" dirty="0">
                          <a:effectLst/>
                        </a:rPr>
                        <a:t>技術開発成果物</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endParaRPr lang="ja-JP" sz="1200" kern="100" dirty="0">
                        <a:effectLst/>
                      </a:endParaRPr>
                    </a:p>
                    <a:p>
                      <a:pPr algn="r"/>
                      <a:r>
                        <a:rPr lang="ja-JP" sz="1200" kern="100" dirty="0">
                          <a:effectLst/>
                        </a:rPr>
                        <a:t>（価格目標）</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×年</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a:effectLst/>
                        </a:rPr>
                        <a:t>××</a:t>
                      </a:r>
                      <a:r>
                        <a:rPr lang="en-US" sz="1200" kern="100">
                          <a:effectLst/>
                        </a:rPr>
                        <a:t>[</a:t>
                      </a:r>
                      <a:r>
                        <a:rPr lang="ja-JP" sz="1200" kern="100">
                          <a:effectLst/>
                        </a:rPr>
                        <a:t>○○</a:t>
                      </a:r>
                      <a:r>
                        <a:rPr lang="en-US" sz="1200" kern="100">
                          <a:effectLst/>
                        </a:rPr>
                        <a:t>/</a:t>
                      </a:r>
                      <a:r>
                        <a:rPr lang="ja-JP" sz="1200" kern="100">
                          <a:effectLst/>
                        </a:rPr>
                        <a:t>年</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a:t>
                      </a:r>
                      <a:r>
                        <a:rPr lang="en-US" sz="1200" kern="100">
                          <a:effectLst/>
                        </a:rPr>
                        <a:t>[</a:t>
                      </a:r>
                      <a:r>
                        <a:rPr lang="ja-JP" sz="1200" kern="100">
                          <a:effectLst/>
                        </a:rPr>
                        <a:t>円</a:t>
                      </a:r>
                      <a:r>
                        <a:rPr lang="en-US" sz="1200" kern="100">
                          <a:effectLst/>
                        </a:rPr>
                        <a:t>/</a:t>
                      </a:r>
                      <a:r>
                        <a:rPr lang="ja-JP" sz="1200" kern="100">
                          <a:effectLst/>
                        </a:rPr>
                        <a:t>○○</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dirty="0">
                          <a:effectLst/>
                        </a:rPr>
                        <a:t>(B) </a:t>
                      </a:r>
                      <a:r>
                        <a:rPr lang="ja-JP" sz="1200" kern="100" dirty="0">
                          <a:effectLst/>
                        </a:rPr>
                        <a:t>競合する製品・サービス等（●年後想定）</a:t>
                      </a:r>
                      <a:r>
                        <a:rPr lang="ja-JP" altLang="en-US" sz="1200" kern="100" dirty="0">
                          <a:effectLst/>
                        </a:rPr>
                        <a:t>／</a:t>
                      </a:r>
                      <a:r>
                        <a:rPr lang="en-US" altLang="ja-JP" sz="1200" kern="100" dirty="0">
                          <a:effectLst/>
                        </a:rPr>
                        <a:t>(B)</a:t>
                      </a:r>
                      <a:r>
                        <a:rPr lang="ja-JP" altLang="en-US" sz="1200" kern="100" dirty="0">
                          <a:effectLst/>
                        </a:rPr>
                        <a:t>現状</a:t>
                      </a:r>
                      <a:endParaRPr lang="en-US" altLang="ja-JP" sz="1200" kern="100" dirty="0">
                        <a:effectLst/>
                      </a:endParaRPr>
                    </a:p>
                  </a:txBody>
                  <a:tcPr marL="68580" marR="68580" marT="0" marB="0" anchor="ctr">
                    <a:solidFill>
                      <a:srgbClr val="00B050"/>
                    </a:solidFill>
                  </a:tcPr>
                </a:tc>
                <a:tc>
                  <a:txBody>
                    <a:bodyPr/>
                    <a:lstStyle/>
                    <a:p>
                      <a:pPr algn="r"/>
                      <a:r>
                        <a:rPr lang="ja-JP" sz="1200" kern="100">
                          <a:effectLst/>
                        </a:rPr>
                        <a:t>　××</a:t>
                      </a:r>
                      <a:r>
                        <a:rPr lang="en-US" sz="1200" kern="100">
                          <a:effectLst/>
                        </a:rPr>
                        <a:t>[</a:t>
                      </a:r>
                      <a:r>
                        <a:rPr lang="ja-JP" sz="1200" kern="100">
                          <a:effectLst/>
                        </a:rPr>
                        <a:t>円</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×年</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a:t>
                      </a:r>
                      <a:r>
                        <a:rPr lang="en-US" sz="1200" kern="100" dirty="0">
                          <a:effectLst/>
                        </a:rPr>
                        <a:t>/</a:t>
                      </a:r>
                      <a:r>
                        <a:rPr lang="ja-JP" sz="1200" kern="100" dirty="0">
                          <a:effectLst/>
                        </a:rPr>
                        <a:t>年</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r>
                        <a:rPr lang="ja-JP" sz="1200" kern="100" dirty="0">
                          <a:effectLst/>
                        </a:rPr>
                        <a:t>○○</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a:t>
                      </a:r>
                      <a:r>
                        <a:rPr lang="ja-JP" sz="1200" u="sng" kern="100" dirty="0">
                          <a:effectLst/>
                        </a:rPr>
                        <a:t>）―（</a:t>
                      </a:r>
                      <a:r>
                        <a:rPr lang="en-US" sz="1200" u="sng" kern="100" dirty="0">
                          <a:effectLst/>
                        </a:rPr>
                        <a:t>B</a:t>
                      </a:r>
                      <a:r>
                        <a:rPr lang="ja-JP"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　××</a:t>
                      </a:r>
                      <a:r>
                        <a:rPr lang="en-US" sz="1200" u="sng" kern="100" dirty="0">
                          <a:effectLst/>
                        </a:rPr>
                        <a:t>[</a:t>
                      </a:r>
                      <a:r>
                        <a:rPr lang="ja-JP" sz="1200" u="sng" kern="100" dirty="0">
                          <a:effectLst/>
                        </a:rPr>
                        <a:t>円</a:t>
                      </a:r>
                      <a:r>
                        <a:rPr lang="en-US" altLang="ja-JP"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4" name="Text Box 8">
            <a:extLst>
              <a:ext uri="{FF2B5EF4-FFF2-40B4-BE49-F238E27FC236}">
                <a16:creationId xmlns:a16="http://schemas.microsoft.com/office/drawing/2014/main" id="{52130D4B-22BC-64F5-72BA-352C837B032D}"/>
              </a:ext>
            </a:extLst>
          </p:cNvPr>
          <p:cNvSpPr txBox="1">
            <a:spLocks noChangeArrowheads="1"/>
          </p:cNvSpPr>
          <p:nvPr/>
        </p:nvSpPr>
        <p:spPr bwMode="auto">
          <a:xfrm>
            <a:off x="252000" y="4776068"/>
            <a:ext cx="8640000" cy="1908215"/>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dirty="0">
                <a:latin typeface="ＭＳ Ｐゴシック" pitchFamily="50" charset="-128"/>
              </a:rPr>
              <a:t>※</a:t>
            </a:r>
            <a:r>
              <a:rPr lang="ja-JP" altLang="en-US" sz="1400" dirty="0">
                <a:latin typeface="ＭＳ Ｐゴシック" pitchFamily="50" charset="-128"/>
              </a:rPr>
              <a:t>本表は</a:t>
            </a:r>
            <a:r>
              <a:rPr lang="ja-JP" altLang="en-US" sz="1400" kern="100" dirty="0">
                <a:latin typeface="ＭＳ 明朝" panose="02020609040205080304" pitchFamily="17" charset="-128"/>
                <a:cs typeface="Courier New" panose="02070309020205020404" pitchFamily="49" charset="0"/>
              </a:rPr>
              <a:t>適宜加工ください。</a:t>
            </a:r>
            <a:endParaRPr lang="en-US" altLang="ja-JP" sz="1400" dirty="0">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４．３　経済性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・経済性、コスト試算、価格目標やそれらの根拠を記述してください。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は、</a:t>
            </a:r>
            <a:r>
              <a:rPr lang="ja-JP" altLang="ja-JP" sz="1400" kern="100" dirty="0">
                <a:solidFill>
                  <a:srgbClr val="C00000"/>
                </a:solidFill>
                <a:effectLst/>
              </a:rPr>
              <a:t>競合する製品・サービス等</a:t>
            </a:r>
            <a:r>
              <a:rPr lang="ja-JP" altLang="en-US" sz="1400" kern="100" dirty="0">
                <a:solidFill>
                  <a:srgbClr val="C00000"/>
                </a:solidFill>
              </a:rPr>
              <a:t>もしくは現状の内、どちらかを選択し削除してください。</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・普及に至るまでの環境整備（標準化や規制対策）などがある場合は、それを含めて記述してください。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1</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
        <p:nvSpPr>
          <p:cNvPr id="6" name="正方形/長方形 5">
            <a:extLst>
              <a:ext uri="{FF2B5EF4-FFF2-40B4-BE49-F238E27FC236}">
                <a16:creationId xmlns:a16="http://schemas.microsoft.com/office/drawing/2014/main" id="{5E072F92-758D-8E57-B18D-0615EE9724D0}"/>
              </a:ext>
            </a:extLst>
          </p:cNvPr>
          <p:cNvSpPr/>
          <p:nvPr/>
        </p:nvSpPr>
        <p:spPr>
          <a:xfrm>
            <a:off x="62403" y="1675463"/>
            <a:ext cx="8761557" cy="338554"/>
          </a:xfrm>
          <a:prstGeom prst="rect">
            <a:avLst/>
          </a:prstGeom>
        </p:spPr>
        <p:txBody>
          <a:bodyPr wrap="square">
            <a:spAutoFit/>
          </a:bodyPr>
          <a:lstStyle/>
          <a:p>
            <a:pPr indent="133350" algn="just"/>
            <a:r>
              <a:rPr lang="ja-JP" altLang="en-US" kern="100" dirty="0">
                <a:latin typeface="ＭＳ 明朝" panose="02020609040205080304" pitchFamily="17" charset="-128"/>
                <a:cs typeface="Courier New" panose="02070309020205020404" pitchFamily="49" charset="0"/>
              </a:rPr>
              <a:t>○価格目標</a:t>
            </a:r>
            <a:endParaRPr lang="ja-JP" altLang="ja-JP" kern="100" dirty="0">
              <a:latin typeface="ＭＳ 明朝" panose="02020609040205080304" pitchFamily="17" charset="-128"/>
              <a:ea typeface="ＭＳ 明朝" panose="02020609040205080304" pitchFamily="17" charset="-128"/>
              <a:cs typeface="Courier New" panose="02070309020205020404" pitchFamily="49" charset="0"/>
            </a:endParaRPr>
          </a:p>
        </p:txBody>
      </p:sp>
    </p:spTree>
    <p:extLst>
      <p:ext uri="{BB962C8B-B14F-4D97-AF65-F5344CB8AC3E}">
        <p14:creationId xmlns:p14="http://schemas.microsoft.com/office/powerpoint/2010/main" val="13579729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2702</Words>
  <PresentationFormat>画面に合わせる (4:3)</PresentationFormat>
  <Paragraphs>349</Paragraphs>
  <Slides>18</Slides>
  <Notes>18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ＭＳ Ｐゴシック</vt:lpstr>
      <vt:lpstr>ＭＳ Ｐ明朝</vt:lpstr>
      <vt:lpstr>ＭＳ 明朝</vt:lpstr>
      <vt:lpstr>游ゴシック</vt:lpstr>
      <vt:lpstr>Calibri</vt:lpstr>
      <vt:lpstr>Times New Roman</vt:lpstr>
      <vt:lpstr>標準デザイン</vt:lpstr>
      <vt:lpstr>PowerPoint プレゼンテーション</vt:lpstr>
      <vt:lpstr>＜(技術開発テーマ名記載)＞ フェーズⅠ＋フェーズⅡ</vt:lpstr>
      <vt:lpstr>発表内容</vt:lpstr>
      <vt:lpstr>１．事業化の背景(提案の経緯・背景) </vt:lpstr>
      <vt:lpstr>PowerPoint プレゼンテーション</vt:lpstr>
      <vt:lpstr>２．技術の内容・課題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