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20"/>
  </p:notesMasterIdLst>
  <p:sldIdLst>
    <p:sldId id="262" r:id="rId3"/>
    <p:sldId id="263" r:id="rId4"/>
    <p:sldId id="282" r:id="rId5"/>
    <p:sldId id="264" r:id="rId6"/>
    <p:sldId id="287" r:id="rId7"/>
    <p:sldId id="284" r:id="rId8"/>
    <p:sldId id="266" r:id="rId9"/>
    <p:sldId id="276" r:id="rId10"/>
    <p:sldId id="268" r:id="rId11"/>
    <p:sldId id="293" r:id="rId12"/>
    <p:sldId id="288" r:id="rId13"/>
    <p:sldId id="294" r:id="rId14"/>
    <p:sldId id="281" r:id="rId15"/>
    <p:sldId id="279" r:id="rId16"/>
    <p:sldId id="292" r:id="rId17"/>
    <p:sldId id="291" r:id="rId18"/>
    <p:sldId id="285" r:id="rId1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46" autoAdjust="0"/>
    <p:restoredTop sz="96279" autoAdjust="0"/>
  </p:normalViewPr>
  <p:slideViewPr>
    <p:cSldViewPr>
      <p:cViewPr varScale="1">
        <p:scale>
          <a:sx n="108" d="100"/>
          <a:sy n="108" d="100"/>
        </p:scale>
        <p:origin x="231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slides/slide17.xml" Type="http://schemas.openxmlformats.org/officeDocument/2006/relationships/slide"/><Relationship Id="rId2" Target="slideMasters/slideMaster2.xml" Type="http://schemas.openxmlformats.org/officeDocument/2006/relationships/slideMaster"/><Relationship Id="rId20" Target="notesMasters/notesMaster1.xml" Type="http://schemas.openxmlformats.org/officeDocument/2006/relationships/notesMaster"/><Relationship Id="rId21" Target="commentAuthors.xml" Type="http://schemas.openxmlformats.org/officeDocument/2006/relationships/commentAuthors"/><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26"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2025/2/5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14</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991FFB-A5F0-ED50-B492-5BCD40CE49B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AE26A8C-6886-70F8-CB70-42BCBEB14F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D8FC614-BF47-29AF-6F2F-649A3E3A06D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43497EF-6548-34EF-6DD0-98A6FAABAD30}"/>
              </a:ext>
            </a:extLst>
          </p:cNvPr>
          <p:cNvSpPr>
            <a:spLocks noGrp="1"/>
          </p:cNvSpPr>
          <p:nvPr>
            <p:ph type="sldNum" sz="quarter" idx="10"/>
          </p:nvPr>
        </p:nvSpPr>
        <p:spPr/>
        <p:txBody>
          <a:bodyPr/>
          <a:lstStyle/>
          <a:p>
            <a:fld id="{6FEFA6D4-6023-4B1B-8C1D-D45244087E36}" type="slidenum">
              <a:rPr kumimoji="1" lang="ja-JP" altLang="en-US" smtClean="0"/>
              <a:t>15</a:t>
            </a:fld>
            <a:endParaRPr kumimoji="1" lang="ja-JP" altLang="en-US"/>
          </a:p>
        </p:txBody>
      </p:sp>
    </p:spTree>
    <p:extLst>
      <p:ext uri="{BB962C8B-B14F-4D97-AF65-F5344CB8AC3E}">
        <p14:creationId xmlns:p14="http://schemas.microsoft.com/office/powerpoint/2010/main" val="127655362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2025/2/5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2025/2/5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2025/2/5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2025/2/5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2025/2/5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別添７</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4" name="テキスト ボックス 3">
            <a:extLst>
              <a:ext uri="{FF2B5EF4-FFF2-40B4-BE49-F238E27FC236}">
                <a16:creationId xmlns:a16="http://schemas.microsoft.com/office/drawing/2014/main" id="{B84280A7-4F91-00F0-32F2-792147FEA35D}"/>
              </a:ext>
            </a:extLst>
          </p:cNvPr>
          <p:cNvSpPr txBox="1"/>
          <p:nvPr/>
        </p:nvSpPr>
        <p:spPr>
          <a:xfrm>
            <a:off x="209826" y="2276872"/>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0" name="タイトル 1">
            <a:extLst>
              <a:ext uri="{FF2B5EF4-FFF2-40B4-BE49-F238E27FC236}">
                <a16:creationId xmlns:a16="http://schemas.microsoft.com/office/drawing/2014/main" id="{E5A65BAB-27DC-D355-9551-47B8D3063101}"/>
              </a:ext>
            </a:extLst>
          </p:cNvPr>
          <p:cNvSpPr txBox="1">
            <a:spLocks/>
          </p:cNvSpPr>
          <p:nvPr/>
        </p:nvSpPr>
        <p:spPr>
          <a:xfrm>
            <a:off x="685800" y="1169318"/>
            <a:ext cx="7772400" cy="24036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lang="ja-JP" altLang="en-US" dirty="0">
              <a:latin typeface="+mn-ea"/>
              <a:ea typeface="+mn-ea"/>
            </a:endParaRPr>
          </a:p>
        </p:txBody>
      </p:sp>
      <p:sp>
        <p:nvSpPr>
          <p:cNvPr id="9" name="テキスト ボックス 8"/>
          <p:cNvSpPr txBox="1"/>
          <p:nvPr/>
        </p:nvSpPr>
        <p:spPr>
          <a:xfrm>
            <a:off x="1259632" y="32087"/>
            <a:ext cx="7884369" cy="225959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必要に応じ、コアとなる技術に関する説明資料や本様式の各項目に係る補足説明資料等、参考資料を追加いただくことは可能です。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P.14</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12" name="テキスト ボックス 11">
            <a:extLst>
              <a:ext uri="{FF2B5EF4-FFF2-40B4-BE49-F238E27FC236}">
                <a16:creationId xmlns:a16="http://schemas.microsoft.com/office/drawing/2014/main" id="{9B60A3F2-0897-2D4C-3FAC-A0B78740C386}"/>
              </a:ext>
            </a:extLst>
          </p:cNvPr>
          <p:cNvSpPr txBox="1"/>
          <p:nvPr/>
        </p:nvSpPr>
        <p:spPr>
          <a:xfrm>
            <a:off x="3275856" y="2359913"/>
            <a:ext cx="374441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f4-1</a:t>
            </a:r>
            <a:r>
              <a:rPr lang="ja-JP" altLang="en-US" dirty="0">
                <a:latin typeface="+mn-ea"/>
              </a:rPr>
              <a:t>））</a:t>
            </a:r>
          </a:p>
        </p:txBody>
      </p:sp>
      <p:sp>
        <p:nvSpPr>
          <p:cNvPr id="13" name="テキスト ボックス 12">
            <a:extLst>
              <a:ext uri="{FF2B5EF4-FFF2-40B4-BE49-F238E27FC236}">
                <a16:creationId xmlns:a16="http://schemas.microsoft.com/office/drawing/2014/main" id="{0AB5829D-D4CC-884C-DD26-A0C81650CD67}"/>
              </a:ext>
            </a:extLst>
          </p:cNvPr>
          <p:cNvSpPr txBox="1"/>
          <p:nvPr/>
        </p:nvSpPr>
        <p:spPr>
          <a:xfrm>
            <a:off x="5364088" y="3356992"/>
            <a:ext cx="266429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algn="ctr"/>
            <a:r>
              <a:rPr lang="ja-JP" altLang="en-US" dirty="0">
                <a:latin typeface="+mn-ea"/>
              </a:rPr>
              <a:t>提案者独自の提案名を記載ください。</a:t>
            </a:r>
            <a:endParaRPr lang="en-US" altLang="ja-JP" dirty="0">
              <a:latin typeface="+mn-ea"/>
            </a:endParaRPr>
          </a:p>
        </p:txBody>
      </p:sp>
      <p:sp>
        <p:nvSpPr>
          <p:cNvPr id="14" name="サブタイトル 2">
            <a:extLst>
              <a:ext uri="{FF2B5EF4-FFF2-40B4-BE49-F238E27FC236}">
                <a16:creationId xmlns:a16="http://schemas.microsoft.com/office/drawing/2014/main" id="{9AAD45AD-AB3B-C6FF-A834-8E365019CDCD}"/>
              </a:ext>
            </a:extLst>
          </p:cNvPr>
          <p:cNvSpPr txBox="1">
            <a:spLocks/>
          </p:cNvSpPr>
          <p:nvPr/>
        </p:nvSpPr>
        <p:spPr>
          <a:xfrm>
            <a:off x="351251" y="4080324"/>
            <a:ext cx="8466630" cy="150891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latin typeface="+mn-ea"/>
              </a:rPr>
              <a:t>提案機関　 ：〇〇〇〇、〇〇〇〇、〇〇〇〇・・・</a:t>
            </a:r>
            <a:endParaRPr lang="en-US" altLang="ja-JP" sz="2000" dirty="0">
              <a:latin typeface="+mn-ea"/>
            </a:endParaRPr>
          </a:p>
          <a:p>
            <a:pPr algn="l"/>
            <a:r>
              <a:rPr lang="ja-JP" altLang="en-US" sz="2000" dirty="0">
                <a:latin typeface="+mn-ea"/>
              </a:rPr>
              <a:t>実施期間 　：○年間（２０２５年●月～２０●●年●月）</a:t>
            </a:r>
            <a:endParaRPr lang="en-US" altLang="ja-JP" sz="2000" dirty="0">
              <a:latin typeface="+mn-ea"/>
            </a:endParaRPr>
          </a:p>
          <a:p>
            <a:pPr algn="l"/>
            <a:r>
              <a:rPr lang="ja-JP" altLang="en-US" sz="2000" dirty="0">
                <a:latin typeface="+mn-ea"/>
              </a:rPr>
              <a:t>提案予算額：○</a:t>
            </a:r>
            <a:r>
              <a:rPr lang="en-US" altLang="ja-JP" sz="2000" dirty="0">
                <a:latin typeface="+mn-ea"/>
              </a:rPr>
              <a:t> , </a:t>
            </a:r>
            <a:r>
              <a:rPr lang="ja-JP" altLang="en-US" sz="2000" dirty="0">
                <a:latin typeface="+mn-ea"/>
              </a:rPr>
              <a:t>○○○百万円</a:t>
            </a:r>
            <a:endParaRPr lang="en-US" altLang="ja-JP" sz="2000" dirty="0">
              <a:latin typeface="+mn-ea"/>
            </a:endParaRPr>
          </a:p>
          <a:p>
            <a:pPr algn="l"/>
            <a:r>
              <a:rPr lang="ja-JP" altLang="en-US" sz="2000" dirty="0">
                <a:latin typeface="+mn-ea"/>
              </a:rPr>
              <a:t>設定値　　　：費用対効果指標の設定値</a:t>
            </a:r>
          </a:p>
        </p:txBody>
      </p:sp>
      <p:sp>
        <p:nvSpPr>
          <p:cNvPr id="6" name="テキスト ボックス 5"/>
          <p:cNvSpPr txBox="1"/>
          <p:nvPr/>
        </p:nvSpPr>
        <p:spPr>
          <a:xfrm>
            <a:off x="5364088" y="3673489"/>
            <a:ext cx="367240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提案される企業、大学、研究機関等の名称を記載ください。共同提案の場合、代表機関を一番左に記述し、共同提案者を続けて併記してください。委託先、共同実施先はその旨明示の上、記載ください。</a:t>
            </a:r>
            <a:endParaRPr lang="en-US" altLang="ja-JP"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B2B27-C665-F858-9522-E467713396B3}"/>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EE565E13-3E20-8434-7A06-A0F577C869B3}"/>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a:extLst>
              <a:ext uri="{FF2B5EF4-FFF2-40B4-BE49-F238E27FC236}">
                <a16:creationId xmlns:a16="http://schemas.microsoft.com/office/drawing/2014/main" id="{B2B96B16-F8F0-A013-0FE9-A96C56C6E1FB}"/>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・別添１：提案書＞２．成果の実用化・事業化に向けた計画のうち、（１）項について要約して簡潔に記載ください。</a:t>
            </a:r>
            <a:endParaRPr lang="en-US" altLang="ja-JP" sz="1200" i="1" dirty="0">
              <a:solidFill>
                <a:prstClr val="white"/>
              </a:solidFill>
              <a:latin typeface="+mn-ea"/>
            </a:endParaRPr>
          </a:p>
        </p:txBody>
      </p:sp>
      <p:sp>
        <p:nvSpPr>
          <p:cNvPr id="14" name="正方形/長方形 252">
            <a:extLst>
              <a:ext uri="{FF2B5EF4-FFF2-40B4-BE49-F238E27FC236}">
                <a16:creationId xmlns:a16="http://schemas.microsoft.com/office/drawing/2014/main" id="{0EDA7FAC-8AC6-807E-BAC8-253D5AC74C56}"/>
              </a:ext>
            </a:extLst>
          </p:cNvPr>
          <p:cNvSpPr>
            <a:spLocks noChangeArrowheads="1"/>
          </p:cNvSpPr>
          <p:nvPr/>
        </p:nvSpPr>
        <p:spPr bwMode="auto">
          <a:xfrm>
            <a:off x="218963" y="1205992"/>
            <a:ext cx="8318318" cy="106182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（１</a:t>
            </a:r>
            <a:r>
              <a:rPr lang="en-US" altLang="ja-JP" sz="1200" dirty="0">
                <a:solidFill>
                  <a:srgbClr val="0070C0"/>
                </a:solidFill>
                <a:latin typeface="+mn-ea"/>
              </a:rPr>
              <a:t>) </a:t>
            </a:r>
            <a:r>
              <a:rPr lang="ja-JP" altLang="en-US" sz="1200" dirty="0">
                <a:solidFill>
                  <a:srgbClr val="0070C0"/>
                </a:solidFill>
                <a:latin typeface="+mn-ea"/>
              </a:rPr>
              <a:t>研究開発を行う製品・サービス等の概要</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内容</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製作・実施等の制約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zh-TW" altLang="en-US" sz="1200" dirty="0">
                <a:solidFill>
                  <a:srgbClr val="0070C0"/>
                </a:solidFill>
                <a:latin typeface="ＭＳ ゴシック" panose="020B0609070205080204" pitchFamily="49" charset="-128"/>
                <a:ea typeface="ＭＳ ゴシック" panose="020B0609070205080204" pitchFamily="49" charset="-128"/>
              </a:rPr>
              <a:t>用途（販売予定先）</a:t>
            </a:r>
            <a:endParaRPr lang="en-US" altLang="ja-JP" sz="1200" dirty="0">
              <a:solidFill>
                <a:srgbClr val="0070C0"/>
              </a:solidFill>
              <a:latin typeface="ＭＳ ゴシック" panose="020B0609070205080204" pitchFamily="49" charset="-128"/>
              <a:ea typeface="ＭＳ ゴシック" panose="020B0609070205080204" pitchFamily="49" charset="-128"/>
            </a:endParaRPr>
          </a:p>
        </p:txBody>
      </p:sp>
      <p:sp>
        <p:nvSpPr>
          <p:cNvPr id="3" name="スライド番号プレースホルダー 2">
            <a:extLst>
              <a:ext uri="{FF2B5EF4-FFF2-40B4-BE49-F238E27FC236}">
                <a16:creationId xmlns:a16="http://schemas.microsoft.com/office/drawing/2014/main" id="{DF4AC7A2-ACDC-2AFB-4B21-5E82FB65F65A}"/>
              </a:ext>
            </a:extLst>
          </p:cNvPr>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4" name="正方形/長方形 252">
            <a:extLst>
              <a:ext uri="{FF2B5EF4-FFF2-40B4-BE49-F238E27FC236}">
                <a16:creationId xmlns:a16="http://schemas.microsoft.com/office/drawing/2014/main" id="{8904B3A5-CC10-866E-53CC-FCF22A5C4917}"/>
              </a:ext>
            </a:extLst>
          </p:cNvPr>
          <p:cNvSpPr>
            <a:spLocks noChangeArrowheads="1"/>
          </p:cNvSpPr>
          <p:nvPr/>
        </p:nvSpPr>
        <p:spPr bwMode="auto">
          <a:xfrm>
            <a:off x="218963" y="3933056"/>
            <a:ext cx="8318318" cy="158504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（２</a:t>
            </a:r>
            <a:r>
              <a:rPr lang="en-US" altLang="ja-JP" sz="1200" dirty="0">
                <a:solidFill>
                  <a:srgbClr val="0070C0"/>
                </a:solidFill>
                <a:latin typeface="+mn-ea"/>
              </a:rPr>
              <a:t>) </a:t>
            </a:r>
            <a:r>
              <a:rPr lang="ja-JP" altLang="en-US" sz="1200" dirty="0">
                <a:solidFill>
                  <a:srgbClr val="0070C0"/>
                </a:solidFill>
                <a:latin typeface="+mn-ea"/>
              </a:rPr>
              <a:t>研究開発への取組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実用化・事業化に向けた計画等</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研究開発を考えるに至った経緯（動機）</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事業として成功すると考える理由</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実用化・事業化のスケジュール</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オープン＆クローズ戦略等</a:t>
            </a:r>
            <a:endParaRPr lang="en-US" altLang="ja-JP" sz="1200" dirty="0">
              <a:solidFill>
                <a:srgbClr val="0070C0"/>
              </a:solidFill>
              <a:latin typeface="+mn-ea"/>
            </a:endParaRPr>
          </a:p>
        </p:txBody>
      </p:sp>
      <p:sp>
        <p:nvSpPr>
          <p:cNvPr id="5" name="テキスト ボックス 4">
            <a:extLst>
              <a:ext uri="{FF2B5EF4-FFF2-40B4-BE49-F238E27FC236}">
                <a16:creationId xmlns:a16="http://schemas.microsoft.com/office/drawing/2014/main" id="{DEC16EA5-2E52-151D-F4EA-551C54A0124D}"/>
              </a:ext>
            </a:extLst>
          </p:cNvPr>
          <p:cNvSpPr txBox="1"/>
          <p:nvPr/>
        </p:nvSpPr>
        <p:spPr>
          <a:xfrm>
            <a:off x="4182329" y="386104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・別添１：提案書＞２．成果の実用化・事業化に向けた計画のうち、（２）項について要約して簡潔に記載ください。</a:t>
            </a:r>
            <a:endParaRPr lang="en-US" altLang="ja-JP" sz="1200" i="1" dirty="0">
              <a:solidFill>
                <a:prstClr val="white"/>
              </a:solidFill>
              <a:latin typeface="+mn-ea"/>
            </a:endParaRPr>
          </a:p>
        </p:txBody>
      </p:sp>
      <p:sp>
        <p:nvSpPr>
          <p:cNvPr id="2" name="タイトル 1">
            <a:extLst>
              <a:ext uri="{FF2B5EF4-FFF2-40B4-BE49-F238E27FC236}">
                <a16:creationId xmlns:a16="http://schemas.microsoft.com/office/drawing/2014/main" id="{2FC74BD1-50B7-2CA3-9101-97A27D1540B0}"/>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７．研究開発成果の実用化・事業化（１）</a:t>
            </a:r>
          </a:p>
        </p:txBody>
      </p:sp>
    </p:spTree>
    <p:extLst>
      <p:ext uri="{BB962C8B-B14F-4D97-AF65-F5344CB8AC3E}">
        <p14:creationId xmlns:p14="http://schemas.microsoft.com/office/powerpoint/2010/main" val="619685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（３</a:t>
            </a:r>
            <a:r>
              <a:rPr lang="en-US" altLang="ja-JP" sz="1200" dirty="0">
                <a:solidFill>
                  <a:srgbClr val="0070C0"/>
                </a:solidFill>
                <a:latin typeface="+mn-ea"/>
              </a:rPr>
              <a:t>)</a:t>
            </a:r>
            <a:r>
              <a:rPr lang="ja-JP" altLang="en-US" sz="1200" dirty="0">
                <a:solidFill>
                  <a:srgbClr val="0070C0"/>
                </a:solidFill>
                <a:latin typeface="+mn-ea"/>
              </a:rPr>
              <a:t>グリーントランスフォーメーション（ＧＸ）の実現に向けた研究成果の社会実装へのコミット</a:t>
            </a:r>
            <a:endParaRPr lang="en-US" altLang="ja-JP" sz="1200" dirty="0">
              <a:solidFill>
                <a:srgbClr val="0070C0"/>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組織内の事業推進体制</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11</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経営戦略における事業の位置づけ</a:t>
            </a:r>
            <a:endParaRPr lang="en-US" altLang="ja-JP" sz="1200" dirty="0">
              <a:solidFill>
                <a:srgbClr val="0070C0"/>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rPr>
                <a:t> aa aa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rPr>
                <a:t>（事業にコミットする経営者）</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rPr>
                <a:t>本部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rPr>
                <a:t>本部長</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rPr>
                <a:t>（研究開発責任者）</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rPr>
                <a:t>連携</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rPr>
                <a:t>連携</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6335"/>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729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CAF3DFD-B91A-F665-1C33-D928ABC61291}"/>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・別添１：提案書＞２．成果の実用化・事業化に向けた計画のうち、（２）項について要約して簡潔に記載ください。</a:t>
            </a:r>
            <a:endParaRPr lang="en-US" altLang="ja-JP" sz="1200" i="1" dirty="0">
              <a:solidFill>
                <a:prstClr val="white"/>
              </a:solidFill>
              <a:latin typeface="+mn-ea"/>
            </a:endParaRPr>
          </a:p>
        </p:txBody>
      </p:sp>
      <p:sp>
        <p:nvSpPr>
          <p:cNvPr id="7" name="タイトル 1">
            <a:extLst>
              <a:ext uri="{FF2B5EF4-FFF2-40B4-BE49-F238E27FC236}">
                <a16:creationId xmlns:a16="http://schemas.microsoft.com/office/drawing/2014/main" id="{03E6433A-3DD7-9D00-3054-77727B0597A8}"/>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７．研究開発成果の実用化・事業化（２）</a:t>
            </a:r>
          </a:p>
        </p:txBody>
      </p:sp>
    </p:spTree>
    <p:extLst>
      <p:ext uri="{BB962C8B-B14F-4D97-AF65-F5344CB8AC3E}">
        <p14:creationId xmlns:p14="http://schemas.microsoft.com/office/powerpoint/2010/main" val="2949059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47F26-F217-787D-40DA-F1EC8D9944A7}"/>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540F1F40-7BA1-69EE-BD5B-23BC40250573}"/>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3" name="スライド番号プレースホルダー 2">
            <a:extLst>
              <a:ext uri="{FF2B5EF4-FFF2-40B4-BE49-F238E27FC236}">
                <a16:creationId xmlns:a16="http://schemas.microsoft.com/office/drawing/2014/main" id="{A0688F12-944C-DB7F-A369-EA3AAEA8EC59}"/>
              </a:ext>
            </a:extLst>
          </p:cNvPr>
          <p:cNvSpPr>
            <a:spLocks noGrp="1"/>
          </p:cNvSpPr>
          <p:nvPr>
            <p:ph type="sldNum" sz="quarter" idx="12"/>
          </p:nvPr>
        </p:nvSpPr>
        <p:spPr/>
        <p:txBody>
          <a:bodyPr/>
          <a:lstStyle/>
          <a:p>
            <a:fld id="{8D8A5D70-00BF-43D1-9518-0183EFEF9A82}" type="slidenum">
              <a:rPr kumimoji="1" lang="ja-JP" altLang="en-US" smtClean="0"/>
              <a:pPr/>
              <a:t>12</a:t>
            </a:fld>
            <a:endParaRPr kumimoji="1" lang="ja-JP" altLang="en-US"/>
          </a:p>
        </p:txBody>
      </p:sp>
      <p:sp>
        <p:nvSpPr>
          <p:cNvPr id="4" name="テキスト ボックス 3">
            <a:extLst>
              <a:ext uri="{FF2B5EF4-FFF2-40B4-BE49-F238E27FC236}">
                <a16:creationId xmlns:a16="http://schemas.microsoft.com/office/drawing/2014/main" id="{B517F8EE-A053-FE6E-8E57-FA19D381AAA1}"/>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・別添１：提案書＞２．成果の実用化・事業化に向けた計画のうち、（３）項について要約して簡潔に記載ください。</a:t>
            </a:r>
            <a:endParaRPr lang="en-US" altLang="ja-JP" sz="1200" i="1" dirty="0">
              <a:solidFill>
                <a:prstClr val="white"/>
              </a:solidFill>
              <a:latin typeface="+mn-ea"/>
            </a:endParaRPr>
          </a:p>
        </p:txBody>
      </p:sp>
      <p:sp>
        <p:nvSpPr>
          <p:cNvPr id="7" name="タイトル 1">
            <a:extLst>
              <a:ext uri="{FF2B5EF4-FFF2-40B4-BE49-F238E27FC236}">
                <a16:creationId xmlns:a16="http://schemas.microsoft.com/office/drawing/2014/main" id="{86A994C7-C2A3-0439-AB6B-1109A8DA1EA8}"/>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７．研究開発成果の実用化・事業化（３）</a:t>
            </a:r>
          </a:p>
        </p:txBody>
      </p:sp>
      <p:sp>
        <p:nvSpPr>
          <p:cNvPr id="2" name="正方形/長方形 252">
            <a:extLst>
              <a:ext uri="{FF2B5EF4-FFF2-40B4-BE49-F238E27FC236}">
                <a16:creationId xmlns:a16="http://schemas.microsoft.com/office/drawing/2014/main" id="{72713C8C-B5AA-56A6-D425-46E16FB1EF03}"/>
              </a:ext>
            </a:extLst>
          </p:cNvPr>
          <p:cNvSpPr>
            <a:spLocks noChangeArrowheads="1"/>
          </p:cNvSpPr>
          <p:nvPr/>
        </p:nvSpPr>
        <p:spPr bwMode="auto">
          <a:xfrm>
            <a:off x="236362" y="1556792"/>
            <a:ext cx="8318318" cy="467820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0070C0"/>
                </a:solidFill>
                <a:latin typeface="+mn-ea"/>
              </a:rPr>
              <a:t>		</a:t>
            </a:r>
            <a:r>
              <a:rPr lang="ja-JP" altLang="en-US" sz="1200" dirty="0">
                <a:solidFill>
                  <a:srgbClr val="0070C0"/>
                </a:solidFill>
                <a:latin typeface="+mn-ea"/>
              </a:rPr>
              <a:t>申請者の売上高</a:t>
            </a:r>
            <a:r>
              <a:rPr lang="en-US" altLang="ja-JP" sz="1200" dirty="0">
                <a:solidFill>
                  <a:srgbClr val="0070C0"/>
                </a:solidFill>
                <a:latin typeface="+mn-ea"/>
              </a:rPr>
              <a:t>(</a:t>
            </a:r>
            <a:r>
              <a:rPr lang="ja-JP" altLang="en-US" sz="1200" dirty="0">
                <a:solidFill>
                  <a:srgbClr val="0070C0"/>
                </a:solidFill>
                <a:latin typeface="+mn-ea"/>
              </a:rPr>
              <a:t>世界／</a:t>
            </a:r>
            <a:r>
              <a:rPr lang="ja-JP" altLang="ja-JP" sz="1200" dirty="0">
                <a:solidFill>
                  <a:srgbClr val="0070C0"/>
                </a:solidFill>
                <a:latin typeface="+mn-ea"/>
              </a:rPr>
              <a:t>国内／海外</a:t>
            </a:r>
            <a:r>
              <a:rPr lang="en-US" altLang="ja-JP" sz="1200" dirty="0">
                <a:solidFill>
                  <a:srgbClr val="0070C0"/>
                </a:solidFill>
                <a:latin typeface="+mn-ea"/>
              </a:rPr>
              <a:t>)	</a:t>
            </a:r>
            <a:r>
              <a:rPr lang="ja-JP" altLang="en-US" sz="1200" dirty="0">
                <a:solidFill>
                  <a:srgbClr val="0070C0"/>
                </a:solidFill>
                <a:latin typeface="+mn-ea"/>
              </a:rPr>
              <a:t>　　              </a:t>
            </a:r>
            <a:r>
              <a:rPr lang="ja-JP" altLang="ja-JP" sz="1200" dirty="0">
                <a:solidFill>
                  <a:srgbClr val="0070C0"/>
                </a:solidFill>
                <a:latin typeface="+mn-ea"/>
              </a:rPr>
              <a:t>申請者シェア</a:t>
            </a:r>
            <a:r>
              <a:rPr lang="en-US" altLang="ja-JP" sz="1200" dirty="0">
                <a:solidFill>
                  <a:srgbClr val="0070C0"/>
                </a:solidFill>
                <a:latin typeface="+mn-ea"/>
              </a:rPr>
              <a:t>(</a:t>
            </a:r>
            <a:r>
              <a:rPr lang="ja-JP" altLang="en-US" sz="1200" dirty="0">
                <a:solidFill>
                  <a:srgbClr val="0070C0"/>
                </a:solidFill>
                <a:latin typeface="+mn-ea"/>
              </a:rPr>
              <a:t>世界／</a:t>
            </a:r>
            <a:r>
              <a:rPr lang="ja-JP" altLang="ja-JP" sz="1200" dirty="0">
                <a:solidFill>
                  <a:srgbClr val="0070C0"/>
                </a:solidFill>
                <a:latin typeface="+mn-ea"/>
              </a:rPr>
              <a:t>国内／海外</a:t>
            </a:r>
            <a:r>
              <a:rPr lang="en-US" altLang="ja-JP" sz="1200" dirty="0">
                <a:solidFill>
                  <a:srgbClr val="0070C0"/>
                </a:solidFill>
                <a:latin typeface="+mn-ea"/>
              </a:rPr>
              <a:t>)</a:t>
            </a:r>
            <a:endParaRPr lang="ja-JP" altLang="ja-JP" sz="1200" dirty="0">
              <a:solidFill>
                <a:srgbClr val="0070C0"/>
              </a:solidFill>
              <a:latin typeface="+mn-ea"/>
            </a:endParaRPr>
          </a:p>
          <a:p>
            <a:pPr>
              <a:spcBef>
                <a:spcPts val="600"/>
              </a:spcBef>
            </a:pPr>
            <a:r>
              <a:rPr lang="en-US" altLang="ja-JP" sz="1200" dirty="0">
                <a:solidFill>
                  <a:srgbClr val="0070C0"/>
                </a:solidFill>
                <a:latin typeface="+mn-ea"/>
              </a:rPr>
              <a:t>2023</a:t>
            </a:r>
            <a:r>
              <a:rPr lang="ja-JP" altLang="en-US" sz="1200" dirty="0">
                <a:solidFill>
                  <a:srgbClr val="0070C0"/>
                </a:solidFill>
                <a:latin typeface="+mn-ea"/>
              </a:rPr>
              <a:t>年度</a:t>
            </a:r>
            <a:r>
              <a:rPr lang="en-US" altLang="ja-JP" sz="1200" dirty="0">
                <a:solidFill>
                  <a:srgbClr val="0070C0"/>
                </a:solidFill>
                <a:latin typeface="+mn-ea"/>
              </a:rPr>
              <a:t>	</a:t>
            </a:r>
            <a:r>
              <a:rPr lang="ja-JP" altLang="en-US" sz="1200" dirty="0">
                <a:solidFill>
                  <a:srgbClr val="0070C0"/>
                </a:solidFill>
                <a:latin typeface="+mn-ea"/>
              </a:rPr>
              <a:t>　　　　　　　</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2024</a:t>
            </a:r>
            <a:r>
              <a:rPr lang="ja-JP" altLang="en-US" sz="1200" dirty="0">
                <a:solidFill>
                  <a:srgbClr val="0070C0"/>
                </a:solidFill>
                <a:latin typeface="+mn-ea"/>
              </a:rPr>
              <a:t>年度</a:t>
            </a:r>
            <a:r>
              <a:rPr lang="en-US" altLang="ja-JP" sz="1200" dirty="0">
                <a:solidFill>
                  <a:srgbClr val="0070C0"/>
                </a:solidFill>
                <a:latin typeface="+mn-ea"/>
              </a:rPr>
              <a:t>	</a:t>
            </a:r>
            <a:r>
              <a:rPr lang="ja-JP" altLang="en-US"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2030</a:t>
            </a:r>
            <a:r>
              <a:rPr lang="ja-JP" altLang="en-US" sz="1200" dirty="0">
                <a:solidFill>
                  <a:srgbClr val="0070C0"/>
                </a:solidFill>
                <a:latin typeface="+mn-ea"/>
              </a:rPr>
              <a:t>年度（委託</a:t>
            </a:r>
            <a:r>
              <a:rPr lang="ja-JP" altLang="ja-JP" sz="1200" dirty="0">
                <a:solidFill>
                  <a:srgbClr val="0070C0"/>
                </a:solidFill>
                <a:latin typeface="+mn-ea"/>
              </a:rPr>
              <a:t>終了時</a:t>
            </a:r>
            <a:r>
              <a:rPr lang="ja-JP" altLang="en-US"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2031</a:t>
            </a:r>
            <a:r>
              <a:rPr lang="ja-JP" altLang="en-US" sz="1200" dirty="0">
                <a:solidFill>
                  <a:srgbClr val="0070C0"/>
                </a:solidFill>
                <a:latin typeface="+mn-ea"/>
              </a:rPr>
              <a:t>年度　　　　　</a:t>
            </a:r>
            <a:r>
              <a:rPr lang="en-US" altLang="ja-JP"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2032</a:t>
            </a:r>
            <a:r>
              <a:rPr lang="ja-JP" altLang="en-US" sz="1200" dirty="0">
                <a:solidFill>
                  <a:srgbClr val="0070C0"/>
                </a:solidFill>
                <a:latin typeface="+mn-ea"/>
              </a:rPr>
              <a:t>年度　　　　　</a:t>
            </a:r>
            <a:r>
              <a:rPr lang="en-US" altLang="ja-JP" sz="1200" dirty="0">
                <a:solidFill>
                  <a:srgbClr val="0070C0"/>
                </a:solidFill>
                <a:latin typeface="+mn-ea"/>
              </a:rPr>
              <a:t>          </a:t>
            </a:r>
            <a:r>
              <a:rPr lang="ja-JP" altLang="en-US"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2033</a:t>
            </a:r>
            <a:r>
              <a:rPr lang="ja-JP" altLang="en-US" sz="1200" dirty="0">
                <a:solidFill>
                  <a:srgbClr val="0070C0"/>
                </a:solidFill>
                <a:latin typeface="+mn-ea"/>
              </a:rPr>
              <a:t>年度　　　　　</a:t>
            </a:r>
            <a:r>
              <a:rPr lang="en-US" altLang="ja-JP"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endParaRPr lang="en-US" altLang="ja-JP" sz="1200" dirty="0">
              <a:solidFill>
                <a:srgbClr val="0070C0"/>
              </a:solidFill>
              <a:latin typeface="+mn-ea"/>
            </a:endParaRPr>
          </a:p>
          <a:p>
            <a:pPr>
              <a:spcBef>
                <a:spcPts val="600"/>
              </a:spcBef>
            </a:pPr>
            <a:endParaRPr lang="en-US" altLang="ja-JP" sz="1200" dirty="0">
              <a:solidFill>
                <a:srgbClr val="0070C0"/>
              </a:solidFill>
              <a:latin typeface="+mn-ea"/>
            </a:endParaRPr>
          </a:p>
          <a:p>
            <a:pPr marL="95250" indent="-95250">
              <a:spcBef>
                <a:spcPts val="600"/>
              </a:spcBef>
            </a:pPr>
            <a:r>
              <a:rPr lang="en-US" altLang="ja-JP" sz="1200" dirty="0">
                <a:solidFill>
                  <a:srgbClr val="0070C0"/>
                </a:solidFill>
                <a:latin typeface="+mn-ea"/>
              </a:rPr>
              <a:t>※</a:t>
            </a:r>
            <a:r>
              <a:rPr lang="ja-JP" altLang="en-US" sz="1200" dirty="0">
                <a:solidFill>
                  <a:srgbClr val="0070C0"/>
                </a:solidFill>
                <a:latin typeface="+mn-ea"/>
              </a:rPr>
              <a:t>別添</a:t>
            </a:r>
            <a:r>
              <a:rPr lang="en-US" altLang="ja-JP" sz="1200" dirty="0">
                <a:solidFill>
                  <a:srgbClr val="0070C0"/>
                </a:solidFill>
                <a:latin typeface="+mn-ea"/>
              </a:rPr>
              <a:t>4</a:t>
            </a:r>
            <a:r>
              <a:rPr lang="ja-JP" altLang="en-US" sz="1200" dirty="0">
                <a:solidFill>
                  <a:srgbClr val="0070C0"/>
                </a:solidFill>
                <a:latin typeface="+mn-ea"/>
              </a:rPr>
              <a:t>（</a:t>
            </a:r>
            <a:r>
              <a:rPr lang="en-US" altLang="ja-JP" sz="1200" dirty="0">
                <a:solidFill>
                  <a:srgbClr val="0070C0"/>
                </a:solidFill>
                <a:latin typeface="+mn-ea"/>
              </a:rPr>
              <a:t>Excel</a:t>
            </a:r>
            <a:r>
              <a:rPr lang="ja-JP" altLang="en-US" sz="1200" dirty="0">
                <a:solidFill>
                  <a:srgbClr val="0070C0"/>
                </a:solidFill>
                <a:latin typeface="+mn-ea"/>
              </a:rPr>
              <a:t>版）と同様に、原則として、</a:t>
            </a:r>
            <a:r>
              <a:rPr lang="en-US" altLang="ja-JP" sz="1200" dirty="0">
                <a:solidFill>
                  <a:srgbClr val="0070C0"/>
                </a:solidFill>
                <a:latin typeface="+mn-ea"/>
              </a:rPr>
              <a:t>2023</a:t>
            </a:r>
            <a:r>
              <a:rPr lang="ja-JP" altLang="en-US" sz="1200" dirty="0">
                <a:solidFill>
                  <a:srgbClr val="0070C0"/>
                </a:solidFill>
                <a:latin typeface="+mn-ea"/>
              </a:rPr>
              <a:t>～</a:t>
            </a:r>
            <a:r>
              <a:rPr lang="en-US" altLang="ja-JP" sz="1200" dirty="0">
                <a:solidFill>
                  <a:srgbClr val="0070C0"/>
                </a:solidFill>
                <a:latin typeface="+mn-ea"/>
              </a:rPr>
              <a:t>2024</a:t>
            </a:r>
            <a:r>
              <a:rPr lang="ja-JP" altLang="en-US" sz="1200" dirty="0">
                <a:solidFill>
                  <a:srgbClr val="0070C0"/>
                </a:solidFill>
                <a:latin typeface="+mn-ea"/>
              </a:rPr>
              <a:t>年度及び</a:t>
            </a:r>
            <a:r>
              <a:rPr lang="en-US" altLang="ja-JP" sz="1200" dirty="0">
                <a:solidFill>
                  <a:srgbClr val="0070C0"/>
                </a:solidFill>
                <a:latin typeface="+mn-ea"/>
              </a:rPr>
              <a:t>2030</a:t>
            </a:r>
            <a:r>
              <a:rPr lang="ja-JP" altLang="en-US" sz="1200" dirty="0">
                <a:solidFill>
                  <a:srgbClr val="0070C0"/>
                </a:solidFill>
                <a:latin typeface="+mn-ea"/>
              </a:rPr>
              <a:t>～</a:t>
            </a:r>
            <a:r>
              <a:rPr lang="en-US" altLang="ja-JP" sz="1200" dirty="0">
                <a:solidFill>
                  <a:srgbClr val="0070C0"/>
                </a:solidFill>
                <a:latin typeface="+mn-ea"/>
              </a:rPr>
              <a:t>2032</a:t>
            </a:r>
            <a:r>
              <a:rPr lang="ja-JP" altLang="en-US" sz="1200" dirty="0">
                <a:solidFill>
                  <a:srgbClr val="0070C0"/>
                </a:solidFill>
                <a:latin typeface="+mn-ea"/>
              </a:rPr>
              <a:t>年の各年度時点の売上高と申請者シェアについて、それぞれ記載ください。なお、もし研究開発が</a:t>
            </a:r>
            <a:r>
              <a:rPr lang="en-US" altLang="ja-JP" sz="1200" dirty="0">
                <a:solidFill>
                  <a:srgbClr val="0070C0"/>
                </a:solidFill>
                <a:latin typeface="+mn-ea"/>
              </a:rPr>
              <a:t>2025</a:t>
            </a:r>
            <a:r>
              <a:rPr lang="ja-JP" altLang="en-US" sz="1200" dirty="0">
                <a:solidFill>
                  <a:srgbClr val="0070C0"/>
                </a:solidFill>
                <a:latin typeface="+mn-ea"/>
              </a:rPr>
              <a:t>年度～</a:t>
            </a:r>
            <a:r>
              <a:rPr lang="en-US" altLang="ja-JP" sz="1200" dirty="0">
                <a:solidFill>
                  <a:srgbClr val="0070C0"/>
                </a:solidFill>
                <a:latin typeface="+mn-ea"/>
              </a:rPr>
              <a:t>2029</a:t>
            </a:r>
            <a:r>
              <a:rPr lang="ja-JP" altLang="en-US" sz="1200" dirty="0">
                <a:solidFill>
                  <a:srgbClr val="0070C0"/>
                </a:solidFill>
                <a:latin typeface="+mn-ea"/>
              </a:rPr>
              <a:t>年度中に終了する場合には、研究開発終了年度からの売上高と申請者シェアについても、記載ください。</a:t>
            </a:r>
            <a:endParaRPr lang="en-US" altLang="ja-JP" sz="1200" dirty="0">
              <a:solidFill>
                <a:srgbClr val="0070C0"/>
              </a:solidFill>
              <a:latin typeface="+mn-ea"/>
            </a:endParaRPr>
          </a:p>
          <a:p>
            <a:pPr marL="95250" indent="-95250">
              <a:spcBef>
                <a:spcPts val="600"/>
              </a:spcBef>
            </a:pPr>
            <a:r>
              <a:rPr lang="en-US" altLang="ja-JP" sz="1200" dirty="0">
                <a:solidFill>
                  <a:srgbClr val="0070C0"/>
                </a:solidFill>
                <a:latin typeface="+mn-ea"/>
              </a:rPr>
              <a:t>※</a:t>
            </a:r>
            <a:r>
              <a:rPr lang="ja-JP" altLang="en-US" sz="1200" dirty="0">
                <a:solidFill>
                  <a:srgbClr val="0070C0"/>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ください。</a:t>
            </a:r>
            <a:endParaRPr lang="en-US" altLang="ja-JP" sz="1200" dirty="0">
              <a:solidFill>
                <a:srgbClr val="0070C0"/>
              </a:solidFill>
              <a:latin typeface="+mn-ea"/>
            </a:endParaRPr>
          </a:p>
          <a:p>
            <a:pPr marL="95250" indent="-95250">
              <a:spcBef>
                <a:spcPts val="600"/>
              </a:spcBef>
            </a:pPr>
            <a:r>
              <a:rPr lang="en-US" altLang="ja-JP" sz="1200" dirty="0">
                <a:solidFill>
                  <a:srgbClr val="0070C0"/>
                </a:solidFill>
                <a:latin typeface="+mn-ea"/>
              </a:rPr>
              <a:t>※</a:t>
            </a:r>
            <a:r>
              <a:rPr lang="ja-JP" altLang="en-US" sz="1200" dirty="0">
                <a:solidFill>
                  <a:srgbClr val="0070C0"/>
                </a:solidFill>
                <a:latin typeface="+mn-ea"/>
              </a:rPr>
              <a:t>規模が大きい場合は億円単位として記載いただいても結構です。</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（売上高とシェアの根拠）</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 ○○○ ○○○ ・・・・</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（費用対効果の指標の算出式と設定値）</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 ○○○ ○○○ ・・・・</a:t>
            </a:r>
            <a:endParaRPr lang="en-US" altLang="ja-JP" sz="1200" dirty="0">
              <a:solidFill>
                <a:srgbClr val="0070C0"/>
              </a:solidFill>
              <a:latin typeface="+mn-ea"/>
            </a:endParaRPr>
          </a:p>
        </p:txBody>
      </p:sp>
      <p:sp>
        <p:nvSpPr>
          <p:cNvPr id="5" name="正方形/長方形 4">
            <a:extLst>
              <a:ext uri="{FF2B5EF4-FFF2-40B4-BE49-F238E27FC236}">
                <a16:creationId xmlns:a16="http://schemas.microsoft.com/office/drawing/2014/main" id="{A056D277-2EEE-BFD6-1067-CC3600EFF38B}"/>
              </a:ext>
            </a:extLst>
          </p:cNvPr>
          <p:cNvSpPr/>
          <p:nvPr/>
        </p:nvSpPr>
        <p:spPr>
          <a:xfrm>
            <a:off x="107504" y="781791"/>
            <a:ext cx="2448272"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市場獲得規模（現状と将来見通し）</a:t>
            </a:r>
          </a:p>
        </p:txBody>
      </p:sp>
    </p:spTree>
    <p:extLst>
      <p:ext uri="{BB962C8B-B14F-4D97-AF65-F5344CB8AC3E}">
        <p14:creationId xmlns:p14="http://schemas.microsoft.com/office/powerpoint/2010/main" val="1127754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96604010"/>
              </p:ext>
            </p:extLst>
          </p:nvPr>
        </p:nvGraphicFramePr>
        <p:xfrm>
          <a:off x="215517" y="1891656"/>
          <a:ext cx="8712966" cy="3913608"/>
        </p:xfrm>
        <a:graphic>
          <a:graphicData uri="http://schemas.openxmlformats.org/drawingml/2006/table">
            <a:tbl>
              <a:tblPr firstRow="1" bandRow="1">
                <a:tableStyleId>{5C22544A-7EE6-4342-B048-85BDC9FD1C3A}</a:tableStyleId>
              </a:tblPr>
              <a:tblGrid>
                <a:gridCol w="158417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616944">
                <a:tc>
                  <a:txBody>
                    <a:bodyPr/>
                    <a:lstStyle/>
                    <a:p>
                      <a:r>
                        <a:rPr kumimoji="1" lang="ja-JP" altLang="en-US" dirty="0"/>
                        <a:t>（株）〇〇〇〇</a:t>
                      </a:r>
                      <a:endParaRPr kumimoji="1" lang="en-US" altLang="ja-JP" dirty="0"/>
                    </a:p>
                    <a:p>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bl>
          </a:graphicData>
        </a:graphic>
      </p:graphicFrame>
      <p:sp>
        <p:nvSpPr>
          <p:cNvPr id="5" name="テキスト ボックス 4"/>
          <p:cNvSpPr txBox="1"/>
          <p:nvPr/>
        </p:nvSpPr>
        <p:spPr>
          <a:xfrm>
            <a:off x="179512" y="692696"/>
            <a:ext cx="4752528" cy="646331"/>
          </a:xfrm>
          <a:prstGeom prst="rect">
            <a:avLst/>
          </a:prstGeom>
          <a:noFill/>
        </p:spPr>
        <p:txBody>
          <a:bodyPr wrap="square" rtlCol="0">
            <a:spAutoFit/>
          </a:bodyPr>
          <a:lstStyle/>
          <a:p>
            <a:r>
              <a:rPr kumimoji="1" lang="ja-JP" altLang="en-US" dirty="0"/>
              <a:t>予算総額：　〇〇〇百万円</a:t>
            </a:r>
            <a:endParaRPr kumimoji="1" lang="en-US" altLang="ja-JP" dirty="0"/>
          </a:p>
          <a:p>
            <a:r>
              <a:rPr kumimoji="1" lang="ja-JP" altLang="en-US" dirty="0"/>
              <a:t>初回ステージゲートまでの費用：〇〇〇百万円</a:t>
            </a:r>
            <a:endParaRPr kumimoji="1" lang="en-US" altLang="ja-JP" dirty="0"/>
          </a:p>
        </p:txBody>
      </p:sp>
      <p:sp>
        <p:nvSpPr>
          <p:cNvPr id="7" name="テキスト ボックス 6"/>
          <p:cNvSpPr txBox="1"/>
          <p:nvPr/>
        </p:nvSpPr>
        <p:spPr>
          <a:xfrm>
            <a:off x="7452320" y="1527680"/>
            <a:ext cx="1800200" cy="369332"/>
          </a:xfrm>
          <a:prstGeom prst="rect">
            <a:avLst/>
          </a:prstGeom>
          <a:noFill/>
        </p:spPr>
        <p:txBody>
          <a:bodyPr wrap="square" rtlCol="0">
            <a:spAutoFit/>
          </a:bodyPr>
          <a:lstStyle/>
          <a:p>
            <a:r>
              <a:rPr kumimoji="1" lang="ja-JP" altLang="en-US" dirty="0"/>
              <a:t>（単位）百万円</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13</a:t>
            </a:fld>
            <a:endParaRPr lang="ja-JP" altLang="en-US">
              <a:solidFill>
                <a:prstClr val="black">
                  <a:tint val="75000"/>
                </a:prstClr>
              </a:solidFill>
            </a:endParaRPr>
          </a:p>
        </p:txBody>
      </p:sp>
      <p:sp>
        <p:nvSpPr>
          <p:cNvPr id="3" name="タイトル 1">
            <a:extLst>
              <a:ext uri="{FF2B5EF4-FFF2-40B4-BE49-F238E27FC236}">
                <a16:creationId xmlns:a16="http://schemas.microsoft.com/office/drawing/2014/main" id="{A5558506-79D3-C02E-20D9-8499DD82E331}"/>
              </a:ext>
            </a:extLst>
          </p:cNvPr>
          <p:cNvSpPr txBox="1">
            <a:spLocks/>
          </p:cNvSpPr>
          <p:nvPr/>
        </p:nvSpPr>
        <p:spPr>
          <a:xfrm>
            <a:off x="107504" y="59138"/>
            <a:ext cx="52565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８．予算額と内訳（全機関総括表）　</a:t>
            </a:r>
          </a:p>
        </p:txBody>
      </p:sp>
      <p:sp>
        <p:nvSpPr>
          <p:cNvPr id="8" name="テキスト ボックス 7">
            <a:extLst>
              <a:ext uri="{FF2B5EF4-FFF2-40B4-BE49-F238E27FC236}">
                <a16:creationId xmlns:a16="http://schemas.microsoft.com/office/drawing/2014/main" id="{1C6E4253-3F4B-79E3-E06D-D2A485A41F6F}"/>
              </a:ext>
            </a:extLst>
          </p:cNvPr>
          <p:cNvSpPr txBox="1"/>
          <p:nvPr/>
        </p:nvSpPr>
        <p:spPr>
          <a:xfrm>
            <a:off x="5436096" y="54626"/>
            <a:ext cx="356765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a:p>
            <a:r>
              <a:rPr lang="ja-JP" altLang="en-US" sz="1200" i="1" dirty="0">
                <a:solidFill>
                  <a:prstClr val="white"/>
                </a:solidFill>
                <a:latin typeface="+mn-ea"/>
              </a:rPr>
              <a:t>・年度は</a:t>
            </a:r>
            <a:r>
              <a:rPr lang="en-US" altLang="ja-JP" sz="1200" i="1" dirty="0">
                <a:solidFill>
                  <a:prstClr val="white"/>
                </a:solidFill>
                <a:latin typeface="+mn-ea"/>
              </a:rPr>
              <a:t>4</a:t>
            </a:r>
            <a:r>
              <a:rPr lang="ja-JP" altLang="en-US" sz="1200" i="1" dirty="0">
                <a:solidFill>
                  <a:prstClr val="white"/>
                </a:solidFill>
                <a:latin typeface="+mn-ea"/>
              </a:rPr>
              <a:t>月</a:t>
            </a:r>
            <a:r>
              <a:rPr lang="en-US" altLang="ja-JP" sz="1200" i="1" dirty="0">
                <a:solidFill>
                  <a:prstClr val="white"/>
                </a:solidFill>
                <a:latin typeface="+mn-ea"/>
              </a:rPr>
              <a:t>1</a:t>
            </a:r>
            <a:r>
              <a:rPr lang="ja-JP" altLang="en-US" sz="1200" i="1" dirty="0">
                <a:solidFill>
                  <a:prstClr val="white"/>
                </a:solidFill>
                <a:latin typeface="+mn-ea"/>
              </a:rPr>
              <a:t>日開始です。</a:t>
            </a:r>
            <a:endParaRPr lang="en-US" altLang="ja-JP" sz="1200" i="1" dirty="0">
              <a:solidFill>
                <a:prstClr val="white"/>
              </a:solidFill>
              <a:latin typeface="+mn-ea"/>
            </a:endParaRPr>
          </a:p>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位を四捨五入）という単位で記載いただいても結構です。</a:t>
            </a:r>
            <a:endParaRPr lang="en-US" altLang="ja-JP" sz="1200" i="1" dirty="0">
              <a:solidFill>
                <a:prstClr val="white"/>
              </a:solidFill>
              <a:latin typeface="+mn-ea"/>
            </a:endParaRPr>
          </a:p>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2194592282"/>
              </p:ext>
            </p:extLst>
          </p:nvPr>
        </p:nvGraphicFramePr>
        <p:xfrm>
          <a:off x="251520" y="1403568"/>
          <a:ext cx="8640961" cy="4545711"/>
        </p:xfrm>
        <a:graphic>
          <a:graphicData uri="http://schemas.openxmlformats.org/drawingml/2006/table">
            <a:tbl>
              <a:tblPr firstRow="1" bandRow="1">
                <a:tableStyleId>{5C22544A-7EE6-4342-B048-85BDC9FD1C3A}</a:tableStyleId>
              </a:tblPr>
              <a:tblGrid>
                <a:gridCol w="2195025">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386869">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386869">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386869">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386869">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386869">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86869">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677021">
                <a:tc>
                  <a:txBody>
                    <a:bodyPr/>
                    <a:lstStyle/>
                    <a:p>
                      <a:r>
                        <a:rPr kumimoji="1" lang="ja-JP" altLang="en-US" dirty="0"/>
                        <a:t>その他</a:t>
                      </a:r>
                      <a:endParaRPr kumimoji="1" lang="en-US" altLang="ja-JP" dirty="0"/>
                    </a:p>
                    <a:p>
                      <a:r>
                        <a:rPr kumimoji="1" lang="ja-JP" altLang="en-US" dirty="0"/>
                        <a:t>（広報費、諸経費）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386869">
                <a:tc>
                  <a:txBody>
                    <a:bodyPr/>
                    <a:lstStyle/>
                    <a:p>
                      <a:r>
                        <a:rPr kumimoji="1" lang="ja-JP" altLang="en-US" dirty="0"/>
                        <a:t>間接経費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386869">
                <a:tc>
                  <a:txBody>
                    <a:bodyPr/>
                    <a:lstStyle/>
                    <a:p>
                      <a:r>
                        <a:rPr kumimoji="1" lang="ja-JP" altLang="en-US" dirty="0"/>
                        <a:t>消費税</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717542718"/>
                  </a:ext>
                </a:extLst>
              </a:tr>
              <a:tr h="386869">
                <a:tc>
                  <a:txBody>
                    <a:bodyPr/>
                    <a:lstStyle/>
                    <a:p>
                      <a:r>
                        <a:rPr kumimoji="1" lang="ja-JP" altLang="en-US" dirty="0"/>
                        <a:t>再委託費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96200336"/>
                  </a:ext>
                </a:extLst>
              </a:tr>
              <a:tr h="386869">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14</a:t>
            </a:fld>
            <a:endParaRPr lang="ja-JP" altLang="en-US" dirty="0">
              <a:solidFill>
                <a:prstClr val="black">
                  <a:tint val="75000"/>
                </a:prstClr>
              </a:solidFill>
            </a:endParaRPr>
          </a:p>
        </p:txBody>
      </p:sp>
      <p:sp>
        <p:nvSpPr>
          <p:cNvPr id="7" name="タイトル 1">
            <a:extLst>
              <a:ext uri="{FF2B5EF4-FFF2-40B4-BE49-F238E27FC236}">
                <a16:creationId xmlns:a16="http://schemas.microsoft.com/office/drawing/2014/main" id="{D1D5EAE2-F1B3-74F7-E6A4-88D827C8A449}"/>
              </a:ext>
            </a:extLst>
          </p:cNvPr>
          <p:cNvSpPr txBox="1">
            <a:spLocks/>
          </p:cNvSpPr>
          <p:nvPr/>
        </p:nvSpPr>
        <p:spPr>
          <a:xfrm>
            <a:off x="107504" y="59138"/>
            <a:ext cx="424847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10" name="テキスト ボックス 9">
            <a:extLst>
              <a:ext uri="{FF2B5EF4-FFF2-40B4-BE49-F238E27FC236}">
                <a16:creationId xmlns:a16="http://schemas.microsoft.com/office/drawing/2014/main" id="{54DD756D-15D4-E933-7D84-832E34DEC1E8}"/>
              </a:ext>
            </a:extLst>
          </p:cNvPr>
          <p:cNvSpPr txBox="1"/>
          <p:nvPr/>
        </p:nvSpPr>
        <p:spPr>
          <a:xfrm>
            <a:off x="4499992" y="548680"/>
            <a:ext cx="4464496"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事業と分けて記載ください。</a:t>
            </a:r>
            <a:endParaRPr lang="en-US" altLang="ja-JP" sz="1200" i="1" dirty="0">
              <a:solidFill>
                <a:prstClr val="white"/>
              </a:solidFill>
              <a:latin typeface="+mn-ea"/>
            </a:endParaRPr>
          </a:p>
        </p:txBody>
      </p:sp>
      <p:sp>
        <p:nvSpPr>
          <p:cNvPr id="9" name="テキスト ボックス 8">
            <a:extLst>
              <a:ext uri="{FF2B5EF4-FFF2-40B4-BE49-F238E27FC236}">
                <a16:creationId xmlns:a16="http://schemas.microsoft.com/office/drawing/2014/main" id="{4C349238-D10F-28A4-B32B-3054F166CBD1}"/>
              </a:ext>
            </a:extLst>
          </p:cNvPr>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Tree>
    <p:extLst>
      <p:ext uri="{BB962C8B-B14F-4D97-AF65-F5344CB8AC3E}">
        <p14:creationId xmlns:p14="http://schemas.microsoft.com/office/powerpoint/2010/main" val="410131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822A4-6B99-67D0-91DA-E31F294C3F60}"/>
            </a:ext>
          </a:extLst>
        </p:cNvPr>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CC445E4-43F8-74A4-19A0-B606E5845489}"/>
              </a:ext>
            </a:extLst>
          </p:cNvPr>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15</a:t>
            </a:fld>
            <a:endParaRPr lang="ja-JP" altLang="en-US" dirty="0">
              <a:solidFill>
                <a:prstClr val="black">
                  <a:tint val="75000"/>
                </a:prstClr>
              </a:solidFill>
            </a:endParaRPr>
          </a:p>
        </p:txBody>
      </p:sp>
      <p:sp>
        <p:nvSpPr>
          <p:cNvPr id="12" name="タイトル 1">
            <a:extLst>
              <a:ext uri="{FF2B5EF4-FFF2-40B4-BE49-F238E27FC236}">
                <a16:creationId xmlns:a16="http://schemas.microsoft.com/office/drawing/2014/main" id="{39F5F1E7-597C-2EEB-DDA3-97D9D3FA7EBB}"/>
              </a:ext>
            </a:extLst>
          </p:cNvPr>
          <p:cNvSpPr txBox="1">
            <a:spLocks/>
          </p:cNvSpPr>
          <p:nvPr/>
        </p:nvSpPr>
        <p:spPr>
          <a:xfrm>
            <a:off x="107504" y="59138"/>
            <a:ext cx="489654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８．予算額と内訳（主要な支出）　</a:t>
            </a:r>
          </a:p>
        </p:txBody>
      </p:sp>
      <p:sp>
        <p:nvSpPr>
          <p:cNvPr id="14" name="テキスト ボックス 13">
            <a:extLst>
              <a:ext uri="{FF2B5EF4-FFF2-40B4-BE49-F238E27FC236}">
                <a16:creationId xmlns:a16="http://schemas.microsoft.com/office/drawing/2014/main" id="{7264EFD8-4EA8-BB20-00A7-B86902349B73}"/>
              </a:ext>
            </a:extLst>
          </p:cNvPr>
          <p:cNvSpPr txBox="1"/>
          <p:nvPr/>
        </p:nvSpPr>
        <p:spPr>
          <a:xfrm>
            <a:off x="5220072" y="54626"/>
            <a:ext cx="378368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p>
        </p:txBody>
      </p:sp>
      <p:graphicFrame>
        <p:nvGraphicFramePr>
          <p:cNvPr id="16" name="表 15">
            <a:extLst>
              <a:ext uri="{FF2B5EF4-FFF2-40B4-BE49-F238E27FC236}">
                <a16:creationId xmlns:a16="http://schemas.microsoft.com/office/drawing/2014/main" id="{21616B5A-E083-7A5F-8074-7D12A0961166}"/>
              </a:ext>
            </a:extLst>
          </p:cNvPr>
          <p:cNvGraphicFramePr>
            <a:graphicFrameLocks noGrp="1"/>
          </p:cNvGraphicFramePr>
          <p:nvPr>
            <p:extLst>
              <p:ext uri="{D42A27DB-BD31-4B8C-83A1-F6EECF244321}">
                <p14:modId xmlns:p14="http://schemas.microsoft.com/office/powerpoint/2010/main" val="3973420698"/>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r>
                        <a:rPr kumimoji="1" lang="en-US" altLang="zh-TW" sz="12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Ⅰ</a:t>
                      </a:r>
                      <a:r>
                        <a:rPr kumimoji="1" lang="zh-TW" altLang="en-US" sz="12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．機械装置等費</a:t>
                      </a:r>
                      <a:endParaRPr kumimoji="1" lang="ja-JP" altLang="en-US" sz="1200" dirty="0"/>
                    </a:p>
                  </a:txBody>
                  <a:tcPr/>
                </a:tc>
                <a:tc>
                  <a:txBody>
                    <a:bodyPr/>
                    <a:lstStyle/>
                    <a:p>
                      <a:pPr>
                        <a:lnSpc>
                          <a:spcPts val="1200"/>
                        </a:lnSpc>
                      </a:pPr>
                      <a:r>
                        <a:rPr lang="ja-JP" altLang="en-US" sz="1200" dirty="0">
                          <a:solidFill>
                            <a:srgbClr val="0070C0"/>
                          </a:solidFill>
                          <a:latin typeface="ＭＳ Ｐゴシック" panose="020B0600070205080204" pitchFamily="50" charset="-128"/>
                          <a:ea typeface="+mn-ea"/>
                        </a:rPr>
                        <a:t>○○○試験装置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r>
                        <a:rPr kumimoji="1" lang="en-US" altLang="zh-TW" sz="1200" b="0" i="0" u="none" strike="noStrike" kern="1200" cap="none" spc="0" normalizeH="0" baseline="0" noProof="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Ⅰ</a:t>
                      </a:r>
                      <a:r>
                        <a:rPr kumimoji="1" lang="zh-TW" altLang="en-US" sz="1200" b="0" i="0" u="none" strike="noStrike" kern="1200" cap="none" spc="0" normalizeH="0" baseline="0" noProof="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．機械装置等費</a:t>
                      </a:r>
                      <a:endParaRPr kumimoji="1" lang="ja-JP" altLang="en-US" sz="1200" dirty="0"/>
                    </a:p>
                  </a:txBody>
                  <a:tcPr/>
                </a:tc>
                <a:tc>
                  <a:txBody>
                    <a:bodyPr/>
                    <a:lstStyle/>
                    <a:p>
                      <a:pPr>
                        <a:lnSpc>
                          <a:spcPts val="1200"/>
                        </a:lnSpc>
                      </a:pPr>
                      <a:r>
                        <a:rPr lang="ja-JP" altLang="en-US" sz="1200" dirty="0">
                          <a:solidFill>
                            <a:srgbClr val="0070C0"/>
                          </a:solidFill>
                          <a:latin typeface="ＭＳ Ｐゴシック" panose="020B0600070205080204" pitchFamily="50" charset="-128"/>
                          <a:ea typeface="+mn-ea"/>
                        </a:rPr>
                        <a:t>○○○評価装置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r>
                        <a:rPr kumimoji="1" lang="en-US" altLang="zh-TW" sz="1200" b="0" i="0" u="none" strike="noStrike" kern="1200" cap="none" spc="0" normalizeH="0" baseline="0" noProof="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Ⅰ</a:t>
                      </a:r>
                      <a:r>
                        <a:rPr kumimoji="1" lang="zh-TW" altLang="en-US" sz="1200" b="0" i="0" u="none" strike="noStrike" kern="1200" cap="none" spc="0" normalizeH="0" baseline="0" noProof="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．機械装置等費</a:t>
                      </a:r>
                      <a:endParaRPr kumimoji="1" lang="ja-JP" altLang="en-US" sz="1200" dirty="0"/>
                    </a:p>
                  </a:txBody>
                  <a:tcPr/>
                </a:tc>
                <a:tc>
                  <a:txBody>
                    <a:bodyPr/>
                    <a:lstStyle/>
                    <a:p>
                      <a:pPr>
                        <a:lnSpc>
                          <a:spcPts val="1200"/>
                        </a:lnSpc>
                      </a:pPr>
                      <a:r>
                        <a:rPr lang="ja-JP" altLang="en-US" sz="1200" dirty="0">
                          <a:solidFill>
                            <a:srgbClr val="0070C0"/>
                          </a:solidFill>
                          <a:latin typeface="ＭＳ Ｐゴシック" panose="020B0600070205080204" pitchFamily="50" charset="-128"/>
                          <a:ea typeface="+mn-ea"/>
                        </a:rPr>
                        <a:t>○○製作設計費</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r>
                        <a:rPr kumimoji="1" lang="en-US" altLang="zh-TW" sz="12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Ⅰ</a:t>
                      </a:r>
                      <a:r>
                        <a:rPr kumimoji="1" lang="zh-TW" altLang="en-US" sz="12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．機械装置等費</a:t>
                      </a:r>
                      <a:endParaRPr kumimoji="1" lang="ja-JP" altLang="en-US" sz="1200" dirty="0"/>
                    </a:p>
                  </a:txBody>
                  <a:tcPr/>
                </a:tc>
                <a:tc>
                  <a:txBody>
                    <a:bodyPr/>
                    <a:lstStyle/>
                    <a:p>
                      <a:pPr>
                        <a:lnSpc>
                          <a:spcPts val="1200"/>
                        </a:lnSpc>
                      </a:pPr>
                      <a:r>
                        <a:rPr lang="ja-JP" altLang="en-US" sz="1200" dirty="0">
                          <a:solidFill>
                            <a:srgbClr val="0070C0"/>
                          </a:solidFill>
                          <a:latin typeface="ＭＳ Ｐゴシック" panose="020B0600070205080204" pitchFamily="50" charset="-128"/>
                          <a:ea typeface="+mn-ea"/>
                        </a:rPr>
                        <a:t>○○製作加工費</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r>
                        <a:rPr lang="en-US" altLang="ja-JP" sz="1200" dirty="0">
                          <a:solidFill>
                            <a:srgbClr val="0070C0"/>
                          </a:solidFill>
                          <a:latin typeface="+mn-ea"/>
                        </a:rPr>
                        <a:t>Ⅱ</a:t>
                      </a:r>
                      <a:r>
                        <a:rPr lang="ja-JP" altLang="en-US" sz="1200" dirty="0">
                          <a:solidFill>
                            <a:srgbClr val="0070C0"/>
                          </a:solidFill>
                          <a:latin typeface="+mn-ea"/>
                        </a:rPr>
                        <a:t>．労務費</a:t>
                      </a:r>
                      <a:endParaRPr kumimoji="1" lang="ja-JP" altLang="en-US" sz="1200" dirty="0"/>
                    </a:p>
                  </a:txBody>
                  <a:tcPr/>
                </a:tc>
                <a:tc>
                  <a:txBody>
                    <a:bodyPr/>
                    <a:lstStyle/>
                    <a:p>
                      <a:pPr>
                        <a:lnSpc>
                          <a:spcPts val="1200"/>
                        </a:lnSpc>
                      </a:pPr>
                      <a:r>
                        <a:rPr lang="ja-JP" altLang="en-US" sz="1200" dirty="0">
                          <a:solidFill>
                            <a:srgbClr val="0070C0"/>
                          </a:solidFill>
                          <a:latin typeface="+mn-ea"/>
                        </a:rPr>
                        <a:t>研究員・補助委員費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r>
                        <a:rPr lang="en-US" altLang="ja-JP" sz="1200" dirty="0">
                          <a:solidFill>
                            <a:srgbClr val="0070C0"/>
                          </a:solidFill>
                          <a:latin typeface="+mn-ea"/>
                        </a:rPr>
                        <a:t>Ⅲ</a:t>
                      </a:r>
                      <a:r>
                        <a:rPr lang="ja-JP" altLang="en-US" sz="1200" dirty="0">
                          <a:solidFill>
                            <a:srgbClr val="0070C0"/>
                          </a:solidFill>
                          <a:latin typeface="+mn-ea"/>
                        </a:rPr>
                        <a:t>．その他経費</a:t>
                      </a:r>
                      <a:endParaRPr kumimoji="1" lang="ja-JP" altLang="en-US" sz="1200" dirty="0"/>
                    </a:p>
                  </a:txBody>
                  <a:tcPr/>
                </a:tc>
                <a:tc>
                  <a:txBody>
                    <a:bodyPr/>
                    <a:lstStyle/>
                    <a:p>
                      <a:pPr>
                        <a:lnSpc>
                          <a:spcPts val="1200"/>
                        </a:lnSpc>
                      </a:pPr>
                      <a:r>
                        <a:rPr lang="ja-JP" altLang="en-US" sz="1200" dirty="0">
                          <a:solidFill>
                            <a:srgbClr val="0070C0"/>
                          </a:solidFill>
                          <a:latin typeface="+mn-ea"/>
                        </a:rPr>
                        <a:t>○○試験関連外注費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r>
                        <a:rPr lang="en-US" altLang="ja-JP" sz="1200" dirty="0">
                          <a:solidFill>
                            <a:srgbClr val="0070C0"/>
                          </a:solidFill>
                          <a:latin typeface="+mn-ea"/>
                        </a:rPr>
                        <a:t>Ⅲ</a:t>
                      </a:r>
                      <a:r>
                        <a:rPr lang="ja-JP" altLang="en-US" sz="1200" dirty="0">
                          <a:solidFill>
                            <a:srgbClr val="0070C0"/>
                          </a:solidFill>
                          <a:latin typeface="+mn-ea"/>
                        </a:rPr>
                        <a:t>．その他経費</a:t>
                      </a:r>
                      <a:endParaRPr kumimoji="1" lang="ja-JP" altLang="en-US" sz="1200" dirty="0"/>
                    </a:p>
                  </a:txBody>
                  <a:tcPr/>
                </a:tc>
                <a:tc>
                  <a:txBody>
                    <a:bodyPr/>
                    <a:lstStyle/>
                    <a:p>
                      <a:pPr>
                        <a:lnSpc>
                          <a:spcPts val="1200"/>
                        </a:lnSpc>
                      </a:pPr>
                      <a:r>
                        <a:rPr lang="ja-JP" altLang="en-US" sz="1200" dirty="0">
                          <a:solidFill>
                            <a:srgbClr val="0070C0"/>
                          </a:solidFill>
                          <a:latin typeface="+mn-ea"/>
                        </a:rPr>
                        <a:t>○○試験関連消耗品費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r>
                        <a:rPr lang="ja-JP" altLang="en-US" sz="1200" dirty="0">
                          <a:solidFill>
                            <a:srgbClr val="0070C0"/>
                          </a:solidFill>
                          <a:latin typeface="+mn-ea"/>
                        </a:rPr>
                        <a:t>その他（間接経費含む）</a:t>
                      </a:r>
                      <a:endParaRPr kumimoji="1" lang="ja-JP" altLang="en-US" sz="1200" dirty="0"/>
                    </a:p>
                  </a:txBody>
                  <a:tcPr/>
                </a:tc>
                <a:tc>
                  <a:txBody>
                    <a:bodyPr/>
                    <a:lstStyle/>
                    <a:p>
                      <a:pPr>
                        <a:lnSpc>
                          <a:spcPts val="1200"/>
                        </a:lnSpc>
                      </a:pPr>
                      <a:r>
                        <a:rPr lang="ja-JP" altLang="en-US" sz="1200" dirty="0">
                          <a:solidFill>
                            <a:srgbClr val="0070C0"/>
                          </a:solidFill>
                          <a:latin typeface="+mn-ea"/>
                        </a:rPr>
                        <a:t>上記以外の経費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r>
                        <a:rPr lang="ja-JP" altLang="en-US" sz="1200" dirty="0">
                          <a:solidFill>
                            <a:srgbClr val="0070C0"/>
                          </a:solidFill>
                          <a:latin typeface="+mn-ea"/>
                        </a:rPr>
                        <a:t>合計</a:t>
                      </a: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31981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（再委託先・共同実施先がある場合はカッコ書きで記載ください）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本研究開発テーマ実施の背景・解決したい課題、必要性等を記載ください。</a:t>
            </a:r>
          </a:p>
        </p:txBody>
      </p:sp>
      <p:sp>
        <p:nvSpPr>
          <p:cNvPr id="3" name="テキスト ボックス 2"/>
          <p:cNvSpPr txBox="1"/>
          <p:nvPr/>
        </p:nvSpPr>
        <p:spPr>
          <a:xfrm>
            <a:off x="16523" y="-15893"/>
            <a:ext cx="6122189"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先端半導体製造技術の開発（委託）</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（開発テーマを記載のこと）</a:t>
            </a:r>
            <a:endParaRPr kumimoji="1"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（連携内容についても簡潔に記載ください</a:t>
            </a:r>
            <a:r>
              <a:rPr lang="en-US" altLang="ja-JP" sz="1300" i="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対象外の場合は「対象外」と記載）</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　　初回ステージゲートまでの費用：●●●百万</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17</a:t>
            </a:fld>
            <a:endParaRPr lang="ja-JP" altLang="en-US">
              <a:solidFill>
                <a:prstClr val="black">
                  <a:tint val="75000"/>
                </a:prstClr>
              </a:solidFill>
            </a:endParaRP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
        <p:nvSpPr>
          <p:cNvPr id="2" name="タイトル 1">
            <a:extLst>
              <a:ext uri="{FF2B5EF4-FFF2-40B4-BE49-F238E27FC236}">
                <a16:creationId xmlns:a16="http://schemas.microsoft.com/office/drawing/2014/main" id="{147AB4DB-3AC2-A1E4-AB2C-2AFE2DAE970C}"/>
              </a:ext>
            </a:extLst>
          </p:cNvPr>
          <p:cNvSpPr txBox="1">
            <a:spLocks/>
          </p:cNvSpPr>
          <p:nvPr/>
        </p:nvSpPr>
        <p:spPr>
          <a:xfrm>
            <a:off x="107504" y="59138"/>
            <a:ext cx="547260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7445D9F-7AA7-715B-3634-28FDC71787DB}"/>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
        <p:nvSpPr>
          <p:cNvPr id="4" name="正方形/長方形 3">
            <a:extLst>
              <a:ext uri="{FF2B5EF4-FFF2-40B4-BE49-F238E27FC236}">
                <a16:creationId xmlns:a16="http://schemas.microsoft.com/office/drawing/2014/main" id="{316EE5D2-679A-8A06-43CF-96823C3838D7}"/>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5" name="テキスト ボックス 4">
            <a:extLst>
              <a:ext uri="{FF2B5EF4-FFF2-40B4-BE49-F238E27FC236}">
                <a16:creationId xmlns:a16="http://schemas.microsoft.com/office/drawing/2014/main" id="{B2F6727A-EA80-36A7-707B-52CF6AE03CEA}"/>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提案技術に係る研究開発の産業・社会ニーズ等の背景、必要性、技術開発課題、解決方法、産業社会への波及効果等の概要を簡潔に記載ください。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B7F1281-3EA7-9843-0C88-2BD4BCCEA785}"/>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
        <p:nvSpPr>
          <p:cNvPr id="5" name="正方形/長方形 4">
            <a:extLst>
              <a:ext uri="{FF2B5EF4-FFF2-40B4-BE49-F238E27FC236}">
                <a16:creationId xmlns:a16="http://schemas.microsoft.com/office/drawing/2014/main" id="{3C6EE7F0-CDED-9EA7-C338-FC7888BAFCF8}"/>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4" name="テキスト ボックス 3">
            <a:extLst>
              <a:ext uri="{FF2B5EF4-FFF2-40B4-BE49-F238E27FC236}">
                <a16:creationId xmlns:a16="http://schemas.microsoft.com/office/drawing/2014/main" id="{905714E0-F47F-C4C0-CAD2-26C0E75ED3FC}"/>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24DF9AE-9D12-D53F-E13B-CD91C99C8AB0}"/>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21"/>
          <p:cNvSpPr txBox="1">
            <a:spLocks noChangeArrowheads="1"/>
          </p:cNvSpPr>
          <p:nvPr/>
        </p:nvSpPr>
        <p:spPr bwMode="auto">
          <a:xfrm>
            <a:off x="147043" y="1183972"/>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pPr>
              <a:tabLst>
                <a:tab pos="2600325" algn="l"/>
              </a:tabLst>
            </a:pPr>
            <a:r>
              <a:rPr kumimoji="1" lang="ja-JP" altLang="en-US" sz="1200" i="1" dirty="0">
                <a:solidFill>
                  <a:schemeClr val="bg1"/>
                </a:solidFill>
                <a:latin typeface="+mn-ea"/>
              </a:rPr>
              <a:t>・専門用語はなるべく使わず、平易な文章を心がけ、必要に応じ、注釈を付す等、分かりやすく記載ください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
        <p:nvSpPr>
          <p:cNvPr id="4" name="タイトル 1">
            <a:extLst>
              <a:ext uri="{FF2B5EF4-FFF2-40B4-BE49-F238E27FC236}">
                <a16:creationId xmlns:a16="http://schemas.microsoft.com/office/drawing/2014/main" id="{14EA3368-FFDD-4217-7882-C4748F67FD87}"/>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２．事業内容</a:t>
            </a:r>
            <a:endParaRPr lang="ja-JP" altLang="en-US" sz="2800" dirty="0">
              <a:latin typeface="+mn-ea"/>
            </a:endParaRPr>
          </a:p>
        </p:txBody>
      </p:sp>
      <p:sp>
        <p:nvSpPr>
          <p:cNvPr id="2" name="正方形/長方形 252">
            <a:extLst>
              <a:ext uri="{FF2B5EF4-FFF2-40B4-BE49-F238E27FC236}">
                <a16:creationId xmlns:a16="http://schemas.microsoft.com/office/drawing/2014/main" id="{F6F377E3-16C0-ADC5-EC39-83501F90CE18}"/>
              </a:ext>
            </a:extLst>
          </p:cNvPr>
          <p:cNvSpPr>
            <a:spLocks noChangeArrowheads="1"/>
          </p:cNvSpPr>
          <p:nvPr/>
        </p:nvSpPr>
        <p:spPr bwMode="auto">
          <a:xfrm>
            <a:off x="162865" y="5161998"/>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（注）</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sp>
        <p:nvSpPr>
          <p:cNvPr id="4" name="タイトル 1">
            <a:extLst>
              <a:ext uri="{FF2B5EF4-FFF2-40B4-BE49-F238E27FC236}">
                <a16:creationId xmlns:a16="http://schemas.microsoft.com/office/drawing/2014/main" id="{FADFB730-B1D5-A600-E1E8-0F6E563D729B}"/>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３．研究開発</a:t>
            </a:r>
            <a:r>
              <a:rPr kumimoji="1" lang="ja-JP" altLang="en-US" sz="2800" dirty="0">
                <a:latin typeface="+mn-ea"/>
              </a:rPr>
              <a:t>の体制</a:t>
            </a:r>
            <a:endParaRPr lang="ja-JP" altLang="en-US" sz="2800" dirty="0">
              <a:latin typeface="+mn-ea"/>
            </a:endParaRPr>
          </a:p>
        </p:txBody>
      </p:sp>
      <p:sp>
        <p:nvSpPr>
          <p:cNvPr id="5" name="テキスト ボックス 4">
            <a:extLst>
              <a:ext uri="{FF2B5EF4-FFF2-40B4-BE49-F238E27FC236}">
                <a16:creationId xmlns:a16="http://schemas.microsoft.com/office/drawing/2014/main" id="{8F02B39B-0B70-0900-A27C-5F397B8F1EAF}"/>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・提案する研究開発を実施する体制とそれぞれの役割を下図のように記載ください。（提案書に記載する実施体制の転記あるいは簡略化したもので構いません）</a:t>
            </a:r>
          </a:p>
        </p:txBody>
      </p:sp>
      <p:sp>
        <p:nvSpPr>
          <p:cNvPr id="41" name="Line 2">
            <a:extLst>
              <a:ext uri="{FF2B5EF4-FFF2-40B4-BE49-F238E27FC236}">
                <a16:creationId xmlns:a16="http://schemas.microsoft.com/office/drawing/2014/main" id="{A386DFCE-A6B7-11BA-9EAA-95CDAEA6B6A2}"/>
              </a:ext>
            </a:extLst>
          </p:cNvPr>
          <p:cNvSpPr>
            <a:spLocks noChangeShapeType="1"/>
          </p:cNvSpPr>
          <p:nvPr/>
        </p:nvSpPr>
        <p:spPr bwMode="auto">
          <a:xfrm>
            <a:off x="5325614" y="1340768"/>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6">
            <a:extLst>
              <a:ext uri="{FF2B5EF4-FFF2-40B4-BE49-F238E27FC236}">
                <a16:creationId xmlns:a16="http://schemas.microsoft.com/office/drawing/2014/main" id="{160C9062-AF8C-578A-C694-BA7F24D10BA6}"/>
              </a:ext>
            </a:extLst>
          </p:cNvPr>
          <p:cNvSpPr txBox="1">
            <a:spLocks noChangeArrowheads="1"/>
          </p:cNvSpPr>
          <p:nvPr/>
        </p:nvSpPr>
        <p:spPr bwMode="auto">
          <a:xfrm>
            <a:off x="3409209" y="1107628"/>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45" name="Text Box 8">
            <a:extLst>
              <a:ext uri="{FF2B5EF4-FFF2-40B4-BE49-F238E27FC236}">
                <a16:creationId xmlns:a16="http://schemas.microsoft.com/office/drawing/2014/main" id="{CC57E23E-AA05-CBA3-B8B9-44DC4B223A76}"/>
              </a:ext>
            </a:extLst>
          </p:cNvPr>
          <p:cNvSpPr txBox="1">
            <a:spLocks noChangeArrowheads="1"/>
          </p:cNvSpPr>
          <p:nvPr/>
        </p:nvSpPr>
        <p:spPr bwMode="auto">
          <a:xfrm>
            <a:off x="5994812" y="1133029"/>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業務管理統括責任者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46" name="Line 9">
            <a:extLst>
              <a:ext uri="{FF2B5EF4-FFF2-40B4-BE49-F238E27FC236}">
                <a16:creationId xmlns:a16="http://schemas.microsoft.com/office/drawing/2014/main" id="{5C5216A3-9980-DF3C-B3E9-2F2364A1C6CF}"/>
              </a:ext>
            </a:extLst>
          </p:cNvPr>
          <p:cNvSpPr>
            <a:spLocks noChangeShapeType="1"/>
          </p:cNvSpPr>
          <p:nvPr/>
        </p:nvSpPr>
        <p:spPr bwMode="auto">
          <a:xfrm>
            <a:off x="4357125" y="1756292"/>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8" name="Text Box 10">
            <a:extLst>
              <a:ext uri="{FF2B5EF4-FFF2-40B4-BE49-F238E27FC236}">
                <a16:creationId xmlns:a16="http://schemas.microsoft.com/office/drawing/2014/main" id="{9E6DA1A7-B7EE-3561-3976-176DED4F4510}"/>
              </a:ext>
            </a:extLst>
          </p:cNvPr>
          <p:cNvSpPr txBox="1">
            <a:spLocks noChangeArrowheads="1"/>
          </p:cNvSpPr>
          <p:nvPr/>
        </p:nvSpPr>
        <p:spPr bwMode="auto">
          <a:xfrm>
            <a:off x="5203530" y="145437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49" name="Line 11">
            <a:extLst>
              <a:ext uri="{FF2B5EF4-FFF2-40B4-BE49-F238E27FC236}">
                <a16:creationId xmlns:a16="http://schemas.microsoft.com/office/drawing/2014/main" id="{E919713B-1E03-9E5C-0E3E-287C48B48ABE}"/>
              </a:ext>
            </a:extLst>
          </p:cNvPr>
          <p:cNvSpPr>
            <a:spLocks noChangeShapeType="1"/>
          </p:cNvSpPr>
          <p:nvPr/>
        </p:nvSpPr>
        <p:spPr bwMode="auto">
          <a:xfrm flipH="1">
            <a:off x="4327158" y="1482216"/>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0" name="Line 12">
            <a:extLst>
              <a:ext uri="{FF2B5EF4-FFF2-40B4-BE49-F238E27FC236}">
                <a16:creationId xmlns:a16="http://schemas.microsoft.com/office/drawing/2014/main" id="{2DDAAB05-D746-F191-8BDB-1CA994FBFE41}"/>
              </a:ext>
            </a:extLst>
          </p:cNvPr>
          <p:cNvSpPr>
            <a:spLocks noChangeShapeType="1"/>
          </p:cNvSpPr>
          <p:nvPr/>
        </p:nvSpPr>
        <p:spPr bwMode="auto">
          <a:xfrm flipH="1">
            <a:off x="2405035" y="2676016"/>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1" name="Line 12">
            <a:extLst>
              <a:ext uri="{FF2B5EF4-FFF2-40B4-BE49-F238E27FC236}">
                <a16:creationId xmlns:a16="http://schemas.microsoft.com/office/drawing/2014/main" id="{BFE7ECA5-15D7-614D-A005-2919F97724A8}"/>
              </a:ext>
            </a:extLst>
          </p:cNvPr>
          <p:cNvSpPr>
            <a:spLocks noChangeShapeType="1"/>
          </p:cNvSpPr>
          <p:nvPr/>
        </p:nvSpPr>
        <p:spPr bwMode="auto">
          <a:xfrm flipH="1">
            <a:off x="6253494" y="2664449"/>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2" name="Line 13">
            <a:extLst>
              <a:ext uri="{FF2B5EF4-FFF2-40B4-BE49-F238E27FC236}">
                <a16:creationId xmlns:a16="http://schemas.microsoft.com/office/drawing/2014/main" id="{73B17985-495B-4D88-5B88-F9AF0332E99B}"/>
              </a:ext>
            </a:extLst>
          </p:cNvPr>
          <p:cNvSpPr>
            <a:spLocks noChangeShapeType="1"/>
          </p:cNvSpPr>
          <p:nvPr/>
        </p:nvSpPr>
        <p:spPr bwMode="auto">
          <a:xfrm>
            <a:off x="2403968" y="2666689"/>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4">
            <a:extLst>
              <a:ext uri="{FF2B5EF4-FFF2-40B4-BE49-F238E27FC236}">
                <a16:creationId xmlns:a16="http://schemas.microsoft.com/office/drawing/2014/main" id="{2F4E8085-C586-BEB9-36BD-51D1C84021A6}"/>
              </a:ext>
            </a:extLst>
          </p:cNvPr>
          <p:cNvSpPr txBox="1">
            <a:spLocks noChangeArrowheads="1"/>
          </p:cNvSpPr>
          <p:nvPr/>
        </p:nvSpPr>
        <p:spPr bwMode="auto">
          <a:xfrm>
            <a:off x="5388307" y="294127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4" name="Text Box 15">
            <a:extLst>
              <a:ext uri="{FF2B5EF4-FFF2-40B4-BE49-F238E27FC236}">
                <a16:creationId xmlns:a16="http://schemas.microsoft.com/office/drawing/2014/main" id="{6173D664-A7C3-C2A3-9860-846BB4FFC8D5}"/>
              </a:ext>
            </a:extLst>
          </p:cNvPr>
          <p:cNvSpPr txBox="1">
            <a:spLocks noChangeArrowheads="1"/>
          </p:cNvSpPr>
          <p:nvPr/>
        </p:nvSpPr>
        <p:spPr bwMode="auto">
          <a:xfrm>
            <a:off x="1718852" y="2941278"/>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5" name="Text Box 16">
            <a:extLst>
              <a:ext uri="{FF2B5EF4-FFF2-40B4-BE49-F238E27FC236}">
                <a16:creationId xmlns:a16="http://schemas.microsoft.com/office/drawing/2014/main" id="{5E7AD740-1DAA-778E-864C-611F74EFE52F}"/>
              </a:ext>
            </a:extLst>
          </p:cNvPr>
          <p:cNvSpPr txBox="1">
            <a:spLocks noChangeArrowheads="1"/>
          </p:cNvSpPr>
          <p:nvPr/>
        </p:nvSpPr>
        <p:spPr bwMode="auto">
          <a:xfrm>
            <a:off x="1520123" y="2732846"/>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56" name="Text Box 17">
            <a:extLst>
              <a:ext uri="{FF2B5EF4-FFF2-40B4-BE49-F238E27FC236}">
                <a16:creationId xmlns:a16="http://schemas.microsoft.com/office/drawing/2014/main" id="{9676A079-A3D8-82E9-7EB1-6393F52D0393}"/>
              </a:ext>
            </a:extLst>
          </p:cNvPr>
          <p:cNvSpPr txBox="1">
            <a:spLocks noChangeArrowheads="1"/>
          </p:cNvSpPr>
          <p:nvPr/>
        </p:nvSpPr>
        <p:spPr bwMode="auto">
          <a:xfrm>
            <a:off x="3568710" y="2945892"/>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〇〇大学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7" name="Line 9">
            <a:extLst>
              <a:ext uri="{FF2B5EF4-FFF2-40B4-BE49-F238E27FC236}">
                <a16:creationId xmlns:a16="http://schemas.microsoft.com/office/drawing/2014/main" id="{87D07DFA-1527-FAA4-807A-CC6AE09871B6}"/>
              </a:ext>
            </a:extLst>
          </p:cNvPr>
          <p:cNvSpPr>
            <a:spLocks noChangeShapeType="1"/>
          </p:cNvSpPr>
          <p:nvPr/>
        </p:nvSpPr>
        <p:spPr bwMode="auto">
          <a:xfrm>
            <a:off x="3568709" y="3975596"/>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8" name="Text Box 14">
            <a:extLst>
              <a:ext uri="{FF2B5EF4-FFF2-40B4-BE49-F238E27FC236}">
                <a16:creationId xmlns:a16="http://schemas.microsoft.com/office/drawing/2014/main" id="{1D5703C3-9BA3-3929-FCDA-4358DCFB258D}"/>
              </a:ext>
            </a:extLst>
          </p:cNvPr>
          <p:cNvSpPr txBox="1">
            <a:spLocks noChangeArrowheads="1"/>
          </p:cNvSpPr>
          <p:nvPr/>
        </p:nvSpPr>
        <p:spPr bwMode="auto">
          <a:xfrm>
            <a:off x="3555910" y="5522916"/>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○○センター（千葉）</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9" name="Line 19">
            <a:extLst>
              <a:ext uri="{FF2B5EF4-FFF2-40B4-BE49-F238E27FC236}">
                <a16:creationId xmlns:a16="http://schemas.microsoft.com/office/drawing/2014/main" id="{997747F8-5B35-92D1-86CE-710D31265E07}"/>
              </a:ext>
            </a:extLst>
          </p:cNvPr>
          <p:cNvSpPr>
            <a:spLocks noChangeShapeType="1"/>
          </p:cNvSpPr>
          <p:nvPr/>
        </p:nvSpPr>
        <p:spPr bwMode="auto">
          <a:xfrm>
            <a:off x="4389347" y="5038502"/>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60" name="Text Box 10">
            <a:extLst>
              <a:ext uri="{FF2B5EF4-FFF2-40B4-BE49-F238E27FC236}">
                <a16:creationId xmlns:a16="http://schemas.microsoft.com/office/drawing/2014/main" id="{3FD725ED-6ED3-587D-080A-ED2DA8AD73D7}"/>
              </a:ext>
            </a:extLst>
          </p:cNvPr>
          <p:cNvSpPr txBox="1">
            <a:spLocks noChangeArrowheads="1"/>
          </p:cNvSpPr>
          <p:nvPr/>
        </p:nvSpPr>
        <p:spPr bwMode="auto">
          <a:xfrm>
            <a:off x="3856741" y="1946382"/>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61" name="Text Box 10">
            <a:extLst>
              <a:ext uri="{FF2B5EF4-FFF2-40B4-BE49-F238E27FC236}">
                <a16:creationId xmlns:a16="http://schemas.microsoft.com/office/drawing/2014/main" id="{48735CFB-02F5-BEEB-CCAB-0CFFADA77607}"/>
              </a:ext>
            </a:extLst>
          </p:cNvPr>
          <p:cNvSpPr txBox="1">
            <a:spLocks noChangeArrowheads="1"/>
          </p:cNvSpPr>
          <p:nvPr/>
        </p:nvSpPr>
        <p:spPr bwMode="auto">
          <a:xfrm>
            <a:off x="3131842" y="5210240"/>
            <a:ext cx="128115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再委託、共同実施</a:t>
            </a:r>
            <a:endParaRPr kumimoji="0" lang="ja-JP" altLang="ja-JP" sz="1050" b="0" i="0" u="none" strike="noStrike" cap="none" normalizeH="0" baseline="0" dirty="0">
              <a:ln>
                <a:noFill/>
              </a:ln>
              <a:solidFill>
                <a:schemeClr val="tx1"/>
              </a:solidFill>
              <a:effectLst/>
              <a:latin typeface="+mn-ea"/>
            </a:endParaRPr>
          </a:p>
        </p:txBody>
      </p:sp>
      <p:sp>
        <p:nvSpPr>
          <p:cNvPr id="62" name="正方形/長方形 61">
            <a:extLst>
              <a:ext uri="{FF2B5EF4-FFF2-40B4-BE49-F238E27FC236}">
                <a16:creationId xmlns:a16="http://schemas.microsoft.com/office/drawing/2014/main" id="{A103FD9E-CC63-5673-AFA2-0F290F8BE54A}"/>
              </a:ext>
            </a:extLst>
          </p:cNvPr>
          <p:cNvSpPr/>
          <p:nvPr/>
        </p:nvSpPr>
        <p:spPr>
          <a:xfrm>
            <a:off x="1576402" y="2438386"/>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5" name="テキスト ボックス 24"/>
          <p:cNvSpPr txBox="1"/>
          <p:nvPr/>
        </p:nvSpPr>
        <p:spPr>
          <a:xfrm>
            <a:off x="2126937" y="1185918"/>
            <a:ext cx="1076911" cy="307777"/>
          </a:xfrm>
          <a:prstGeom prst="rect">
            <a:avLst/>
          </a:prstGeom>
          <a:noFill/>
        </p:spPr>
        <p:txBody>
          <a:bodyPr wrap="square" rtlCol="0">
            <a:spAutoFit/>
          </a:bodyPr>
          <a:lstStyle/>
          <a:p>
            <a:r>
              <a:rPr lang="ja-JP" altLang="en-US" sz="1400" dirty="0">
                <a:solidFill>
                  <a:srgbClr val="0070C0"/>
                </a:solidFill>
              </a:rPr>
              <a:t>◆事業開始</a:t>
            </a:r>
          </a:p>
        </p:txBody>
      </p:sp>
      <p:sp>
        <p:nvSpPr>
          <p:cNvPr id="26" name="テキスト ボックス 25"/>
          <p:cNvSpPr txBox="1"/>
          <p:nvPr/>
        </p:nvSpPr>
        <p:spPr>
          <a:xfrm>
            <a:off x="6996987" y="1185918"/>
            <a:ext cx="1175413" cy="307777"/>
          </a:xfrm>
          <a:prstGeom prst="rect">
            <a:avLst/>
          </a:prstGeom>
          <a:noFill/>
        </p:spPr>
        <p:txBody>
          <a:bodyPr wrap="square" rtlCol="0">
            <a:spAutoFit/>
          </a:bodyPr>
          <a:lstStyle/>
          <a:p>
            <a:r>
              <a:rPr lang="ja-JP" altLang="en-US" sz="1400" dirty="0">
                <a:solidFill>
                  <a:srgbClr val="0070C0"/>
                </a:solidFill>
              </a:rPr>
              <a:t>◆事業終了</a:t>
            </a: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2" name="タイトル 1">
            <a:extLst>
              <a:ext uri="{FF2B5EF4-FFF2-40B4-BE49-F238E27FC236}">
                <a16:creationId xmlns:a16="http://schemas.microsoft.com/office/drawing/2014/main" id="{DB680801-1CAC-F0BA-A4B6-6988AEE74925}"/>
              </a:ext>
            </a:extLst>
          </p:cNvPr>
          <p:cNvSpPr txBox="1">
            <a:spLocks/>
          </p:cNvSpPr>
          <p:nvPr/>
        </p:nvSpPr>
        <p:spPr>
          <a:xfrm>
            <a:off x="107504" y="59138"/>
            <a:ext cx="453650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3" name="テキスト ボックス 2">
            <a:extLst>
              <a:ext uri="{FF2B5EF4-FFF2-40B4-BE49-F238E27FC236}">
                <a16:creationId xmlns:a16="http://schemas.microsoft.com/office/drawing/2014/main" id="{092045CC-DB2E-B549-FAEB-71849B75849D}"/>
              </a:ext>
            </a:extLst>
          </p:cNvPr>
          <p:cNvSpPr txBox="1"/>
          <p:nvPr/>
        </p:nvSpPr>
        <p:spPr>
          <a:xfrm>
            <a:off x="4932039" y="54626"/>
            <a:ext cx="4071715"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・事業年数によりスケジュール表を調整ください。</a:t>
            </a:r>
            <a:endParaRPr lang="en-US" altLang="ja-JP" sz="1200" i="1" dirty="0">
              <a:solidFill>
                <a:schemeClr val="bg1"/>
              </a:solidFill>
              <a:latin typeface="+mn-ea"/>
            </a:endParaRPr>
          </a:p>
        </p:txBody>
      </p:sp>
      <p:sp>
        <p:nvSpPr>
          <p:cNvPr id="16" name="テキスト ボックス 15">
            <a:extLst>
              <a:ext uri="{FF2B5EF4-FFF2-40B4-BE49-F238E27FC236}">
                <a16:creationId xmlns:a16="http://schemas.microsoft.com/office/drawing/2014/main" id="{6C35C626-E13F-2779-AA8A-F9538190943D}"/>
              </a:ext>
            </a:extLst>
          </p:cNvPr>
          <p:cNvSpPr txBox="1"/>
          <p:nvPr/>
        </p:nvSpPr>
        <p:spPr>
          <a:xfrm>
            <a:off x="4572000" y="1185918"/>
            <a:ext cx="1152128" cy="523220"/>
          </a:xfrm>
          <a:prstGeom prst="rect">
            <a:avLst/>
          </a:prstGeom>
          <a:noFill/>
        </p:spPr>
        <p:txBody>
          <a:bodyPr wrap="square" rtlCol="0">
            <a:spAutoFit/>
          </a:bodyPr>
          <a:lstStyle/>
          <a:p>
            <a:r>
              <a:rPr lang="ja-JP" altLang="en-US" sz="1400" dirty="0">
                <a:solidFill>
                  <a:srgbClr val="0070C0"/>
                </a:solidFill>
              </a:rPr>
              <a:t>◆ステージゲート審査</a:t>
            </a:r>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21"/>
          <p:cNvSpPr txBox="1">
            <a:spLocks noChangeArrowheads="1"/>
          </p:cNvSpPr>
          <p:nvPr/>
        </p:nvSpPr>
        <p:spPr bwMode="auto">
          <a:xfrm>
            <a:off x="179512" y="1459255"/>
            <a:ext cx="8712968" cy="553998"/>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３年間の提案の場合は事業開始から１．５年後、５年間の提案の場合は事業開始から２．５年後</a:t>
            </a:r>
            <a:r>
              <a:rPr lang="ja-JP" altLang="en-US" sz="1400" dirty="0">
                <a:latin typeface="+mn-ea"/>
              </a:rPr>
              <a:t>）</a:t>
            </a:r>
            <a:endParaRPr lang="en-US" altLang="ja-JP" sz="1400" dirty="0">
              <a:latin typeface="+mn-ea"/>
            </a:endParaRPr>
          </a:p>
        </p:txBody>
      </p:sp>
      <p:sp>
        <p:nvSpPr>
          <p:cNvPr id="5" name="テキスト ボックス 21"/>
          <p:cNvSpPr txBox="1">
            <a:spLocks noChangeArrowheads="1"/>
          </p:cNvSpPr>
          <p:nvPr/>
        </p:nvSpPr>
        <p:spPr bwMode="auto">
          <a:xfrm>
            <a:off x="179512" y="3516002"/>
            <a:ext cx="8614136" cy="553998"/>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３年間の提案の場合は事業開始から３年後、</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itchFamily="18" charset="0"/>
              </a:rPr>
              <a:t>５年間の提案の場合は事業開始から５年後</a:t>
            </a:r>
            <a:r>
              <a:rPr lang="ja-JP" altLang="en-US" sz="1400" dirty="0">
                <a:latin typeface="+mn-ea"/>
              </a:rPr>
              <a:t>）</a:t>
            </a:r>
            <a:endParaRPr lang="en-US" altLang="ja-JP" sz="14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046617873"/>
              </p:ext>
            </p:extLst>
          </p:nvPr>
        </p:nvGraphicFramePr>
        <p:xfrm>
          <a:off x="323528" y="2092484"/>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124744"/>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759149822"/>
              </p:ext>
            </p:extLst>
          </p:nvPr>
        </p:nvGraphicFramePr>
        <p:xfrm>
          <a:off x="323528" y="4149231"/>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研究開発計画の</a:t>
                      </a:r>
                      <a:endParaRPr kumimoji="1" lang="en-US" altLang="ja-JP" sz="1200" kern="1200" spc="10" dirty="0">
                        <a:solidFill>
                          <a:schemeClr val="tx1"/>
                        </a:solidFill>
                        <a:effectLst/>
                        <a:latin typeface="+mn-ea"/>
                        <a:ea typeface="+mn-ea"/>
                        <a:cs typeface="Times New Roman" panose="02020603050405020304" pitchFamily="18" charset="0"/>
                      </a:endParaRPr>
                    </a:p>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開発目標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
        <p:nvSpPr>
          <p:cNvPr id="7" name="タイトル 1">
            <a:extLst>
              <a:ext uri="{FF2B5EF4-FFF2-40B4-BE49-F238E27FC236}">
                <a16:creationId xmlns:a16="http://schemas.microsoft.com/office/drawing/2014/main" id="{D010D082-714D-08CA-F3CB-A4BE0E6A5700}"/>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５．研究開発の目標</a:t>
            </a:r>
            <a:endParaRPr lang="ja-JP" altLang="en-US" sz="2800" dirty="0">
              <a:latin typeface="+mn-ea"/>
            </a:endParaRPr>
          </a:p>
        </p:txBody>
      </p:sp>
      <p:sp>
        <p:nvSpPr>
          <p:cNvPr id="8" name="テキスト ボックス 7">
            <a:extLst>
              <a:ext uri="{FF2B5EF4-FFF2-40B4-BE49-F238E27FC236}">
                <a16:creationId xmlns:a16="http://schemas.microsoft.com/office/drawing/2014/main" id="{6C3C61C9-1B88-12A6-50F3-9DC403566008}"/>
              </a:ext>
            </a:extLst>
          </p:cNvPr>
          <p:cNvSpPr txBox="1"/>
          <p:nvPr/>
        </p:nvSpPr>
        <p:spPr>
          <a:xfrm>
            <a:off x="4382717" y="54626"/>
            <a:ext cx="4621038"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・提案する研究開発の目標を中間時点と最終時点について具体的かつ定量的に記載ください（極力、目標仕様等の具体的な数値を記載ください）。</a:t>
            </a:r>
          </a:p>
          <a:p>
            <a:r>
              <a:rPr kumimoji="1" lang="ja-JP" altLang="en-US" sz="1200" i="1" dirty="0">
                <a:solidFill>
                  <a:schemeClr val="bg1"/>
                </a:solidFill>
                <a:latin typeface="+mn-ea"/>
              </a:rPr>
              <a:t>・目標を一つにまとめることが出来ない場合は、いくつかのカテゴリーに分けて記載頂いても結構です。</a:t>
            </a:r>
          </a:p>
          <a:p>
            <a:r>
              <a:rPr kumimoji="1" lang="ja-JP" altLang="en-US" sz="1200" i="1" dirty="0">
                <a:solidFill>
                  <a:schemeClr val="bg1"/>
                </a:solidFill>
                <a:latin typeface="+mn-ea"/>
              </a:rPr>
              <a:t>・研究開発計画における開発目標との合致、対応状況も記載ください。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280371420"/>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全体</a:t>
                      </a:r>
                      <a:endParaRPr lang="en-US" altLang="ja-JP" sz="1200" kern="100" spc="60" dirty="0">
                        <a:effectLst/>
                      </a:endParaRPr>
                    </a:p>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a:t>
                      </a:r>
                      <a:endParaRPr lang="en-US" altLang="ja-JP" sz="1200" kern="100" spc="60" dirty="0">
                        <a:effectLst/>
                      </a:endParaRPr>
                    </a:p>
                    <a:p>
                      <a:pPr algn="ctr">
                        <a:lnSpc>
                          <a:spcPct val="100000"/>
                        </a:lnSpc>
                        <a:spcAft>
                          <a:spcPts val="0"/>
                        </a:spcAft>
                      </a:pPr>
                      <a:r>
                        <a:rPr lang="ja-JP" altLang="ja-JP" sz="1200" kern="100" spc="60" dirty="0">
                          <a:effectLst/>
                        </a:rPr>
                        <a:t>市場</a:t>
                      </a:r>
                      <a:endParaRPr lang="en-US" altLang="ja-JP" sz="1200" kern="100" spc="60" dirty="0">
                        <a:effectLst/>
                      </a:endParaRPr>
                    </a:p>
                    <a:p>
                      <a:pPr algn="ctr">
                        <a:lnSpc>
                          <a:spcPct val="100000"/>
                        </a:lnSpc>
                        <a:spcAft>
                          <a:spcPts val="0"/>
                        </a:spcAft>
                      </a:pPr>
                      <a:r>
                        <a:rPr lang="ja-JP" alt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ctr">
                        <a:lnSpc>
                          <a:spcPts val="1200"/>
                        </a:lnSpc>
                        <a:spcAft>
                          <a:spcPts val="0"/>
                        </a:spcAft>
                      </a:pPr>
                      <a:r>
                        <a:rPr lang="en-US" altLang="ja-JP" sz="1200" kern="100" spc="60" dirty="0">
                          <a:effectLst/>
                        </a:rPr>
                        <a:t>A</a:t>
                      </a:r>
                      <a:r>
                        <a:rPr lang="ja-JP" alt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altLang="ja-JP" sz="1200" kern="100" spc="60" dirty="0">
                          <a:effectLst/>
                        </a:rPr>
                        <a:t>（競合技術の</a:t>
                      </a:r>
                      <a:endParaRPr lang="en-US" altLang="ja-JP" sz="1200" kern="100" spc="60" dirty="0">
                        <a:effectLst/>
                      </a:endParaRPr>
                    </a:p>
                    <a:p>
                      <a:pPr algn="ctr">
                        <a:lnSpc>
                          <a:spcPts val="1200"/>
                        </a:lnSpc>
                        <a:spcAft>
                          <a:spcPts val="0"/>
                        </a:spcAft>
                      </a:pPr>
                      <a:r>
                        <a:rPr lang="ja-JP" altLang="ja-JP" sz="1200" kern="100" spc="60" dirty="0">
                          <a:effectLst/>
                        </a:rPr>
                        <a:t>名称）</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ctr">
                        <a:lnSpc>
                          <a:spcPts val="1200"/>
                        </a:lnSpc>
                        <a:spcAft>
                          <a:spcPts val="0"/>
                        </a:spcAft>
                      </a:pPr>
                      <a:r>
                        <a:rPr lang="en-US" altLang="ja-JP" sz="1200" kern="100" spc="60" dirty="0">
                          <a:effectLst/>
                        </a:rPr>
                        <a:t>B</a:t>
                      </a:r>
                      <a:r>
                        <a:rPr lang="ja-JP" alt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altLang="ja-JP" sz="1200" kern="100" spc="60" dirty="0">
                          <a:effectLst/>
                        </a:rPr>
                        <a:t>（既存技術）</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dirty="0"/>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
        <p:nvSpPr>
          <p:cNvPr id="8" name="タイトル 1">
            <a:extLst>
              <a:ext uri="{FF2B5EF4-FFF2-40B4-BE49-F238E27FC236}">
                <a16:creationId xmlns:a16="http://schemas.microsoft.com/office/drawing/2014/main" id="{67F73B03-1430-87DD-5DC0-AABEEADFD3A6}"/>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６．技術のベンチマーク</a:t>
            </a:r>
            <a:endParaRPr lang="ja-JP" altLang="en-US" sz="2800" dirty="0">
              <a:latin typeface="+mn-ea"/>
            </a:endParaRPr>
          </a:p>
        </p:txBody>
      </p:sp>
      <p:sp>
        <p:nvSpPr>
          <p:cNvPr id="2" name="テキスト ボックス 1">
            <a:extLst>
              <a:ext uri="{FF2B5EF4-FFF2-40B4-BE49-F238E27FC236}">
                <a16:creationId xmlns:a16="http://schemas.microsoft.com/office/drawing/2014/main" id="{7D5FCC2D-DFD9-8C49-E26D-6EF7224F8B21}"/>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・本研究開発の目標が国内外の既存技術の性能や競争相手の性能と比較して優位であることを客観性のある数値で説明する等により、上記目標の妥当性を明示ください。</a:t>
            </a:r>
          </a:p>
          <a:p>
            <a:r>
              <a:rPr kumimoji="1" lang="ja-JP" altLang="en-US" sz="1200" i="1" dirty="0">
                <a:solidFill>
                  <a:schemeClr val="bg1"/>
                </a:solidFill>
                <a:latin typeface="+mn-ea"/>
              </a:rPr>
              <a:t>・一例として以下の表を載せておりますが、別の図や表を活用してベンチマークを表現頂いても結構です。</a:t>
            </a:r>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4" name="正方形/長方形 252"/>
          <p:cNvSpPr>
            <a:spLocks noChangeArrowheads="1"/>
          </p:cNvSpPr>
          <p:nvPr/>
        </p:nvSpPr>
        <p:spPr bwMode="auto">
          <a:xfrm>
            <a:off x="218962" y="1890117"/>
            <a:ext cx="8529502" cy="1538883"/>
          </a:xfrm>
          <a:prstGeom prst="rect">
            <a:avLst/>
          </a:prstGeom>
          <a:noFill/>
          <a:ln w="9525">
            <a:noFill/>
            <a:miter lim="800000"/>
            <a:headEnd/>
            <a:tailEnd/>
          </a:ln>
        </p:spPr>
        <p:txBody>
          <a:bodyPr wrap="square">
            <a:spAutoFit/>
          </a:bodyPr>
          <a:lstStyle/>
          <a:p>
            <a:pPr marL="355600" indent="-173038">
              <a:spcBef>
                <a:spcPts val="600"/>
              </a:spcBef>
              <a:buFont typeface="Arial" panose="020B0604020202020204" pitchFamily="34" charset="0"/>
              <a:buChar char="•"/>
            </a:pPr>
            <a:r>
              <a:rPr lang="ja-JP" altLang="en-US" sz="1200" dirty="0">
                <a:solidFill>
                  <a:srgbClr val="0070C0"/>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ＭＳ ゴシック" panose="020B0609070205080204" pitchFamily="49" charset="-128"/>
                <a:ea typeface="ＭＳ ゴシック" panose="020B0609070205080204" pitchFamily="49" charset="-128"/>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endParaRPr lang="en-US" altLang="ja-JP" sz="1200" dirty="0">
              <a:solidFill>
                <a:srgbClr val="0070C0"/>
              </a:solidFill>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7" name="タイトル 1">
            <a:extLst>
              <a:ext uri="{FF2B5EF4-FFF2-40B4-BE49-F238E27FC236}">
                <a16:creationId xmlns:a16="http://schemas.microsoft.com/office/drawing/2014/main" id="{0BBF331D-949D-9322-2FDD-9D36B1ABD4FA}"/>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７．研究開発成果の実用化・事業化（体制）</a:t>
            </a:r>
          </a:p>
        </p:txBody>
      </p:sp>
      <p:sp>
        <p:nvSpPr>
          <p:cNvPr id="9" name="テキスト ボックス 8">
            <a:extLst>
              <a:ext uri="{FF2B5EF4-FFF2-40B4-BE49-F238E27FC236}">
                <a16:creationId xmlns:a16="http://schemas.microsoft.com/office/drawing/2014/main" id="{09156FFE-2D44-5B5C-9E31-69A5E290262B}"/>
              </a:ext>
            </a:extLst>
          </p:cNvPr>
          <p:cNvSpPr txBox="1"/>
          <p:nvPr/>
        </p:nvSpPr>
        <p:spPr>
          <a:xfrm>
            <a:off x="4182329" y="105273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・３．研究開発の体制　と同様な枠と線で体制を記載ください。</a:t>
            </a:r>
            <a:endParaRPr lang="en-US" altLang="ja-JP" sz="1200" i="1" dirty="0">
              <a:solidFill>
                <a:prstClr val="white"/>
              </a:solidFill>
              <a:latin typeface="+mn-ea"/>
            </a:endParaRPr>
          </a:p>
          <a:p>
            <a:r>
              <a:rPr lang="ja-JP" altLang="en-US" sz="1200" i="1" dirty="0">
                <a:solidFill>
                  <a:prstClr val="white"/>
                </a:solidFill>
                <a:latin typeface="+mn-ea"/>
              </a:rPr>
              <a:t>・別添１：提案書＞２．成果の実用化・事業化に向けた計画のうち、（４）項について要約して簡潔に記載ください。</a:t>
            </a:r>
            <a:endParaRPr lang="en-US" altLang="ja-JP" sz="1200" i="1" dirty="0">
              <a:solidFill>
                <a:prstClr val="white"/>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3856</Words>
  <PresentationFormat>画面に合わせる (4:3)</PresentationFormat>
  <Paragraphs>434</Paragraphs>
  <Slides>17</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17</vt:i4>
      </vt:variant>
    </vt:vector>
  </HeadingPairs>
  <TitlesOfParts>
    <vt:vector size="26" baseType="lpstr">
      <vt:lpstr>Meiryo UI</vt:lpstr>
      <vt:lpstr>ＭＳ Ｐゴシック</vt:lpstr>
      <vt:lpstr>ＭＳ ゴシック</vt:lpstr>
      <vt:lpstr>ＭＳ 明朝</vt:lpstr>
      <vt:lpstr>TmsRmn</vt:lpstr>
      <vt:lpstr>Arial</vt:lpstr>
      <vt:lpstr>Calibri</vt:lpstr>
      <vt:lpstr>Office ​​テーマ</vt:lpstr>
      <vt:lpstr>1_Office ​​テーマ</vt:lpstr>
      <vt:lpstr>PowerPoint プレゼンテーション</vt:lpstr>
      <vt:lpstr>１．提案の概要（１）</vt:lpstr>
      <vt:lpstr>１．提案の概要（２）</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（機関名：〇〇〇〇）</vt:lpstr>
      <vt:lpstr>PowerPoint プレゼンテーション</vt:lpstr>
      <vt:lpstr>研究開発テーマ名</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