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91" r:id="rId15"/>
    <p:sldId id="28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815" autoAdjust="0"/>
    <p:restoredTop sz="96279" autoAdjust="0"/>
  </p:normalViewPr>
  <p:slideViewPr>
    <p:cSldViewPr>
      <p:cViewPr varScale="1">
        <p:scale>
          <a:sx n="74" d="100"/>
          <a:sy n="74" d="100"/>
        </p:scale>
        <p:origin x="2850"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2025/2/3</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2025/2/3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2025/2/3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別添７</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4" name="テキスト ボックス 3">
            <a:extLst>
              <a:ext uri="{FF2B5EF4-FFF2-40B4-BE49-F238E27FC236}">
                <a16:creationId xmlns:a16="http://schemas.microsoft.com/office/drawing/2014/main" id="{B84280A7-4F91-00F0-32F2-792147FEA35D}"/>
              </a:ext>
            </a:extLst>
          </p:cNvPr>
          <p:cNvSpPr txBox="1"/>
          <p:nvPr/>
        </p:nvSpPr>
        <p:spPr>
          <a:xfrm>
            <a:off x="209826" y="2276872"/>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0" name="タイトル 1">
            <a:extLst>
              <a:ext uri="{FF2B5EF4-FFF2-40B4-BE49-F238E27FC236}">
                <a16:creationId xmlns:a16="http://schemas.microsoft.com/office/drawing/2014/main" id="{E5A65BAB-27DC-D355-9551-47B8D3063101}"/>
              </a:ext>
            </a:extLst>
          </p:cNvPr>
          <p:cNvSpPr txBox="1">
            <a:spLocks/>
          </p:cNvSpPr>
          <p:nvPr/>
        </p:nvSpPr>
        <p:spPr>
          <a:xfrm>
            <a:off x="685800" y="1169318"/>
            <a:ext cx="7772400" cy="2403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lang="ja-JP" altLang="en-US" dirty="0">
              <a:latin typeface="+mn-ea"/>
              <a:ea typeface="+mn-ea"/>
            </a:endParaRPr>
          </a:p>
        </p:txBody>
      </p:sp>
      <p:sp>
        <p:nvSpPr>
          <p:cNvPr id="9" name="テキスト ボックス 8"/>
          <p:cNvSpPr txBox="1"/>
          <p:nvPr/>
        </p:nvSpPr>
        <p:spPr>
          <a:xfrm>
            <a:off x="1259632" y="32087"/>
            <a:ext cx="7884369"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必要に応じ、コアとなる技術に関する説明資料や本様式の各項目に係る補足説明資料等、参考資料を追加いただくことは可能です。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12" name="テキスト ボックス 11">
            <a:extLst>
              <a:ext uri="{FF2B5EF4-FFF2-40B4-BE49-F238E27FC236}">
                <a16:creationId xmlns:a16="http://schemas.microsoft.com/office/drawing/2014/main" id="{9B60A3F2-0897-2D4C-3FAC-A0B78740C386}"/>
              </a:ext>
            </a:extLst>
          </p:cNvPr>
          <p:cNvSpPr txBox="1"/>
          <p:nvPr/>
        </p:nvSpPr>
        <p:spPr>
          <a:xfrm>
            <a:off x="3275856" y="2359913"/>
            <a:ext cx="374441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e3</a:t>
            </a:r>
            <a:r>
              <a:rPr lang="ja-JP" altLang="en-US" dirty="0">
                <a:latin typeface="+mn-ea"/>
              </a:rPr>
              <a:t>））</a:t>
            </a:r>
          </a:p>
        </p:txBody>
      </p:sp>
      <p:sp>
        <p:nvSpPr>
          <p:cNvPr id="13" name="テキスト ボックス 12">
            <a:extLst>
              <a:ext uri="{FF2B5EF4-FFF2-40B4-BE49-F238E27FC236}">
                <a16:creationId xmlns:a16="http://schemas.microsoft.com/office/drawing/2014/main" id="{0AB5829D-D4CC-884C-DD26-A0C81650CD67}"/>
              </a:ext>
            </a:extLst>
          </p:cNvPr>
          <p:cNvSpPr txBox="1"/>
          <p:nvPr/>
        </p:nvSpPr>
        <p:spPr>
          <a:xfrm>
            <a:off x="5364088" y="3356992"/>
            <a:ext cx="266429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algn="ctr"/>
            <a:r>
              <a:rPr lang="ja-JP" altLang="en-US" dirty="0">
                <a:latin typeface="+mn-ea"/>
              </a:rPr>
              <a:t>提案者独自の提案名を記載ください。</a:t>
            </a:r>
            <a:endParaRPr lang="en-US" altLang="ja-JP" dirty="0">
              <a:latin typeface="+mn-ea"/>
            </a:endParaRPr>
          </a:p>
        </p:txBody>
      </p:sp>
      <p:sp>
        <p:nvSpPr>
          <p:cNvPr id="14" name="サブタイトル 2">
            <a:extLst>
              <a:ext uri="{FF2B5EF4-FFF2-40B4-BE49-F238E27FC236}">
                <a16:creationId xmlns:a16="http://schemas.microsoft.com/office/drawing/2014/main" id="{9AAD45AD-AB3B-C6FF-A834-8E365019CDCD}"/>
              </a:ext>
            </a:extLst>
          </p:cNvPr>
          <p:cNvSpPr txBox="1">
            <a:spLocks/>
          </p:cNvSpPr>
          <p:nvPr/>
        </p:nvSpPr>
        <p:spPr>
          <a:xfrm>
            <a:off x="351251" y="4080324"/>
            <a:ext cx="8466630" cy="150891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latin typeface="+mn-ea"/>
              </a:rPr>
              <a:t>提案機関　 ：〇〇〇〇、〇〇〇〇、〇〇〇〇・・・</a:t>
            </a:r>
            <a:endParaRPr lang="en-US" altLang="ja-JP" sz="2000" dirty="0">
              <a:latin typeface="+mn-ea"/>
            </a:endParaRPr>
          </a:p>
          <a:p>
            <a:pPr algn="l"/>
            <a:r>
              <a:rPr lang="ja-JP" altLang="en-US" sz="2000" dirty="0">
                <a:latin typeface="+mn-ea"/>
              </a:rPr>
              <a:t>実施期間 　：○年間（２０２５年●月～２０●●年●月）</a:t>
            </a:r>
            <a:endParaRPr lang="en-US" altLang="ja-JP" sz="2000" dirty="0">
              <a:latin typeface="+mn-ea"/>
            </a:endParaRPr>
          </a:p>
          <a:p>
            <a:pPr algn="l"/>
            <a:r>
              <a:rPr lang="ja-JP" altLang="en-US" sz="2000" dirty="0">
                <a:latin typeface="+mn-ea"/>
              </a:rPr>
              <a:t>提案予算額：○</a:t>
            </a:r>
            <a:r>
              <a:rPr lang="en-US" altLang="ja-JP" sz="2000" dirty="0">
                <a:latin typeface="+mn-ea"/>
              </a:rPr>
              <a:t> , </a:t>
            </a:r>
            <a:r>
              <a:rPr lang="ja-JP" altLang="en-US" sz="2000">
                <a:latin typeface="+mn-ea"/>
              </a:rPr>
              <a:t>○○○百万円</a:t>
            </a:r>
            <a:endParaRPr lang="ja-JP" altLang="en-US" sz="2000" dirty="0">
              <a:latin typeface="+mn-ea"/>
            </a:endParaRPr>
          </a:p>
        </p:txBody>
      </p:sp>
      <p:sp>
        <p:nvSpPr>
          <p:cNvPr id="6" name="テキスト ボックス 5"/>
          <p:cNvSpPr txBox="1"/>
          <p:nvPr/>
        </p:nvSpPr>
        <p:spPr>
          <a:xfrm>
            <a:off x="5364088" y="3673489"/>
            <a:ext cx="36724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提案される企業、大学、研究機関等の名称を記載ください。共同提案の場合、代表機関を一番左に記述し、共同提案者を続けて併記してください。委託先、共同実施先はその旨明示の上、記載ください。</a:t>
            </a:r>
            <a:endParaRPr lang="en-US" altLang="ja-JP"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（３</a:t>
            </a:r>
            <a:r>
              <a:rPr lang="en-US" altLang="ja-JP" sz="1200" dirty="0">
                <a:solidFill>
                  <a:srgbClr val="0070C0"/>
                </a:solidFill>
                <a:latin typeface="+mn-ea"/>
              </a:rPr>
              <a:t>)</a:t>
            </a:r>
            <a:r>
              <a:rPr lang="ja-JP" altLang="en-US" sz="1200" dirty="0">
                <a:solidFill>
                  <a:srgbClr val="0070C0"/>
                </a:solidFill>
                <a:latin typeface="+mn-ea"/>
              </a:rPr>
              <a:t>グリーントランスフォーメーション（ＧＸ）の実現に向けた研究成果の社会実装へのコミット</a:t>
            </a:r>
            <a:endParaRPr lang="en-US" altLang="ja-JP" sz="1200" dirty="0">
              <a:solidFill>
                <a:srgbClr val="0070C0"/>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組織内の事業推進体制</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経営戦略における事業の位置づけ</a:t>
            </a:r>
            <a:endParaRPr lang="en-US" altLang="ja-JP" sz="1200" dirty="0">
              <a:solidFill>
                <a:srgbClr val="0070C0"/>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rPr>
                <a:t> aa aa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rPr>
                <a:t>（事業にコミットする経営者）</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rPr>
                <a:t>本部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rPr>
                <a:t>本部長</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rPr>
                <a:t>（研究開発責任者）</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rPr>
                <a:t>連携</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rPr>
                <a:t>連携</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6335"/>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729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CAF3DFD-B91A-F665-1C33-D928ABC6129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・別添１：提案書＞（別紙）事業化計画書のうち、６．項について要約して簡潔に記載ください。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665A3ACE-5659-D0A4-C1FE-CCEFA6205532}"/>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7340145"/>
              </p:ext>
            </p:extLst>
          </p:nvPr>
        </p:nvGraphicFramePr>
        <p:xfrm>
          <a:off x="215517" y="1364050"/>
          <a:ext cx="8712966" cy="5432523"/>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endParaRPr kumimoji="1" lang="en-US" altLang="ja-JP" dirty="0"/>
                    </a:p>
                    <a:p>
                      <a:endParaRPr kumimoji="1" lang="ja-JP" altLang="en-US" dirty="0"/>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179512" y="692696"/>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A5558506-79D3-C02E-20D9-8499DD82E331}"/>
              </a:ext>
            </a:extLst>
          </p:cNvPr>
          <p:cNvSpPr txBox="1">
            <a:spLocks/>
          </p:cNvSpPr>
          <p:nvPr/>
        </p:nvSpPr>
        <p:spPr>
          <a:xfrm>
            <a:off x="107504" y="59138"/>
            <a:ext cx="52565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6" name="テキスト ボックス 5">
            <a:extLst>
              <a:ext uri="{FF2B5EF4-FFF2-40B4-BE49-F238E27FC236}">
                <a16:creationId xmlns:a16="http://schemas.microsoft.com/office/drawing/2014/main" id="{B4DA2A08-7A25-82C9-20B0-644E79347F7A}"/>
              </a:ext>
            </a:extLst>
          </p:cNvPr>
          <p:cNvSpPr txBox="1"/>
          <p:nvPr/>
        </p:nvSpPr>
        <p:spPr>
          <a:xfrm>
            <a:off x="5436096" y="54626"/>
            <a:ext cx="356765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・年度は</a:t>
            </a:r>
            <a:r>
              <a:rPr lang="en-US" altLang="ja-JP" sz="1200" i="1" dirty="0">
                <a:solidFill>
                  <a:prstClr val="white"/>
                </a:solidFill>
                <a:latin typeface="+mn-ea"/>
              </a:rPr>
              <a:t>4</a:t>
            </a:r>
            <a:r>
              <a:rPr lang="ja-JP" altLang="en-US" sz="1200" i="1" dirty="0">
                <a:solidFill>
                  <a:prstClr val="white"/>
                </a:solidFill>
                <a:latin typeface="+mn-ea"/>
              </a:rPr>
              <a:t>月</a:t>
            </a:r>
            <a:r>
              <a:rPr lang="en-US" altLang="ja-JP" sz="1200" i="1" dirty="0">
                <a:solidFill>
                  <a:prstClr val="white"/>
                </a:solidFill>
                <a:latin typeface="+mn-ea"/>
              </a:rPr>
              <a:t>1</a:t>
            </a:r>
            <a:r>
              <a:rPr lang="ja-JP" altLang="en-US" sz="1200" i="1" dirty="0">
                <a:solidFill>
                  <a:prstClr val="white"/>
                </a:solidFill>
                <a:latin typeface="+mn-ea"/>
              </a:rPr>
              <a:t>日開始です。</a:t>
            </a:r>
            <a:endParaRPr lang="en-US" altLang="ja-JP" sz="1200" i="1" dirty="0">
              <a:solidFill>
                <a:prstClr val="white"/>
              </a:solidFill>
              <a:latin typeface="+mn-ea"/>
            </a:endParaRPr>
          </a:p>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位を四捨五入）という単位で記載いても結構です。</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752665834"/>
              </p:ext>
            </p:extLst>
          </p:nvPr>
        </p:nvGraphicFramePr>
        <p:xfrm>
          <a:off x="251520" y="1403568"/>
          <a:ext cx="8640961" cy="4588526"/>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6963766"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学術機関等に対する共同研究は、補助率によらず、定額助成とすることが可能です。</a:t>
            </a:r>
          </a:p>
        </p:txBody>
      </p:sp>
      <p:sp>
        <p:nvSpPr>
          <p:cNvPr id="7" name="タイトル 1">
            <a:extLst>
              <a:ext uri="{FF2B5EF4-FFF2-40B4-BE49-F238E27FC236}">
                <a16:creationId xmlns:a16="http://schemas.microsoft.com/office/drawing/2014/main" id="{D1D5EAE2-F1B3-74F7-E6A4-88D827C8A449}"/>
              </a:ext>
            </a:extLst>
          </p:cNvPr>
          <p:cNvSpPr txBox="1">
            <a:spLocks/>
          </p:cNvSpPr>
          <p:nvPr/>
        </p:nvSpPr>
        <p:spPr>
          <a:xfrm>
            <a:off x="107504" y="59138"/>
            <a:ext cx="424847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10" name="テキスト ボックス 9">
            <a:extLst>
              <a:ext uri="{FF2B5EF4-FFF2-40B4-BE49-F238E27FC236}">
                <a16:creationId xmlns:a16="http://schemas.microsoft.com/office/drawing/2014/main" id="{54DD756D-15D4-E933-7D84-832E34DEC1E8}"/>
              </a:ext>
            </a:extLst>
          </p:cNvPr>
          <p:cNvSpPr txBox="1"/>
          <p:nvPr/>
        </p:nvSpPr>
        <p:spPr>
          <a:xfrm>
            <a:off x="6156176" y="692696"/>
            <a:ext cx="2808312"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4C349238-D10F-28A4-B32B-3054F166CBD1}"/>
              </a:ext>
            </a:extLst>
          </p:cNvPr>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（委託先・共同研究先がある場合はカッコ書きで記載ください）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本研究開発テーマ実施の背景・解決したい課題、必要性等を記載ください。</a:t>
            </a:r>
          </a:p>
        </p:txBody>
      </p:sp>
      <p:sp>
        <p:nvSpPr>
          <p:cNvPr id="3" name="テキスト ボックス 2"/>
          <p:cNvSpPr txBox="1"/>
          <p:nvPr/>
        </p:nvSpPr>
        <p:spPr>
          <a:xfrm>
            <a:off x="16523" y="-15893"/>
            <a:ext cx="6253635"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先端半導体製造技術の開発（助成）</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
        <p:nvSpPr>
          <p:cNvPr id="2" name="タイトル 1">
            <a:extLst>
              <a:ext uri="{FF2B5EF4-FFF2-40B4-BE49-F238E27FC236}">
                <a16:creationId xmlns:a16="http://schemas.microsoft.com/office/drawing/2014/main" id="{147AB4DB-3AC2-A1E4-AB2C-2AFE2DAE970C}"/>
              </a:ext>
            </a:extLst>
          </p:cNvPr>
          <p:cNvSpPr txBox="1">
            <a:spLocks/>
          </p:cNvSpPr>
          <p:nvPr/>
        </p:nvSpPr>
        <p:spPr>
          <a:xfrm>
            <a:off x="107504" y="59138"/>
            <a:ext cx="547260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7445D9F-7AA7-715B-3634-28FDC71787DB}"/>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
        <p:nvSpPr>
          <p:cNvPr id="4" name="正方形/長方形 3">
            <a:extLst>
              <a:ext uri="{FF2B5EF4-FFF2-40B4-BE49-F238E27FC236}">
                <a16:creationId xmlns:a16="http://schemas.microsoft.com/office/drawing/2014/main" id="{316EE5D2-679A-8A06-43CF-96823C3838D7}"/>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5" name="テキスト ボックス 4">
            <a:extLst>
              <a:ext uri="{FF2B5EF4-FFF2-40B4-BE49-F238E27FC236}">
                <a16:creationId xmlns:a16="http://schemas.microsoft.com/office/drawing/2014/main" id="{B2F6727A-EA80-36A7-707B-52CF6AE03CEA}"/>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提案技術に係る研究開発の産業・社会ニーズ等の背景、必要性、技術開発課題、解決方法、産業社会への波及効果等の概要を簡潔に記載ください。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B7F1281-3EA7-9843-0C88-2BD4BCCEA785}"/>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
        <p:nvSpPr>
          <p:cNvPr id="5" name="正方形/長方形 4">
            <a:extLst>
              <a:ext uri="{FF2B5EF4-FFF2-40B4-BE49-F238E27FC236}">
                <a16:creationId xmlns:a16="http://schemas.microsoft.com/office/drawing/2014/main" id="{3C6EE7F0-CDED-9EA7-C338-FC7888BAFCF8}"/>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4" name="テキスト ボックス 3">
            <a:extLst>
              <a:ext uri="{FF2B5EF4-FFF2-40B4-BE49-F238E27FC236}">
                <a16:creationId xmlns:a16="http://schemas.microsoft.com/office/drawing/2014/main" id="{905714E0-F47F-C4C0-CAD2-26C0E75ED3FC}"/>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24DF9AE-9D12-D53F-E13B-CD91C99C8AB0}"/>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21"/>
          <p:cNvSpPr txBox="1">
            <a:spLocks noChangeArrowheads="1"/>
          </p:cNvSpPr>
          <p:nvPr/>
        </p:nvSpPr>
        <p:spPr bwMode="auto">
          <a:xfrm>
            <a:off x="147043" y="1183972"/>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pPr>
              <a:tabLst>
                <a:tab pos="2600325" algn="l"/>
              </a:tabLst>
            </a:pPr>
            <a:r>
              <a:rPr kumimoji="1" lang="ja-JP" altLang="en-US" sz="1200" i="1" dirty="0">
                <a:solidFill>
                  <a:schemeClr val="bg1"/>
                </a:solidFill>
                <a:latin typeface="+mn-ea"/>
              </a:rPr>
              <a:t>・専門用語はなるべく使わず、平易な文章を心がけ、必要に応じ、注釈を付す等、分かりやすく記載ください</a:t>
            </a:r>
            <a:r>
              <a:rPr lang="ja-JP" altLang="en-US" sz="1200" i="1" dirty="0">
                <a:solidFill>
                  <a:schemeClr val="bg1"/>
                </a:solidFill>
                <a:latin typeface="+mn-ea"/>
              </a:rPr>
              <a:t>。</a:t>
            </a:r>
            <a:endParaRPr lang="en-US" altLang="ja-JP" sz="1200" i="1" dirty="0">
              <a:solidFill>
                <a:schemeClr val="bg1"/>
              </a:solidFill>
              <a:latin typeface="+mn-ea"/>
            </a:endParaRPr>
          </a:p>
          <a:p>
            <a:pPr>
              <a:tabLst>
                <a:tab pos="2600325" algn="l"/>
              </a:tabLst>
            </a:pPr>
            <a:r>
              <a:rPr lang="ja-JP" altLang="en-US" sz="1200" i="1" dirty="0">
                <a:solidFill>
                  <a:schemeClr val="bg1"/>
                </a:solidFill>
                <a:latin typeface="+mn-ea"/>
              </a:rPr>
              <a:t>・学術機関等との共同研究のうち公共性・公益性があると考える研究開発については、事業項目内にその旨と理由を記載ください。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
        <p:nvSpPr>
          <p:cNvPr id="4" name="タイトル 1">
            <a:extLst>
              <a:ext uri="{FF2B5EF4-FFF2-40B4-BE49-F238E27FC236}">
                <a16:creationId xmlns:a16="http://schemas.microsoft.com/office/drawing/2014/main" id="{14EA3368-FFDD-4217-7882-C4748F67FD87}"/>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２．事業内容</a:t>
            </a:r>
            <a:endParaRPr lang="ja-JP" altLang="en-US" sz="2800" dirty="0">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 name="タイトル 1">
            <a:extLst>
              <a:ext uri="{FF2B5EF4-FFF2-40B4-BE49-F238E27FC236}">
                <a16:creationId xmlns:a16="http://schemas.microsoft.com/office/drawing/2014/main" id="{FADFB730-B1D5-A600-E1E8-0F6E563D729B}"/>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３．研究開発</a:t>
            </a:r>
            <a:r>
              <a:rPr kumimoji="1" lang="ja-JP" altLang="en-US" sz="2800" dirty="0">
                <a:latin typeface="+mn-ea"/>
              </a:rPr>
              <a:t>の体制</a:t>
            </a:r>
            <a:endParaRPr lang="ja-JP" altLang="en-US" sz="2800" dirty="0">
              <a:latin typeface="+mn-ea"/>
            </a:endParaRPr>
          </a:p>
        </p:txBody>
      </p:sp>
      <p:sp>
        <p:nvSpPr>
          <p:cNvPr id="5" name="テキスト ボックス 4">
            <a:extLst>
              <a:ext uri="{FF2B5EF4-FFF2-40B4-BE49-F238E27FC236}">
                <a16:creationId xmlns:a16="http://schemas.microsoft.com/office/drawing/2014/main" id="{8F02B39B-0B70-0900-A27C-5F397B8F1EAF}"/>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・提案する研究開発を実施する体制とそれぞれの役割を下図のように記載ください。（提案書に記載する実施体制の転記あるいは簡略化したもので構いません）</a:t>
            </a: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7D053ED7-F739-CEC8-58F6-29D3A4127698}"/>
              </a:ext>
            </a:extLst>
          </p:cNvPr>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17" name="テキスト ボックス 16">
            <a:extLst>
              <a:ext uri="{FF2B5EF4-FFF2-40B4-BE49-F238E27FC236}">
                <a16:creationId xmlns:a16="http://schemas.microsoft.com/office/drawing/2014/main" id="{00159962-70BB-D09C-25E6-E913A06AC2B9}"/>
              </a:ext>
            </a:extLst>
          </p:cNvPr>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18" name="テキスト ボックス 17">
            <a:extLst>
              <a:ext uri="{FF2B5EF4-FFF2-40B4-BE49-F238E27FC236}">
                <a16:creationId xmlns:a16="http://schemas.microsoft.com/office/drawing/2014/main" id="{29FD7555-DFEA-ACF4-F432-EE2C588FC56B}"/>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46617873"/>
              </p:ext>
            </p:extLst>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59149822"/>
              </p:ext>
            </p:extLst>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298457021"/>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（競合技術の</a:t>
                      </a:r>
                      <a:endParaRPr lang="en-US" altLang="ja-JP" sz="1200" kern="100" spc="6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・別添１：提案書＞（別紙）事業化計画書のうち、１．項について要約して簡潔に記載ください。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106182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（１</a:t>
            </a:r>
            <a:r>
              <a:rPr lang="en-US" altLang="ja-JP" sz="1200" dirty="0">
                <a:solidFill>
                  <a:srgbClr val="0070C0"/>
                </a:solidFill>
                <a:latin typeface="+mn-ea"/>
              </a:rPr>
              <a:t>) </a:t>
            </a:r>
            <a:r>
              <a:rPr lang="ja-JP" altLang="en-US" sz="1200" dirty="0">
                <a:solidFill>
                  <a:srgbClr val="0070C0"/>
                </a:solidFill>
                <a:latin typeface="+mn-ea"/>
              </a:rPr>
              <a:t>研究開発を行う製品・サービス等の概要</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内容</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製作・実施等の制約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zh-TW" altLang="en-US" sz="1200" dirty="0">
                <a:solidFill>
                  <a:srgbClr val="0070C0"/>
                </a:solidFill>
                <a:latin typeface="ＭＳ ゴシック" panose="020B0609070205080204" pitchFamily="49" charset="-128"/>
                <a:ea typeface="ＭＳ ゴシック" panose="020B0609070205080204" pitchFamily="49" charset="-128"/>
              </a:rPr>
              <a:t>用途（販売予定先）</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2" name="タイトル 1">
            <a:extLst>
              <a:ext uri="{FF2B5EF4-FFF2-40B4-BE49-F238E27FC236}">
                <a16:creationId xmlns:a16="http://schemas.microsoft.com/office/drawing/2014/main" id="{5C5F080C-660A-FB77-7D1F-01E2DC26FF11}"/>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７．研究開発成果の実用化・事業化（１）</a:t>
            </a:r>
          </a:p>
        </p:txBody>
      </p:sp>
      <p:sp>
        <p:nvSpPr>
          <p:cNvPr id="4" name="正方形/長方形 252">
            <a:extLst>
              <a:ext uri="{FF2B5EF4-FFF2-40B4-BE49-F238E27FC236}">
                <a16:creationId xmlns:a16="http://schemas.microsoft.com/office/drawing/2014/main" id="{D6285D6B-54A9-C524-A62C-B9390227A9B3}"/>
              </a:ext>
            </a:extLst>
          </p:cNvPr>
          <p:cNvSpPr>
            <a:spLocks noChangeArrowheads="1"/>
          </p:cNvSpPr>
          <p:nvPr/>
        </p:nvSpPr>
        <p:spPr bwMode="auto">
          <a:xfrm>
            <a:off x="218963" y="3933056"/>
            <a:ext cx="8318318" cy="132343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（２</a:t>
            </a:r>
            <a:r>
              <a:rPr lang="en-US" altLang="ja-JP" sz="1200" dirty="0">
                <a:solidFill>
                  <a:srgbClr val="0070C0"/>
                </a:solidFill>
                <a:latin typeface="+mn-ea"/>
              </a:rPr>
              <a:t>) </a:t>
            </a:r>
            <a:r>
              <a:rPr lang="ja-JP" altLang="en-US" sz="1200" dirty="0">
                <a:solidFill>
                  <a:srgbClr val="0070C0"/>
                </a:solidFill>
                <a:latin typeface="+mn-ea"/>
              </a:rPr>
              <a:t>研究開発への取組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研究開発を考えるに至った経緯（動機）</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事業として成功すると考えた理由</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事業化のスケジュール</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オープン＆クローズ戦略等</a:t>
            </a:r>
            <a:endParaRPr lang="en-US" altLang="ja-JP" sz="1200" dirty="0">
              <a:solidFill>
                <a:srgbClr val="0070C0"/>
              </a:solidFill>
              <a:latin typeface="+mn-ea"/>
            </a:endParaRPr>
          </a:p>
        </p:txBody>
      </p:sp>
      <p:sp>
        <p:nvSpPr>
          <p:cNvPr id="5" name="テキスト ボックス 4">
            <a:extLst>
              <a:ext uri="{FF2B5EF4-FFF2-40B4-BE49-F238E27FC236}">
                <a16:creationId xmlns:a16="http://schemas.microsoft.com/office/drawing/2014/main" id="{1E28CB90-3234-F904-78D4-84FB8F885A1F}"/>
              </a:ext>
            </a:extLst>
          </p:cNvPr>
          <p:cNvSpPr txBox="1"/>
          <p:nvPr/>
        </p:nvSpPr>
        <p:spPr>
          <a:xfrm>
            <a:off x="4182329" y="386104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・別添１：提案書＞（別紙）事業化計画書のうち、２．項、３．項について要約して簡潔に記載ください。</a:t>
            </a:r>
            <a:endParaRPr lang="en-US" altLang="ja-JP" sz="1200" i="1" dirty="0">
              <a:solidFill>
                <a:prstClr val="white"/>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2945</Words>
  <PresentationFormat>画面に合わせる (4:3)</PresentationFormat>
  <Paragraphs>357</Paragraphs>
  <Slides>14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14</vt:i4>
      </vt:variant>
    </vt:vector>
  </HeadingPairs>
  <TitlesOfParts>
    <vt:vector size="23" baseType="lpstr">
      <vt:lpstr>Meiryo UI</vt:lpstr>
      <vt:lpstr>ＭＳ Ｐゴシック</vt:lpstr>
      <vt:lpstr>ＭＳ ゴシック</vt:lpstr>
      <vt:lpstr>ＭＳ 明朝</vt:lpstr>
      <vt:lpstr>TmsRmn</vt:lpstr>
      <vt:lpstr>Arial</vt:lpstr>
      <vt:lpstr>Calibri</vt:lpstr>
      <vt:lpstr>Office ​​テーマ</vt:lpstr>
      <vt:lpstr>1_Office ​​テーマ</vt:lpstr>
      <vt:lpstr>PowerPoint プレゼンテーション</vt:lpstr>
      <vt:lpstr>１．提案の概要（１）</vt:lpstr>
      <vt:lpstr>１．提案の概要（２）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（機関名：〇〇〇〇）</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