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17" r:id="rId1"/>
  </p:sldMasterIdLst>
  <p:notesMasterIdLst>
    <p:notesMasterId r:id="rId4"/>
  </p:notesMasterIdLst>
  <p:handoutMasterIdLst>
    <p:handoutMasterId r:id="rId5"/>
  </p:handoutMasterIdLst>
  <p:sldIdLst>
    <p:sldId id="2145705138" r:id="rId2"/>
    <p:sldId id="2145705140" r:id="rId3"/>
  </p:sldIdLst>
  <p:sldSz cx="12192000" cy="6858000"/>
  <p:notesSz cx="6735763" cy="9866313"/>
  <p:custShowLst>
    <p:custShow name="Format Guide Workshop" id="0">
      <p:sldLst/>
    </p:custShow>
  </p:custShowLst>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6666"/>
    <a:srgbClr val="009999"/>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5865" autoAdjust="0"/>
  </p:normalViewPr>
  <p:slideViewPr>
    <p:cSldViewPr>
      <p:cViewPr varScale="1">
        <p:scale>
          <a:sx n="104" d="100"/>
          <a:sy n="104" d="100"/>
        </p:scale>
        <p:origin x="132" y="324"/>
      </p:cViewPr>
      <p:guideLst>
        <p:guide orient="horz" pos="4320"/>
        <p:guide/>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124"/>
    </p:cViewPr>
  </p:sorterViewPr>
  <p:notesViewPr>
    <p:cSldViewPr>
      <p:cViewPr>
        <p:scale>
          <a:sx n="75" d="100"/>
          <a:sy n="75" d="100"/>
        </p:scale>
        <p:origin x="4122" y="24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tags/tag1.xml" Type="http://schemas.openxmlformats.org/officeDocument/2006/relationships/tags"/><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18831" cy="495029"/>
          </a:xfrm>
          <a:prstGeom prst="rect">
            <a:avLst/>
          </a:prstGeom>
        </p:spPr>
        <p:txBody>
          <a:bodyPr vert="horz" lIns="91697" tIns="45848" rIns="91697" bIns="45848" rtlCol="0"/>
          <a:lstStyle>
            <a:lvl1pPr algn="l">
              <a:defRPr sz="1200"/>
            </a:lvl1pPr>
          </a:lstStyle>
          <a:p>
            <a:endParaRPr lang="en-US" sz="800" dirty="0"/>
          </a:p>
        </p:txBody>
      </p:sp>
      <p:sp>
        <p:nvSpPr>
          <p:cNvPr id="3" name="Date Placeholder 2"/>
          <p:cNvSpPr>
            <a:spLocks noGrp="1"/>
          </p:cNvSpPr>
          <p:nvPr>
            <p:ph type="dt" sz="quarter" idx="1"/>
          </p:nvPr>
        </p:nvSpPr>
        <p:spPr>
          <a:xfrm>
            <a:off x="3815377" y="4"/>
            <a:ext cx="2918831" cy="495029"/>
          </a:xfrm>
          <a:prstGeom prst="rect">
            <a:avLst/>
          </a:prstGeom>
        </p:spPr>
        <p:txBody>
          <a:bodyPr vert="horz" lIns="91697" tIns="45848" rIns="91697" bIns="45848" rtlCol="0"/>
          <a:lstStyle>
            <a:lvl1pPr algn="r">
              <a:defRPr sz="1200"/>
            </a:lvl1pPr>
          </a:lstStyle>
          <a:p>
            <a:fld id="{57691E93-EF64-46CC-85E2-BBB5BEDB9501}" type="datetimeFigureOut">
              <a:rPr lang="en-US" sz="800"/>
              <a:t>2/13/2025</a:t>
            </a:fld>
            <a:endParaRPr lang="en-US" sz="800" dirty="0"/>
          </a:p>
        </p:txBody>
      </p:sp>
      <p:sp>
        <p:nvSpPr>
          <p:cNvPr id="4" name="Footer Placeholder 3"/>
          <p:cNvSpPr>
            <a:spLocks noGrp="1"/>
          </p:cNvSpPr>
          <p:nvPr>
            <p:ph type="ftr" sz="quarter" idx="2"/>
          </p:nvPr>
        </p:nvSpPr>
        <p:spPr>
          <a:xfrm>
            <a:off x="2" y="9371289"/>
            <a:ext cx="2918831" cy="495028"/>
          </a:xfrm>
          <a:prstGeom prst="rect">
            <a:avLst/>
          </a:prstGeom>
        </p:spPr>
        <p:txBody>
          <a:bodyPr vert="horz" lIns="91697" tIns="45848" rIns="91697" bIns="45848"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3815377" y="9371289"/>
            <a:ext cx="2918831" cy="495028"/>
          </a:xfrm>
          <a:prstGeom prst="rect">
            <a:avLst/>
          </a:prstGeom>
        </p:spPr>
        <p:txBody>
          <a:bodyPr vert="horz" lIns="91697" tIns="45848" rIns="91697" bIns="45848"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11693"/>
            <a:ext cx="6734204" cy="515462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697" tIns="45848" rIns="91697" bIns="45848" rtlCol="0" anchor="ctr"/>
          <a:lstStyle/>
          <a:p>
            <a:pPr algn="ctr"/>
            <a:endParaRPr lang="en-US" dirty="0"/>
          </a:p>
        </p:txBody>
      </p:sp>
      <p:sp>
        <p:nvSpPr>
          <p:cNvPr id="2" name="Header Placeholder 1"/>
          <p:cNvSpPr>
            <a:spLocks noGrp="1"/>
          </p:cNvSpPr>
          <p:nvPr>
            <p:ph type="hdr" sz="quarter"/>
          </p:nvPr>
        </p:nvSpPr>
        <p:spPr>
          <a:xfrm>
            <a:off x="79886" y="4"/>
            <a:ext cx="2838947" cy="495029"/>
          </a:xfrm>
          <a:prstGeom prst="rect">
            <a:avLst/>
          </a:prstGeom>
        </p:spPr>
        <p:txBody>
          <a:bodyPr vert="horz" lIns="91697" tIns="45848" rIns="91697" bIns="45848" rtlCol="0"/>
          <a:lstStyle>
            <a:lvl1pPr algn="l">
              <a:defRPr sz="1400"/>
            </a:lvl1pPr>
          </a:lstStyle>
          <a:p>
            <a:endParaRPr lang="en-US" dirty="0"/>
          </a:p>
        </p:txBody>
      </p:sp>
      <p:sp>
        <p:nvSpPr>
          <p:cNvPr id="4" name="Slide Image Placeholder 3"/>
          <p:cNvSpPr>
            <a:spLocks noGrp="1" noRot="1" noChangeAspect="1"/>
          </p:cNvSpPr>
          <p:nvPr>
            <p:ph type="sldImg" idx="2"/>
          </p:nvPr>
        </p:nvSpPr>
        <p:spPr>
          <a:xfrm>
            <a:off x="-176213" y="614363"/>
            <a:ext cx="7070726" cy="3978275"/>
          </a:xfrm>
          <a:prstGeom prst="rect">
            <a:avLst/>
          </a:prstGeom>
          <a:noFill/>
          <a:ln w="9525">
            <a:solidFill>
              <a:schemeClr val="bg2"/>
            </a:solidFill>
          </a:ln>
        </p:spPr>
        <p:txBody>
          <a:bodyPr vert="horz" lIns="91697" tIns="45848" rIns="91697" bIns="45848" rtlCol="0" anchor="ctr"/>
          <a:lstStyle/>
          <a:p>
            <a:endParaRPr lang="en-US" dirty="0"/>
          </a:p>
        </p:txBody>
      </p:sp>
      <p:sp>
        <p:nvSpPr>
          <p:cNvPr id="6" name="Footer Placeholder 5"/>
          <p:cNvSpPr>
            <a:spLocks noGrp="1"/>
          </p:cNvSpPr>
          <p:nvPr>
            <p:ph type="ftr" sz="quarter" idx="4"/>
          </p:nvPr>
        </p:nvSpPr>
        <p:spPr>
          <a:xfrm>
            <a:off x="79886" y="9340764"/>
            <a:ext cx="2838947" cy="495028"/>
          </a:xfrm>
          <a:prstGeom prst="rect">
            <a:avLst/>
          </a:prstGeom>
        </p:spPr>
        <p:txBody>
          <a:bodyPr vert="horz" lIns="91697" tIns="45848" rIns="91697" bIns="45848" rtlCol="0" anchor="b"/>
          <a:lstStyle>
            <a:lvl1pPr algn="l">
              <a:defRPr sz="1400"/>
            </a:lvl1pPr>
          </a:lstStyle>
          <a:p>
            <a:endParaRPr lang="en-US" dirty="0"/>
          </a:p>
        </p:txBody>
      </p:sp>
      <p:sp>
        <p:nvSpPr>
          <p:cNvPr id="7" name="Slide Number Placeholder 6"/>
          <p:cNvSpPr>
            <a:spLocks noGrp="1"/>
          </p:cNvSpPr>
          <p:nvPr>
            <p:ph type="sldNum" sz="quarter" idx="5"/>
          </p:nvPr>
        </p:nvSpPr>
        <p:spPr>
          <a:xfrm>
            <a:off x="3815376" y="9340764"/>
            <a:ext cx="2829918" cy="495028"/>
          </a:xfrm>
          <a:prstGeom prst="rect">
            <a:avLst/>
          </a:prstGeom>
        </p:spPr>
        <p:txBody>
          <a:bodyPr vert="horz" lIns="91697" tIns="45848" rIns="91697" bIns="45848" rtlCol="0" anchor="b"/>
          <a:lstStyle>
            <a:lvl1pPr algn="r">
              <a:defRPr sz="1400"/>
            </a:lvl1pPr>
          </a:lstStyle>
          <a:p>
            <a:r>
              <a:rPr lang="en-US" dirty="0"/>
              <a:t>Notes view: </a:t>
            </a:r>
            <a:fld id="{128CEAFE-FA94-43E5-B0FF-D47E1CCDD1B4}" type="slidenum">
              <a:rPr lang="en-US" smtClean="0"/>
              <a:pPr/>
              <a:t>‹#›</a:t>
            </a:fld>
            <a:endParaRPr lang="en-US" dirty="0"/>
          </a:p>
        </p:txBody>
      </p:sp>
      <p:sp>
        <p:nvSpPr>
          <p:cNvPr id="5" name="Notes Placeholder 4"/>
          <p:cNvSpPr>
            <a:spLocks noGrp="1"/>
          </p:cNvSpPr>
          <p:nvPr>
            <p:ph type="body" sz="quarter" idx="3"/>
          </p:nvPr>
        </p:nvSpPr>
        <p:spPr>
          <a:xfrm>
            <a:off x="251517" y="5036366"/>
            <a:ext cx="6215660" cy="4026127"/>
          </a:xfrm>
          <a:prstGeom prst="rect">
            <a:avLst/>
          </a:prstGeom>
        </p:spPr>
        <p:txBody>
          <a:bodyPr vert="horz" lIns="91697" tIns="45848" rIns="91697" bIns="45848"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idx="1"/>
          </p:nvPr>
        </p:nvSpPr>
        <p:spPr>
          <a:xfrm>
            <a:off x="3815599" y="0"/>
            <a:ext cx="2918626" cy="495181"/>
          </a:xfrm>
          <a:prstGeom prst="rect">
            <a:avLst/>
          </a:prstGeom>
        </p:spPr>
        <p:txBody>
          <a:bodyPr vert="horz" lIns="90654" tIns="45327" rIns="90654" bIns="45327" rtlCol="0"/>
          <a:lstStyle>
            <a:lvl1pPr algn="r">
              <a:defRPr sz="1200"/>
            </a:lvl1pPr>
          </a:lstStyle>
          <a:p>
            <a:fld id="{F2C7CF5F-7CF3-4DF3-838A-EE34544862CC}" type="datetimeFigureOut">
              <a:rPr lang="en-US" smtClean="0"/>
              <a:t>2/13/2025</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hf hdr="0" ftr="0" dt="0"/>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09" userDrawn="1">
          <p15:clr>
            <a:srgbClr val="F26B43"/>
          </p15:clr>
        </p15:guide>
        <p15:guide id="2" pos="2122" userDrawn="1">
          <p15:clr>
            <a:srgbClr val="F26B43"/>
          </p15:clr>
        </p15:guide>
      </p15:sldGuideLst>
    </p:ext>
  </p:extLst>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cxnSp>
        <p:nvCxnSpPr>
          <p:cNvPr id="148" name="Straight Connector 147"/>
          <p:cNvCxnSpPr/>
          <p:nvPr userDrawn="1"/>
        </p:nvCxnSpPr>
        <p:spPr bwMode="white">
          <a:xfrm>
            <a:off x="618898" y="3680016"/>
            <a:ext cx="11576304" cy="0"/>
          </a:xfrm>
          <a:prstGeom prst="line">
            <a:avLst/>
          </a:prstGeom>
          <a:ln w="19050" cmpd="sng">
            <a:solidFill>
              <a:schemeClr val="tx1">
                <a:lumMod val="75000"/>
                <a:lumOff val="25000"/>
              </a:schemeClr>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3AA57D87-18B7-DEF2-FBDE-8EF3951E83D7}"/>
              </a:ext>
            </a:extLst>
          </p:cNvPr>
          <p:cNvSpPr txBox="1"/>
          <p:nvPr userDrawn="1"/>
        </p:nvSpPr>
        <p:spPr>
          <a:xfrm>
            <a:off x="3215680" y="1772816"/>
            <a:ext cx="144016" cy="2880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err="1">
              <a:solidFill>
                <a:srgbClr val="575757"/>
              </a:solidFill>
            </a:endParaRPr>
          </a:p>
        </p:txBody>
      </p:sp>
      <p:sp>
        <p:nvSpPr>
          <p:cNvPr id="12" name="タイトル 11">
            <a:extLst>
              <a:ext uri="{FF2B5EF4-FFF2-40B4-BE49-F238E27FC236}">
                <a16:creationId xmlns:a16="http://schemas.microsoft.com/office/drawing/2014/main" id="{599E1129-850B-B3F0-4AC7-AEEA79069F0A}"/>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２">
    <p:bg>
      <p:bgPr>
        <a:solidFill>
          <a:schemeClr val="bg1"/>
        </a:soli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65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65000"/>
                </a:schemeClr>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dirty="0"/>
          </a:p>
        </p:txBody>
      </p:sp>
      <p:sp>
        <p:nvSpPr>
          <p:cNvPr id="3" name="タイトル 2">
            <a:extLst>
              <a:ext uri="{FF2B5EF4-FFF2-40B4-BE49-F238E27FC236}">
                <a16:creationId xmlns:a16="http://schemas.microsoft.com/office/drawing/2014/main" id="{D1D48553-BD76-A47C-79E8-BA943E57BBE7}"/>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dirty="0"/>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dirty="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https://sbir.csti-startup-policy.go.jp/post/%E4%BB%A4%E5%92%8C7%E5%B9%B4%E5%BA%A6%E3%81%AE%E6%96%B0sbir%E5%88%B6%E5%BA%A6%E9%80%A3%E7%B5%90%E5%9E%8B%E3%83%88%E3%83%94%E3%83%83%E3%82%AF%E3%82%92%E6%B1%BA%E5%AE%9A%E3%81%97%E3%81%BE%E3%81%97%E3%81%9F%EF%BC%81"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7F09A2DE-34FC-ECC1-5A2D-C6A9BD46CC6E}"/>
              </a:ext>
            </a:extLst>
          </p:cNvPr>
          <p:cNvSpPr txBox="1"/>
          <p:nvPr/>
        </p:nvSpPr>
        <p:spPr>
          <a:xfrm>
            <a:off x="551384" y="736248"/>
            <a:ext cx="8712968" cy="89255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altLang="ja-JP"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年度ＳＢＩＲ推進プログラム（連結型　フェーズ１）</a:t>
            </a:r>
            <a:endParaRPr lang="en-US" altLang="ja-JP" sz="2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rPr>
              <a:t>提案内容と研究開発課題との適合性確認シート</a:t>
            </a:r>
          </a:p>
        </p:txBody>
      </p:sp>
      <p:sp>
        <p:nvSpPr>
          <p:cNvPr id="15" name="テキスト ボックス 14">
            <a:extLst>
              <a:ext uri="{FF2B5EF4-FFF2-40B4-BE49-F238E27FC236}">
                <a16:creationId xmlns:a16="http://schemas.microsoft.com/office/drawing/2014/main" id="{689EC023-A66B-76C4-8CD7-0B61BF41F074}"/>
              </a:ext>
            </a:extLst>
          </p:cNvPr>
          <p:cNvSpPr txBox="1"/>
          <p:nvPr/>
        </p:nvSpPr>
        <p:spPr>
          <a:xfrm>
            <a:off x="551384" y="3854269"/>
            <a:ext cx="11318844" cy="1158907"/>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20000"/>
              </a:lnSpc>
            </a:pPr>
            <a:r>
              <a:rPr lang="ja-JP" altLang="en-US" sz="2000" b="1"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研究開発課題番号：</a:t>
            </a:r>
            <a:endParaRPr lang="en-US" altLang="ja-JP" sz="2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120000"/>
              </a:lnSpc>
            </a:pPr>
            <a:r>
              <a:rPr lang="ja-JP" altLang="en-US" sz="2000" b="1" kern="100" dirty="0">
                <a:solidFill>
                  <a:schemeClr val="tx1">
                    <a:lumMod val="50000"/>
                    <a:lumOff val="50000"/>
                  </a:schemeClr>
                </a:solidFill>
                <a:latin typeface="Meiryo UI" panose="020B0604030504040204" pitchFamily="50" charset="-128"/>
                <a:ea typeface="Meiryo UI" panose="020B0604030504040204" pitchFamily="50" charset="-128"/>
                <a:cs typeface="Times New Roman" panose="02020603050405020304" pitchFamily="18" charset="0"/>
              </a:rPr>
              <a:t>助成事業の名称：</a:t>
            </a:r>
          </a:p>
          <a:p>
            <a:pPr>
              <a:lnSpc>
                <a:spcPct val="120000"/>
              </a:lnSpc>
            </a:pPr>
            <a:r>
              <a:rPr lang="ja-JP" altLang="en-US" sz="2000" b="1" kern="100" dirty="0">
                <a:solidFill>
                  <a:schemeClr val="tx1">
                    <a:lumMod val="50000"/>
                    <a:lumOff val="50000"/>
                  </a:schemeClr>
                </a:solidFill>
                <a:latin typeface="Meiryo UI" panose="020B0604030504040204" pitchFamily="50" charset="-128"/>
                <a:ea typeface="Meiryo UI" panose="020B0604030504040204" pitchFamily="50" charset="-128"/>
                <a:cs typeface="Times New Roman" panose="02020603050405020304" pitchFamily="18" charset="0"/>
              </a:rPr>
              <a:t>提案者名：</a:t>
            </a:r>
            <a:endParaRPr lang="ja-JP" altLang="en-US" sz="2000"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 name="吹き出し: 線 1">
            <a:extLst>
              <a:ext uri="{FF2B5EF4-FFF2-40B4-BE49-F238E27FC236}">
                <a16:creationId xmlns:a16="http://schemas.microsoft.com/office/drawing/2014/main" id="{CDA7628C-66F9-A6FC-5721-B52015FEF167}"/>
              </a:ext>
            </a:extLst>
          </p:cNvPr>
          <p:cNvSpPr/>
          <p:nvPr/>
        </p:nvSpPr>
        <p:spPr>
          <a:xfrm>
            <a:off x="6816080" y="2531385"/>
            <a:ext cx="5233095" cy="1075056"/>
          </a:xfrm>
          <a:prstGeom prst="borderCallout1">
            <a:avLst>
              <a:gd name="adj1" fmla="val 18750"/>
              <a:gd name="adj2" fmla="val -8333"/>
              <a:gd name="adj3" fmla="val 182387"/>
              <a:gd name="adj4" fmla="val -80015"/>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・事業内容が分かる短く簡潔な名称とし、４０字以内で記入してください。</a:t>
            </a:r>
          </a:p>
          <a:p>
            <a:r>
              <a:rPr kumimoji="1" lang="ja-JP" altLang="en-US" sz="1200" dirty="0">
                <a:solidFill>
                  <a:srgbClr val="575757"/>
                </a:solidFill>
                <a:latin typeface="Meiryo UI" panose="020B0604030504040204" pitchFamily="50" charset="-128"/>
                <a:ea typeface="Meiryo UI" panose="020B0604030504040204" pitchFamily="50" charset="-128"/>
              </a:rPr>
              <a:t>・対外的に公表して問題ない内容としてください。</a:t>
            </a:r>
          </a:p>
          <a:p>
            <a:r>
              <a:rPr kumimoji="1" lang="ja-JP" altLang="en-US" sz="1200" dirty="0">
                <a:solidFill>
                  <a:srgbClr val="575757"/>
                </a:solidFill>
                <a:latin typeface="Meiryo UI" panose="020B0604030504040204" pitchFamily="50" charset="-128"/>
                <a:ea typeface="Meiryo UI" panose="020B0604030504040204" pitchFamily="50" charset="-128"/>
              </a:rPr>
              <a:t>・「」はつけないでください</a:t>
            </a:r>
          </a:p>
        </p:txBody>
      </p:sp>
      <p:sp>
        <p:nvSpPr>
          <p:cNvPr id="3" name="吹き出し: 線 2">
            <a:extLst>
              <a:ext uri="{FF2B5EF4-FFF2-40B4-BE49-F238E27FC236}">
                <a16:creationId xmlns:a16="http://schemas.microsoft.com/office/drawing/2014/main" id="{7E0EFB87-AD56-BE35-C0F3-1129B4AB3705}"/>
              </a:ext>
            </a:extLst>
          </p:cNvPr>
          <p:cNvSpPr/>
          <p:nvPr/>
        </p:nvSpPr>
        <p:spPr>
          <a:xfrm>
            <a:off x="6829772" y="1638832"/>
            <a:ext cx="5233095" cy="758568"/>
          </a:xfrm>
          <a:prstGeom prst="borderCallout1">
            <a:avLst>
              <a:gd name="adj1" fmla="val 18750"/>
              <a:gd name="adj2" fmla="val -8333"/>
              <a:gd name="adj3" fmla="val 298169"/>
              <a:gd name="adj4" fmla="val -78195"/>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・研究開発課題番号は以下を参照してください。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hlinkClick r:id="rId2"/>
              </a:rPr>
              <a:t>課題番号</a:t>
            </a:r>
            <a:endParaRPr kumimoji="1" lang="ja-JP" altLang="en-US" sz="1200" dirty="0">
              <a:solidFill>
                <a:srgbClr val="575757"/>
              </a:solidFill>
              <a:latin typeface="Meiryo UI" panose="020B0604030504040204" pitchFamily="50" charset="-128"/>
              <a:ea typeface="Meiryo UI" panose="020B0604030504040204" pitchFamily="50" charset="-128"/>
            </a:endParaRPr>
          </a:p>
        </p:txBody>
      </p:sp>
      <p:sp>
        <p:nvSpPr>
          <p:cNvPr id="4" name="吹き出し: 線 3">
            <a:extLst>
              <a:ext uri="{FF2B5EF4-FFF2-40B4-BE49-F238E27FC236}">
                <a16:creationId xmlns:a16="http://schemas.microsoft.com/office/drawing/2014/main" id="{DEAFFE0F-CB53-2998-5D4B-8FA78C898112}"/>
              </a:ext>
            </a:extLst>
          </p:cNvPr>
          <p:cNvSpPr/>
          <p:nvPr/>
        </p:nvSpPr>
        <p:spPr>
          <a:xfrm>
            <a:off x="6836990" y="4365104"/>
            <a:ext cx="5233095" cy="854063"/>
          </a:xfrm>
          <a:prstGeom prst="borderCallout1">
            <a:avLst>
              <a:gd name="adj1" fmla="val 18750"/>
              <a:gd name="adj2" fmla="val -8333"/>
              <a:gd name="adj3" fmla="val 56129"/>
              <a:gd name="adj4" fmla="val -91482"/>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提出時にこの図形は削除してください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・提案者名は、代表提案する法人名を記載してください</a:t>
            </a:r>
          </a:p>
        </p:txBody>
      </p:sp>
      <p:graphicFrame>
        <p:nvGraphicFramePr>
          <p:cNvPr id="5" name="表 4">
            <a:extLst>
              <a:ext uri="{FF2B5EF4-FFF2-40B4-BE49-F238E27FC236}">
                <a16:creationId xmlns:a16="http://schemas.microsoft.com/office/drawing/2014/main" id="{ADAFCD2F-E89C-9F14-E8B8-5DC642E17999}"/>
              </a:ext>
            </a:extLst>
          </p:cNvPr>
          <p:cNvGraphicFramePr>
            <a:graphicFrameLocks noGrp="1"/>
          </p:cNvGraphicFramePr>
          <p:nvPr>
            <p:extLst>
              <p:ext uri="{D42A27DB-BD31-4B8C-83A1-F6EECF244321}">
                <p14:modId xmlns:p14="http://schemas.microsoft.com/office/powerpoint/2010/main" val="2014743186"/>
              </p:ext>
            </p:extLst>
          </p:nvPr>
        </p:nvGraphicFramePr>
        <p:xfrm>
          <a:off x="8400256" y="5574145"/>
          <a:ext cx="3354726" cy="1097280"/>
        </p:xfrm>
        <a:graphic>
          <a:graphicData uri="http://schemas.openxmlformats.org/drawingml/2006/table">
            <a:tbl>
              <a:tblPr firstRow="1" bandRow="1">
                <a:tableStyleId>{5C22544A-7EE6-4342-B048-85BDC9FD1C3A}</a:tableStyleId>
              </a:tblPr>
              <a:tblGrid>
                <a:gridCol w="1641359">
                  <a:extLst>
                    <a:ext uri="{9D8B030D-6E8A-4147-A177-3AD203B41FA5}">
                      <a16:colId xmlns:a16="http://schemas.microsoft.com/office/drawing/2014/main" val="1453229883"/>
                    </a:ext>
                  </a:extLst>
                </a:gridCol>
                <a:gridCol w="1713367">
                  <a:extLst>
                    <a:ext uri="{9D8B030D-6E8A-4147-A177-3AD203B41FA5}">
                      <a16:colId xmlns:a16="http://schemas.microsoft.com/office/drawing/2014/main" val="749512056"/>
                    </a:ext>
                  </a:extLst>
                </a:gridCol>
              </a:tblGrid>
              <a:tr h="285859">
                <a:tc gridSpan="2">
                  <a:txBody>
                    <a:bodyPr/>
                    <a:lstStyle/>
                    <a:p>
                      <a:r>
                        <a:rPr kumimoji="1" lang="en-US" altLang="ja-JP" dirty="0"/>
                        <a:t>NEDO</a:t>
                      </a:r>
                      <a:r>
                        <a:rPr kumimoji="1" lang="ja-JP" altLang="en-US" dirty="0"/>
                        <a:t>記載欄</a:t>
                      </a:r>
                    </a:p>
                  </a:txBody>
                  <a:tcPr/>
                </a:tc>
                <a:tc hMerge="1">
                  <a:txBody>
                    <a:bodyPr/>
                    <a:lstStyle/>
                    <a:p>
                      <a:endParaRPr dirty="0"/>
                    </a:p>
                  </a:txBody>
                  <a:tcPr/>
                </a:tc>
                <a:extLst>
                  <a:ext uri="{0D108BD9-81ED-4DB2-BD59-A6C34878D82A}">
                    <a16:rowId xmlns:a16="http://schemas.microsoft.com/office/drawing/2014/main" val="1225296259"/>
                  </a:ext>
                </a:extLst>
              </a:tr>
              <a:tr h="285859">
                <a:tc>
                  <a:txBody>
                    <a:bodyPr/>
                    <a:lstStyle/>
                    <a:p>
                      <a:r>
                        <a:rPr kumimoji="1" lang="ja-JP" altLang="en-US" dirty="0"/>
                        <a:t>受付番号</a:t>
                      </a:r>
                    </a:p>
                  </a:txBody>
                  <a:tcPr/>
                </a:tc>
                <a:tc>
                  <a:txBody>
                    <a:bodyPr/>
                    <a:lstStyle/>
                    <a:p>
                      <a:endParaRPr kumimoji="1" lang="ja-JP" altLang="en-US" dirty="0"/>
                    </a:p>
                  </a:txBody>
                  <a:tcPr/>
                </a:tc>
                <a:extLst>
                  <a:ext uri="{0D108BD9-81ED-4DB2-BD59-A6C34878D82A}">
                    <a16:rowId xmlns:a16="http://schemas.microsoft.com/office/drawing/2014/main" val="2786795930"/>
                  </a:ext>
                </a:extLst>
              </a:tr>
              <a:tr h="285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適合確認結果</a:t>
                      </a:r>
                    </a:p>
                  </a:txBody>
                  <a:tcPr/>
                </a:tc>
                <a:tc>
                  <a:txBody>
                    <a:bodyPr/>
                    <a:lstStyle/>
                    <a:p>
                      <a:endParaRPr kumimoji="1" lang="ja-JP" altLang="en-US" dirty="0"/>
                    </a:p>
                  </a:txBody>
                  <a:tcPr/>
                </a:tc>
                <a:extLst>
                  <a:ext uri="{0D108BD9-81ED-4DB2-BD59-A6C34878D82A}">
                    <a16:rowId xmlns:a16="http://schemas.microsoft.com/office/drawing/2014/main" val="2519006072"/>
                  </a:ext>
                </a:extLst>
              </a:tr>
            </a:tbl>
          </a:graphicData>
        </a:graphic>
      </p:graphicFrame>
      <p:sp>
        <p:nvSpPr>
          <p:cNvPr id="6" name="テキスト ボックス 5">
            <a:extLst>
              <a:ext uri="{FF2B5EF4-FFF2-40B4-BE49-F238E27FC236}">
                <a16:creationId xmlns:a16="http://schemas.microsoft.com/office/drawing/2014/main" id="{7AA090BD-892F-DB37-84C3-E2B3D24D7059}"/>
              </a:ext>
            </a:extLst>
          </p:cNvPr>
          <p:cNvSpPr txBox="1"/>
          <p:nvPr/>
        </p:nvSpPr>
        <p:spPr>
          <a:xfrm>
            <a:off x="911424" y="1916832"/>
            <a:ext cx="2520280" cy="122413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err="1">
              <a:solidFill>
                <a:srgbClr val="575757"/>
              </a:solidFill>
            </a:endParaRPr>
          </a:p>
        </p:txBody>
      </p:sp>
      <p:sp>
        <p:nvSpPr>
          <p:cNvPr id="7" name="正方形/長方形 6">
            <a:extLst>
              <a:ext uri="{FF2B5EF4-FFF2-40B4-BE49-F238E27FC236}">
                <a16:creationId xmlns:a16="http://schemas.microsoft.com/office/drawing/2014/main" id="{77F5C6EE-6C71-972D-3AEC-F056F143C592}"/>
              </a:ext>
            </a:extLst>
          </p:cNvPr>
          <p:cNvSpPr/>
          <p:nvPr/>
        </p:nvSpPr>
        <p:spPr>
          <a:xfrm>
            <a:off x="632358" y="5376165"/>
            <a:ext cx="6327737" cy="1086899"/>
          </a:xfrm>
          <a:prstGeom prst="rect">
            <a:avLst/>
          </a:prstGeom>
          <a:solidFill>
            <a:schemeClr val="accent4">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200" dirty="0">
                <a:solidFill>
                  <a:srgbClr val="575757"/>
                </a:solidFill>
                <a:latin typeface="Meiryo UI" panose="020B0604030504040204" pitchFamily="50" charset="-128"/>
                <a:ea typeface="Meiryo UI" panose="020B0604030504040204" pitchFamily="50" charset="-128"/>
              </a:rPr>
              <a:t>本シートは、採択可否や提案の良しあしを判断するものではなく、提案書を</a:t>
            </a:r>
            <a:r>
              <a:rPr kumimoji="1" lang="en-US" altLang="ja-JP" sz="1200" dirty="0">
                <a:solidFill>
                  <a:srgbClr val="575757"/>
                </a:solidFill>
                <a:latin typeface="Meiryo UI" panose="020B0604030504040204" pitchFamily="50" charset="-128"/>
                <a:ea typeface="Meiryo UI" panose="020B0604030504040204" pitchFamily="50" charset="-128"/>
              </a:rPr>
              <a:t>NEDO</a:t>
            </a:r>
            <a:r>
              <a:rPr kumimoji="1" lang="ja-JP" altLang="en-US" sz="1200" dirty="0">
                <a:solidFill>
                  <a:srgbClr val="575757"/>
                </a:solidFill>
                <a:latin typeface="Meiryo UI" panose="020B0604030504040204" pitchFamily="50" charset="-128"/>
                <a:ea typeface="Meiryo UI" panose="020B0604030504040204" pitchFamily="50" charset="-128"/>
              </a:rPr>
              <a:t>の提出した際に、不受理になるかどうかを判断するものです。</a:t>
            </a:r>
            <a:endParaRPr kumimoji="1" lang="en-US" altLang="ja-JP" sz="1200" dirty="0">
              <a:solidFill>
                <a:srgbClr val="575757"/>
              </a:solidFill>
              <a:latin typeface="Meiryo UI" panose="020B0604030504040204" pitchFamily="50" charset="-128"/>
              <a:ea typeface="Meiryo UI" panose="020B0604030504040204" pitchFamily="50" charset="-128"/>
            </a:endParaRPr>
          </a:p>
          <a:p>
            <a:r>
              <a:rPr kumimoji="1" lang="ja-JP" altLang="en-US" sz="1200" dirty="0">
                <a:solidFill>
                  <a:srgbClr val="575757"/>
                </a:solidFill>
                <a:latin typeface="Meiryo UI" panose="020B0604030504040204" pitchFamily="50" charset="-128"/>
                <a:ea typeface="Meiryo UI" panose="020B0604030504040204" pitchFamily="50" charset="-128"/>
              </a:rPr>
              <a:t>適合・不適合の判断がつかない場合は、補足資料の提出をお願いする場合があります。</a:t>
            </a:r>
          </a:p>
        </p:txBody>
      </p:sp>
    </p:spTree>
    <p:extLst>
      <p:ext uri="{BB962C8B-B14F-4D97-AF65-F5344CB8AC3E}">
        <p14:creationId xmlns:p14="http://schemas.microsoft.com/office/powerpoint/2010/main" val="41605696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B062B984-FC2A-4B4A-B6D6-616658681072}"/>
              </a:ext>
            </a:extLst>
          </p:cNvPr>
          <p:cNvSpPr txBox="1">
            <a:spLocks/>
          </p:cNvSpPr>
          <p:nvPr/>
        </p:nvSpPr>
        <p:spPr>
          <a:xfrm>
            <a:off x="148857" y="171450"/>
            <a:ext cx="10933350" cy="276999"/>
          </a:xfrm>
          <a:prstGeom prst="rect">
            <a:avLst/>
          </a:prstGeom>
          <a:noFill/>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dirty="0">
                <a:solidFill>
                  <a:schemeClr val="tx1"/>
                </a:solidFill>
              </a:rPr>
              <a:t>【</a:t>
            </a:r>
            <a:r>
              <a:rPr lang="ja-JP" altLang="en-US" sz="2000" dirty="0">
                <a:solidFill>
                  <a:schemeClr val="tx1"/>
                </a:solidFill>
              </a:rPr>
              <a:t>事業の実施計画</a:t>
            </a:r>
            <a:r>
              <a:rPr lang="en-US" altLang="ja-JP" sz="2000" dirty="0">
                <a:solidFill>
                  <a:schemeClr val="tx1"/>
                </a:solidFill>
              </a:rPr>
              <a:t>】</a:t>
            </a:r>
            <a:endParaRPr kumimoji="1" lang="en-US" sz="2000" dirty="0">
              <a:solidFill>
                <a:schemeClr val="tx1"/>
              </a:solidFill>
            </a:endParaRPr>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177940" y="610047"/>
            <a:ext cx="11966732" cy="3046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200" dirty="0">
                <a:solidFill>
                  <a:schemeClr val="tx1"/>
                </a:solidFill>
              </a:rPr>
              <a:t>１．事業の概要｜ 事業の全体像、研究開発課題との関係性（課題解決にどのように貢献できるか）</a:t>
            </a:r>
            <a:endParaRPr kumimoji="1" lang="en-US" sz="2200" dirty="0">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9" name="ee4pContent3">
            <a:extLst>
              <a:ext uri="{FF2B5EF4-FFF2-40B4-BE49-F238E27FC236}">
                <a16:creationId xmlns:a16="http://schemas.microsoft.com/office/drawing/2014/main" id="{231F889D-573F-5084-CC30-9E0F7677D1DE}"/>
              </a:ext>
            </a:extLst>
          </p:cNvPr>
          <p:cNvSpPr txBox="1"/>
          <p:nvPr/>
        </p:nvSpPr>
        <p:spPr>
          <a:xfrm>
            <a:off x="59244" y="5229200"/>
            <a:ext cx="3240360" cy="364428"/>
          </a:xfrm>
          <a:prstGeom prst="rect">
            <a:avLst/>
          </a:prstGeom>
          <a:noFill/>
          <a:ln w="9525" cap="rnd" cmpd="sng" algn="ctr">
            <a:noFill/>
            <a:prstDash val="solid"/>
            <a:round/>
            <a:headEnd type="none" w="med" len="med"/>
            <a:tailEnd type="none" w="med" len="med"/>
          </a:ln>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endParaRPr kumimoji="1" lang="en-US" altLang="ja-JP" sz="1400" dirty="0">
              <a:ea typeface="Meiryo UI" panose="020B0604030504040204" pitchFamily="50" charset="-128"/>
            </a:endParaRPr>
          </a:p>
        </p:txBody>
      </p:sp>
      <p:sp>
        <p:nvSpPr>
          <p:cNvPr id="3" name="テキスト ボックス 2">
            <a:extLst>
              <a:ext uri="{FF2B5EF4-FFF2-40B4-BE49-F238E27FC236}">
                <a16:creationId xmlns:a16="http://schemas.microsoft.com/office/drawing/2014/main" id="{9ECE8E31-484E-7215-AF5F-244899A0ADA1}"/>
              </a:ext>
            </a:extLst>
          </p:cNvPr>
          <p:cNvSpPr txBox="1"/>
          <p:nvPr/>
        </p:nvSpPr>
        <p:spPr>
          <a:xfrm>
            <a:off x="249362" y="1295055"/>
            <a:ext cx="11535269" cy="397031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altLang="ja-JP" sz="1800" b="0" i="0" u="none" strike="noStrike" baseline="0" dirty="0">
                <a:solidFill>
                  <a:srgbClr val="000000"/>
                </a:solidFill>
                <a:latin typeface="MS-Gothic"/>
              </a:rPr>
              <a:t>Ⅰ</a:t>
            </a:r>
            <a:r>
              <a:rPr lang="ja-JP" altLang="en-US" sz="1800" b="0" i="0" u="none" strike="noStrike" baseline="0" dirty="0">
                <a:solidFill>
                  <a:srgbClr val="000000"/>
                </a:solidFill>
                <a:latin typeface="MeiryoUI"/>
              </a:rPr>
              <a:t>．事業の全体像</a:t>
            </a:r>
          </a:p>
          <a:p>
            <a:pPr algn="l"/>
            <a:r>
              <a:rPr lang="ja-JP" altLang="en-US" sz="1800" b="0" i="0" u="none" strike="noStrike" baseline="0" dirty="0">
                <a:solidFill>
                  <a:srgbClr val="0066FF"/>
                </a:solidFill>
                <a:latin typeface="MeiryoUI"/>
              </a:rPr>
              <a:t>・開発等が必要な背景、開発内容や目標、目標達成により解決される課題等の全体像を簡潔に記載してください。</a:t>
            </a:r>
          </a:p>
          <a:p>
            <a:pPr algn="l"/>
            <a:r>
              <a:rPr lang="ja-JP" altLang="en-US" sz="1800" b="0" i="0" u="none" strike="noStrike" baseline="0" dirty="0">
                <a:solidFill>
                  <a:srgbClr val="0066FF"/>
                </a:solidFill>
                <a:latin typeface="MeiryoUI"/>
              </a:rPr>
              <a:t>・本事業の内容を象徴する図・写真を貼り付けてください。</a:t>
            </a: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en-US" altLang="ja-JP" dirty="0">
              <a:solidFill>
                <a:srgbClr val="0066FF"/>
              </a:solidFill>
              <a:latin typeface="MeiryoUI"/>
            </a:endParaRPr>
          </a:p>
          <a:p>
            <a:pPr algn="l"/>
            <a:endParaRPr lang="en-US" altLang="ja-JP" sz="1800" b="0" i="0" u="none" strike="noStrike" baseline="0" dirty="0">
              <a:solidFill>
                <a:srgbClr val="0066FF"/>
              </a:solidFill>
              <a:latin typeface="MeiryoUI"/>
            </a:endParaRPr>
          </a:p>
          <a:p>
            <a:pPr algn="l"/>
            <a:endParaRPr lang="ja-JP" altLang="en-US" sz="1800" b="0" i="0" u="none" strike="noStrike" baseline="0" dirty="0">
              <a:solidFill>
                <a:srgbClr val="0066FF"/>
              </a:solidFill>
              <a:latin typeface="MeiryoUI"/>
            </a:endParaRPr>
          </a:p>
          <a:p>
            <a:pPr algn="l"/>
            <a:r>
              <a:rPr lang="en-US" altLang="ja-JP" sz="1800" b="0" i="0" u="none" strike="noStrike" baseline="0" dirty="0">
                <a:solidFill>
                  <a:srgbClr val="000000"/>
                </a:solidFill>
                <a:latin typeface="MS-Gothic"/>
              </a:rPr>
              <a:t>Ⅱ</a:t>
            </a:r>
            <a:r>
              <a:rPr lang="ja-JP" altLang="en-US" sz="1800" b="0" i="0" u="none" strike="noStrike" baseline="0" dirty="0">
                <a:solidFill>
                  <a:srgbClr val="000000"/>
                </a:solidFill>
                <a:latin typeface="MeiryoUI"/>
              </a:rPr>
              <a:t>．研究開発課題（トピック）との関連性</a:t>
            </a:r>
          </a:p>
          <a:p>
            <a:pPr algn="l"/>
            <a:r>
              <a:rPr lang="ja-JP" altLang="en-US" sz="1800" b="0" i="0" u="none" strike="noStrike" baseline="0" dirty="0">
                <a:solidFill>
                  <a:srgbClr val="0066FF"/>
                </a:solidFill>
                <a:latin typeface="MeiryoUI"/>
              </a:rPr>
              <a:t>・今回提案する事業が、トピックに記載された政策課題等の解決に対し将来的にどのように貢献するか記載してください。</a:t>
            </a:r>
          </a:p>
          <a:p>
            <a:pPr algn="l"/>
            <a:r>
              <a:rPr lang="ja-JP" altLang="en-US" sz="1800" b="0" i="0" u="none" strike="noStrike" baseline="0" dirty="0">
                <a:solidFill>
                  <a:srgbClr val="0066FF"/>
                </a:solidFill>
                <a:latin typeface="MeiryoUI"/>
              </a:rPr>
              <a:t>・提案内容には課題解決のためにどのような概念実証</a:t>
            </a:r>
            <a:r>
              <a:rPr lang="en-US" altLang="ja-JP" sz="1800" b="0" i="0" u="none" strike="noStrike" baseline="0" dirty="0">
                <a:solidFill>
                  <a:srgbClr val="0066FF"/>
                </a:solidFill>
                <a:latin typeface="MeiryoUI"/>
              </a:rPr>
              <a:t>(POC)</a:t>
            </a:r>
            <a:r>
              <a:rPr lang="ja-JP" altLang="en-US" sz="1800" b="0" i="0" u="none" strike="noStrike" baseline="0" dirty="0">
                <a:solidFill>
                  <a:srgbClr val="0066FF"/>
                </a:solidFill>
                <a:latin typeface="MeiryoUI"/>
              </a:rPr>
              <a:t>・実現可能性調査</a:t>
            </a:r>
            <a:r>
              <a:rPr lang="en-US" altLang="ja-JP" sz="1800" b="0" i="0" u="none" strike="noStrike" baseline="0" dirty="0">
                <a:solidFill>
                  <a:srgbClr val="0066FF"/>
                </a:solidFill>
                <a:latin typeface="MeiryoUI"/>
              </a:rPr>
              <a:t>(FS)</a:t>
            </a:r>
            <a:r>
              <a:rPr lang="ja-JP" altLang="en-US" sz="1800" b="0" i="0" u="none" strike="noStrike" baseline="0" dirty="0">
                <a:solidFill>
                  <a:srgbClr val="0066FF"/>
                </a:solidFill>
                <a:latin typeface="MeiryoUI"/>
              </a:rPr>
              <a:t>の証明が必要なのかについても簡潔に記載してください。</a:t>
            </a:r>
            <a:endParaRPr lang="ja-JP" altLang="en-US" dirty="0"/>
          </a:p>
        </p:txBody>
      </p:sp>
    </p:spTree>
    <p:extLst>
      <p:ext uri="{BB962C8B-B14F-4D97-AF65-F5344CB8AC3E}">
        <p14:creationId xmlns:p14="http://schemas.microsoft.com/office/powerpoint/2010/main" val="2017946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THINKCELLUNDODONOTDELETE" val="0"/>
</p:tagLst>
</file>

<file path=ppt/theme/theme1.xml><?xml version="1.0" encoding="utf-8"?>
<a:theme xmlns:a="http://schemas.openxmlformats.org/drawingml/2006/main" name="１">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defPPr algn="ctr">
          <a:defRPr kumimoji="1" sz="1200" dirty="0">
            <a:solidFill>
              <a:srgbClr val="575757"/>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355</Words>
  <PresentationFormat>ワイド画面</PresentationFormat>
  <Paragraphs>37</Paragraphs>
  <Slides>2</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ariant>
        <vt:lpstr>目的別スライド ショー</vt:lpstr>
      </vt:variant>
      <vt:variant>
        <vt:i4>1</vt:i4>
      </vt:variant>
    </vt:vector>
  </HeadingPairs>
  <TitlesOfParts>
    <vt:vector size="9" baseType="lpstr">
      <vt:lpstr>Meiryo UI</vt:lpstr>
      <vt:lpstr>MeiryoUI</vt:lpstr>
      <vt:lpstr>MS-Gothic</vt:lpstr>
      <vt:lpstr>Arial</vt:lpstr>
      <vt:lpstr>Trebuchet MS</vt:lpstr>
      <vt:lpstr>１</vt:lpstr>
      <vt:lpstr>PowerPoint プレゼンテーション</vt:lpstr>
      <vt:lpstr>PowerPoint プレゼンテーション</vt:lpstr>
      <vt:lpstr>Format Guide Workshop</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