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4217" r:id="rId1"/>
    <p:sldMasterId id="2147484249" r:id="rId2"/>
  </p:sldMasterIdLst>
  <p:notesMasterIdLst>
    <p:notesMasterId r:id="rId17"/>
  </p:notesMasterIdLst>
  <p:handoutMasterIdLst>
    <p:handoutMasterId r:id="rId18"/>
  </p:handoutMasterIdLst>
  <p:sldIdLst>
    <p:sldId id="3303" r:id="rId3"/>
    <p:sldId id="3304" r:id="rId4"/>
    <p:sldId id="3339" r:id="rId5"/>
    <p:sldId id="3305" r:id="rId6"/>
    <p:sldId id="3336" r:id="rId7"/>
    <p:sldId id="3306" r:id="rId8"/>
    <p:sldId id="3341" r:id="rId9"/>
    <p:sldId id="3340" r:id="rId10"/>
    <p:sldId id="3342" r:id="rId11"/>
    <p:sldId id="3330" r:id="rId12"/>
    <p:sldId id="3333" r:id="rId13"/>
    <p:sldId id="3338" r:id="rId14"/>
    <p:sldId id="3343" r:id="rId15"/>
    <p:sldId id="3337" r:id="rId16"/>
  </p:sldIdLst>
  <p:sldSz cx="9906000" cy="6858000" type="A4"/>
  <p:notesSz cx="6735763" cy="98663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i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i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i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i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7" userDrawn="1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FF"/>
    <a:srgbClr val="FFFFFF"/>
    <a:srgbClr val="0000FF"/>
    <a:srgbClr val="FF00FF"/>
    <a:srgbClr val="006600"/>
    <a:srgbClr val="F8F8F8"/>
    <a:srgbClr val="000000"/>
    <a:srgbClr val="CC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31" autoAdjust="0"/>
    <p:restoredTop sz="95882" autoAdjust="0"/>
  </p:normalViewPr>
  <p:slideViewPr>
    <p:cSldViewPr snapToGrid="0">
      <p:cViewPr varScale="1">
        <p:scale>
          <a:sx n="107" d="100"/>
          <a:sy n="107" d="100"/>
        </p:scale>
        <p:origin x="1266" y="90"/>
      </p:cViewPr>
      <p:guideLst>
        <p:guide orient="horz" pos="527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-16356"/>
    </p:cViewPr>
  </p:sorterViewPr>
  <p:notesViewPr>
    <p:cSldViewPr snapToGrid="0">
      <p:cViewPr varScale="1">
        <p:scale>
          <a:sx n="75" d="100"/>
          <a:sy n="75" d="100"/>
        </p:scale>
        <p:origin x="-2232" y="-102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20193" cy="49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6" tIns="45435" rIns="90876" bIns="45435" numCol="1" anchor="t" anchorCtr="0" compatLnSpc="1">
            <a:prstTxWarp prst="textNoShape">
              <a:avLst/>
            </a:prstTxWarp>
          </a:bodyPr>
          <a:lstStyle>
            <a:lvl1pPr algn="l" defTabSz="908554">
              <a:defRPr sz="1200" i="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571" y="0"/>
            <a:ext cx="2920192" cy="49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6" tIns="45435" rIns="90876" bIns="45435" numCol="1" anchor="t" anchorCtr="0" compatLnSpc="1">
            <a:prstTxWarp prst="textNoShape">
              <a:avLst/>
            </a:prstTxWarp>
          </a:bodyPr>
          <a:lstStyle>
            <a:lvl1pPr algn="r" defTabSz="908554">
              <a:defRPr sz="1200" i="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374652"/>
            <a:ext cx="2920193" cy="49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6" tIns="45435" rIns="90876" bIns="45435" numCol="1" anchor="b" anchorCtr="0" compatLnSpc="1">
            <a:prstTxWarp prst="textNoShape">
              <a:avLst/>
            </a:prstTxWarp>
          </a:bodyPr>
          <a:lstStyle>
            <a:lvl1pPr algn="l" defTabSz="908554">
              <a:defRPr sz="1200" i="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571" y="9374652"/>
            <a:ext cx="2920192" cy="49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6" tIns="45435" rIns="90876" bIns="45435" numCol="1" anchor="b" anchorCtr="0" compatLnSpc="1">
            <a:prstTxWarp prst="textNoShape">
              <a:avLst/>
            </a:prstTxWarp>
          </a:bodyPr>
          <a:lstStyle>
            <a:lvl1pPr algn="r" defTabSz="908554">
              <a:defRPr sz="1200" i="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0763CA64-326F-4EF5-86C7-961A4B1E43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7108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20193" cy="49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6" tIns="45435" rIns="90876" bIns="45435" numCol="1" anchor="t" anchorCtr="0" compatLnSpc="1">
            <a:prstTxWarp prst="textNoShape">
              <a:avLst/>
            </a:prstTxWarp>
          </a:bodyPr>
          <a:lstStyle>
            <a:lvl1pPr algn="l" defTabSz="908554">
              <a:defRPr sz="1200" i="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004" y="0"/>
            <a:ext cx="2920193" cy="49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6" tIns="45435" rIns="90876" bIns="45435" numCol="1" anchor="t" anchorCtr="0" compatLnSpc="1">
            <a:prstTxWarp prst="textNoShape">
              <a:avLst/>
            </a:prstTxWarp>
          </a:bodyPr>
          <a:lstStyle>
            <a:lvl1pPr algn="r" defTabSz="908554">
              <a:defRPr sz="1200" i="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8500" y="741363"/>
            <a:ext cx="5338763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5465" y="4684967"/>
            <a:ext cx="5384840" cy="4440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6" tIns="45435" rIns="90876" bIns="454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371501"/>
            <a:ext cx="2920193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6" tIns="45435" rIns="90876" bIns="45435" numCol="1" anchor="b" anchorCtr="0" compatLnSpc="1">
            <a:prstTxWarp prst="textNoShape">
              <a:avLst/>
            </a:prstTxWarp>
          </a:bodyPr>
          <a:lstStyle>
            <a:lvl1pPr algn="l" defTabSz="908554">
              <a:defRPr sz="1200" i="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004" y="9371501"/>
            <a:ext cx="2920193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6" tIns="45435" rIns="90876" bIns="45435" numCol="1" anchor="b" anchorCtr="0" compatLnSpc="1">
            <a:prstTxWarp prst="textNoShape">
              <a:avLst/>
            </a:prstTxWarp>
          </a:bodyPr>
          <a:lstStyle>
            <a:lvl1pPr algn="r" defTabSz="908554">
              <a:defRPr sz="1200" i="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E19FE20C-B4F4-4FED-A715-1996283D0E0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027826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ＭＳ ゴシック" pitchFamily="49" charset="-128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ＭＳ ゴシック" pitchFamily="49" charset="-128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ＭＳ ゴシック" pitchFamily="49" charset="-128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ＭＳ ゴシック" pitchFamily="49" charset="-128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ＭＳ ゴシック" pitchFamily="49" charset="-128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E8DE7-516E-0D08-DC24-639193B2D9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79859467-BAB7-139A-D678-515383690D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E465F5E8-B770-180B-63FD-CD3A777976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45E6DDA-4B1D-427E-9AC4-BCE115D0F4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652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D509FA-889F-474C-84E9-F5B691EABD91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652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0504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2DE37-AF20-9F41-39DC-F3F0847719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73E643B6-1EAD-35C6-0C15-4E1C64F601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025C77A-8E8E-73F8-D201-EB941EF5E1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217190E-849F-2E28-1D69-5DD6D747C7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652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D509FA-889F-474C-84E9-F5B691EABD91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652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7725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30A303-8482-615F-4A7A-060555EA61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5766242-7254-145F-3931-EE517A9753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5C6FB05-C651-5805-38DA-D01BC7F458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13EEF47-A90C-F702-1B67-4DC2831D17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652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D509FA-889F-474C-84E9-F5B691EABD91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652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870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419AD-D4B2-E183-2507-1E1E35AB4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75E89B3C-E38B-68CE-2DBC-DBBAE5AA27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F80AE1A-7273-2833-AFA4-FB62341FFF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32B5CEF-FCEA-03AD-554A-DBE8C18243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652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D509FA-889F-474C-84E9-F5B691EABD91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652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839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4D8C2-B0AB-9026-11AC-28A0B3CC1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8E37D12-D310-13D4-1F18-E282053202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BF1B730-0A4A-ED00-74C7-362453596A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85C7ACD-DAC5-9DA4-945B-B12DAC4645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9FE20C-B4F4-4FED-A715-1996283D0E0C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3673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6736-2538-481C-BAA9-ABAD0093B8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6736-2538-481C-BAA9-ABAD0093B8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6736-2538-481C-BAA9-ABAD0093B8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571296"/>
            <a:ext cx="8420100" cy="588284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9601" y="8164"/>
            <a:ext cx="6854600" cy="40821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56495" y="6537322"/>
            <a:ext cx="2311400" cy="215444"/>
          </a:xfrm>
        </p:spPr>
        <p:txBody>
          <a:bodyPr lIns="0" tIns="0" rIns="0" bIns="0">
            <a:spAutoFit/>
          </a:bodyPr>
          <a:lstStyle>
            <a:lvl1pPr>
              <a:defRPr sz="1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fld id="{C510F357-3EF3-40AC-AE1B-F956C3103ED5}" type="datetime1">
              <a:rPr lang="ja-JP" altLang="en-US" smtClean="0"/>
              <a:t>2025/2/26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384550" y="6537322"/>
            <a:ext cx="3136900" cy="215444"/>
          </a:xfrm>
        </p:spPr>
        <p:txBody>
          <a:bodyPr lIns="0" tIns="0" rIns="0" bIns="0">
            <a:spAutoFit/>
          </a:bodyPr>
          <a:lstStyle>
            <a:lvl1pPr>
              <a:defRPr sz="1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470775" y="6537322"/>
            <a:ext cx="2311400" cy="215444"/>
          </a:xfrm>
        </p:spPr>
        <p:txBody>
          <a:bodyPr lIns="0" tIns="0" rIns="0" bIns="0">
            <a:spAutoFit/>
          </a:bodyPr>
          <a:lstStyle>
            <a:lvl1pPr>
              <a:defRPr sz="1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fld id="{36F79F9C-11CA-44F1-9E86-66276BE4B33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71196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583" y="75748"/>
            <a:ext cx="9419544" cy="479424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176894" y="6520994"/>
            <a:ext cx="2311400" cy="215444"/>
          </a:xfrm>
        </p:spPr>
        <p:txBody>
          <a:bodyPr lIns="0" tIns="0" rIns="0" bIns="0">
            <a:spAutoFit/>
          </a:bodyPr>
          <a:lstStyle>
            <a:lvl1pPr>
              <a:defRPr sz="1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fld id="{E6F2341E-530F-42AE-8C7B-E46658E3C2CE}" type="datetime1">
              <a:rPr lang="ja-JP" altLang="en-US" smtClean="0"/>
              <a:t>2025/2/26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384550" y="6520994"/>
            <a:ext cx="3136900" cy="215444"/>
          </a:xfrm>
        </p:spPr>
        <p:txBody>
          <a:bodyPr lIns="0" tIns="0" rIns="0" bIns="0">
            <a:spAutoFit/>
          </a:bodyPr>
          <a:lstStyle>
            <a:lvl1pPr>
              <a:defRPr sz="1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101137" y="6505607"/>
            <a:ext cx="698722" cy="246221"/>
          </a:xfrm>
        </p:spPr>
        <p:txBody>
          <a:bodyPr wrap="square" lIns="0" tIns="0" rIns="0" bIns="0">
            <a:spAutoFit/>
          </a:bodyPr>
          <a:lstStyle>
            <a:lvl1pPr>
              <a:defRPr sz="16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fld id="{36F79F9C-11CA-44F1-9E86-66276BE4B33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644980"/>
            <a:ext cx="9906000" cy="8980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848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3427" y="70530"/>
            <a:ext cx="7812073" cy="562074"/>
          </a:xfr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>
            <a:normAutofit/>
          </a:bodyPr>
          <a:lstStyle>
            <a:lvl1pPr algn="l">
              <a:defRPr sz="2800">
                <a:solidFill>
                  <a:srgbClr val="00B05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2ED32-F4B7-4EC3-AF1F-2FF58E7C1A3E}" type="datetime1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9F9C-11CA-44F1-9E86-66276BE4B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1060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8DD46-2275-443B-A1A3-52C9931A3EF4}" type="datetime1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9F9C-11CA-44F1-9E86-66276BE4B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713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E7A1B-F2C6-4E4B-9B78-9F7102EB7EFF}" type="datetime1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9F9C-11CA-44F1-9E86-66276BE4B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0048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6736-2538-481C-BAA9-ABAD0093B8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6736-2538-481C-BAA9-ABAD0093B8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6736-2538-481C-BAA9-ABAD0093B8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6736-2538-481C-BAA9-ABAD0093B8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6736-2538-481C-BAA9-ABAD0093B8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6736-2538-481C-BAA9-ABAD0093B8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6736-2538-481C-BAA9-ABAD0093B8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6736-2538-481C-BAA9-ABAD0093B8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457104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A6736-2538-481C-BAA9-ABAD0093B8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  <p:sldLayoutId id="2147484220" r:id="rId3"/>
    <p:sldLayoutId id="2147484221" r:id="rId4"/>
    <p:sldLayoutId id="2147484222" r:id="rId5"/>
    <p:sldLayoutId id="2147484223" r:id="rId6"/>
    <p:sldLayoutId id="2147484224" r:id="rId7"/>
    <p:sldLayoutId id="2147484225" r:id="rId8"/>
    <p:sldLayoutId id="2147484226" r:id="rId9"/>
    <p:sldLayoutId id="2147484227" r:id="rId10"/>
    <p:sldLayoutId id="214748422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38805" y="67583"/>
            <a:ext cx="8915400" cy="479424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3826" y="6586306"/>
            <a:ext cx="2311400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fld id="{5E2BD2B6-B1BB-4890-86DB-B90356C2DE55}" type="datetime1">
              <a:rPr lang="ja-JP" altLang="en-US" smtClean="0"/>
              <a:t>2025/2/26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586306"/>
            <a:ext cx="3136900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70774" y="6586306"/>
            <a:ext cx="2311400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fld id="{36F79F9C-11CA-44F1-9E86-66276BE4B33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4142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0" r:id="rId1"/>
    <p:sldLayoutId id="2147484251" r:id="rId2"/>
    <p:sldLayoutId id="2147484252" r:id="rId3"/>
    <p:sldLayoutId id="2147484253" r:id="rId4"/>
    <p:sldLayoutId id="2147484254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3200" b="0" kern="1200">
          <a:solidFill>
            <a:schemeClr val="tx1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b="0" kern="1200">
          <a:solidFill>
            <a:schemeClr val="tx1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b="0" kern="1200">
          <a:solidFill>
            <a:schemeClr val="tx1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b="0" kern="1200">
          <a:solidFill>
            <a:schemeClr val="tx1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b="0" kern="1200">
          <a:solidFill>
            <a:schemeClr val="tx1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b="0" kern="1200">
          <a:solidFill>
            <a:schemeClr val="tx1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732694" y="3341388"/>
            <a:ext cx="8440615" cy="11780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844083" fontAlgn="auto">
              <a:lnSpc>
                <a:spcPts val="5077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3692" b="1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0518" y="3546867"/>
            <a:ext cx="8266259" cy="815694"/>
          </a:xfrm>
        </p:spPr>
        <p:txBody>
          <a:bodyPr>
            <a:noAutofit/>
          </a:bodyPr>
          <a:lstStyle/>
          <a:p>
            <a:r>
              <a:rPr lang="ja-JP" altLang="ja-JP" sz="2215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lang="ja-JP" altLang="en-US" sz="2215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早生樹等による燃料用国産木質バイオマス生産・供給に係る技術指針・導入要件の策定に関する調査</a:t>
            </a:r>
            <a:r>
              <a:rPr lang="ja-JP" altLang="ja-JP" sz="2215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</a:t>
            </a:r>
            <a:endParaRPr lang="zh-TW" altLang="en-US" sz="2215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20451" y="361450"/>
            <a:ext cx="8334663" cy="500073"/>
          </a:xfrm>
        </p:spPr>
        <p:txBody>
          <a:bodyPr wrap="square">
            <a:spAutoFit/>
          </a:bodyPr>
          <a:lstStyle/>
          <a:p>
            <a:r>
              <a:rPr lang="ja-JP" altLang="en-US" sz="1477" b="1" kern="0" dirty="0">
                <a:solidFill>
                  <a:schemeClr val="accent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「</a:t>
            </a:r>
            <a:r>
              <a:rPr lang="ja-JP" altLang="en-US" sz="1477" b="1" kern="0" dirty="0">
                <a:solidFill>
                  <a:schemeClr val="accent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木質バイオマス燃料等の安定的・効率的な供給・利用システム構築支援事業</a:t>
            </a:r>
            <a:endParaRPr lang="en-US" altLang="ja-JP" sz="1477" b="1" kern="0" dirty="0">
              <a:solidFill>
                <a:schemeClr val="accent1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77" b="1" kern="0" dirty="0">
                <a:solidFill>
                  <a:schemeClr val="accent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／早生樹等による燃料用国産木質バイオマス生産・供給に係る技術指針・導入要件の策定に関する調査」</a:t>
            </a:r>
            <a:endParaRPr lang="ja-JP" altLang="en-US" sz="1477" b="1" dirty="0">
              <a:solidFill>
                <a:schemeClr val="accent1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3394882" y="5675624"/>
            <a:ext cx="3121047" cy="34086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44083" fontAlgn="auto">
              <a:spcBef>
                <a:spcPts val="1108"/>
              </a:spcBef>
              <a:spcAft>
                <a:spcPts val="0"/>
              </a:spcAft>
              <a:buNone/>
              <a:defRPr/>
            </a:pPr>
            <a:r>
              <a:rPr lang="ja-JP" altLang="en-US" sz="2215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○○○○○○（法人名）</a:t>
            </a: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3390073" y="5021386"/>
            <a:ext cx="3125856" cy="34086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44083" fontAlgn="auto">
              <a:spcAft>
                <a:spcPts val="0"/>
              </a:spcAft>
              <a:buNone/>
              <a:defRPr/>
            </a:pPr>
            <a:r>
              <a:rPr lang="en-US" altLang="ja-JP" sz="2215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2025</a:t>
            </a:r>
            <a:r>
              <a:rPr lang="ja-JP" altLang="en-US" sz="2215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年○月○○日</a:t>
            </a:r>
            <a:r>
              <a:rPr lang="en-US" altLang="ja-JP" sz="2215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2215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○</a:t>
            </a:r>
            <a:r>
              <a:rPr lang="en-US" altLang="ja-JP" sz="2215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)</a:t>
            </a:r>
            <a:endParaRPr lang="ja-JP" altLang="en-US" sz="2215" b="1" i="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559145" y="1347423"/>
            <a:ext cx="7172225" cy="1730389"/>
          </a:xfrm>
          <a:prstGeom prst="roundRect">
            <a:avLst>
              <a:gd name="adj" fmla="val 11695"/>
            </a:avLst>
          </a:prstGeom>
          <a:solidFill>
            <a:srgbClr val="FFF3FF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発表資料作成の注意点</a:t>
            </a:r>
            <a:r>
              <a:rPr lang="en-US" altLang="ja-JP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316531" indent="-316531" algn="l" defTabSz="844083" fontAlgn="auto">
              <a:spcBef>
                <a:spcPts val="0"/>
              </a:spcBef>
              <a:spcAft>
                <a:spcPts val="0"/>
              </a:spcAft>
              <a:buFontTx/>
              <a:buAutoNum type="arabicParenBoth"/>
              <a:defRPr/>
            </a:pP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全体で</a:t>
            </a:r>
            <a:r>
              <a:rPr lang="en-US" altLang="ja-JP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枚程度</a:t>
            </a:r>
            <a:endParaRPr lang="en-US" altLang="ja-JP" sz="1662" b="1" i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16531" indent="-316531" algn="l" defTabSz="844083" fontAlgn="auto">
              <a:spcBef>
                <a:spcPts val="0"/>
              </a:spcBef>
              <a:spcAft>
                <a:spcPts val="0"/>
              </a:spcAft>
              <a:buFontTx/>
              <a:buAutoNum type="arabicParenBoth"/>
              <a:defRPr/>
            </a:pP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文字サイズは原則</a:t>
            </a:r>
            <a:r>
              <a:rPr lang="en-US" altLang="ja-JP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18pt</a:t>
            </a: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以上（個別で指定があるスライドを除く）</a:t>
            </a:r>
            <a:endParaRPr lang="en-US" altLang="ja-JP" sz="1662" b="1" i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(3)</a:t>
            </a: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白黒印刷で調整するため、背景は白基調の色</a:t>
            </a:r>
            <a:endParaRPr lang="en-US" altLang="ja-JP" sz="1662" b="1" i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(4)</a:t>
            </a: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バイオマスの量</a:t>
            </a:r>
            <a:r>
              <a:rPr lang="en-US" altLang="ja-JP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重量・体積</a:t>
            </a:r>
            <a:r>
              <a:rPr lang="en-US" altLang="ja-JP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について記載する際は、単位を</a:t>
            </a:r>
            <a:r>
              <a:rPr lang="en-US" altLang="ja-JP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”</a:t>
            </a: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絶乾</a:t>
            </a:r>
            <a:r>
              <a:rPr lang="en-US" altLang="ja-JP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t”</a:t>
            </a: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に統一</a:t>
            </a:r>
            <a:endParaRPr lang="en-US" altLang="ja-JP" sz="1662" b="1" i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(5)</a:t>
            </a: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作成時には説明書きを削除</a:t>
            </a:r>
            <a:endParaRPr lang="en-US" altLang="ja-JP" sz="1662" b="1" i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13702A-EE2B-E796-D8DB-508497313F55}"/>
              </a:ext>
            </a:extLst>
          </p:cNvPr>
          <p:cNvSpPr txBox="1"/>
          <p:nvPr/>
        </p:nvSpPr>
        <p:spPr>
          <a:xfrm>
            <a:off x="3884123" y="6173384"/>
            <a:ext cx="4447045" cy="646331"/>
          </a:xfrm>
          <a:prstGeom prst="rect">
            <a:avLst/>
          </a:prstGeom>
          <a:solidFill>
            <a:schemeClr val="tx2">
              <a:lumMod val="20000"/>
              <a:lumOff val="80000"/>
              <a:alpha val="74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87313" indent="-87313" algn="l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ja-JP" altLang="en-US" sz="1200" dirty="0">
                <a:solidFill>
                  <a:srgbClr val="0000FF"/>
                </a:solidFill>
                <a:latin typeface="Calibri" panose="020F0502020204030204"/>
                <a:ea typeface="ＭＳ Ｐゴシック" panose="020B0600070205080204" pitchFamily="50" charset="-128"/>
              </a:rPr>
              <a:t>提案される企業名を記載してください</a:t>
            </a:r>
            <a:endParaRPr lang="en-US" altLang="ja-JP" sz="1200" dirty="0">
              <a:solidFill>
                <a:srgbClr val="0000FF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marL="87313" indent="-87313" algn="l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ja-JP" altLang="en-US" sz="1200" dirty="0">
                <a:solidFill>
                  <a:srgbClr val="0000FF"/>
                </a:solidFill>
                <a:latin typeface="Calibri" panose="020F0502020204030204"/>
                <a:ea typeface="ＭＳ Ｐゴシック" panose="020B0600070205080204" pitchFamily="50" charset="-128"/>
              </a:rPr>
              <a:t>共同提案の場合、代表機関を一番上に記述し、共同提案者を下に併記してください（委託先、共同研究先は記載不要です）</a:t>
            </a:r>
          </a:p>
        </p:txBody>
      </p:sp>
      <p:sp>
        <p:nvSpPr>
          <p:cNvPr id="10" name="スライド番号プレースホルダ 17">
            <a:extLst>
              <a:ext uri="{FF2B5EF4-FFF2-40B4-BE49-F238E27FC236}">
                <a16:creationId xmlns:a16="http://schemas.microsoft.com/office/drawing/2014/main" id="{B921C57C-10B7-F455-68D8-BBE78FD7FCB0}"/>
              </a:ext>
            </a:extLst>
          </p:cNvPr>
          <p:cNvSpPr txBox="1">
            <a:spLocks/>
          </p:cNvSpPr>
          <p:nvPr/>
        </p:nvSpPr>
        <p:spPr>
          <a:xfrm>
            <a:off x="9283032" y="6570545"/>
            <a:ext cx="577850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i="1" kern="12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pPr algn="r">
              <a:defRPr/>
            </a:pPr>
            <a:fld id="{D72BD321-CED7-4E35-88F4-350872C5CE23}" type="slidenum">
              <a:rPr lang="en-US" altLang="ja-JP" i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>
                <a:defRPr/>
              </a:pPr>
              <a:t>0</a:t>
            </a:fld>
            <a:endParaRPr lang="en-US" altLang="ja-JP" i="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6335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A4DBBC-AD68-8B08-C8E3-88B007553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ADAE79-902F-82A7-955C-A6CFCB95E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４．調査・手引内容、及び方法</a:t>
            </a:r>
          </a:p>
        </p:txBody>
      </p:sp>
      <p:sp>
        <p:nvSpPr>
          <p:cNvPr id="64" name="コンテンツ プレースホルダー 2">
            <a:extLst>
              <a:ext uri="{FF2B5EF4-FFF2-40B4-BE49-F238E27FC236}">
                <a16:creationId xmlns:a16="http://schemas.microsoft.com/office/drawing/2014/main" id="{CEAF5273-3ECC-4924-A964-8AF1C8369E03}"/>
              </a:ext>
            </a:extLst>
          </p:cNvPr>
          <p:cNvSpPr txBox="1">
            <a:spLocks/>
          </p:cNvSpPr>
          <p:nvPr/>
        </p:nvSpPr>
        <p:spPr>
          <a:xfrm>
            <a:off x="1034363" y="998369"/>
            <a:ext cx="7280031" cy="34086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844083" fontAlgn="auto">
              <a:spcAft>
                <a:spcPts val="0"/>
              </a:spcAft>
              <a:buNone/>
              <a:defRPr/>
            </a:pPr>
            <a:r>
              <a:rPr lang="ja-JP" altLang="en-US" sz="2215" b="1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（記載例）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D115B68-819E-46C9-1717-D6149E93E713}"/>
              </a:ext>
            </a:extLst>
          </p:cNvPr>
          <p:cNvSpPr txBox="1"/>
          <p:nvPr/>
        </p:nvSpPr>
        <p:spPr>
          <a:xfrm>
            <a:off x="1039771" y="1433305"/>
            <a:ext cx="7950507" cy="15346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当該</a:t>
            </a:r>
            <a:r>
              <a:rPr lang="ja-JP" altLang="en-US" sz="1662" b="1" dirty="0">
                <a:solidFill>
                  <a:srgbClr val="002060"/>
                </a:solidFill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調査</a:t>
            </a: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を実施するに当たり、貴社が提案する</a:t>
            </a:r>
            <a:r>
              <a:rPr lang="ja-JP" altLang="en-US" sz="1662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手法や手段（文献、実地調査、ヒアリング調査等）について、具体的かつ詳細</a:t>
            </a: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に説明してください。</a:t>
            </a:r>
            <a:endParaRPr lang="en-US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当該</a:t>
            </a:r>
            <a:r>
              <a:rPr lang="ja-JP" altLang="en-US" sz="1662" b="1" dirty="0">
                <a:solidFill>
                  <a:srgbClr val="002060"/>
                </a:solidFill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手引</a:t>
            </a: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作成を実施するに当たり、貴社が提案する</a:t>
            </a:r>
            <a:r>
              <a:rPr lang="ja-JP" altLang="en-US" sz="1662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手法や手段（文献、実地調査、ヒアリング調査等）について、具体的かつ詳細</a:t>
            </a: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に説明してください</a:t>
            </a: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スライド番号プレースホルダ 8">
            <a:extLst>
              <a:ext uri="{FF2B5EF4-FFF2-40B4-BE49-F238E27FC236}">
                <a16:creationId xmlns:a16="http://schemas.microsoft.com/office/drawing/2014/main" id="{DE819E68-A00E-3D31-1526-D47E2A8B0726}"/>
              </a:ext>
            </a:extLst>
          </p:cNvPr>
          <p:cNvSpPr txBox="1">
            <a:spLocks/>
          </p:cNvSpPr>
          <p:nvPr/>
        </p:nvSpPr>
        <p:spPr>
          <a:xfrm>
            <a:off x="9347427" y="6642556"/>
            <a:ext cx="533400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i="1" kern="12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pPr algn="r">
              <a:defRPr/>
            </a:pPr>
            <a:fld id="{31E05248-7B1A-4978-AA43-FC100F40D733}" type="slidenum">
              <a:rPr lang="en-US" altLang="ja-JP" i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>
                <a:defRPr/>
              </a:pPr>
              <a:t>9</a:t>
            </a:fld>
            <a:endParaRPr lang="en-US" altLang="ja-JP" i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7381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2B0D73-F8A7-7944-1644-58DD010E3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88C675-29BA-6133-2ED8-C07FFC8D8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５．調査体制等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コンテンツ プレースホルダー 2">
            <a:extLst>
              <a:ext uri="{FF2B5EF4-FFF2-40B4-BE49-F238E27FC236}">
                <a16:creationId xmlns:a16="http://schemas.microsoft.com/office/drawing/2014/main" id="{93FC1602-72DA-FA8C-C326-6CA543C419FA}"/>
              </a:ext>
            </a:extLst>
          </p:cNvPr>
          <p:cNvSpPr txBox="1">
            <a:spLocks/>
          </p:cNvSpPr>
          <p:nvPr/>
        </p:nvSpPr>
        <p:spPr>
          <a:xfrm>
            <a:off x="194583" y="823870"/>
            <a:ext cx="7280031" cy="3693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844083" fontAlgn="auto">
              <a:spcAft>
                <a:spcPts val="0"/>
              </a:spcAft>
              <a:buNone/>
              <a:defRPr/>
            </a:pPr>
            <a:r>
              <a:rPr lang="ja-JP" altLang="en-US" sz="2400" b="1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（記載例）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BDF453A-3C64-DD46-5F7A-5171281E648C}"/>
              </a:ext>
            </a:extLst>
          </p:cNvPr>
          <p:cNvSpPr txBox="1"/>
          <p:nvPr/>
        </p:nvSpPr>
        <p:spPr>
          <a:xfrm>
            <a:off x="464017" y="1290023"/>
            <a:ext cx="79505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調査</a:t>
            </a:r>
            <a:r>
              <a:rPr lang="ja-JP" altLang="ja-JP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体制</a:t>
            </a:r>
            <a:r>
              <a:rPr lang="ja-JP" altLang="en-US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図を記載してください。</a:t>
            </a:r>
            <a:r>
              <a:rPr lang="en-US" altLang="ja-JP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endParaRPr lang="ja-JP" altLang="ja-JP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Text Box 914">
            <a:extLst>
              <a:ext uri="{FF2B5EF4-FFF2-40B4-BE49-F238E27FC236}">
                <a16:creationId xmlns:a16="http://schemas.microsoft.com/office/drawing/2014/main" id="{BBB00B78-BE0C-6F63-53BB-131D34368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246" y="2272612"/>
            <a:ext cx="3147158" cy="1622583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132923" rIns="0" bIns="132923" anchor="ctr" anchorCtr="0" upright="1">
            <a:no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○○○株式会社</a:t>
            </a:r>
            <a:endParaRPr lang="en-US" altLang="ja-JP" b="1" i="0" kern="1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主な実施（担当）項目：</a:t>
            </a:r>
            <a:endParaRPr lang="en-US" altLang="ja-JP" i="0" kern="1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844083" lvl="2"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・●●</a:t>
            </a:r>
          </a:p>
          <a:p>
            <a:pPr marL="844083" lvl="2"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・①○○の調査</a:t>
            </a:r>
            <a:endParaRPr lang="en-US" altLang="ja-JP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844083" lvl="2"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・②○○の調査　</a:t>
            </a:r>
            <a:endParaRPr lang="en-US" altLang="ja-JP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844083" lvl="2"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・③○○の調査</a:t>
            </a:r>
            <a:endParaRPr lang="en-US" altLang="ja-JP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AutoShape 907">
            <a:extLst>
              <a:ext uri="{FF2B5EF4-FFF2-40B4-BE49-F238E27FC236}">
                <a16:creationId xmlns:a16="http://schemas.microsoft.com/office/drawing/2014/main" id="{42E8B9E5-EA8E-ACFF-B9BA-920E887B419E}"/>
              </a:ext>
            </a:extLst>
          </p:cNvPr>
          <p:cNvSpPr>
            <a:spLocks/>
          </p:cNvSpPr>
          <p:nvPr/>
        </p:nvSpPr>
        <p:spPr bwMode="auto">
          <a:xfrm>
            <a:off x="3751403" y="2406655"/>
            <a:ext cx="1157269" cy="1550275"/>
          </a:xfrm>
          <a:prstGeom prst="leftBrace">
            <a:avLst>
              <a:gd name="adj1" fmla="val 0"/>
              <a:gd name="adj2" fmla="val 48983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i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Text Box 908">
            <a:extLst>
              <a:ext uri="{FF2B5EF4-FFF2-40B4-BE49-F238E27FC236}">
                <a16:creationId xmlns:a16="http://schemas.microsoft.com/office/drawing/2014/main" id="{4ECA48DD-0016-4F06-7154-DBD1FD336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1415" y="2934071"/>
            <a:ext cx="2318645" cy="29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（○○○○を再委託）</a:t>
            </a:r>
          </a:p>
        </p:txBody>
      </p:sp>
      <p:sp>
        <p:nvSpPr>
          <p:cNvPr id="16" name="Text Box 909">
            <a:extLst>
              <a:ext uri="{FF2B5EF4-FFF2-40B4-BE49-F238E27FC236}">
                <a16:creationId xmlns:a16="http://schemas.microsoft.com/office/drawing/2014/main" id="{2B2841CC-CD2D-93C3-891F-40214C52F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1415" y="4419417"/>
            <a:ext cx="2318645" cy="29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（○○○○を委託）</a:t>
            </a:r>
          </a:p>
        </p:txBody>
      </p:sp>
      <p:sp>
        <p:nvSpPr>
          <p:cNvPr id="19" name="Text Box 912">
            <a:extLst>
              <a:ext uri="{FF2B5EF4-FFF2-40B4-BE49-F238E27FC236}">
                <a16:creationId xmlns:a16="http://schemas.microsoft.com/office/drawing/2014/main" id="{EA327366-43E2-9266-9BB1-9415A6A94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8673" y="1773097"/>
            <a:ext cx="2921269" cy="109604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99692" rIns="0" bIns="99692" anchor="t" anchorCtr="0" upright="1">
            <a:no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△△△株式会社</a:t>
            </a:r>
            <a:endParaRPr lang="en-US" altLang="ja-JP" b="1" i="0" kern="1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主な実施（担当）項目：</a:t>
            </a:r>
            <a:endParaRPr lang="en-US" altLang="ja-JP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・○○の調査「</a:t>
            </a:r>
          </a:p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i="0" kern="1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0" name="Text Box 913">
            <a:extLst>
              <a:ext uri="{FF2B5EF4-FFF2-40B4-BE49-F238E27FC236}">
                <a16:creationId xmlns:a16="http://schemas.microsoft.com/office/drawing/2014/main" id="{CD173FF3-9494-B24C-B310-E60D57759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8673" y="3705247"/>
            <a:ext cx="3136490" cy="1055151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99692" rIns="0" bIns="99692" anchor="t" anchorCtr="0" upright="1">
            <a:noAutofit/>
          </a:bodyPr>
          <a:lstStyle/>
          <a:p>
            <a:pPr indent="123095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国立大学法人□□□大学</a:t>
            </a:r>
            <a:endParaRPr lang="en-US" altLang="ja-JP" b="1" i="0" kern="1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主な実施（担当）項目：・○○の分析・データ解析</a:t>
            </a:r>
          </a:p>
        </p:txBody>
      </p:sp>
      <p:sp>
        <p:nvSpPr>
          <p:cNvPr id="24" name="テキスト ボックス 28">
            <a:extLst>
              <a:ext uri="{FF2B5EF4-FFF2-40B4-BE49-F238E27FC236}">
                <a16:creationId xmlns:a16="http://schemas.microsoft.com/office/drawing/2014/main" id="{0C4EE7E5-AAB4-0994-DD38-46265F8CBDE5}"/>
              </a:ext>
            </a:extLst>
          </p:cNvPr>
          <p:cNvSpPr txBox="1"/>
          <p:nvPr/>
        </p:nvSpPr>
        <p:spPr>
          <a:xfrm>
            <a:off x="4801281" y="1365406"/>
            <a:ext cx="1794462" cy="33230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84406" tIns="42203" rIns="84406" bIns="4220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再委託先</a:t>
            </a:r>
            <a:r>
              <a:rPr lang="en-US" altLang="ja-JP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739C89D2-31CE-9BF5-5CF2-1127959091D1}"/>
              </a:ext>
            </a:extLst>
          </p:cNvPr>
          <p:cNvSpPr/>
          <p:nvPr/>
        </p:nvSpPr>
        <p:spPr>
          <a:xfrm>
            <a:off x="501959" y="2107503"/>
            <a:ext cx="3321175" cy="1918525"/>
          </a:xfrm>
          <a:prstGeom prst="rect">
            <a:avLst/>
          </a:prstGeom>
          <a:noFill/>
          <a:ln w="254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i="0">
              <a:solidFill>
                <a:prstClr val="white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C93F733-D8CB-571D-F625-390F59209D95}"/>
              </a:ext>
            </a:extLst>
          </p:cNvPr>
          <p:cNvSpPr/>
          <p:nvPr/>
        </p:nvSpPr>
        <p:spPr>
          <a:xfrm>
            <a:off x="6161313" y="1387678"/>
            <a:ext cx="1883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必要に応じて記載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2EC091C-F2DD-45C2-8641-C5F6073CF5AC}"/>
              </a:ext>
            </a:extLst>
          </p:cNvPr>
          <p:cNvSpPr/>
          <p:nvPr/>
        </p:nvSpPr>
        <p:spPr>
          <a:xfrm>
            <a:off x="368085" y="5863428"/>
            <a:ext cx="92585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2060"/>
                </a:solidFill>
                <a:latin typeface="Meiryo UI"/>
                <a:ea typeface="Meiryo UI"/>
              </a:rPr>
              <a:t>※</a:t>
            </a:r>
            <a:r>
              <a:rPr lang="ja-JP" altLang="en-US" b="1" dirty="0">
                <a:solidFill>
                  <a:srgbClr val="002060"/>
                </a:solidFill>
                <a:latin typeface="Meiryo UI"/>
                <a:ea typeface="Meiryo UI"/>
              </a:rPr>
              <a:t>　共同提案の場合は得意な調査力を有する企業等による</a:t>
            </a:r>
            <a:endParaRPr lang="en-US" altLang="ja-JP" b="1" dirty="0">
              <a:solidFill>
                <a:srgbClr val="002060"/>
              </a:solidFill>
              <a:latin typeface="Meiryo UI"/>
              <a:ea typeface="Meiryo UI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dirty="0">
                <a:solidFill>
                  <a:srgbClr val="002060"/>
                </a:solidFill>
                <a:latin typeface="Meiryo UI"/>
                <a:ea typeface="Meiryo UI"/>
              </a:rPr>
              <a:t>　　　役割分担の明確な調査体制が望ましいです。</a:t>
            </a:r>
            <a:endParaRPr lang="en-US" altLang="ja-JP" b="1" dirty="0">
              <a:solidFill>
                <a:srgbClr val="002060"/>
              </a:solidFill>
              <a:latin typeface="Meiryo UI"/>
              <a:ea typeface="Meiryo UI"/>
            </a:endParaRPr>
          </a:p>
        </p:txBody>
      </p:sp>
      <p:sp>
        <p:nvSpPr>
          <p:cNvPr id="33" name="Text Box 914">
            <a:extLst>
              <a:ext uri="{FF2B5EF4-FFF2-40B4-BE49-F238E27FC236}">
                <a16:creationId xmlns:a16="http://schemas.microsoft.com/office/drawing/2014/main" id="{4084F587-9B1B-1D9F-E880-364EA2163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3073" y="4570631"/>
            <a:ext cx="2086904" cy="82428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132923" rIns="0" bIns="132923" anchor="ctr" anchorCtr="0" upright="1">
            <a:no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外部協議委員会　等</a:t>
            </a:r>
            <a:endParaRPr lang="en-US" altLang="ja-JP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・自治体</a:t>
            </a:r>
            <a:endParaRPr lang="en-US" altLang="ja-JP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・大学　等</a:t>
            </a:r>
            <a:endParaRPr lang="en-US" altLang="ja-JP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A960CC2D-1FE9-3F56-C640-099BC2E41F89}"/>
              </a:ext>
            </a:extLst>
          </p:cNvPr>
          <p:cNvCxnSpPr>
            <a:cxnSpLocks/>
          </p:cNvCxnSpPr>
          <p:nvPr/>
        </p:nvCxnSpPr>
        <p:spPr>
          <a:xfrm>
            <a:off x="2850685" y="3879018"/>
            <a:ext cx="0" cy="690231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スライド番号プレースホルダ 8">
            <a:extLst>
              <a:ext uri="{FF2B5EF4-FFF2-40B4-BE49-F238E27FC236}">
                <a16:creationId xmlns:a16="http://schemas.microsoft.com/office/drawing/2014/main" id="{41B6701B-78C5-64CC-0C95-7C6D3E0A2D4A}"/>
              </a:ext>
            </a:extLst>
          </p:cNvPr>
          <p:cNvSpPr txBox="1">
            <a:spLocks/>
          </p:cNvSpPr>
          <p:nvPr/>
        </p:nvSpPr>
        <p:spPr>
          <a:xfrm>
            <a:off x="9347427" y="6650860"/>
            <a:ext cx="533400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i="1" kern="12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pPr algn="r">
              <a:defRPr/>
            </a:pPr>
            <a:fld id="{31E05248-7B1A-4978-AA43-FC100F40D733}" type="slidenum">
              <a:rPr lang="en-US" altLang="ja-JP" i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>
                <a:defRPr/>
              </a:pPr>
              <a:t>10</a:t>
            </a:fld>
            <a:endParaRPr lang="en-US" altLang="ja-JP" i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7" name="テキスト ボックス 28">
            <a:extLst>
              <a:ext uri="{FF2B5EF4-FFF2-40B4-BE49-F238E27FC236}">
                <a16:creationId xmlns:a16="http://schemas.microsoft.com/office/drawing/2014/main" id="{38C3F382-6C82-A418-83D8-E4CE80B43CE9}"/>
              </a:ext>
            </a:extLst>
          </p:cNvPr>
          <p:cNvSpPr txBox="1"/>
          <p:nvPr/>
        </p:nvSpPr>
        <p:spPr>
          <a:xfrm>
            <a:off x="4801281" y="3250954"/>
            <a:ext cx="1794462" cy="33230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84406" tIns="42203" rIns="84406" bIns="4220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再委託先</a:t>
            </a:r>
            <a:r>
              <a:rPr lang="en-US" altLang="ja-JP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7D600D3-A7D2-CDCD-7119-E5642B426BA9}"/>
              </a:ext>
            </a:extLst>
          </p:cNvPr>
          <p:cNvSpPr/>
          <p:nvPr/>
        </p:nvSpPr>
        <p:spPr>
          <a:xfrm>
            <a:off x="6280453" y="3265015"/>
            <a:ext cx="1883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必要に応じて記載</a:t>
            </a:r>
          </a:p>
        </p:txBody>
      </p:sp>
      <p:sp>
        <p:nvSpPr>
          <p:cNvPr id="39" name="テキスト ボックス 37">
            <a:extLst>
              <a:ext uri="{FF2B5EF4-FFF2-40B4-BE49-F238E27FC236}">
                <a16:creationId xmlns:a16="http://schemas.microsoft.com/office/drawing/2014/main" id="{82B82D85-023A-394E-5B67-E82BC2A26B51}"/>
              </a:ext>
            </a:extLst>
          </p:cNvPr>
          <p:cNvSpPr txBox="1"/>
          <p:nvPr/>
        </p:nvSpPr>
        <p:spPr>
          <a:xfrm>
            <a:off x="368085" y="1644503"/>
            <a:ext cx="1794462" cy="33230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84406" tIns="42203" rIns="84406" bIns="4220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b="1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委託</a:t>
            </a:r>
            <a:r>
              <a:rPr lang="en-US" altLang="ja-JP" b="1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</p:txBody>
      </p:sp>
      <p:sp>
        <p:nvSpPr>
          <p:cNvPr id="4" name="Text Box 908">
            <a:extLst>
              <a:ext uri="{FF2B5EF4-FFF2-40B4-BE49-F238E27FC236}">
                <a16:creationId xmlns:a16="http://schemas.microsoft.com/office/drawing/2014/main" id="{48BF93DC-3254-579B-6D12-CECF20F0B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7512" y="4864629"/>
            <a:ext cx="2318645" cy="29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i="0" kern="1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（○○○○を再委託）</a:t>
            </a:r>
          </a:p>
        </p:txBody>
      </p:sp>
    </p:spTree>
    <p:extLst>
      <p:ext uri="{BB962C8B-B14F-4D97-AF65-F5344CB8AC3E}">
        <p14:creationId xmlns:p14="http://schemas.microsoft.com/office/powerpoint/2010/main" val="3931706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284F8-C3D2-0463-476D-2F3D89D71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DE77B0-E001-4F71-0017-E2CC687CF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６．調査事業に要する費用の内訳等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コンテンツ プレースホルダー 2">
            <a:extLst>
              <a:ext uri="{FF2B5EF4-FFF2-40B4-BE49-F238E27FC236}">
                <a16:creationId xmlns:a16="http://schemas.microsoft.com/office/drawing/2014/main" id="{8F1F98CB-7E81-2F77-0360-6D102803D315}"/>
              </a:ext>
            </a:extLst>
          </p:cNvPr>
          <p:cNvSpPr txBox="1">
            <a:spLocks/>
          </p:cNvSpPr>
          <p:nvPr/>
        </p:nvSpPr>
        <p:spPr>
          <a:xfrm>
            <a:off x="576214" y="945803"/>
            <a:ext cx="7280031" cy="3693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844083" fontAlgn="auto">
              <a:spcAft>
                <a:spcPts val="0"/>
              </a:spcAft>
              <a:buNone/>
              <a:defRPr/>
            </a:pPr>
            <a:r>
              <a:rPr lang="ja-JP" altLang="en-US" sz="2400" b="1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（記載例）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97D20AD-1195-7996-7581-D0A0DC5E69F6}"/>
              </a:ext>
            </a:extLst>
          </p:cNvPr>
          <p:cNvSpPr txBox="1"/>
          <p:nvPr/>
        </p:nvSpPr>
        <p:spPr>
          <a:xfrm>
            <a:off x="760404" y="1384743"/>
            <a:ext cx="79505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ja-JP" sz="1200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助成先総括表を記載してください。</a:t>
            </a:r>
            <a:r>
              <a:rPr lang="ja-JP" altLang="en-US" sz="1200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共同提案を行う場合には助成対象となる事業者</a:t>
            </a:r>
            <a:endParaRPr lang="en-US" altLang="ja-JP" sz="1200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全てについて助成先総括表が必要です。</a:t>
            </a:r>
            <a:endParaRPr lang="en-US" altLang="ja-JP" sz="1200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8D0A6C0-E4C2-53FB-ED67-15ACBA0D9EFD}"/>
              </a:ext>
            </a:extLst>
          </p:cNvPr>
          <p:cNvSpPr/>
          <p:nvPr/>
        </p:nvSpPr>
        <p:spPr>
          <a:xfrm>
            <a:off x="7856245" y="1523959"/>
            <a:ext cx="11047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200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単位：千円</a:t>
            </a:r>
            <a:r>
              <a:rPr lang="en-US" altLang="ja-JP" sz="1200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33" name="角丸四角形 32">
            <a:extLst>
              <a:ext uri="{FF2B5EF4-FFF2-40B4-BE49-F238E27FC236}">
                <a16:creationId xmlns:a16="http://schemas.microsoft.com/office/drawing/2014/main" id="{68F262C3-F807-2A94-0493-C1C7C631B6D1}"/>
              </a:ext>
            </a:extLst>
          </p:cNvPr>
          <p:cNvSpPr/>
          <p:nvPr/>
        </p:nvSpPr>
        <p:spPr>
          <a:xfrm>
            <a:off x="2049755" y="957167"/>
            <a:ext cx="2723309" cy="321686"/>
          </a:xfrm>
          <a:prstGeom prst="roundRect">
            <a:avLst>
              <a:gd name="adj" fmla="val 11695"/>
            </a:avLst>
          </a:prstGeom>
          <a:solidFill>
            <a:srgbClr val="FFF3FF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文字サイズは原則</a:t>
            </a:r>
            <a:r>
              <a:rPr lang="en-US" altLang="ja-JP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12pt</a:t>
            </a: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以上</a:t>
            </a:r>
            <a:endParaRPr lang="en-US" altLang="ja-JP" sz="1662" b="1" i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スライド番号プレースホルダ 8">
            <a:extLst>
              <a:ext uri="{FF2B5EF4-FFF2-40B4-BE49-F238E27FC236}">
                <a16:creationId xmlns:a16="http://schemas.microsoft.com/office/drawing/2014/main" id="{5C18D594-4F62-AA36-C2D9-67B39742DFA6}"/>
              </a:ext>
            </a:extLst>
          </p:cNvPr>
          <p:cNvSpPr txBox="1">
            <a:spLocks/>
          </p:cNvSpPr>
          <p:nvPr/>
        </p:nvSpPr>
        <p:spPr>
          <a:xfrm>
            <a:off x="9347427" y="6650860"/>
            <a:ext cx="533400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i="1" kern="12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pPr algn="r">
              <a:defRPr/>
            </a:pPr>
            <a:fld id="{31E05248-7B1A-4978-AA43-FC100F40D733}" type="slidenum">
              <a:rPr lang="en-US" altLang="ja-JP" i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>
                <a:defRPr/>
              </a:pPr>
              <a:t>11</a:t>
            </a:fld>
            <a:endParaRPr lang="en-US" altLang="ja-JP" i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3DCB6195-B073-0019-B30E-20FAE81EFF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967582"/>
              </p:ext>
            </p:extLst>
          </p:nvPr>
        </p:nvGraphicFramePr>
        <p:xfrm>
          <a:off x="760404" y="1859965"/>
          <a:ext cx="5902789" cy="3390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7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50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5077">
                  <a:extLst>
                    <a:ext uri="{9D8B030D-6E8A-4147-A177-3AD203B41FA5}">
                      <a16:colId xmlns:a16="http://schemas.microsoft.com/office/drawing/2014/main" val="1691196454"/>
                    </a:ext>
                  </a:extLst>
                </a:gridCol>
              </a:tblGrid>
              <a:tr h="46714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調査期間全体</a:t>
                      </a:r>
                    </a:p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（助成対象費用）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年度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2026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年度</a:t>
                      </a:r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843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Ⅰ</a:t>
                      </a:r>
                      <a:r>
                        <a:rPr kumimoji="1" lang="ja-JP" altLang="en-US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．労務費</a:t>
                      </a:r>
                      <a:endParaRPr kumimoji="1" lang="en-US" altLang="ja-JP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ja-JP" altLang="en-US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１．研究員費</a:t>
                      </a:r>
                      <a:endParaRPr kumimoji="1" lang="en-US" altLang="ja-JP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200" baseline="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ja-JP" altLang="en-US" sz="1200" baseline="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２．補助員費</a:t>
                      </a:r>
                      <a:endParaRPr kumimoji="1" lang="en-US" altLang="ja-JP" sz="1200" baseline="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</a:p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</a:p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8468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Ⅱ</a:t>
                      </a:r>
                      <a:r>
                        <a:rPr kumimoji="1" lang="ja-JP" altLang="en-US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．その他経費</a:t>
                      </a:r>
                      <a:endParaRPr kumimoji="1" lang="en-US" altLang="ja-JP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200" baseline="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ja-JP" altLang="en-US" sz="1200" baseline="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１．消耗品費</a:t>
                      </a:r>
                      <a:endParaRPr kumimoji="1" lang="en-US" altLang="ja-JP" sz="1200" baseline="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200" baseline="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ja-JP" altLang="en-US" sz="1200" baseline="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２．旅費</a:t>
                      </a:r>
                      <a:endParaRPr kumimoji="1" lang="en-US" altLang="ja-JP" sz="1200" baseline="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200" baseline="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ja-JP" altLang="en-US" sz="1200" baseline="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３．外注費</a:t>
                      </a:r>
                      <a:endParaRPr kumimoji="1" lang="en-US" altLang="ja-JP" sz="1200" baseline="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200" baseline="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ja-JP" altLang="en-US" sz="1200" baseline="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４．諸経費</a:t>
                      </a:r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</a:p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</a:p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</a:p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</a:p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218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0843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</a:p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218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総計（</a:t>
                      </a:r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Ⅰ</a:t>
                      </a:r>
                      <a:r>
                        <a:rPr kumimoji="1" lang="ja-JP" altLang="en-US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＋</a:t>
                      </a:r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Ⅱ</a:t>
                      </a:r>
                      <a:r>
                        <a:rPr kumimoji="1" lang="ja-JP" altLang="en-US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＋</a:t>
                      </a:r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Ⅲ</a:t>
                      </a:r>
                      <a:r>
                        <a:rPr kumimoji="1" lang="ja-JP" altLang="en-US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＋</a:t>
                      </a:r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Ⅳ</a:t>
                      </a:r>
                      <a:r>
                        <a:rPr kumimoji="1" lang="ja-JP" altLang="en-US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00206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kumimoji="1" lang="ja-JP" altLang="en-US" sz="1200" dirty="0">
                        <a:solidFill>
                          <a:srgbClr val="00206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6393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0F510C-81A1-9078-8C60-9D4CF3A32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BC9660-66DF-F40A-9484-8BA403726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７．調査における課題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角丸四角形 32">
            <a:extLst>
              <a:ext uri="{FF2B5EF4-FFF2-40B4-BE49-F238E27FC236}">
                <a16:creationId xmlns:a16="http://schemas.microsoft.com/office/drawing/2014/main" id="{DB6A2279-C3B9-E327-6479-979F963F5B87}"/>
              </a:ext>
            </a:extLst>
          </p:cNvPr>
          <p:cNvSpPr/>
          <p:nvPr/>
        </p:nvSpPr>
        <p:spPr>
          <a:xfrm>
            <a:off x="2049755" y="957167"/>
            <a:ext cx="2723309" cy="321686"/>
          </a:xfrm>
          <a:prstGeom prst="roundRect">
            <a:avLst>
              <a:gd name="adj" fmla="val 11695"/>
            </a:avLst>
          </a:prstGeom>
          <a:solidFill>
            <a:srgbClr val="FFF3FF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文字サイズは原則</a:t>
            </a:r>
            <a:r>
              <a:rPr lang="en-US" altLang="ja-JP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12pt</a:t>
            </a:r>
            <a:r>
              <a:rPr lang="ja-JP" altLang="en-US" sz="1662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以上</a:t>
            </a:r>
            <a:endParaRPr lang="en-US" altLang="ja-JP" sz="1662" b="1" i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スライド番号プレースホルダ 8">
            <a:extLst>
              <a:ext uri="{FF2B5EF4-FFF2-40B4-BE49-F238E27FC236}">
                <a16:creationId xmlns:a16="http://schemas.microsoft.com/office/drawing/2014/main" id="{CA3BA8F4-61D6-BEAA-78CF-D8520B91B617}"/>
              </a:ext>
            </a:extLst>
          </p:cNvPr>
          <p:cNvSpPr txBox="1">
            <a:spLocks/>
          </p:cNvSpPr>
          <p:nvPr/>
        </p:nvSpPr>
        <p:spPr>
          <a:xfrm>
            <a:off x="9347427" y="6650860"/>
            <a:ext cx="533400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i="1" kern="12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pPr algn="r">
              <a:defRPr/>
            </a:pPr>
            <a:fld id="{31E05248-7B1A-4978-AA43-FC100F40D733}" type="slidenum">
              <a:rPr lang="en-US" altLang="ja-JP" i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>
                <a:defRPr/>
              </a:pPr>
              <a:t>12</a:t>
            </a:fld>
            <a:endParaRPr lang="en-US" altLang="ja-JP" i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49C9923-9F07-DECC-137D-6C4A4F5742E9}"/>
              </a:ext>
            </a:extLst>
          </p:cNvPr>
          <p:cNvSpPr txBox="1"/>
          <p:nvPr/>
        </p:nvSpPr>
        <p:spPr>
          <a:xfrm>
            <a:off x="977746" y="1705766"/>
            <a:ext cx="7950507" cy="255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当該調査を実施するに当たり、現在想定している具体的課題について説明してください。</a:t>
            </a:r>
            <a:endParaRPr lang="ja-JP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9322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40582D-313B-0767-E1D5-34F58D0B31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542180-A239-617F-333C-118B6E6CD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補足資料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スライド番号プレースホルダ 8">
            <a:extLst>
              <a:ext uri="{FF2B5EF4-FFF2-40B4-BE49-F238E27FC236}">
                <a16:creationId xmlns:a16="http://schemas.microsoft.com/office/drawing/2014/main" id="{C4DD2B37-85AA-C5DE-E71B-BABD0367E071}"/>
              </a:ext>
            </a:extLst>
          </p:cNvPr>
          <p:cNvSpPr txBox="1">
            <a:spLocks/>
          </p:cNvSpPr>
          <p:nvPr/>
        </p:nvSpPr>
        <p:spPr>
          <a:xfrm>
            <a:off x="9347427" y="6642556"/>
            <a:ext cx="533400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i="1" kern="12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pPr algn="r">
              <a:defRPr/>
            </a:pPr>
            <a:fld id="{31E05248-7B1A-4978-AA43-FC100F40D733}" type="slidenum">
              <a:rPr lang="en-US" altLang="ja-JP" i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>
                <a:defRPr/>
              </a:pPr>
              <a:t>13</a:t>
            </a:fld>
            <a:endParaRPr lang="en-US" altLang="ja-JP" i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0038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１．提案者の概要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コンテンツ プレースホルダー 2"/>
          <p:cNvSpPr txBox="1">
            <a:spLocks/>
          </p:cNvSpPr>
          <p:nvPr/>
        </p:nvSpPr>
        <p:spPr>
          <a:xfrm>
            <a:off x="1034363" y="998369"/>
            <a:ext cx="7280031" cy="34086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844083" fontAlgn="auto">
              <a:spcAft>
                <a:spcPts val="0"/>
              </a:spcAft>
              <a:buNone/>
              <a:defRPr/>
            </a:pPr>
            <a:r>
              <a:rPr lang="ja-JP" altLang="en-US" sz="2215" b="1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（記載例）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39771" y="1433304"/>
            <a:ext cx="7950507" cy="2813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2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(1)</a:t>
            </a:r>
            <a:r>
              <a:rPr lang="ja-JP" altLang="en-US" sz="1662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提案</a:t>
            </a:r>
            <a:r>
              <a:rPr lang="ja-JP" altLang="ja-JP" sz="1662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者名（法人番号）</a:t>
            </a:r>
            <a:endParaRPr lang="en-US" altLang="ja-JP" sz="1662" i="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ja-JP" sz="1662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　　</a:t>
            </a:r>
            <a:r>
              <a:rPr lang="en-US" altLang="ja-JP" sz="1662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			</a:t>
            </a:r>
            <a:endParaRPr lang="ja-JP" altLang="ja-JP" sz="1662" i="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2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(2)</a:t>
            </a:r>
            <a:r>
              <a:rPr lang="ja-JP" altLang="ja-JP" sz="1662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従業員数（うち研究開発部門従事者数）　　　</a:t>
            </a:r>
            <a:r>
              <a:rPr lang="en-US" altLang="ja-JP" sz="1662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	</a:t>
            </a:r>
            <a:r>
              <a:rPr lang="ja-JP" altLang="ja-JP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名（　　　名）</a:t>
            </a:r>
            <a:endParaRPr lang="ja-JP" altLang="ja-JP" sz="1662" i="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ja-JP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従業員数は提出時点を基準としてください。</a:t>
            </a:r>
            <a:endParaRPr lang="en-US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ja-JP" sz="1662" i="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2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(3)</a:t>
            </a:r>
            <a:r>
              <a:rPr lang="ja-JP" altLang="ja-JP" sz="1662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大企業･中堅・中小・ベンチャー企業の種別</a:t>
            </a:r>
            <a:r>
              <a:rPr lang="en-US" altLang="ja-JP" sz="1662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	</a:t>
            </a:r>
            <a:r>
              <a:rPr lang="ja-JP" altLang="ja-JP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○○企業</a:t>
            </a:r>
            <a:endParaRPr lang="en-US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ja-JP" sz="1662" i="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2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(4)</a:t>
            </a:r>
            <a:r>
              <a:rPr lang="ja-JP" altLang="ja-JP" sz="1662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現在の主要事業内容（主な製品等）</a:t>
            </a: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ja-JP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現在の事業内容（主な製品等）を記入してください。</a:t>
            </a:r>
            <a:endParaRPr lang="en-US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2" i="0" dirty="0">
                <a:solidFill>
                  <a:srgbClr val="1F497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(5)</a:t>
            </a:r>
            <a:r>
              <a:rPr lang="ja-JP" altLang="ja-JP" sz="1662" i="0" dirty="0">
                <a:solidFill>
                  <a:srgbClr val="1F497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資本金</a:t>
            </a:r>
            <a:r>
              <a:rPr lang="ja-JP" altLang="en-US" sz="1662" i="0" dirty="0">
                <a:solidFill>
                  <a:srgbClr val="1F497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、売上高（直近３期分）、経常利益（直近３期分）</a:t>
            </a:r>
            <a:endParaRPr lang="en-US" altLang="ja-JP" sz="1662" i="0" dirty="0">
              <a:solidFill>
                <a:srgbClr val="1F497D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012427"/>
              </p:ext>
            </p:extLst>
          </p:nvPr>
        </p:nvGraphicFramePr>
        <p:xfrm>
          <a:off x="1034365" y="4339921"/>
          <a:ext cx="7695455" cy="2066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79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3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837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7625">
                <a:tc>
                  <a:txBody>
                    <a:bodyPr/>
                    <a:lstStyle/>
                    <a:p>
                      <a:r>
                        <a:rPr kumimoji="1" lang="ja-JP" altLang="en-US" sz="1700" dirty="0">
                          <a:latin typeface="+mj-ea"/>
                          <a:ea typeface="+mj-ea"/>
                        </a:rPr>
                        <a:t>資本金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r>
                        <a:rPr kumimoji="1" lang="ja-JP" altLang="en-US" sz="1700" dirty="0">
                          <a:latin typeface="+mj-ea"/>
                          <a:ea typeface="+mj-ea"/>
                        </a:rPr>
                        <a:t>○○千円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+mj-ea"/>
                          <a:ea typeface="+mj-ea"/>
                        </a:rPr>
                        <a:t>○○千円</a:t>
                      </a:r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062">
                <a:tc>
                  <a:txBody>
                    <a:bodyPr/>
                    <a:lstStyle/>
                    <a:p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売上高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○○百万円（</a:t>
                      </a:r>
                      <a:r>
                        <a:rPr kumimoji="1" lang="en-US" altLang="ja-JP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2023</a:t>
                      </a: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年度）</a:t>
                      </a:r>
                      <a:endParaRPr kumimoji="1" lang="en-US" altLang="ja-JP" sz="1700" dirty="0">
                        <a:solidFill>
                          <a:srgbClr val="00206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○○百万円（</a:t>
                      </a:r>
                      <a:r>
                        <a:rPr kumimoji="1" lang="en-US" altLang="ja-JP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2022</a:t>
                      </a: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年度）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○○百万円（</a:t>
                      </a:r>
                      <a:r>
                        <a:rPr kumimoji="1" lang="en-US" altLang="ja-JP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2021</a:t>
                      </a: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年度）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○○百万円（</a:t>
                      </a:r>
                      <a:r>
                        <a:rPr kumimoji="1" lang="en-US" altLang="ja-JP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2023</a:t>
                      </a: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年度）</a:t>
                      </a:r>
                      <a:endParaRPr kumimoji="1" lang="en-US" altLang="ja-JP" sz="1700" dirty="0">
                        <a:solidFill>
                          <a:srgbClr val="00206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○○百万円（</a:t>
                      </a:r>
                      <a:r>
                        <a:rPr kumimoji="1" lang="en-US" altLang="ja-JP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2022</a:t>
                      </a: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年度）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○○百万円（</a:t>
                      </a:r>
                      <a:r>
                        <a:rPr kumimoji="1" lang="en-US" altLang="ja-JP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2021</a:t>
                      </a: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年度）</a:t>
                      </a:r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4062">
                <a:tc>
                  <a:txBody>
                    <a:bodyPr/>
                    <a:lstStyle/>
                    <a:p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経常利益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○○百万円（</a:t>
                      </a:r>
                      <a:r>
                        <a:rPr kumimoji="1" lang="en-US" altLang="ja-JP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2023</a:t>
                      </a: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年度）</a:t>
                      </a:r>
                      <a:endParaRPr kumimoji="1" lang="en-US" altLang="ja-JP" sz="1700" dirty="0">
                        <a:solidFill>
                          <a:srgbClr val="00206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○○百万円（</a:t>
                      </a:r>
                      <a:r>
                        <a:rPr kumimoji="1" lang="en-US" altLang="ja-JP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2022</a:t>
                      </a: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年度）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○○百万円（</a:t>
                      </a:r>
                      <a:r>
                        <a:rPr kumimoji="1" lang="en-US" altLang="ja-JP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2021</a:t>
                      </a: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年度）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○○百万円（</a:t>
                      </a:r>
                      <a:r>
                        <a:rPr kumimoji="1" lang="en-US" altLang="ja-JP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2023</a:t>
                      </a: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年度）</a:t>
                      </a:r>
                      <a:endParaRPr kumimoji="1" lang="en-US" altLang="ja-JP" sz="1700" dirty="0">
                        <a:solidFill>
                          <a:srgbClr val="00206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○○百万円（</a:t>
                      </a:r>
                      <a:r>
                        <a:rPr kumimoji="1" lang="en-US" altLang="ja-JP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2022</a:t>
                      </a: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年度）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○○百万円（</a:t>
                      </a:r>
                      <a:r>
                        <a:rPr kumimoji="1" lang="en-US" altLang="ja-JP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2021</a:t>
                      </a:r>
                      <a:r>
                        <a:rPr kumimoji="1" lang="ja-JP" altLang="en-US" sz="17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</a:rPr>
                        <a:t>年度）</a:t>
                      </a:r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スライド番号プレースホルダ 8">
            <a:extLst>
              <a:ext uri="{FF2B5EF4-FFF2-40B4-BE49-F238E27FC236}">
                <a16:creationId xmlns:a16="http://schemas.microsoft.com/office/drawing/2014/main" id="{63F25610-6007-4814-915C-96AAD18F86D6}"/>
              </a:ext>
            </a:extLst>
          </p:cNvPr>
          <p:cNvSpPr txBox="1">
            <a:spLocks/>
          </p:cNvSpPr>
          <p:nvPr/>
        </p:nvSpPr>
        <p:spPr>
          <a:xfrm>
            <a:off x="9332266" y="6642556"/>
            <a:ext cx="563721" cy="21544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i="1" kern="12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pPr algn="r">
              <a:defRPr/>
            </a:pPr>
            <a:fld id="{31E05248-7B1A-4978-AA43-FC100F40D733}" type="slidenum">
              <a:rPr lang="en-US" altLang="ja-JP" i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>
                <a:defRPr/>
              </a:pPr>
              <a:t>1</a:t>
            </a:fld>
            <a:endParaRPr lang="en-US" altLang="ja-JP" i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9425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8002FD-97E5-39D9-E87E-CF0A312A7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A544D9-8886-ABB0-6171-387A03EA1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１．提案者の概要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コンテンツ プレースホルダー 2">
            <a:extLst>
              <a:ext uri="{FF2B5EF4-FFF2-40B4-BE49-F238E27FC236}">
                <a16:creationId xmlns:a16="http://schemas.microsoft.com/office/drawing/2014/main" id="{B0231C82-4251-5A55-2E2E-372BE60DB40A}"/>
              </a:ext>
            </a:extLst>
          </p:cNvPr>
          <p:cNvSpPr txBox="1">
            <a:spLocks/>
          </p:cNvSpPr>
          <p:nvPr/>
        </p:nvSpPr>
        <p:spPr>
          <a:xfrm>
            <a:off x="1034363" y="998369"/>
            <a:ext cx="7280031" cy="34086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844083" fontAlgn="auto">
              <a:spcAft>
                <a:spcPts val="0"/>
              </a:spcAft>
              <a:buNone/>
              <a:defRPr/>
            </a:pPr>
            <a:r>
              <a:rPr lang="ja-JP" altLang="en-US" sz="2215" b="1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（記載例）</a:t>
            </a:r>
          </a:p>
        </p:txBody>
      </p:sp>
      <p:sp>
        <p:nvSpPr>
          <p:cNvPr id="9" name="スライド番号プレースホルダ 8">
            <a:extLst>
              <a:ext uri="{FF2B5EF4-FFF2-40B4-BE49-F238E27FC236}">
                <a16:creationId xmlns:a16="http://schemas.microsoft.com/office/drawing/2014/main" id="{35B04652-18B8-4F23-05C3-D9810A36E65D}"/>
              </a:ext>
            </a:extLst>
          </p:cNvPr>
          <p:cNvSpPr txBox="1">
            <a:spLocks/>
          </p:cNvSpPr>
          <p:nvPr/>
        </p:nvSpPr>
        <p:spPr>
          <a:xfrm>
            <a:off x="9332266" y="6642556"/>
            <a:ext cx="563721" cy="21544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i="1" kern="12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pPr algn="r">
              <a:defRPr/>
            </a:pPr>
            <a:fld id="{31E05248-7B1A-4978-AA43-FC100F40D733}" type="slidenum">
              <a:rPr lang="en-US" altLang="ja-JP" i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>
                <a:defRPr/>
              </a:pPr>
              <a:t>2</a:t>
            </a:fld>
            <a:endParaRPr lang="en-US" altLang="ja-JP" i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21AD3EC-94A3-6F60-165B-ABE502E9DC6C}"/>
              </a:ext>
            </a:extLst>
          </p:cNvPr>
          <p:cNvSpPr txBox="1"/>
          <p:nvPr/>
        </p:nvSpPr>
        <p:spPr>
          <a:xfrm>
            <a:off x="1226868" y="1643929"/>
            <a:ext cx="93090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これまでの</a:t>
            </a:r>
            <a:r>
              <a:rPr lang="ja-JP" altLang="en-US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調査等実績等</a:t>
            </a:r>
            <a:r>
              <a:rPr lang="ja-JP" altLang="en-US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があれば記載。</a:t>
            </a:r>
            <a:endParaRPr lang="en-US" altLang="ja-JP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0326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２．調査概要</a:t>
            </a:r>
          </a:p>
        </p:txBody>
      </p:sp>
      <p:sp>
        <p:nvSpPr>
          <p:cNvPr id="64" name="コンテンツ プレースホルダー 2"/>
          <p:cNvSpPr txBox="1">
            <a:spLocks/>
          </p:cNvSpPr>
          <p:nvPr/>
        </p:nvSpPr>
        <p:spPr>
          <a:xfrm>
            <a:off x="1034363" y="998369"/>
            <a:ext cx="7280031" cy="34086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844083" fontAlgn="auto">
              <a:spcAft>
                <a:spcPts val="0"/>
              </a:spcAft>
              <a:buNone/>
              <a:defRPr/>
            </a:pPr>
            <a:r>
              <a:rPr lang="ja-JP" altLang="en-US" sz="2215" b="1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（記載例）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39769" y="1433303"/>
            <a:ext cx="8307657" cy="3367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i="0" dirty="0">
                <a:solidFill>
                  <a:schemeClr val="accent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・当該調査、手引作成を実施するに当たり、</a:t>
            </a:r>
            <a:r>
              <a:rPr lang="ja-JP" altLang="en-US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本事業の背景・課題・全体像、</a:t>
            </a:r>
            <a:endParaRPr lang="en-US" altLang="ja-JP" b="1" i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調査の目的・目標・内容等</a:t>
            </a:r>
            <a:r>
              <a:rPr lang="ja-JP" altLang="en-US" b="1" i="0" dirty="0">
                <a:solidFill>
                  <a:schemeClr val="accent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の概要について説明してください。</a:t>
            </a: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（１）エネルギー用途の早生樹等の育林・伐採手法等、また、チップ・ペレットの製造・輸送等</a:t>
            </a:r>
            <a:endParaRPr lang="en-US" altLang="ja-JP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の普及に向けた調査</a:t>
            </a:r>
            <a:endParaRPr lang="en-US" altLang="ja-JP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➢●●</a:t>
            </a: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（２）技術指針となる手引きの策定</a:t>
            </a:r>
            <a:endParaRPr lang="en-US" altLang="ja-JP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➢●●</a:t>
            </a:r>
            <a:endParaRPr lang="en-US" altLang="ja-JP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スライド番号プレースホルダ 8">
            <a:extLst>
              <a:ext uri="{FF2B5EF4-FFF2-40B4-BE49-F238E27FC236}">
                <a16:creationId xmlns:a16="http://schemas.microsoft.com/office/drawing/2014/main" id="{D456B5AB-961F-4CCA-8540-01888E092F96}"/>
              </a:ext>
            </a:extLst>
          </p:cNvPr>
          <p:cNvSpPr txBox="1">
            <a:spLocks/>
          </p:cNvSpPr>
          <p:nvPr/>
        </p:nvSpPr>
        <p:spPr>
          <a:xfrm>
            <a:off x="9347427" y="6642556"/>
            <a:ext cx="533400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i="1" kern="12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pPr algn="r">
              <a:defRPr/>
            </a:pPr>
            <a:fld id="{31E05248-7B1A-4978-AA43-FC100F40D733}" type="slidenum">
              <a:rPr lang="en-US" altLang="ja-JP" i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>
                <a:defRPr/>
              </a:pPr>
              <a:t>3</a:t>
            </a:fld>
            <a:endParaRPr lang="en-US" altLang="ja-JP" i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9563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FFE8F-08EB-243A-B0C4-4F6BAE058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コンテンツ プレースホルダー 2">
            <a:extLst>
              <a:ext uri="{FF2B5EF4-FFF2-40B4-BE49-F238E27FC236}">
                <a16:creationId xmlns:a16="http://schemas.microsoft.com/office/drawing/2014/main" id="{3E11C694-BD10-E237-A47C-200353693FA5}"/>
              </a:ext>
            </a:extLst>
          </p:cNvPr>
          <p:cNvSpPr txBox="1">
            <a:spLocks/>
          </p:cNvSpPr>
          <p:nvPr/>
        </p:nvSpPr>
        <p:spPr>
          <a:xfrm>
            <a:off x="290028" y="804378"/>
            <a:ext cx="7280031" cy="3693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844083" fontAlgn="auto">
              <a:spcAft>
                <a:spcPts val="0"/>
              </a:spcAft>
              <a:buNone/>
              <a:defRPr/>
            </a:pPr>
            <a:r>
              <a:rPr lang="ja-JP" altLang="en-US" sz="2400" b="1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（記載例）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66168CF-208B-FB4B-FDBA-EEA591076E9F}"/>
              </a:ext>
            </a:extLst>
          </p:cNvPr>
          <p:cNvSpPr txBox="1"/>
          <p:nvPr/>
        </p:nvSpPr>
        <p:spPr>
          <a:xfrm>
            <a:off x="463450" y="1671656"/>
            <a:ext cx="930909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・今回提案する調査概要</a:t>
            </a:r>
            <a:r>
              <a:rPr lang="ja-JP" altLang="en-US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について</a:t>
            </a:r>
            <a:r>
              <a:rPr lang="ja-JP" altLang="en-US" b="1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調査の全体図が分かるまとめを</a:t>
            </a:r>
            <a:r>
              <a:rPr lang="en-US" altLang="ja-JP" b="1" i="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b="1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ページで作成してください。</a:t>
            </a:r>
            <a:endParaRPr lang="en-US" altLang="ja-JP" b="1" u="sng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・また、調査内容の詳細については図表を用いて</a:t>
            </a:r>
            <a:r>
              <a:rPr lang="ja-JP" altLang="en-US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具体的かつ記載出来る範囲で定量的に</a:t>
            </a:r>
            <a:r>
              <a:rPr lang="ja-JP" altLang="en-US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記載下さい。</a:t>
            </a:r>
            <a:endParaRPr lang="en-US" altLang="ja-JP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（複数枚可）</a:t>
            </a:r>
            <a:endParaRPr lang="en-US" altLang="ja-JP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角丸四角形 41">
            <a:extLst>
              <a:ext uri="{FF2B5EF4-FFF2-40B4-BE49-F238E27FC236}">
                <a16:creationId xmlns:a16="http://schemas.microsoft.com/office/drawing/2014/main" id="{94DA721B-CA43-4744-C10B-D69CE7BA1671}"/>
              </a:ext>
            </a:extLst>
          </p:cNvPr>
          <p:cNvSpPr/>
          <p:nvPr/>
        </p:nvSpPr>
        <p:spPr>
          <a:xfrm>
            <a:off x="3678724" y="370333"/>
            <a:ext cx="1921521" cy="321686"/>
          </a:xfrm>
          <a:prstGeom prst="roundRect">
            <a:avLst>
              <a:gd name="adj" fmla="val 11695"/>
            </a:avLst>
          </a:prstGeom>
          <a:solidFill>
            <a:srgbClr val="FFF3FF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8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文字サイズは原則</a:t>
            </a:r>
            <a:r>
              <a:rPr lang="en-US" altLang="ja-JP" sz="1108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12pt</a:t>
            </a:r>
            <a:r>
              <a:rPr lang="ja-JP" altLang="en-US" sz="1108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以上</a:t>
            </a:r>
            <a:endParaRPr lang="en-US" altLang="ja-JP" sz="1108" b="1" i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83" name="タイトル 1">
            <a:extLst>
              <a:ext uri="{FF2B5EF4-FFF2-40B4-BE49-F238E27FC236}">
                <a16:creationId xmlns:a16="http://schemas.microsoft.com/office/drawing/2014/main" id="{F6C721D1-3E04-0C48-8656-FFD13CD72FB4}"/>
              </a:ext>
            </a:extLst>
          </p:cNvPr>
          <p:cNvSpPr txBox="1">
            <a:spLocks/>
          </p:cNvSpPr>
          <p:nvPr/>
        </p:nvSpPr>
        <p:spPr>
          <a:xfrm>
            <a:off x="224863" y="58434"/>
            <a:ext cx="9419544" cy="47942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ja-JP" altLang="en-US" b="1" i="0" dirty="0">
                <a:latin typeface="Meiryo UI" panose="020B0604030504040204" pitchFamily="50" charset="-128"/>
                <a:ea typeface="Meiryo UI" panose="020B0604030504040204" pitchFamily="50" charset="-128"/>
              </a:rPr>
              <a:t>２．調査概要</a:t>
            </a:r>
          </a:p>
        </p:txBody>
      </p:sp>
    </p:spTree>
    <p:extLst>
      <p:ext uri="{BB962C8B-B14F-4D97-AF65-F5344CB8AC3E}">
        <p14:creationId xmlns:p14="http://schemas.microsoft.com/office/powerpoint/2010/main" val="367228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３．</a:t>
            </a:r>
            <a:r>
              <a:rPr lang="ja-JP" altLang="en-US" b="1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調査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の実施項目及び目標</a:t>
            </a:r>
          </a:p>
        </p:txBody>
      </p:sp>
      <p:sp>
        <p:nvSpPr>
          <p:cNvPr id="64" name="コンテンツ プレースホルダー 2"/>
          <p:cNvSpPr txBox="1">
            <a:spLocks/>
          </p:cNvSpPr>
          <p:nvPr/>
        </p:nvSpPr>
        <p:spPr>
          <a:xfrm>
            <a:off x="1039771" y="823807"/>
            <a:ext cx="7280031" cy="34086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844083" fontAlgn="auto">
              <a:spcAft>
                <a:spcPts val="0"/>
              </a:spcAft>
              <a:buNone/>
              <a:defRPr/>
            </a:pPr>
            <a:r>
              <a:rPr lang="ja-JP" altLang="en-US" sz="2215" b="1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（記載例）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39771" y="1219454"/>
            <a:ext cx="7950507" cy="30693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調査項目を具体的に記載</a:t>
            </a: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ください。</a:t>
            </a:r>
            <a:endParaRPr lang="en-US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又、</a:t>
            </a:r>
            <a:r>
              <a:rPr lang="ja-JP" altLang="en-US" sz="1662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当該調査を実施するに当たり、各調査　項目についてどの程度の量の情報を集め、</a:t>
            </a:r>
            <a:endParaRPr lang="en-US" altLang="ja-JP" sz="1662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どのように整理を行うことを目標</a:t>
            </a: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としているか、具体的に説明してください。</a:t>
            </a:r>
            <a:endParaRPr lang="en-US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（１）エネルギー用途の早生樹等の育林・伐採手法等、また、チップ・ペレットの製造・輸送等</a:t>
            </a:r>
            <a:endParaRPr lang="en-US" altLang="ja-JP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の普及に向けた調査</a:t>
            </a: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➢●●</a:t>
            </a: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スライド番号プレースホルダ 8">
            <a:extLst>
              <a:ext uri="{FF2B5EF4-FFF2-40B4-BE49-F238E27FC236}">
                <a16:creationId xmlns:a16="http://schemas.microsoft.com/office/drawing/2014/main" id="{F8565138-A146-4176-BA75-81B00BBB5708}"/>
              </a:ext>
            </a:extLst>
          </p:cNvPr>
          <p:cNvSpPr txBox="1">
            <a:spLocks/>
          </p:cNvSpPr>
          <p:nvPr/>
        </p:nvSpPr>
        <p:spPr>
          <a:xfrm>
            <a:off x="9347427" y="6642556"/>
            <a:ext cx="533400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i="1" kern="12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pPr algn="r">
              <a:defRPr/>
            </a:pPr>
            <a:fld id="{31E05248-7B1A-4978-AA43-FC100F40D733}" type="slidenum">
              <a:rPr lang="en-US" altLang="ja-JP" i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>
                <a:defRPr/>
              </a:pPr>
              <a:t>5</a:t>
            </a:fld>
            <a:endParaRPr lang="en-US" altLang="ja-JP" i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3" name="表 5">
            <a:extLst>
              <a:ext uri="{FF2B5EF4-FFF2-40B4-BE49-F238E27FC236}">
                <a16:creationId xmlns:a16="http://schemas.microsoft.com/office/drawing/2014/main" id="{D6080798-8D6D-25E9-2578-B521C63024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407631"/>
              </p:ext>
            </p:extLst>
          </p:nvPr>
        </p:nvGraphicFramePr>
        <p:xfrm>
          <a:off x="1384921" y="3692398"/>
          <a:ext cx="7260205" cy="2521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0250">
                  <a:extLst>
                    <a:ext uri="{9D8B030D-6E8A-4147-A177-3AD203B41FA5}">
                      <a16:colId xmlns:a16="http://schemas.microsoft.com/office/drawing/2014/main" val="4278491888"/>
                    </a:ext>
                  </a:extLst>
                </a:gridCol>
                <a:gridCol w="3688732">
                  <a:extLst>
                    <a:ext uri="{9D8B030D-6E8A-4147-A177-3AD203B41FA5}">
                      <a16:colId xmlns:a16="http://schemas.microsoft.com/office/drawing/2014/main" val="2616538516"/>
                    </a:ext>
                  </a:extLst>
                </a:gridCol>
                <a:gridCol w="1831223">
                  <a:extLst>
                    <a:ext uri="{9D8B030D-6E8A-4147-A177-3AD203B41FA5}">
                      <a16:colId xmlns:a16="http://schemas.microsoft.com/office/drawing/2014/main" val="2916780971"/>
                    </a:ext>
                  </a:extLst>
                </a:gridCol>
              </a:tblGrid>
              <a:tr h="62525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調査項目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調査内容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調査の効果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467312"/>
                  </a:ext>
                </a:extLst>
              </a:tr>
              <a:tr h="34238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2531804"/>
                  </a:ext>
                </a:extLst>
              </a:tr>
              <a:tr h="3423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・○○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・○○○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・○○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242224"/>
                  </a:ext>
                </a:extLst>
              </a:tr>
              <a:tr h="34238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247791"/>
                  </a:ext>
                </a:extLst>
              </a:tr>
              <a:tr h="34238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155342"/>
                  </a:ext>
                </a:extLst>
              </a:tr>
              <a:tr h="41815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478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2015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179DE-4DDA-2A2F-4530-9128A6DF5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89137C-52E0-C38C-FD36-A19CD4AD5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３．</a:t>
            </a:r>
            <a:r>
              <a:rPr lang="ja-JP" altLang="en-US" b="1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手引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の実施項目及び目標</a:t>
            </a:r>
          </a:p>
        </p:txBody>
      </p:sp>
      <p:sp>
        <p:nvSpPr>
          <p:cNvPr id="64" name="コンテンツ プレースホルダー 2">
            <a:extLst>
              <a:ext uri="{FF2B5EF4-FFF2-40B4-BE49-F238E27FC236}">
                <a16:creationId xmlns:a16="http://schemas.microsoft.com/office/drawing/2014/main" id="{056BF537-1C13-8A87-1DF6-7195139234F0}"/>
              </a:ext>
            </a:extLst>
          </p:cNvPr>
          <p:cNvSpPr txBox="1">
            <a:spLocks/>
          </p:cNvSpPr>
          <p:nvPr/>
        </p:nvSpPr>
        <p:spPr>
          <a:xfrm>
            <a:off x="1039771" y="823807"/>
            <a:ext cx="7280031" cy="34086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844083" fontAlgn="auto">
              <a:spcAft>
                <a:spcPts val="0"/>
              </a:spcAft>
              <a:buNone/>
              <a:defRPr/>
            </a:pPr>
            <a:r>
              <a:rPr lang="ja-JP" altLang="en-US" sz="2215" b="1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（記載例）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18E9E19-5A15-E299-BC0B-26C8DC07C019}"/>
              </a:ext>
            </a:extLst>
          </p:cNvPr>
          <p:cNvSpPr txBox="1"/>
          <p:nvPr/>
        </p:nvSpPr>
        <p:spPr>
          <a:xfrm>
            <a:off x="1039771" y="1219454"/>
            <a:ext cx="7950507" cy="30693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技術指針となる手引</a:t>
            </a:r>
            <a:endParaRPr lang="en-US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手引項目を具体的に記載</a:t>
            </a: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ください。</a:t>
            </a:r>
            <a:endParaRPr lang="en-US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又、</a:t>
            </a:r>
            <a:r>
              <a:rPr lang="ja-JP" altLang="en-US" sz="1662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手引の策定に当たり、各項目についてどの程度の量を、</a:t>
            </a:r>
            <a:endParaRPr lang="en-US" altLang="ja-JP" sz="1662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どのように整理を行うことを目標</a:t>
            </a:r>
            <a:r>
              <a:rPr lang="ja-JP" altLang="en-US" sz="1662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としているか、具体的に説明してください。</a:t>
            </a:r>
            <a:endParaRPr lang="en-US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（２）技術指針となる手引きの策定</a:t>
            </a: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62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➢●●</a:t>
            </a: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62" i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ja-JP" sz="1662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スライド番号プレースホルダ 8">
            <a:extLst>
              <a:ext uri="{FF2B5EF4-FFF2-40B4-BE49-F238E27FC236}">
                <a16:creationId xmlns:a16="http://schemas.microsoft.com/office/drawing/2014/main" id="{4A835CA5-9BEF-F9EE-192D-67A7D7095011}"/>
              </a:ext>
            </a:extLst>
          </p:cNvPr>
          <p:cNvSpPr txBox="1">
            <a:spLocks/>
          </p:cNvSpPr>
          <p:nvPr/>
        </p:nvSpPr>
        <p:spPr>
          <a:xfrm>
            <a:off x="9347427" y="6642556"/>
            <a:ext cx="533400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i="1" kern="1200">
                <a:solidFill>
                  <a:schemeClr val="tx1">
                    <a:tint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i="1" kern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pPr algn="r">
              <a:defRPr/>
            </a:pPr>
            <a:fld id="{31E05248-7B1A-4978-AA43-FC100F40D733}" type="slidenum">
              <a:rPr lang="en-US" altLang="ja-JP" i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>
                <a:defRPr/>
              </a:pPr>
              <a:t>6</a:t>
            </a:fld>
            <a:endParaRPr lang="en-US" altLang="ja-JP" i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3" name="表 5">
            <a:extLst>
              <a:ext uri="{FF2B5EF4-FFF2-40B4-BE49-F238E27FC236}">
                <a16:creationId xmlns:a16="http://schemas.microsoft.com/office/drawing/2014/main" id="{67D73E28-3C03-9108-B03D-AB6561C5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56878"/>
              </p:ext>
            </p:extLst>
          </p:nvPr>
        </p:nvGraphicFramePr>
        <p:xfrm>
          <a:off x="1384921" y="3637328"/>
          <a:ext cx="7260205" cy="2521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0250">
                  <a:extLst>
                    <a:ext uri="{9D8B030D-6E8A-4147-A177-3AD203B41FA5}">
                      <a16:colId xmlns:a16="http://schemas.microsoft.com/office/drawing/2014/main" val="4278491888"/>
                    </a:ext>
                  </a:extLst>
                </a:gridCol>
                <a:gridCol w="3688732">
                  <a:extLst>
                    <a:ext uri="{9D8B030D-6E8A-4147-A177-3AD203B41FA5}">
                      <a16:colId xmlns:a16="http://schemas.microsoft.com/office/drawing/2014/main" val="2616538516"/>
                    </a:ext>
                  </a:extLst>
                </a:gridCol>
                <a:gridCol w="1831223">
                  <a:extLst>
                    <a:ext uri="{9D8B030D-6E8A-4147-A177-3AD203B41FA5}">
                      <a16:colId xmlns:a16="http://schemas.microsoft.com/office/drawing/2014/main" val="2916780971"/>
                    </a:ext>
                  </a:extLst>
                </a:gridCol>
              </a:tblGrid>
              <a:tr h="62525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手引き項目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内容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内容の効果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467312"/>
                  </a:ext>
                </a:extLst>
              </a:tr>
              <a:tr h="34238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2531804"/>
                  </a:ext>
                </a:extLst>
              </a:tr>
              <a:tr h="3423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・○○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・○○○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・○○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242224"/>
                  </a:ext>
                </a:extLst>
              </a:tr>
              <a:tr h="34238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247791"/>
                  </a:ext>
                </a:extLst>
              </a:tr>
              <a:tr h="34238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155342"/>
                  </a:ext>
                </a:extLst>
              </a:tr>
              <a:tr h="41815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・○○○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・○○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478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3411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5ADAA-F3EE-07A0-30E9-755B642CA3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548017F-8582-625A-C354-7A01064B3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1137" y="6628717"/>
            <a:ext cx="698722" cy="215444"/>
          </a:xfrm>
        </p:spPr>
        <p:txBody>
          <a:bodyPr/>
          <a:lstStyle/>
          <a:p>
            <a:fld id="{36F79F9C-11CA-44F1-9E86-66276BE4B335}" type="slidenum">
              <a:rPr lang="ja-JP" altLang="en-US" sz="1400" i="0" smtClean="0">
                <a:solidFill>
                  <a:schemeClr val="tx1"/>
                </a:solidFill>
                <a:latin typeface="+mn-ea"/>
                <a:ea typeface="+mn-ea"/>
              </a:rPr>
              <a:pPr/>
              <a:t>7</a:t>
            </a:fld>
            <a:endParaRPr lang="ja-JP" altLang="en-US" sz="1400" i="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41A3728-D005-EEFE-9A95-13329CD44F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76333"/>
              </p:ext>
            </p:extLst>
          </p:nvPr>
        </p:nvGraphicFramePr>
        <p:xfrm>
          <a:off x="1242091" y="1764122"/>
          <a:ext cx="7859045" cy="4910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1553900105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3458666931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3167509463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414375594"/>
                    </a:ext>
                  </a:extLst>
                </a:gridCol>
              </a:tblGrid>
              <a:tr h="43023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000" b="1" kern="0" dirty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調査</a:t>
                      </a:r>
                      <a:r>
                        <a:rPr lang="ja-JP" altLang="ja-JP" sz="2000" b="1" kern="0" dirty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</a:t>
                      </a:r>
                      <a:endParaRPr lang="ja-JP" altLang="ja-JP" sz="2000" b="1" kern="100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3231" marR="33231" marT="33231" marB="33231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2025</a:t>
                      </a:r>
                      <a:r>
                        <a:rPr kumimoji="1" lang="ja-JP" alt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年度</a:t>
                      </a:r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36000" marR="36000" marT="36000" marB="36000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2026</a:t>
                      </a:r>
                      <a:r>
                        <a:rPr kumimoji="1" lang="ja-JP" alt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年度</a:t>
                      </a:r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692">
                <a:tc vMerge="1"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2Q</a:t>
                      </a: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3Q</a:t>
                      </a: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4Q</a:t>
                      </a: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</a:t>
                      </a: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2Q</a:t>
                      </a: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3Q</a:t>
                      </a: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4Q</a:t>
                      </a:r>
                    </a:p>
                  </a:txBody>
                  <a:tcPr marL="33231" marR="33231" marT="33231" marB="33231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14572">
                <a:tc>
                  <a:txBody>
                    <a:bodyPr/>
                    <a:lstStyle/>
                    <a:p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r>
                        <a:rPr kumimoji="1" lang="ja-JP" altLang="en-US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（１）	エネルギー用途の早生樹等の育林・伐採手法等、また、チップ・ペレットの製造・輸送等の普及に向けた調査</a:t>
                      </a:r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r>
                        <a:rPr kumimoji="1" lang="en-US" altLang="ja-JP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ⅰ</a:t>
                      </a:r>
                      <a:r>
                        <a:rPr kumimoji="1" lang="ja-JP" altLang="en-US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）</a:t>
                      </a:r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r>
                        <a:rPr kumimoji="1" lang="en-US" altLang="ja-JP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ⅱ</a:t>
                      </a:r>
                      <a:r>
                        <a:rPr kumimoji="1" lang="ja-JP" altLang="en-US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）</a:t>
                      </a:r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r>
                        <a:rPr kumimoji="1" lang="en-US" altLang="ja-JP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ⅲ</a:t>
                      </a:r>
                      <a:r>
                        <a:rPr kumimoji="1" lang="ja-JP" altLang="en-US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）</a:t>
                      </a:r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endParaRPr kumimoji="1" lang="ja-JP" altLang="ja-JP" sz="1200" b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endParaRPr kumimoji="1" lang="en-US" altLang="ja-JP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BE5C3B8-DBDA-FD18-E561-420B3A038444}"/>
              </a:ext>
            </a:extLst>
          </p:cNvPr>
          <p:cNvSpPr/>
          <p:nvPr/>
        </p:nvSpPr>
        <p:spPr>
          <a:xfrm>
            <a:off x="4088304" y="3898480"/>
            <a:ext cx="3900079" cy="121575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1662" i="0" dirty="0">
              <a:solidFill>
                <a:schemeClr val="tx2"/>
              </a:solidFill>
            </a:endParaRPr>
          </a:p>
          <a:p>
            <a:pPr algn="l"/>
            <a:r>
              <a:rPr lang="ja-JP" altLang="en-US" sz="1662" i="0" dirty="0">
                <a:solidFill>
                  <a:schemeClr val="tx2"/>
                </a:solidFill>
              </a:rPr>
              <a:t>・事業開始を</a:t>
            </a:r>
            <a:r>
              <a:rPr lang="en-US" altLang="ja-JP" sz="1662" i="0" dirty="0">
                <a:solidFill>
                  <a:schemeClr val="tx2"/>
                </a:solidFill>
              </a:rPr>
              <a:t>7</a:t>
            </a:r>
            <a:r>
              <a:rPr lang="ja-JP" altLang="en-US" sz="1662" i="0" dirty="0">
                <a:solidFill>
                  <a:schemeClr val="tx2"/>
                </a:solidFill>
              </a:rPr>
              <a:t>月と仮定してください。</a:t>
            </a:r>
            <a:endParaRPr lang="en-US" altLang="ja-JP" sz="1662" i="0" dirty="0">
              <a:solidFill>
                <a:schemeClr val="tx2"/>
              </a:solidFill>
            </a:endParaRPr>
          </a:p>
          <a:p>
            <a:pPr algn="ctr"/>
            <a:endParaRPr lang="ja-JP" altLang="en-US" sz="1662" i="0" dirty="0">
              <a:solidFill>
                <a:schemeClr val="tx2"/>
              </a:solidFill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D2CD2B18-E0B3-B77A-6B0A-BBFC1E70BE10}"/>
              </a:ext>
            </a:extLst>
          </p:cNvPr>
          <p:cNvSpPr txBox="1">
            <a:spLocks/>
          </p:cNvSpPr>
          <p:nvPr/>
        </p:nvSpPr>
        <p:spPr>
          <a:xfrm>
            <a:off x="1032409" y="816172"/>
            <a:ext cx="7280031" cy="3693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844083" fontAlgn="auto">
              <a:spcAft>
                <a:spcPts val="0"/>
              </a:spcAft>
              <a:buNone/>
              <a:defRPr/>
            </a:pPr>
            <a:r>
              <a:rPr lang="ja-JP" altLang="en-US" sz="2400" b="1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（記載例）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2306C17-CEA7-302E-99C1-2BBB3AC45F29}"/>
              </a:ext>
            </a:extLst>
          </p:cNvPr>
          <p:cNvSpPr txBox="1"/>
          <p:nvPr/>
        </p:nvSpPr>
        <p:spPr>
          <a:xfrm>
            <a:off x="1242092" y="1336313"/>
            <a:ext cx="83733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大項目、小項目毎に調査項目、目標を具体的に</a:t>
            </a:r>
            <a:r>
              <a:rPr lang="ja-JP" altLang="ja-JP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記載してください。</a:t>
            </a:r>
            <a:endParaRPr lang="ja-JP" altLang="ja-JP" i="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角丸四角形 12">
            <a:extLst>
              <a:ext uri="{FF2B5EF4-FFF2-40B4-BE49-F238E27FC236}">
                <a16:creationId xmlns:a16="http://schemas.microsoft.com/office/drawing/2014/main" id="{76C74496-A180-9D6E-AF78-459D4036E1A0}"/>
              </a:ext>
            </a:extLst>
          </p:cNvPr>
          <p:cNvSpPr/>
          <p:nvPr/>
        </p:nvSpPr>
        <p:spPr>
          <a:xfrm>
            <a:off x="2998321" y="839995"/>
            <a:ext cx="1906034" cy="321686"/>
          </a:xfrm>
          <a:prstGeom prst="roundRect">
            <a:avLst>
              <a:gd name="adj" fmla="val 11695"/>
            </a:avLst>
          </a:prstGeom>
          <a:solidFill>
            <a:srgbClr val="FFF3FF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8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文字サイズは原則</a:t>
            </a:r>
            <a:r>
              <a:rPr lang="en-US" altLang="ja-JP" sz="1108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12pt</a:t>
            </a:r>
            <a:r>
              <a:rPr lang="ja-JP" altLang="en-US" sz="1108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以上</a:t>
            </a:r>
            <a:endParaRPr lang="en-US" altLang="ja-JP" sz="1108" b="1" i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21A5E7E1-A985-FEC0-32E1-7061BCBB547D}"/>
              </a:ext>
            </a:extLst>
          </p:cNvPr>
          <p:cNvSpPr txBox="1">
            <a:spLocks/>
          </p:cNvSpPr>
          <p:nvPr/>
        </p:nvSpPr>
        <p:spPr>
          <a:xfrm>
            <a:off x="194583" y="85125"/>
            <a:ext cx="9419544" cy="47942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ja-JP" altLang="en-US" b="1" i="0" dirty="0">
                <a:latin typeface="Meiryo UI" panose="020B0604030504040204" pitchFamily="50" charset="-128"/>
                <a:ea typeface="Meiryo UI" panose="020B0604030504040204" pitchFamily="50" charset="-128"/>
              </a:rPr>
              <a:t>３．</a:t>
            </a:r>
            <a:r>
              <a:rPr lang="ja-JP" altLang="en-US" b="1" i="0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調査</a:t>
            </a:r>
            <a:r>
              <a:rPr lang="ja-JP" altLang="en-US" b="1" i="0" dirty="0">
                <a:latin typeface="Meiryo UI" panose="020B0604030504040204" pitchFamily="50" charset="-128"/>
                <a:ea typeface="Meiryo UI" panose="020B0604030504040204" pitchFamily="50" charset="-128"/>
              </a:rPr>
              <a:t>の実施項目及び目標（詳細）</a:t>
            </a:r>
          </a:p>
        </p:txBody>
      </p:sp>
    </p:spTree>
    <p:extLst>
      <p:ext uri="{BB962C8B-B14F-4D97-AF65-F5344CB8AC3E}">
        <p14:creationId xmlns:p14="http://schemas.microsoft.com/office/powerpoint/2010/main" val="2012997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414E4F-AD87-6CFC-A2C2-1E7E1E383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507B065-B2BB-5B85-FE78-DC0C898C9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1137" y="6628717"/>
            <a:ext cx="698722" cy="215444"/>
          </a:xfrm>
        </p:spPr>
        <p:txBody>
          <a:bodyPr/>
          <a:lstStyle/>
          <a:p>
            <a:fld id="{36F79F9C-11CA-44F1-9E86-66276BE4B335}" type="slidenum">
              <a:rPr lang="ja-JP" altLang="en-US" sz="1400" i="0" smtClean="0">
                <a:solidFill>
                  <a:schemeClr val="tx1"/>
                </a:solidFill>
                <a:latin typeface="+mn-ea"/>
                <a:ea typeface="+mn-ea"/>
              </a:rPr>
              <a:pPr/>
              <a:t>8</a:t>
            </a:fld>
            <a:endParaRPr lang="ja-JP" altLang="en-US" sz="1400" i="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58EE368-ECB9-A4AD-0385-A818840DB1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420763"/>
              </p:ext>
            </p:extLst>
          </p:nvPr>
        </p:nvGraphicFramePr>
        <p:xfrm>
          <a:off x="1242091" y="1764122"/>
          <a:ext cx="7859045" cy="4402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1553900105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3458666931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3167509463"/>
                    </a:ext>
                  </a:extLst>
                </a:gridCol>
                <a:gridCol w="986584">
                  <a:extLst>
                    <a:ext uri="{9D8B030D-6E8A-4147-A177-3AD203B41FA5}">
                      <a16:colId xmlns:a16="http://schemas.microsoft.com/office/drawing/2014/main" val="414375594"/>
                    </a:ext>
                  </a:extLst>
                </a:gridCol>
              </a:tblGrid>
              <a:tr h="43023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000" b="1" kern="0" dirty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調査</a:t>
                      </a:r>
                      <a:r>
                        <a:rPr lang="ja-JP" altLang="ja-JP" sz="2000" b="1" kern="0" dirty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</a:t>
                      </a:r>
                      <a:endParaRPr lang="ja-JP" altLang="ja-JP" sz="2000" b="1" kern="100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3231" marR="33231" marT="33231" marB="33231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2025</a:t>
                      </a:r>
                      <a:r>
                        <a:rPr kumimoji="1" lang="ja-JP" alt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年度</a:t>
                      </a:r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36000" marR="36000" marT="36000" marB="36000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2026</a:t>
                      </a:r>
                      <a:r>
                        <a:rPr kumimoji="1" lang="ja-JP" alt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年度</a:t>
                      </a:r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692">
                <a:tc vMerge="1"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2Q</a:t>
                      </a: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3Q</a:t>
                      </a: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4Q</a:t>
                      </a: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</a:t>
                      </a: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2Q</a:t>
                      </a: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3Q</a:t>
                      </a: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4Q</a:t>
                      </a:r>
                    </a:p>
                  </a:txBody>
                  <a:tcPr marL="33231" marR="33231" marT="33231" marB="33231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14572">
                <a:tc>
                  <a:txBody>
                    <a:bodyPr/>
                    <a:lstStyle/>
                    <a:p>
                      <a:r>
                        <a:rPr kumimoji="1" lang="ja-JP" altLang="en-US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（２）	技術指針となる手引の策定</a:t>
                      </a:r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r>
                        <a:rPr kumimoji="1" lang="en-US" altLang="ja-JP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ⅰ</a:t>
                      </a:r>
                      <a:r>
                        <a:rPr kumimoji="1" lang="ja-JP" altLang="en-US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）</a:t>
                      </a:r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r>
                        <a:rPr kumimoji="1" lang="en-US" altLang="ja-JP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ⅱ</a:t>
                      </a:r>
                      <a:r>
                        <a:rPr kumimoji="1" lang="ja-JP" altLang="en-US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）</a:t>
                      </a:r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r>
                        <a:rPr kumimoji="1" lang="en-US" altLang="ja-JP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ⅲ</a:t>
                      </a:r>
                      <a:r>
                        <a:rPr kumimoji="1" lang="ja-JP" altLang="en-US" sz="1200" b="1" i="1" kern="1200" dirty="0">
                          <a:solidFill>
                            <a:srgbClr val="00206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）</a:t>
                      </a:r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endParaRPr kumimoji="1" lang="ja-JP" altLang="ja-JP" sz="1200" b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endParaRPr kumimoji="1" lang="en-US" altLang="ja-JP" sz="1200" b="1" i="1" kern="1200" dirty="0">
                        <a:solidFill>
                          <a:srgbClr val="00206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endParaRPr kumimoji="1" lang="en-US" altLang="ja-JP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3231" marR="33231" marT="33231" marB="33231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957BCB8-FF1F-DEC0-0B29-BE139E467C01}"/>
              </a:ext>
            </a:extLst>
          </p:cNvPr>
          <p:cNvSpPr/>
          <p:nvPr/>
        </p:nvSpPr>
        <p:spPr>
          <a:xfrm>
            <a:off x="4088304" y="3898480"/>
            <a:ext cx="3900079" cy="121575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1662" i="0" dirty="0">
              <a:solidFill>
                <a:schemeClr val="tx2"/>
              </a:solidFill>
            </a:endParaRPr>
          </a:p>
          <a:p>
            <a:pPr algn="l"/>
            <a:r>
              <a:rPr lang="ja-JP" altLang="en-US" sz="1662" i="0" dirty="0">
                <a:solidFill>
                  <a:schemeClr val="tx2"/>
                </a:solidFill>
              </a:rPr>
              <a:t>・事業開始を</a:t>
            </a:r>
            <a:r>
              <a:rPr lang="en-US" altLang="ja-JP" sz="1662" i="0" dirty="0">
                <a:solidFill>
                  <a:schemeClr val="tx2"/>
                </a:solidFill>
              </a:rPr>
              <a:t>7</a:t>
            </a:r>
            <a:r>
              <a:rPr lang="ja-JP" altLang="en-US" sz="1662" i="0" dirty="0">
                <a:solidFill>
                  <a:schemeClr val="tx2"/>
                </a:solidFill>
              </a:rPr>
              <a:t>月と仮定してください。</a:t>
            </a:r>
            <a:endParaRPr lang="en-US" altLang="ja-JP" sz="1662" i="0" dirty="0">
              <a:solidFill>
                <a:schemeClr val="tx2"/>
              </a:solidFill>
            </a:endParaRPr>
          </a:p>
          <a:p>
            <a:pPr algn="ctr"/>
            <a:endParaRPr lang="ja-JP" altLang="en-US" sz="1662" i="0" dirty="0">
              <a:solidFill>
                <a:schemeClr val="tx2"/>
              </a:solidFill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C0AADB05-408F-CE6B-63B5-1FBFA3AFA9D2}"/>
              </a:ext>
            </a:extLst>
          </p:cNvPr>
          <p:cNvSpPr txBox="1">
            <a:spLocks/>
          </p:cNvSpPr>
          <p:nvPr/>
        </p:nvSpPr>
        <p:spPr>
          <a:xfrm>
            <a:off x="1032409" y="816172"/>
            <a:ext cx="7280031" cy="3693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844083" fontAlgn="auto">
              <a:spcAft>
                <a:spcPts val="0"/>
              </a:spcAft>
              <a:buNone/>
              <a:defRPr/>
            </a:pPr>
            <a:r>
              <a:rPr lang="ja-JP" altLang="en-US" sz="2400" b="1" i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（記載例）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CB91A58-FC63-C19C-89C5-964D808FF41A}"/>
              </a:ext>
            </a:extLst>
          </p:cNvPr>
          <p:cNvSpPr txBox="1"/>
          <p:nvPr/>
        </p:nvSpPr>
        <p:spPr>
          <a:xfrm>
            <a:off x="1242092" y="1336313"/>
            <a:ext cx="83733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大項目、小項目毎に調査項目、目標を具体的に</a:t>
            </a:r>
            <a:r>
              <a:rPr lang="ja-JP" altLang="ja-JP" b="1" i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記載してください。</a:t>
            </a:r>
            <a:endParaRPr lang="ja-JP" altLang="ja-JP" i="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角丸四角形 12">
            <a:extLst>
              <a:ext uri="{FF2B5EF4-FFF2-40B4-BE49-F238E27FC236}">
                <a16:creationId xmlns:a16="http://schemas.microsoft.com/office/drawing/2014/main" id="{BD76AFCE-3BC9-27ED-E7E5-B4EB312F9885}"/>
              </a:ext>
            </a:extLst>
          </p:cNvPr>
          <p:cNvSpPr/>
          <p:nvPr/>
        </p:nvSpPr>
        <p:spPr>
          <a:xfrm>
            <a:off x="2998321" y="839995"/>
            <a:ext cx="1906034" cy="321686"/>
          </a:xfrm>
          <a:prstGeom prst="roundRect">
            <a:avLst>
              <a:gd name="adj" fmla="val 11695"/>
            </a:avLst>
          </a:prstGeom>
          <a:solidFill>
            <a:srgbClr val="FFF3FF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8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文字サイズは原則</a:t>
            </a:r>
            <a:r>
              <a:rPr lang="en-US" altLang="ja-JP" sz="1108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12pt</a:t>
            </a:r>
            <a:r>
              <a:rPr lang="ja-JP" altLang="en-US" sz="1108" b="1" i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以上</a:t>
            </a:r>
            <a:endParaRPr lang="en-US" altLang="ja-JP" sz="1108" b="1" i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E097C65E-3896-B0A5-F4E1-20E721E7CDE8}"/>
              </a:ext>
            </a:extLst>
          </p:cNvPr>
          <p:cNvSpPr txBox="1">
            <a:spLocks/>
          </p:cNvSpPr>
          <p:nvPr/>
        </p:nvSpPr>
        <p:spPr>
          <a:xfrm>
            <a:off x="194583" y="85125"/>
            <a:ext cx="9419544" cy="47942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200" b="0" kern="1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ja-JP" altLang="en-US" b="1" i="0" dirty="0">
                <a:latin typeface="Meiryo UI" panose="020B0604030504040204" pitchFamily="50" charset="-128"/>
                <a:ea typeface="Meiryo UI" panose="020B0604030504040204" pitchFamily="50" charset="-128"/>
              </a:rPr>
              <a:t>３．</a:t>
            </a:r>
            <a:r>
              <a:rPr lang="ja-JP" altLang="en-US" b="1" i="0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手引</a:t>
            </a:r>
            <a:r>
              <a:rPr lang="ja-JP" altLang="en-US" b="1" i="0" dirty="0">
                <a:latin typeface="Meiryo UI" panose="020B0604030504040204" pitchFamily="50" charset="-128"/>
                <a:ea typeface="Meiryo UI" panose="020B0604030504040204" pitchFamily="50" charset="-128"/>
              </a:rPr>
              <a:t>の実施項目及び目標（詳細）</a:t>
            </a:r>
          </a:p>
        </p:txBody>
      </p:sp>
    </p:spTree>
    <p:extLst>
      <p:ext uri="{BB962C8B-B14F-4D97-AF65-F5344CB8AC3E}">
        <p14:creationId xmlns:p14="http://schemas.microsoft.com/office/powerpoint/2010/main" val="2041696775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yryo UI">
      <a:majorFont>
        <a:latin typeface="Calibri"/>
        <a:ea typeface="Meiryo UI"/>
        <a:cs typeface=""/>
      </a:majorFont>
      <a:minorFont>
        <a:latin typeface="Calibr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1441</Words>
  <Application>Microsoft Office PowerPoint</Application>
  <PresentationFormat>A4 210 x 297 mm</PresentationFormat>
  <Paragraphs>271</Paragraphs>
  <Slides>14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14</vt:i4>
      </vt:variant>
    </vt:vector>
  </HeadingPairs>
  <TitlesOfParts>
    <vt:vector size="23" baseType="lpstr">
      <vt:lpstr>HGP創英角ｺﾞｼｯｸUB</vt:lpstr>
      <vt:lpstr>Meiryo UI</vt:lpstr>
      <vt:lpstr>ＭＳ Ｐゴシック</vt:lpstr>
      <vt:lpstr>ＭＳ ゴシック</vt:lpstr>
      <vt:lpstr>Arial</vt:lpstr>
      <vt:lpstr>Calibri</vt:lpstr>
      <vt:lpstr>Times New Roman</vt:lpstr>
      <vt:lpstr>デザインの設定</vt:lpstr>
      <vt:lpstr>1_Office ​​テーマ</vt:lpstr>
      <vt:lpstr>「早生樹等による燃料用国産木質バイオマス生産・供給に係る技術指針・導入要件の策定に関する調査」</vt:lpstr>
      <vt:lpstr>１．提案者の概要</vt:lpstr>
      <vt:lpstr>１．提案者の概要</vt:lpstr>
      <vt:lpstr>２．調査概要</vt:lpstr>
      <vt:lpstr>PowerPoint プレゼンテーション</vt:lpstr>
      <vt:lpstr>３．調査の実施項目及び目標</vt:lpstr>
      <vt:lpstr>３．手引の実施項目及び目標</vt:lpstr>
      <vt:lpstr>PowerPoint プレゼンテーション</vt:lpstr>
      <vt:lpstr>PowerPoint プレゼンテーション</vt:lpstr>
      <vt:lpstr>４．調査・手引内容、及び方法</vt:lpstr>
      <vt:lpstr>５．調査体制等</vt:lpstr>
      <vt:lpstr>６．調査事業に要する費用の内訳等</vt:lpstr>
      <vt:lpstr>７．調査における課題</vt:lpstr>
      <vt:lpstr>【補足資料】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2021-06-28T01:45:33Z</dcterms:created>
  <dcterms:modified xsi:type="dcterms:W3CDTF">2025-02-26T05:34:51Z</dcterms:modified>
</cp:coreProperties>
</file>