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308" r:id="rId2"/>
    <p:sldId id="307" r:id="rId3"/>
    <p:sldId id="309" r:id="rId4"/>
  </p:sldIdLst>
  <p:sldSz cx="9144000" cy="6858000" type="screen4x3"/>
  <p:notesSz cx="6807200" cy="9939338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作成者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20D2"/>
    <a:srgbClr val="FFFFCC"/>
    <a:srgbClr val="4132B0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309" autoAdjust="0"/>
    <p:restoredTop sz="94790" autoAdjust="0"/>
  </p:normalViewPr>
  <p:slideViewPr>
    <p:cSldViewPr>
      <p:cViewPr varScale="1">
        <p:scale>
          <a:sx n="125" d="100"/>
          <a:sy n="125" d="100"/>
        </p:scale>
        <p:origin x="1326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microsoft.com/office/2018/10/relationships/authors" Target="authors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8BBA36A8-1B8B-4790-9F88-A4DB7559BF8E}" type="datetimeFigureOut">
              <a:rPr lang="ja-JP" altLang="en-US"/>
              <a:pPr>
                <a:defRPr/>
              </a:pPr>
              <a:t>2025/3/6</a:t>
            </a:fld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96CDFFEC-E525-455C-B64D-2233C7F39A4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77958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409177EC-B637-40F7-93C7-0DD548CDE9F9}" type="datetimeFigureOut">
              <a:rPr lang="ja-JP" altLang="en-US"/>
              <a:pPr>
                <a:defRPr/>
              </a:pPr>
              <a:t>2025/3/6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7288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1038" y="4721225"/>
            <a:ext cx="5445125" cy="44719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460CFBE1-CC3B-4F9D-AFD2-E1ED01D5B39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544687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EF0FB1-9701-6DEF-0997-4BD670BEEC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>
            <a:extLst>
              <a:ext uri="{FF2B5EF4-FFF2-40B4-BE49-F238E27FC236}">
                <a16:creationId xmlns:a16="http://schemas.microsoft.com/office/drawing/2014/main" id="{2F9E9742-22D4-0B3C-50E9-919D99C7578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</a:pPr>
            <a:fld id="{778ED4C6-9F50-4A03-A0FF-8AFE5A7EF10A}" type="slidenum">
              <a:rPr lang="en-US" altLang="ja-JP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</a:t>
            </a:fld>
            <a:endParaRPr lang="en-US" altLang="ja-JP">
              <a:latin typeface="Arial" panose="020B0604020202020204" pitchFamily="34" charset="0"/>
            </a:endParaRPr>
          </a:p>
        </p:txBody>
      </p:sp>
      <p:sp>
        <p:nvSpPr>
          <p:cNvPr id="5123" name="Rectangle 2">
            <a:extLst>
              <a:ext uri="{FF2B5EF4-FFF2-40B4-BE49-F238E27FC236}">
                <a16:creationId xmlns:a16="http://schemas.microsoft.com/office/drawing/2014/main" id="{988E5916-4B04-D0C0-0AB6-3C81DF84F16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4" name="Rectangle 3">
            <a:extLst>
              <a:ext uri="{FF2B5EF4-FFF2-40B4-BE49-F238E27FC236}">
                <a16:creationId xmlns:a16="http://schemas.microsoft.com/office/drawing/2014/main" id="{1238CD74-4A3D-9B05-0417-1075238E60F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908050" y="4721225"/>
            <a:ext cx="4991100" cy="44751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ja-JP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45696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32629A-CACA-4AF6-A366-9C75C4A8D83F}" type="datetime1">
              <a:rPr lang="ja-JP" altLang="en-US" smtClean="0"/>
              <a:t>2025/3/6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543EE2-7008-42E1-B765-FB27A682ED2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1530206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0E3DB0-811D-4216-BB4F-9688BDC5C516}" type="datetime1">
              <a:rPr lang="ja-JP" altLang="en-US" smtClean="0"/>
              <a:t>2025/3/6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9AAA42-EF0F-4823-BFE3-9D89A9218F5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695855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AED35E-3776-4232-845E-94A8D17B38C2}" type="datetime1">
              <a:rPr lang="ja-JP" altLang="en-US" smtClean="0"/>
              <a:t>2025/3/6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85F56F-4CE7-45AE-A2D4-A5A2D54CB662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916593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FADD37-EE79-41EE-B78E-5E94E43253A2}" type="datetime1">
              <a:rPr lang="ja-JP" altLang="en-US" smtClean="0"/>
              <a:t>2025/3/6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E4CE59-1F32-4D9D-B16A-21EF3B912E1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08589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FB0079-6B46-451A-A788-39F78D214338}" type="datetime1">
              <a:rPr lang="ja-JP" altLang="en-US" smtClean="0"/>
              <a:t>2025/3/6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46313B-248A-44A6-AD4D-301DE6BAEB8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967269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3A6FAD-EBB2-4651-B034-27B5CD3099DB}" type="datetime1">
              <a:rPr lang="ja-JP" altLang="en-US" smtClean="0"/>
              <a:t>2025/3/6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9941AC-7F97-452F-9075-B24DB6FC7E6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554041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9EE670-AC8A-4F18-AD09-F60C84E2AF6A}" type="datetime1">
              <a:rPr lang="ja-JP" altLang="en-US" smtClean="0"/>
              <a:t>2025/3/6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D62A2D-DDF8-4520-965B-6051D768B48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608410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13B520-8F59-474B-BE50-C71CEE52E1B1}" type="datetime1">
              <a:rPr lang="ja-JP" altLang="en-US" smtClean="0"/>
              <a:t>2025/3/6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E299EC-B849-422D-A90A-C34F34F650B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120835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2D65B7-17D1-4DCE-8998-BF2679B1E0B3}" type="datetime1">
              <a:rPr lang="ja-JP" altLang="en-US" smtClean="0"/>
              <a:t>2025/3/6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B142AE-DF87-4783-BAB8-A3D2EB3FE5E3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0539915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953865-21F4-4EC9-9D8E-AA037BEE6395}" type="datetime1">
              <a:rPr lang="ja-JP" altLang="en-US" smtClean="0"/>
              <a:t>2025/3/6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E07A47-60A2-4350-BE68-BA2479E6C6AC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719153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E0DB4D-E11C-4A0F-B9CC-062EE7DD8792}" type="datetime1">
              <a:rPr lang="ja-JP" altLang="en-US" smtClean="0"/>
              <a:t>2025/3/6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10D585-F660-43EB-9175-C6324461F9D2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5140443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4C0B1CCF-C5E1-408E-98A5-2905B932E4D5}" type="datetime1">
              <a:rPr lang="ja-JP" altLang="en-US" smtClean="0"/>
              <a:t>2025/3/6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A63877F1-BEED-42B2-9AB7-896ACF6BCF6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8C6488-34CC-8B6D-DF18-8CD7C89AF7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0">
            <a:extLst>
              <a:ext uri="{FF2B5EF4-FFF2-40B4-BE49-F238E27FC236}">
                <a16:creationId xmlns:a16="http://schemas.microsoft.com/office/drawing/2014/main" id="{9EC90773-8A09-256A-DC8B-D15E3BC525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5195" y="575827"/>
            <a:ext cx="9144000" cy="566737"/>
          </a:xfrm>
          <a:prstGeom prst="rect">
            <a:avLst/>
          </a:prstGeom>
          <a:gradFill rotWithShape="1">
            <a:gsLst>
              <a:gs pos="0">
                <a:srgbClr val="DBE1F9">
                  <a:alpha val="29999"/>
                </a:srgbClr>
              </a:gs>
              <a:gs pos="100000">
                <a:srgbClr val="656873">
                  <a:alpha val="29999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tIns="180000" bIns="18000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</a:tabLst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</a:tabLst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</a:tabLs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0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ts val="2000"/>
              </a:lnSpc>
              <a:spcBef>
                <a:spcPct val="0"/>
              </a:spcBef>
              <a:buFontTx/>
              <a:buNone/>
            </a:pPr>
            <a:r>
              <a:rPr lang="ja-JP" altLang="en-US" sz="1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「～～のための○○技術実証事業（又は～～のための○○システム実証事業）</a:t>
            </a:r>
            <a:endParaRPr lang="en-US" altLang="ja-JP" sz="18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lnSpc>
                <a:spcPts val="2000"/>
              </a:lnSpc>
              <a:spcBef>
                <a:spcPct val="0"/>
              </a:spcBef>
              <a:buFontTx/>
              <a:buNone/>
            </a:pPr>
            <a:r>
              <a:rPr lang="ja-JP" altLang="en-US" sz="1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</a:t>
            </a:r>
            <a:r>
              <a:rPr lang="ja-JP" altLang="en-US" sz="1600" b="1" i="1" dirty="0">
                <a:solidFill>
                  <a:srgbClr val="0070C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対象国名称を記載</a:t>
            </a:r>
            <a:r>
              <a:rPr lang="ja-JP" altLang="en-US" sz="1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）」</a:t>
            </a: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r>
              <a:rPr lang="ja-JP" altLang="en-US" sz="1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提案者名：○○○○、○○○○　</a:t>
            </a:r>
            <a:endParaRPr kumimoji="0" lang="ja-JP" altLang="en-US" sz="1400" b="1" dirty="0">
              <a:solidFill>
                <a:srgbClr val="FF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3" name="Rectangle 20">
            <a:extLst>
              <a:ext uri="{FF2B5EF4-FFF2-40B4-BE49-F238E27FC236}">
                <a16:creationId xmlns:a16="http://schemas.microsoft.com/office/drawing/2014/main" id="{C08EC057-AA2F-569E-1F92-144232E1BD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94541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hangingPunct="1">
              <a:tabLst>
                <a:tab pos="358775" algn="l"/>
              </a:tabLst>
              <a:defRPr/>
            </a:pPr>
            <a:endParaRPr lang="en-US" altLang="ja-JP" sz="15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丸ｺﾞｼｯｸM-PRO" pitchFamily="50" charset="-128"/>
              <a:ea typeface="HG丸ｺﾞｼｯｸM-PRO" pitchFamily="50" charset="-128"/>
            </a:endParaRPr>
          </a:p>
          <a:p>
            <a:pPr eaLnBrk="1" hangingPunct="1">
              <a:tabLst>
                <a:tab pos="358775" algn="l"/>
              </a:tabLst>
              <a:defRPr/>
            </a:pPr>
            <a:r>
              <a:rPr lang="ja-JP" altLang="en-US" sz="15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itchFamily="50" charset="-128"/>
                <a:ea typeface="HG丸ｺﾞｼｯｸM-PRO" pitchFamily="50" charset="-128"/>
              </a:rPr>
              <a:t>　二国間クレジット制度（</a:t>
            </a:r>
            <a:r>
              <a:rPr lang="en-US" altLang="ja-JP" sz="15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itchFamily="50" charset="-128"/>
                <a:ea typeface="HG丸ｺﾞｼｯｸM-PRO" pitchFamily="50" charset="-128"/>
              </a:rPr>
              <a:t>JCM</a:t>
            </a:r>
            <a:r>
              <a:rPr lang="ja-JP" altLang="en-US" sz="15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itchFamily="50" charset="-128"/>
                <a:ea typeface="HG丸ｺﾞｼｯｸM-PRO" pitchFamily="50" charset="-128"/>
              </a:rPr>
              <a:t>）等を活用した低炭素技術普及促進事業</a:t>
            </a:r>
            <a:r>
              <a:rPr lang="en-US" altLang="ja-JP" sz="15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itchFamily="50" charset="-128"/>
                <a:ea typeface="HG丸ｺﾞｼｯｸM-PRO" pitchFamily="50" charset="-128"/>
              </a:rPr>
              <a:t>/</a:t>
            </a:r>
          </a:p>
          <a:p>
            <a:pPr eaLnBrk="1" hangingPunct="1">
              <a:tabLst>
                <a:tab pos="358775" algn="l"/>
              </a:tabLst>
              <a:defRPr/>
            </a:pPr>
            <a:r>
              <a:rPr lang="ja-JP" altLang="en-US" sz="15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itchFamily="50" charset="-128"/>
                <a:ea typeface="HG丸ｺﾞｼｯｸM-PRO" pitchFamily="50" charset="-128"/>
              </a:rPr>
              <a:t>　低炭素技術による市場創出促進事業</a:t>
            </a:r>
            <a:endParaRPr lang="ja-JP" altLang="en-US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丸ｺﾞｼｯｸM-PRO" pitchFamily="50" charset="-128"/>
              <a:ea typeface="HG丸ｺﾞｼｯｸM-PRO" pitchFamily="50" charset="-128"/>
            </a:endParaRPr>
          </a:p>
          <a:p>
            <a:pPr algn="ctr" eaLnBrk="1" hangingPunct="1">
              <a:tabLst>
                <a:tab pos="358775" algn="l"/>
              </a:tabLst>
              <a:defRPr/>
            </a:pPr>
            <a:endParaRPr lang="en-US" altLang="ja-JP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372A128E-8039-B089-F9C1-D472A7B8A4A6}"/>
              </a:ext>
            </a:extLst>
          </p:cNvPr>
          <p:cNvSpPr/>
          <p:nvPr/>
        </p:nvSpPr>
        <p:spPr>
          <a:xfrm>
            <a:off x="8367984" y="111896"/>
            <a:ext cx="619125" cy="25876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Aft>
                <a:spcPts val="0"/>
              </a:spcAft>
              <a:defRPr/>
            </a:pPr>
            <a:r>
              <a:rPr lang="ja-JP" sz="1000" kern="100" dirty="0">
                <a:solidFill>
                  <a:srgbClr val="000000"/>
                </a:solidFill>
                <a:ea typeface="ＭＳ 明朝" panose="02020609040205080304" pitchFamily="17" charset="-128"/>
                <a:cs typeface="Times New Roman" panose="02020603050405020304" pitchFamily="18" charset="0"/>
              </a:rPr>
              <a:t>別添</a:t>
            </a:r>
            <a:r>
              <a:rPr lang="ja-JP" altLang="en-US" sz="1000" kern="100" dirty="0">
                <a:solidFill>
                  <a:srgbClr val="000000"/>
                </a:solidFill>
                <a:ea typeface="ＭＳ 明朝" panose="02020609040205080304" pitchFamily="17" charset="-128"/>
                <a:cs typeface="Times New Roman" panose="02020603050405020304" pitchFamily="18" charset="0"/>
              </a:rPr>
              <a:t>２</a:t>
            </a:r>
            <a:endParaRPr lang="ja-JP" sz="1050" kern="100" dirty="0">
              <a:ea typeface="ＭＳ 明朝" panose="02020609040205080304" pitchFamily="17" charset="-128"/>
              <a:cs typeface="Times New Roman" panose="02020603050405020304" pitchFamily="18" charset="0"/>
            </a:endParaRPr>
          </a:p>
        </p:txBody>
      </p:sp>
      <p:sp>
        <p:nvSpPr>
          <p:cNvPr id="118" name="スライド番号プレースホルダー 3">
            <a:extLst>
              <a:ext uri="{FF2B5EF4-FFF2-40B4-BE49-F238E27FC236}">
                <a16:creationId xmlns:a16="http://schemas.microsoft.com/office/drawing/2014/main" id="{A96786A6-4B28-DFFB-F453-94B238E014DE}"/>
              </a:ext>
            </a:extLst>
          </p:cNvPr>
          <p:cNvSpPr txBox="1">
            <a:spLocks/>
          </p:cNvSpPr>
          <p:nvPr/>
        </p:nvSpPr>
        <p:spPr>
          <a:xfrm>
            <a:off x="7092280" y="654367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rgbClr val="898989"/>
                </a:solidFill>
                <a:latin typeface="Calibri" panose="020F0502020204030204" pitchFamily="34" charset="0"/>
                <a:ea typeface="ＭＳ Ｐゴシック" panose="020B0600070205080204" pitchFamily="50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9pPr>
          </a:lstStyle>
          <a:p>
            <a:pPr>
              <a:defRPr/>
            </a:pPr>
            <a:fld id="{51E4CE59-1F32-4D9D-B16A-21EF3B912E1F}" type="slidenum">
              <a:rPr lang="ja-JP" altLang="en-US" smtClean="0"/>
              <a:pPr>
                <a:defRPr/>
              </a:pPr>
              <a:t>1</a:t>
            </a:fld>
            <a:endParaRPr lang="ja-JP" altLang="en-US" dirty="0"/>
          </a:p>
        </p:txBody>
      </p:sp>
      <p:sp>
        <p:nvSpPr>
          <p:cNvPr id="101" name="Rectangle 9">
            <a:extLst>
              <a:ext uri="{FF2B5EF4-FFF2-40B4-BE49-F238E27FC236}">
                <a16:creationId xmlns:a16="http://schemas.microsoft.com/office/drawing/2014/main" id="{E89A31F2-BF0E-E232-C667-BB99DAF399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2394" y="4072028"/>
            <a:ext cx="4248150" cy="2669340"/>
          </a:xfrm>
          <a:prstGeom prst="rect">
            <a:avLst/>
          </a:prstGeom>
          <a:solidFill>
            <a:schemeClr val="bg1">
              <a:alpha val="76077"/>
            </a:schemeClr>
          </a:solidFill>
          <a:ln w="19050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  <a:headEnd/>
            <a:tailEnd/>
          </a:ln>
        </p:spPr>
        <p:txBody>
          <a:bodyPr rIns="36000" anchor="b"/>
          <a:lstStyle/>
          <a:p>
            <a:pPr eaLnBrk="1" hangingPunct="1">
              <a:spcBef>
                <a:spcPct val="50000"/>
              </a:spcBef>
              <a:defRPr/>
            </a:pPr>
            <a:r>
              <a:rPr lang="ja-JP" altLang="en-US" sz="1200" i="1" spc="-10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・対象国を選定した理由を、同国の課題・ニーズ・政策動向等を踏まえて記載</a:t>
            </a:r>
            <a:endParaRPr lang="en-US" altLang="ja-JP" sz="1200" i="1" spc="-10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eaLnBrk="1" hangingPunct="1">
              <a:spcBef>
                <a:spcPct val="50000"/>
              </a:spcBef>
              <a:defRPr/>
            </a:pPr>
            <a:endParaRPr lang="en-US" altLang="ja-JP" sz="1200" i="1" spc="-10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eaLnBrk="1" hangingPunct="1">
              <a:spcBef>
                <a:spcPct val="50000"/>
              </a:spcBef>
              <a:defRPr/>
            </a:pPr>
            <a:endParaRPr lang="en-US" altLang="ja-JP" sz="1200" i="1" spc="-10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eaLnBrk="1" hangingPunct="1">
              <a:spcBef>
                <a:spcPct val="50000"/>
              </a:spcBef>
              <a:defRPr/>
            </a:pPr>
            <a:endParaRPr lang="en-US" altLang="ja-JP" sz="1200" i="1" spc="-10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eaLnBrk="1" hangingPunct="1">
              <a:spcBef>
                <a:spcPct val="50000"/>
              </a:spcBef>
              <a:defRPr/>
            </a:pPr>
            <a:endParaRPr lang="en-US" altLang="ja-JP" sz="1200" i="1" spc="-10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eaLnBrk="1" hangingPunct="1">
              <a:spcBef>
                <a:spcPct val="50000"/>
              </a:spcBef>
              <a:defRPr/>
            </a:pPr>
            <a:endParaRPr lang="en-US" altLang="ja-JP" sz="1200" i="1" spc="-10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eaLnBrk="1" hangingPunct="1">
              <a:spcBef>
                <a:spcPct val="50000"/>
              </a:spcBef>
              <a:defRPr/>
            </a:pPr>
            <a:endParaRPr lang="en-US" altLang="ja-JP" sz="1200" spc="-10" dirty="0">
              <a:latin typeface="HG丸ｺﾞｼｯｸM-PRO" pitchFamily="50" charset="-128"/>
              <a:ea typeface="HG丸ｺﾞｼｯｸM-PRO" pitchFamily="50" charset="-128"/>
            </a:endParaRPr>
          </a:p>
          <a:p>
            <a:pPr eaLnBrk="1" hangingPunct="1">
              <a:spcBef>
                <a:spcPct val="50000"/>
              </a:spcBef>
              <a:defRPr/>
            </a:pPr>
            <a:endParaRPr lang="ja-JP" altLang="en-US" sz="1200" spc="-10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104" name="Rectangle 9">
            <a:extLst>
              <a:ext uri="{FF2B5EF4-FFF2-40B4-BE49-F238E27FC236}">
                <a16:creationId xmlns:a16="http://schemas.microsoft.com/office/drawing/2014/main" id="{E5110822-7BF5-3DA2-297E-400326EED6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6614" y="1603211"/>
            <a:ext cx="4248150" cy="1823102"/>
          </a:xfrm>
          <a:prstGeom prst="rect">
            <a:avLst/>
          </a:prstGeom>
          <a:solidFill>
            <a:schemeClr val="bg1">
              <a:alpha val="76077"/>
            </a:schemeClr>
          </a:solidFill>
          <a:ln w="19050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  <a:headEnd/>
            <a:tailEnd/>
          </a:ln>
        </p:spPr>
        <p:txBody>
          <a:bodyPr lIns="36000" rIns="36000" bIns="72000" anchor="ctr" anchorCtr="0"/>
          <a:lstStyle/>
          <a:p>
            <a:pPr eaLnBrk="1" hangingPunct="1">
              <a:spcBef>
                <a:spcPct val="50000"/>
              </a:spcBef>
              <a:defRPr/>
            </a:pPr>
            <a:r>
              <a:rPr lang="ja-JP" altLang="en-US" sz="1200" i="1" spc="-10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・事業概要を</a:t>
            </a:r>
            <a:r>
              <a:rPr lang="en-US" altLang="ja-JP" sz="1200" i="1" spc="-10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100</a:t>
            </a:r>
            <a:r>
              <a:rPr lang="ja-JP" altLang="en-US" sz="1200" i="1" spc="-10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字以内で簡潔に記載（どこで、どのような技術実証を行い、何を達成するのか等）</a:t>
            </a:r>
            <a:endParaRPr lang="en-US" altLang="ja-JP" sz="1200" i="1" spc="-10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eaLnBrk="1" hangingPunct="1">
              <a:spcBef>
                <a:spcPct val="50000"/>
              </a:spcBef>
              <a:defRPr/>
            </a:pPr>
            <a:r>
              <a:rPr lang="ja-JP" altLang="en-US" sz="1200" i="1" spc="-10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・図表は使用しないこと</a:t>
            </a:r>
            <a:endParaRPr lang="en-US" altLang="ja-JP" sz="1200" i="1" spc="-10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eaLnBrk="1" hangingPunct="1">
              <a:spcBef>
                <a:spcPct val="50000"/>
              </a:spcBef>
              <a:defRPr/>
            </a:pPr>
            <a:endParaRPr lang="en-US" altLang="ja-JP" sz="1200" i="1" spc="-10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eaLnBrk="1" hangingPunct="1">
              <a:spcBef>
                <a:spcPct val="50000"/>
              </a:spcBef>
              <a:defRPr/>
            </a:pPr>
            <a:endParaRPr lang="en-US" altLang="ja-JP" sz="1200" i="1" spc="-10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eaLnBrk="1" hangingPunct="1">
              <a:spcBef>
                <a:spcPct val="50000"/>
              </a:spcBef>
              <a:defRPr/>
            </a:pPr>
            <a:endParaRPr lang="en-US" altLang="ja-JP" sz="1200" i="1" spc="-10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105" name="テキスト ボックス 104">
            <a:extLst>
              <a:ext uri="{FF2B5EF4-FFF2-40B4-BE49-F238E27FC236}">
                <a16:creationId xmlns:a16="http://schemas.microsoft.com/office/drawing/2014/main" id="{362EEC5A-77E2-3BBC-53E0-A77A29567BE7}"/>
              </a:ext>
            </a:extLst>
          </p:cNvPr>
          <p:cNvSpPr txBox="1"/>
          <p:nvPr/>
        </p:nvSpPr>
        <p:spPr>
          <a:xfrm>
            <a:off x="178946" y="1193869"/>
            <a:ext cx="1810372" cy="3077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ja-JP" sz="1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1. </a:t>
            </a:r>
            <a:r>
              <a:rPr lang="ja-JP" altLang="en-US" sz="1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実証事業の概要</a:t>
            </a:r>
          </a:p>
        </p:txBody>
      </p:sp>
      <p:sp>
        <p:nvSpPr>
          <p:cNvPr id="106" name="テキスト ボックス 105">
            <a:extLst>
              <a:ext uri="{FF2B5EF4-FFF2-40B4-BE49-F238E27FC236}">
                <a16:creationId xmlns:a16="http://schemas.microsoft.com/office/drawing/2014/main" id="{EA9E4939-AF70-BC09-87CD-AE13C5D09EF8}"/>
              </a:ext>
            </a:extLst>
          </p:cNvPr>
          <p:cNvSpPr txBox="1"/>
          <p:nvPr/>
        </p:nvSpPr>
        <p:spPr>
          <a:xfrm>
            <a:off x="225517" y="3617990"/>
            <a:ext cx="3338371" cy="3077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ja-JP" sz="1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2. </a:t>
            </a:r>
            <a:r>
              <a:rPr lang="ja-JP" altLang="en-US" sz="1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対象国の選定理由（課題・ニーズ）</a:t>
            </a:r>
          </a:p>
        </p:txBody>
      </p:sp>
      <p:sp>
        <p:nvSpPr>
          <p:cNvPr id="114" name="Rectangle 9">
            <a:extLst>
              <a:ext uri="{FF2B5EF4-FFF2-40B4-BE49-F238E27FC236}">
                <a16:creationId xmlns:a16="http://schemas.microsoft.com/office/drawing/2014/main" id="{1902A1C8-CDBC-0074-9536-316D75C3F0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49639" y="4047034"/>
            <a:ext cx="4339742" cy="2694334"/>
          </a:xfrm>
          <a:prstGeom prst="rect">
            <a:avLst/>
          </a:prstGeom>
          <a:solidFill>
            <a:schemeClr val="bg1">
              <a:alpha val="76077"/>
            </a:schemeClr>
          </a:solidFill>
          <a:ln w="19050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  <a:headEnd/>
            <a:tailEnd/>
          </a:ln>
        </p:spPr>
        <p:txBody>
          <a:bodyPr rIns="36000" anchor="t"/>
          <a:lstStyle/>
          <a:p>
            <a:pPr eaLnBrk="1" hangingPunct="1">
              <a:spcBef>
                <a:spcPts val="0"/>
              </a:spcBef>
              <a:defRPr/>
            </a:pPr>
            <a:endParaRPr lang="en-US" altLang="ja-JP" sz="1200" spc="-10" dirty="0">
              <a:latin typeface="HG丸ｺﾞｼｯｸM-PRO" pitchFamily="50" charset="-128"/>
              <a:ea typeface="HG丸ｺﾞｼｯｸM-PRO" pitchFamily="50" charset="-128"/>
            </a:endParaRPr>
          </a:p>
          <a:p>
            <a:pPr eaLnBrk="1" hangingPunct="1">
              <a:spcBef>
                <a:spcPts val="0"/>
              </a:spcBef>
              <a:defRPr/>
            </a:pPr>
            <a:endParaRPr lang="en-US" altLang="ja-JP" sz="1050" spc="-10" dirty="0">
              <a:latin typeface="HG丸ｺﾞｼｯｸM-PRO" pitchFamily="50" charset="-128"/>
              <a:ea typeface="HG丸ｺﾞｼｯｸM-PRO" pitchFamily="50" charset="-128"/>
            </a:endParaRPr>
          </a:p>
          <a:p>
            <a:pPr eaLnBrk="1" hangingPunct="1">
              <a:spcBef>
                <a:spcPts val="0"/>
              </a:spcBef>
              <a:defRPr/>
            </a:pPr>
            <a:endParaRPr lang="en-US" altLang="ja-JP" sz="1050" spc="-10" dirty="0">
              <a:latin typeface="HG丸ｺﾞｼｯｸM-PRO" pitchFamily="50" charset="-128"/>
              <a:ea typeface="HG丸ｺﾞｼｯｸM-PRO" pitchFamily="50" charset="-128"/>
            </a:endParaRPr>
          </a:p>
          <a:p>
            <a:pPr eaLnBrk="1" hangingPunct="1">
              <a:spcBef>
                <a:spcPct val="50000"/>
              </a:spcBef>
              <a:defRPr/>
            </a:pPr>
            <a:endParaRPr lang="en-US" altLang="ja-JP" sz="1050" spc="-10" dirty="0">
              <a:latin typeface="HG丸ｺﾞｼｯｸM-PRO" pitchFamily="50" charset="-128"/>
              <a:ea typeface="HG丸ｺﾞｼｯｸM-PRO" pitchFamily="50" charset="-128"/>
            </a:endParaRPr>
          </a:p>
          <a:p>
            <a:pPr eaLnBrk="1" hangingPunct="1">
              <a:spcBef>
                <a:spcPct val="50000"/>
              </a:spcBef>
              <a:defRPr/>
            </a:pPr>
            <a:endParaRPr lang="en-US" altLang="ja-JP" sz="1200" spc="-10" dirty="0">
              <a:latin typeface="HG丸ｺﾞｼｯｸM-PRO" pitchFamily="50" charset="-128"/>
              <a:ea typeface="HG丸ｺﾞｼｯｸM-PRO" pitchFamily="50" charset="-128"/>
            </a:endParaRPr>
          </a:p>
          <a:p>
            <a:pPr eaLnBrk="1" hangingPunct="1">
              <a:spcBef>
                <a:spcPct val="50000"/>
              </a:spcBef>
              <a:defRPr/>
            </a:pPr>
            <a:endParaRPr lang="en-US" altLang="ja-JP" sz="1200" spc="-10" dirty="0">
              <a:latin typeface="HG丸ｺﾞｼｯｸM-PRO" pitchFamily="50" charset="-128"/>
              <a:ea typeface="HG丸ｺﾞｼｯｸM-PRO" pitchFamily="50" charset="-128"/>
            </a:endParaRPr>
          </a:p>
          <a:p>
            <a:pPr eaLnBrk="1" hangingPunct="1">
              <a:spcBef>
                <a:spcPct val="50000"/>
              </a:spcBef>
              <a:defRPr/>
            </a:pPr>
            <a:endParaRPr lang="en-US" altLang="ja-JP" sz="1200" spc="-10" dirty="0">
              <a:latin typeface="HG丸ｺﾞｼｯｸM-PRO" pitchFamily="50" charset="-128"/>
              <a:ea typeface="HG丸ｺﾞｼｯｸM-PRO" pitchFamily="50" charset="-128"/>
            </a:endParaRPr>
          </a:p>
          <a:p>
            <a:pPr eaLnBrk="1" hangingPunct="1">
              <a:spcBef>
                <a:spcPct val="50000"/>
              </a:spcBef>
              <a:defRPr/>
            </a:pPr>
            <a:endParaRPr lang="en-US" altLang="ja-JP" sz="1400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115" name="Rectangle 9">
            <a:extLst>
              <a:ext uri="{FF2B5EF4-FFF2-40B4-BE49-F238E27FC236}">
                <a16:creationId xmlns:a16="http://schemas.microsoft.com/office/drawing/2014/main" id="{C1F6C5AB-5098-45A2-1B4C-86E57E4DDC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49639" y="1593051"/>
            <a:ext cx="4339742" cy="1833262"/>
          </a:xfrm>
          <a:prstGeom prst="rect">
            <a:avLst/>
          </a:prstGeom>
          <a:solidFill>
            <a:schemeClr val="bg1">
              <a:alpha val="76077"/>
            </a:schemeClr>
          </a:solidFill>
          <a:ln w="19050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  <a:headEnd/>
            <a:tailEnd/>
          </a:ln>
        </p:spPr>
        <p:txBody>
          <a:bodyPr rIns="36000" anchor="t"/>
          <a:lstStyle/>
          <a:p>
            <a:pPr eaLnBrk="1" hangingPunct="1">
              <a:spcBef>
                <a:spcPts val="0"/>
              </a:spcBef>
              <a:defRPr/>
            </a:pPr>
            <a:endParaRPr lang="en-US" altLang="ja-JP" sz="1200" spc="-10" dirty="0">
              <a:latin typeface="HG丸ｺﾞｼｯｸM-PRO" pitchFamily="50" charset="-128"/>
              <a:ea typeface="HG丸ｺﾞｼｯｸM-PRO" pitchFamily="50" charset="-128"/>
            </a:endParaRPr>
          </a:p>
          <a:p>
            <a:pPr eaLnBrk="1" hangingPunct="1">
              <a:spcBef>
                <a:spcPts val="0"/>
              </a:spcBef>
              <a:defRPr/>
            </a:pPr>
            <a:r>
              <a:rPr lang="ja-JP" altLang="en-US" sz="1200" spc="-10" dirty="0">
                <a:latin typeface="HG丸ｺﾞｼｯｸM-PRO" pitchFamily="50" charset="-128"/>
                <a:ea typeface="HG丸ｺﾞｼｯｸM-PRO" pitchFamily="50" charset="-128"/>
              </a:rPr>
              <a:t>予算総額（</a:t>
            </a:r>
            <a:r>
              <a:rPr lang="en-US" altLang="ja-JP" sz="1200" spc="-10" dirty="0">
                <a:latin typeface="HG丸ｺﾞｼｯｸM-PRO" pitchFamily="50" charset="-128"/>
                <a:ea typeface="HG丸ｺﾞｼｯｸM-PRO" pitchFamily="50" charset="-128"/>
              </a:rPr>
              <a:t>NEDO</a:t>
            </a:r>
            <a:r>
              <a:rPr lang="ja-JP" altLang="en-US" sz="1200" spc="-10" dirty="0">
                <a:latin typeface="HG丸ｺﾞｼｯｸM-PRO" pitchFamily="50" charset="-128"/>
                <a:ea typeface="HG丸ｺﾞｼｯｸM-PRO" pitchFamily="50" charset="-128"/>
              </a:rPr>
              <a:t>負担額）：●●百万円</a:t>
            </a:r>
            <a:endParaRPr lang="en-US" altLang="ja-JP" sz="1200" spc="-10" dirty="0">
              <a:latin typeface="HG丸ｺﾞｼｯｸM-PRO" pitchFamily="50" charset="-128"/>
              <a:ea typeface="HG丸ｺﾞｼｯｸM-PRO" pitchFamily="50" charset="-128"/>
            </a:endParaRPr>
          </a:p>
          <a:p>
            <a:pPr eaLnBrk="1" hangingPunct="1">
              <a:spcBef>
                <a:spcPts val="0"/>
              </a:spcBef>
              <a:defRPr/>
            </a:pPr>
            <a:r>
              <a:rPr lang="en-US" altLang="ja-JP" sz="1200" spc="-10" dirty="0">
                <a:latin typeface="HG丸ｺﾞｼｯｸM-PRO" pitchFamily="50" charset="-128"/>
                <a:ea typeface="HG丸ｺﾞｼｯｸM-PRO" pitchFamily="50" charset="-128"/>
              </a:rPr>
              <a:t> - </a:t>
            </a:r>
            <a:r>
              <a:rPr lang="ja-JP" altLang="en-US" sz="1200" spc="-10" dirty="0">
                <a:latin typeface="HG丸ｺﾞｼｯｸM-PRO" pitchFamily="50" charset="-128"/>
                <a:ea typeface="HG丸ｺﾞｼｯｸM-PRO" pitchFamily="50" charset="-128"/>
              </a:rPr>
              <a:t>実証設計： ●●百万円</a:t>
            </a:r>
            <a:endParaRPr lang="en-US" altLang="ja-JP" sz="1200" spc="-10" dirty="0">
              <a:latin typeface="HG丸ｺﾞｼｯｸM-PRO" pitchFamily="50" charset="-128"/>
              <a:ea typeface="HG丸ｺﾞｼｯｸM-PRO" pitchFamily="50" charset="-128"/>
            </a:endParaRPr>
          </a:p>
          <a:p>
            <a:pPr eaLnBrk="1" hangingPunct="1">
              <a:spcBef>
                <a:spcPts val="0"/>
              </a:spcBef>
              <a:defRPr/>
            </a:pPr>
            <a:r>
              <a:rPr lang="en-US" altLang="ja-JP" sz="1200" spc="-10" dirty="0">
                <a:latin typeface="HG丸ｺﾞｼｯｸM-PRO" pitchFamily="50" charset="-128"/>
                <a:ea typeface="HG丸ｺﾞｼｯｸM-PRO" pitchFamily="50" charset="-128"/>
              </a:rPr>
              <a:t> - </a:t>
            </a:r>
            <a:r>
              <a:rPr lang="ja-JP" altLang="en-US" sz="1200" spc="-10" dirty="0">
                <a:latin typeface="HG丸ｺﾞｼｯｸM-PRO" pitchFamily="50" charset="-128"/>
                <a:ea typeface="HG丸ｺﾞｼｯｸM-PRO" pitchFamily="50" charset="-128"/>
              </a:rPr>
              <a:t>実証事業： ●●百万円</a:t>
            </a:r>
            <a:endParaRPr lang="en-US" altLang="ja-JP" sz="1200" spc="-10" dirty="0">
              <a:latin typeface="HG丸ｺﾞｼｯｸM-PRO" pitchFamily="50" charset="-128"/>
              <a:ea typeface="HG丸ｺﾞｼｯｸM-PRO" pitchFamily="50" charset="-128"/>
            </a:endParaRPr>
          </a:p>
          <a:p>
            <a:pPr eaLnBrk="1" hangingPunct="1">
              <a:spcBef>
                <a:spcPts val="0"/>
              </a:spcBef>
              <a:defRPr/>
            </a:pPr>
            <a:r>
              <a:rPr lang="en-US" altLang="ja-JP" sz="1200" spc="-10" dirty="0">
                <a:latin typeface="HG丸ｺﾞｼｯｸM-PRO" pitchFamily="50" charset="-128"/>
                <a:ea typeface="HG丸ｺﾞｼｯｸM-PRO" pitchFamily="50" charset="-128"/>
              </a:rPr>
              <a:t> - </a:t>
            </a:r>
            <a:r>
              <a:rPr lang="ja-JP" altLang="en-US" sz="1200" spc="-10" dirty="0">
                <a:latin typeface="HG丸ｺﾞｼｯｸM-PRO" pitchFamily="50" charset="-128"/>
                <a:ea typeface="HG丸ｺﾞｼｯｸM-PRO" pitchFamily="50" charset="-128"/>
              </a:rPr>
              <a:t>定量化フォローアップ事業：●●百万円</a:t>
            </a:r>
            <a:endParaRPr lang="en-US" altLang="ja-JP" sz="1200" spc="-10" dirty="0">
              <a:latin typeface="HG丸ｺﾞｼｯｸM-PRO" pitchFamily="50" charset="-128"/>
              <a:ea typeface="HG丸ｺﾞｼｯｸM-PRO" pitchFamily="50" charset="-128"/>
            </a:endParaRPr>
          </a:p>
          <a:p>
            <a:pPr eaLnBrk="1" hangingPunct="1">
              <a:spcBef>
                <a:spcPts val="0"/>
              </a:spcBef>
              <a:defRPr/>
            </a:pPr>
            <a:r>
              <a:rPr lang="ja-JP" altLang="en-US" sz="1200" spc="-10" dirty="0">
                <a:latin typeface="HG丸ｺﾞｼｯｸM-PRO" pitchFamily="50" charset="-128"/>
                <a:ea typeface="HG丸ｺﾞｼｯｸM-PRO" pitchFamily="50" charset="-128"/>
              </a:rPr>
              <a:t>提案者負担総額：●●百万円</a:t>
            </a:r>
            <a:endParaRPr lang="en-US" altLang="ja-JP" sz="1200" spc="-10" dirty="0">
              <a:latin typeface="HG丸ｺﾞｼｯｸM-PRO" pitchFamily="50" charset="-128"/>
              <a:ea typeface="HG丸ｺﾞｼｯｸM-PRO" pitchFamily="50" charset="-128"/>
            </a:endParaRPr>
          </a:p>
          <a:p>
            <a:pPr eaLnBrk="1" hangingPunct="1">
              <a:spcBef>
                <a:spcPts val="0"/>
              </a:spcBef>
              <a:defRPr/>
            </a:pPr>
            <a:r>
              <a:rPr lang="ja-JP" altLang="en-US" sz="1200" spc="-10" dirty="0">
                <a:latin typeface="HG丸ｺﾞｼｯｸM-PRO" pitchFamily="50" charset="-128"/>
                <a:ea typeface="HG丸ｺﾞｼｯｸM-PRO" pitchFamily="50" charset="-128"/>
              </a:rPr>
              <a:t>相手国側負担総額：●●百万円</a:t>
            </a:r>
            <a:endParaRPr lang="en-US" altLang="ja-JP" sz="1200" spc="-10" dirty="0">
              <a:latin typeface="HG丸ｺﾞｼｯｸM-PRO" pitchFamily="50" charset="-128"/>
              <a:ea typeface="HG丸ｺﾞｼｯｸM-PRO" pitchFamily="50" charset="-128"/>
            </a:endParaRPr>
          </a:p>
          <a:p>
            <a:pPr eaLnBrk="1" hangingPunct="1">
              <a:spcBef>
                <a:spcPts val="0"/>
              </a:spcBef>
              <a:defRPr/>
            </a:pPr>
            <a:r>
              <a:rPr lang="ja-JP" altLang="en-US" sz="1200" spc="-10" dirty="0">
                <a:latin typeface="HG丸ｺﾞｼｯｸM-PRO" pitchFamily="50" charset="-128"/>
                <a:ea typeface="HG丸ｺﾞｼｯｸM-PRO" pitchFamily="50" charset="-128"/>
              </a:rPr>
              <a:t>事業期間：２０●●年●月～２０●●年●月（●年●ヶ月）</a:t>
            </a:r>
            <a:endParaRPr lang="en-US" altLang="ja-JP" sz="1200" spc="-10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116" name="テキスト ボックス 115">
            <a:extLst>
              <a:ext uri="{FF2B5EF4-FFF2-40B4-BE49-F238E27FC236}">
                <a16:creationId xmlns:a16="http://schemas.microsoft.com/office/drawing/2014/main" id="{E0BBAC5C-3C29-6C5A-9B1C-B72B614907A0}"/>
              </a:ext>
            </a:extLst>
          </p:cNvPr>
          <p:cNvSpPr txBox="1"/>
          <p:nvPr/>
        </p:nvSpPr>
        <p:spPr>
          <a:xfrm>
            <a:off x="4622205" y="1174693"/>
            <a:ext cx="2099500" cy="3077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ja-JP" altLang="en-US" sz="1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３</a:t>
            </a:r>
            <a:r>
              <a:rPr lang="en-US" altLang="ja-JP" sz="1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. </a:t>
            </a:r>
            <a:r>
              <a:rPr lang="ja-JP" altLang="en-US" sz="1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事業規模・実施期間</a:t>
            </a:r>
          </a:p>
        </p:txBody>
      </p:sp>
      <p:sp>
        <p:nvSpPr>
          <p:cNvPr id="117" name="テキスト ボックス 116">
            <a:extLst>
              <a:ext uri="{FF2B5EF4-FFF2-40B4-BE49-F238E27FC236}">
                <a16:creationId xmlns:a16="http://schemas.microsoft.com/office/drawing/2014/main" id="{50264018-9EB5-7D5D-A77B-9F05E0A2ED85}"/>
              </a:ext>
            </a:extLst>
          </p:cNvPr>
          <p:cNvSpPr txBox="1"/>
          <p:nvPr/>
        </p:nvSpPr>
        <p:spPr>
          <a:xfrm>
            <a:off x="4649639" y="3615044"/>
            <a:ext cx="1362521" cy="3079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ja-JP" altLang="en-US" sz="1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４</a:t>
            </a:r>
            <a:r>
              <a:rPr lang="en-US" altLang="ja-JP" sz="1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. </a:t>
            </a:r>
            <a:r>
              <a:rPr lang="ja-JP" altLang="en-US" sz="1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実施体制</a:t>
            </a:r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69AFE48C-53C2-3E90-52EF-9E424DB37D67}"/>
              </a:ext>
            </a:extLst>
          </p:cNvPr>
          <p:cNvGrpSpPr/>
          <p:nvPr/>
        </p:nvGrpSpPr>
        <p:grpSpPr>
          <a:xfrm>
            <a:off x="5214039" y="4638662"/>
            <a:ext cx="3102376" cy="1883262"/>
            <a:chOff x="5272864" y="4888610"/>
            <a:chExt cx="3152137" cy="1751013"/>
          </a:xfrm>
        </p:grpSpPr>
        <p:sp>
          <p:nvSpPr>
            <p:cNvPr id="19" name="Rectangle 5">
              <a:extLst>
                <a:ext uri="{FF2B5EF4-FFF2-40B4-BE49-F238E27FC236}">
                  <a16:creationId xmlns:a16="http://schemas.microsoft.com/office/drawing/2014/main" id="{06EC8BC0-C4A9-0DCD-8D52-42ECCF422C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72864" y="4888610"/>
              <a:ext cx="996950" cy="48895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ysClr val="windowText" lastClr="000000">
                  <a:lumMod val="50000"/>
                  <a:lumOff val="50000"/>
                </a:sysClr>
              </a:solidFill>
              <a:miter lim="800000"/>
              <a:headEnd/>
              <a:tailEnd/>
            </a:ln>
          </p:spPr>
          <p:txBody>
            <a:bodyPr wrap="none" lIns="91977" tIns="45989" rIns="91977" bIns="45989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9pPr>
            </a:lstStyle>
            <a:p>
              <a:pPr algn="ctr" defTabSz="914088" eaLnBrk="0" hangingPunct="0">
                <a:defRPr/>
              </a:pPr>
              <a:r>
                <a:rPr kumimoji="0" lang="en-US" altLang="ja-JP" sz="1400" b="1" kern="0" dirty="0">
                  <a:solidFill>
                    <a:schemeClr val="tx1"/>
                  </a:solidFill>
                  <a:latin typeface="+mn-ea"/>
                  <a:ea typeface="ＭＳ Ｐゴシック" charset="-128"/>
                  <a:cs typeface="Arial" pitchFamily="34" charset="0"/>
                </a:rPr>
                <a:t>NEDO</a:t>
              </a:r>
            </a:p>
          </p:txBody>
        </p:sp>
        <p:sp>
          <p:nvSpPr>
            <p:cNvPr id="20" name="Rectangle 6">
              <a:extLst>
                <a:ext uri="{FF2B5EF4-FFF2-40B4-BE49-F238E27FC236}">
                  <a16:creationId xmlns:a16="http://schemas.microsoft.com/office/drawing/2014/main" id="{34C39C6B-584F-0939-2561-515A06D38B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72865" y="6161785"/>
              <a:ext cx="1070786" cy="477838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ysClr val="windowText" lastClr="000000"/>
              </a:solidFill>
              <a:miter lim="800000"/>
              <a:headEnd/>
              <a:tailEnd/>
            </a:ln>
          </p:spPr>
          <p:txBody>
            <a:bodyPr wrap="none" lIns="91977" tIns="45989" rIns="91977" bIns="45989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9pPr>
            </a:lstStyle>
            <a:p>
              <a:pPr algn="ctr" defTabSz="914088" eaLnBrk="0" hangingPunct="0">
                <a:defRPr/>
              </a:pPr>
              <a:r>
                <a:rPr kumimoji="0" lang="ja-JP" altLang="en-US" sz="1400" b="1" i="1" kern="0" dirty="0">
                  <a:solidFill>
                    <a:srgbClr val="0070C0"/>
                  </a:solidFill>
                  <a:latin typeface="+mn-ea"/>
                  <a:ea typeface="ＭＳ Ｐゴシック" charset="-128"/>
                  <a:cs typeface="Arial" charset="0"/>
                </a:rPr>
                <a:t>事業者</a:t>
              </a:r>
              <a:endParaRPr kumimoji="0" lang="en-US" altLang="ja-JP" sz="1400" b="1" i="1" kern="0" dirty="0">
                <a:solidFill>
                  <a:srgbClr val="0070C0"/>
                </a:solidFill>
                <a:latin typeface="+mn-ea"/>
                <a:ea typeface="ＭＳ Ｐゴシック" charset="-128"/>
                <a:cs typeface="Arial" charset="0"/>
              </a:endParaRPr>
            </a:p>
          </p:txBody>
        </p:sp>
        <p:sp>
          <p:nvSpPr>
            <p:cNvPr id="21" name="Rectangle 7">
              <a:extLst>
                <a:ext uri="{FF2B5EF4-FFF2-40B4-BE49-F238E27FC236}">
                  <a16:creationId xmlns:a16="http://schemas.microsoft.com/office/drawing/2014/main" id="{44FAD50F-9824-39EE-F90C-94DC3B9A06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0700" y="5569648"/>
              <a:ext cx="554038" cy="262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1977" tIns="45989" rIns="91977" bIns="45989">
              <a:spAutoFit/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9pPr>
            </a:lstStyle>
            <a:p>
              <a:pPr defTabSz="914088" eaLnBrk="0" hangingPunct="0">
                <a:spcBef>
                  <a:spcPct val="50000"/>
                </a:spcBef>
                <a:defRPr/>
              </a:pPr>
              <a:r>
                <a:rPr kumimoji="0" lang="ja-JP" altLang="en-US" sz="1100" kern="0" dirty="0">
                  <a:solidFill>
                    <a:srgbClr val="000000"/>
                  </a:solidFill>
                  <a:latin typeface="+mn-ea"/>
                  <a:ea typeface="ＭＳ Ｐゴシック" charset="-128"/>
                  <a:cs typeface="Arial" charset="0"/>
                </a:rPr>
                <a:t>委託</a:t>
              </a:r>
              <a:endParaRPr kumimoji="0" lang="en-US" altLang="ja-JP" sz="1100" kern="0" dirty="0">
                <a:solidFill>
                  <a:srgbClr val="000000"/>
                </a:solidFill>
                <a:latin typeface="+mn-ea"/>
                <a:ea typeface="ＭＳ Ｐゴシック" charset="-128"/>
                <a:cs typeface="Arial" charset="0"/>
              </a:endParaRPr>
            </a:p>
          </p:txBody>
        </p:sp>
        <p:sp>
          <p:nvSpPr>
            <p:cNvPr id="22" name="Line 10">
              <a:extLst>
                <a:ext uri="{FF2B5EF4-FFF2-40B4-BE49-F238E27FC236}">
                  <a16:creationId xmlns:a16="http://schemas.microsoft.com/office/drawing/2014/main" id="{AD5F7408-CABF-A7DA-4F8A-DC8F2CB3C82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324600" y="5141023"/>
              <a:ext cx="887413" cy="0"/>
            </a:xfrm>
            <a:prstGeom prst="line">
              <a:avLst/>
            </a:prstGeom>
            <a:noFill/>
            <a:ln w="50800">
              <a:solidFill>
                <a:sysClr val="windowText" lastClr="000000"/>
              </a:solidFill>
              <a:round/>
              <a:headEnd type="stealth" w="med" len="med"/>
              <a:tailEnd type="stealth" w="med" len="med"/>
            </a:ln>
          </p:spPr>
          <p:txBody>
            <a:bodyPr wrap="none" lIns="91341" tIns="45672" rIns="91341" bIns="45672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9pPr>
            </a:lstStyle>
            <a:p>
              <a:pPr defTabSz="914088">
                <a:defRPr/>
              </a:pPr>
              <a:endParaRPr kumimoji="0" lang="ja-JP" altLang="en-US" sz="1400" b="1" kern="0" dirty="0">
                <a:solidFill>
                  <a:srgbClr val="000000"/>
                </a:solidFill>
                <a:latin typeface="+mn-ea"/>
                <a:ea typeface="ＭＳ Ｐゴシック" charset="-128"/>
              </a:endParaRPr>
            </a:p>
          </p:txBody>
        </p:sp>
        <p:sp>
          <p:nvSpPr>
            <p:cNvPr id="23" name="Rectangle 11">
              <a:extLst>
                <a:ext uri="{FF2B5EF4-FFF2-40B4-BE49-F238E27FC236}">
                  <a16:creationId xmlns:a16="http://schemas.microsoft.com/office/drawing/2014/main" id="{E7E314DE-F8F7-AAEB-1DA4-CFA1F8CDFC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43651" y="4902068"/>
              <a:ext cx="837579" cy="2408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977" tIns="45989" rIns="91977" bIns="45989">
              <a:spAutoFit/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9pPr>
            </a:lstStyle>
            <a:p>
              <a:pPr algn="ctr" defTabSz="914088" eaLnBrk="0" hangingPunct="0">
                <a:lnSpc>
                  <a:spcPct val="90000"/>
                </a:lnSpc>
                <a:spcBef>
                  <a:spcPct val="50000"/>
                </a:spcBef>
                <a:defRPr/>
              </a:pPr>
              <a:r>
                <a:rPr kumimoji="0" lang="ja-JP" altLang="en-US" sz="1200" kern="0" dirty="0">
                  <a:solidFill>
                    <a:srgbClr val="000000"/>
                  </a:solidFill>
                  <a:latin typeface="+mn-ea"/>
                  <a:ea typeface="ＭＳ Ｐゴシック" charset="-128"/>
                  <a:cs typeface="Arial" charset="0"/>
                </a:rPr>
                <a:t>合意文書</a:t>
              </a:r>
              <a:endParaRPr kumimoji="0" lang="en-US" altLang="ja-JP" sz="1200" kern="0" dirty="0">
                <a:solidFill>
                  <a:srgbClr val="000000"/>
                </a:solidFill>
                <a:latin typeface="+mn-ea"/>
                <a:ea typeface="ＭＳ Ｐゴシック" charset="-128"/>
                <a:cs typeface="Arial" charset="0"/>
              </a:endParaRPr>
            </a:p>
          </p:txBody>
        </p:sp>
        <p:sp>
          <p:nvSpPr>
            <p:cNvPr id="24" name="Line 12">
              <a:extLst>
                <a:ext uri="{FF2B5EF4-FFF2-40B4-BE49-F238E27FC236}">
                  <a16:creationId xmlns:a16="http://schemas.microsoft.com/office/drawing/2014/main" id="{3C24DE43-3E04-DA2B-E3B1-78C0265BFEE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390374" y="6399909"/>
              <a:ext cx="828675" cy="0"/>
            </a:xfrm>
            <a:prstGeom prst="line">
              <a:avLst/>
            </a:prstGeom>
            <a:noFill/>
            <a:ln w="50800">
              <a:solidFill>
                <a:sysClr val="windowText" lastClr="000000"/>
              </a:solidFill>
              <a:round/>
              <a:headEnd type="stealth" w="med" len="med"/>
              <a:tailEnd type="stealth" w="med" len="med"/>
            </a:ln>
          </p:spPr>
          <p:txBody>
            <a:bodyPr wrap="none" lIns="91341" tIns="45672" rIns="91341" bIns="45672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9pPr>
            </a:lstStyle>
            <a:p>
              <a:pPr defTabSz="914088">
                <a:defRPr/>
              </a:pPr>
              <a:endParaRPr kumimoji="0" lang="ja-JP" altLang="en-US" sz="1400" b="1" kern="0" dirty="0">
                <a:solidFill>
                  <a:srgbClr val="000000"/>
                </a:solidFill>
                <a:latin typeface="+mn-ea"/>
                <a:ea typeface="ＭＳ Ｐゴシック" charset="-128"/>
              </a:endParaRPr>
            </a:p>
          </p:txBody>
        </p:sp>
        <p:sp>
          <p:nvSpPr>
            <p:cNvPr id="25" name="Rectangle 13">
              <a:extLst>
                <a:ext uri="{FF2B5EF4-FFF2-40B4-BE49-F238E27FC236}">
                  <a16:creationId xmlns:a16="http://schemas.microsoft.com/office/drawing/2014/main" id="{DAC0E7D8-459B-E205-509C-3892B74EB4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90372" y="6134115"/>
              <a:ext cx="828675" cy="2408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977" tIns="45989" rIns="91977" bIns="45989">
              <a:spAutoFit/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9pPr>
            </a:lstStyle>
            <a:p>
              <a:pPr algn="ctr" defTabSz="914088" eaLnBrk="0" hangingPunct="0">
                <a:lnSpc>
                  <a:spcPct val="90000"/>
                </a:lnSpc>
                <a:spcBef>
                  <a:spcPct val="50000"/>
                </a:spcBef>
                <a:defRPr/>
              </a:pPr>
              <a:r>
                <a:rPr kumimoji="0" lang="ja-JP" altLang="en-US" sz="1200" kern="0" dirty="0">
                  <a:solidFill>
                    <a:srgbClr val="000000"/>
                  </a:solidFill>
                  <a:latin typeface="+mn-ea"/>
                  <a:ea typeface="ＭＳ Ｐゴシック" charset="-128"/>
                  <a:cs typeface="Arial" charset="0"/>
                </a:rPr>
                <a:t>契約文書</a:t>
              </a:r>
              <a:endParaRPr kumimoji="0" lang="en-US" altLang="ja-JP" sz="1200" kern="0" dirty="0">
                <a:solidFill>
                  <a:srgbClr val="000000"/>
                </a:solidFill>
                <a:latin typeface="+mn-ea"/>
                <a:ea typeface="ＭＳ Ｐゴシック" charset="-128"/>
                <a:cs typeface="Arial" charset="0"/>
              </a:endParaRPr>
            </a:p>
          </p:txBody>
        </p:sp>
        <p:sp>
          <p:nvSpPr>
            <p:cNvPr id="26" name="Rectangle 14">
              <a:extLst>
                <a:ext uri="{FF2B5EF4-FFF2-40B4-BE49-F238E27FC236}">
                  <a16:creationId xmlns:a16="http://schemas.microsoft.com/office/drawing/2014/main" id="{4B596144-3BAE-AFFA-52D4-3615ED39B6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75513" y="4888610"/>
              <a:ext cx="1076325" cy="503238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ysClr val="windowText" lastClr="000000">
                  <a:lumMod val="50000"/>
                  <a:lumOff val="50000"/>
                </a:sysClr>
              </a:solidFill>
              <a:miter lim="800000"/>
              <a:headEnd/>
              <a:tailEnd/>
            </a:ln>
          </p:spPr>
          <p:txBody>
            <a:bodyPr wrap="none" lIns="91977" tIns="45989" rIns="91977" bIns="45989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9pPr>
            </a:lstStyle>
            <a:p>
              <a:pPr algn="ctr" defTabSz="914088" eaLnBrk="0" hangingPunct="0">
                <a:defRPr/>
              </a:pPr>
              <a:r>
                <a:rPr kumimoji="0" lang="ja-JP" altLang="en-US" sz="1400" b="1" i="1" kern="0" dirty="0">
                  <a:solidFill>
                    <a:srgbClr val="0070C0"/>
                  </a:solidFill>
                  <a:latin typeface="+mn-ea"/>
                  <a:ea typeface="ＭＳ Ｐゴシック" charset="-128"/>
                  <a:cs typeface="Arial" pitchFamily="34" charset="0"/>
                </a:rPr>
                <a:t>政府機関</a:t>
              </a:r>
              <a:endParaRPr kumimoji="0" lang="en-US" altLang="ja-JP" sz="1400" b="1" i="1" kern="0" dirty="0">
                <a:solidFill>
                  <a:srgbClr val="0070C0"/>
                </a:solidFill>
                <a:latin typeface="+mn-ea"/>
                <a:ea typeface="ＭＳ Ｐゴシック" charset="-128"/>
                <a:cs typeface="Arial" pitchFamily="34" charset="0"/>
              </a:endParaRPr>
            </a:p>
          </p:txBody>
        </p:sp>
        <p:sp>
          <p:nvSpPr>
            <p:cNvPr id="27" name="Rectangle 15">
              <a:extLst>
                <a:ext uri="{FF2B5EF4-FFF2-40B4-BE49-F238E27FC236}">
                  <a16:creationId xmlns:a16="http://schemas.microsoft.com/office/drawing/2014/main" id="{26B76598-ECD2-0731-DA47-B731E44A51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73924" y="6166547"/>
              <a:ext cx="1151077" cy="466725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ysClr val="windowText" lastClr="000000"/>
              </a:solidFill>
              <a:miter lim="800000"/>
              <a:headEnd/>
              <a:tailEnd/>
            </a:ln>
          </p:spPr>
          <p:txBody>
            <a:bodyPr wrap="none" lIns="91977" tIns="45989" rIns="91977" bIns="45989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9pPr>
            </a:lstStyle>
            <a:p>
              <a:pPr algn="ctr" defTabSz="914088" eaLnBrk="0" hangingPunct="0">
                <a:defRPr/>
              </a:pPr>
              <a:r>
                <a:rPr kumimoji="0" lang="ja-JP" altLang="en-US" sz="1400" b="1" i="1" kern="0" dirty="0">
                  <a:solidFill>
                    <a:srgbClr val="0070C0"/>
                  </a:solidFill>
                  <a:latin typeface="+mn-ea"/>
                  <a:ea typeface="ＭＳ Ｐゴシック" charset="-128"/>
                  <a:cs typeface="Arial" charset="0"/>
                </a:rPr>
                <a:t>企業</a:t>
              </a:r>
              <a:endParaRPr kumimoji="0" lang="en-US" altLang="ja-JP" sz="1400" b="1" i="1" kern="0" dirty="0">
                <a:solidFill>
                  <a:srgbClr val="0070C0"/>
                </a:solidFill>
                <a:latin typeface="+mn-ea"/>
                <a:ea typeface="ＭＳ Ｐゴシック" charset="-128"/>
                <a:cs typeface="Arial" charset="0"/>
              </a:endParaRPr>
            </a:p>
          </p:txBody>
        </p:sp>
        <p:sp>
          <p:nvSpPr>
            <p:cNvPr id="28" name="Rectangle 16">
              <a:extLst>
                <a:ext uri="{FF2B5EF4-FFF2-40B4-BE49-F238E27FC236}">
                  <a16:creationId xmlns:a16="http://schemas.microsoft.com/office/drawing/2014/main" id="{01B24DF3-A82A-6DC6-9EBB-A4898E5EA8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81230" y="5588698"/>
              <a:ext cx="1243771" cy="2437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977" tIns="45989" rIns="91977" bIns="45989">
              <a:spAutoFit/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9pPr>
            </a:lstStyle>
            <a:p>
              <a:pPr algn="ctr" defTabSz="914088" eaLnBrk="0" hangingPunct="0">
                <a:spcBef>
                  <a:spcPct val="50000"/>
                </a:spcBef>
                <a:defRPr/>
              </a:pPr>
              <a:r>
                <a:rPr kumimoji="0" lang="ja-JP" altLang="en-US" sz="1100" kern="0" dirty="0">
                  <a:solidFill>
                    <a:srgbClr val="000000"/>
                  </a:solidFill>
                  <a:latin typeface="+mn-ea"/>
                  <a:ea typeface="ＭＳ Ｐゴシック" charset="-128"/>
                  <a:cs typeface="Arial" charset="0"/>
                </a:rPr>
                <a:t>監督・協力・支援</a:t>
              </a:r>
              <a:endParaRPr kumimoji="0" lang="en-US" altLang="ja-JP" sz="1100" kern="0" dirty="0">
                <a:solidFill>
                  <a:srgbClr val="000000"/>
                </a:solidFill>
                <a:latin typeface="+mn-ea"/>
                <a:ea typeface="ＭＳ Ｐゴシック" charset="-128"/>
                <a:cs typeface="Arial" charset="0"/>
              </a:endParaRPr>
            </a:p>
          </p:txBody>
        </p:sp>
        <p:sp>
          <p:nvSpPr>
            <p:cNvPr id="29" name="Line 8">
              <a:extLst>
                <a:ext uri="{FF2B5EF4-FFF2-40B4-BE49-F238E27FC236}">
                  <a16:creationId xmlns:a16="http://schemas.microsoft.com/office/drawing/2014/main" id="{9FEC835D-1A6C-E57E-8EF8-BC7E678A3CC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18188" y="5869685"/>
              <a:ext cx="0" cy="252413"/>
            </a:xfrm>
            <a:prstGeom prst="line">
              <a:avLst/>
            </a:prstGeom>
            <a:noFill/>
            <a:ln w="25400">
              <a:solidFill>
                <a:sysClr val="windowText" lastClr="000000"/>
              </a:solidFill>
              <a:round/>
              <a:headEnd type="none" w="sm" len="sm"/>
              <a:tailEnd type="stealth" w="med" len="med"/>
            </a:ln>
          </p:spPr>
          <p:txBody>
            <a:bodyPr wrap="none" lIns="91341" tIns="45672" rIns="91341" bIns="45672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9pPr>
            </a:lstStyle>
            <a:p>
              <a:pPr defTabSz="914088">
                <a:defRPr/>
              </a:pPr>
              <a:endParaRPr kumimoji="0" lang="ja-JP" altLang="en-US" sz="1400" b="1" kern="0" dirty="0">
                <a:solidFill>
                  <a:srgbClr val="000000"/>
                </a:solidFill>
                <a:latin typeface="+mn-ea"/>
                <a:ea typeface="ＭＳ Ｐゴシック" charset="-128"/>
              </a:endParaRPr>
            </a:p>
          </p:txBody>
        </p:sp>
        <p:sp>
          <p:nvSpPr>
            <p:cNvPr id="30" name="Line 8">
              <a:extLst>
                <a:ext uri="{FF2B5EF4-FFF2-40B4-BE49-F238E27FC236}">
                  <a16:creationId xmlns:a16="http://schemas.microsoft.com/office/drawing/2014/main" id="{6D84060B-00D2-F483-3C5E-DB080974D6A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775575" y="5869685"/>
              <a:ext cx="0" cy="252413"/>
            </a:xfrm>
            <a:prstGeom prst="line">
              <a:avLst/>
            </a:prstGeom>
            <a:noFill/>
            <a:ln w="25400">
              <a:solidFill>
                <a:sysClr val="windowText" lastClr="000000"/>
              </a:solidFill>
              <a:round/>
              <a:headEnd type="none" w="sm" len="sm"/>
              <a:tailEnd type="stealth" w="med" len="med"/>
            </a:ln>
          </p:spPr>
          <p:txBody>
            <a:bodyPr wrap="none" lIns="91341" tIns="45672" rIns="91341" bIns="45672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9pPr>
            </a:lstStyle>
            <a:p>
              <a:pPr defTabSz="914088">
                <a:defRPr/>
              </a:pPr>
              <a:endParaRPr kumimoji="0" lang="ja-JP" altLang="en-US" sz="1400" b="1" kern="0" dirty="0">
                <a:solidFill>
                  <a:srgbClr val="000000"/>
                </a:solidFill>
                <a:latin typeface="+mn-ea"/>
                <a:ea typeface="ＭＳ Ｐゴシック" charset="-128"/>
              </a:endParaRPr>
            </a:p>
          </p:txBody>
        </p:sp>
        <p:grpSp>
          <p:nvGrpSpPr>
            <p:cNvPr id="31" name="グループ化 37">
              <a:extLst>
                <a:ext uri="{FF2B5EF4-FFF2-40B4-BE49-F238E27FC236}">
                  <a16:creationId xmlns:a16="http://schemas.microsoft.com/office/drawing/2014/main" id="{BA9E2790-482C-CC35-5C43-863953046A1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818188" y="5409304"/>
              <a:ext cx="1957387" cy="179387"/>
              <a:chOff x="6538255" y="4133045"/>
              <a:chExt cx="1957849" cy="313942"/>
            </a:xfrm>
          </p:grpSpPr>
          <p:sp>
            <p:nvSpPr>
              <p:cNvPr id="32" name="Line 18">
                <a:extLst>
                  <a:ext uri="{FF2B5EF4-FFF2-40B4-BE49-F238E27FC236}">
                    <a16:creationId xmlns:a16="http://schemas.microsoft.com/office/drawing/2014/main" id="{3C2CCC4D-5448-EA64-8910-8B39F60ECFF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496104" y="4133045"/>
                <a:ext cx="0" cy="313942"/>
              </a:xfrm>
              <a:prstGeom prst="line">
                <a:avLst/>
              </a:prstGeom>
              <a:noFill/>
              <a:ln w="25400">
                <a:solidFill>
                  <a:sysClr val="windowText" lastClr="000000"/>
                </a:solidFill>
                <a:round/>
                <a:headEnd type="none" w="sm" len="sm"/>
                <a:tailEnd type="none" w="sm" len="sm"/>
              </a:ln>
            </p:spPr>
            <p:txBody>
              <a:bodyPr wrap="none" lIns="91373" tIns="45688" rIns="91373" bIns="45688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ysClr val="windowText" lastClr="000000"/>
                    </a:solidFill>
                    <a:latin typeface="Calibri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ysClr val="windowText" lastClr="000000"/>
                    </a:solidFill>
                    <a:latin typeface="Calibri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ysClr val="windowText" lastClr="000000"/>
                    </a:solidFill>
                    <a:latin typeface="Calibri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ysClr val="windowText" lastClr="000000"/>
                    </a:solidFill>
                    <a:latin typeface="Calibri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ysClr val="windowText" lastClr="000000"/>
                    </a:solidFill>
                    <a:latin typeface="Calibri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ysClr val="windowText" lastClr="000000"/>
                    </a:solidFill>
                    <a:latin typeface="Calibri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ysClr val="windowText" lastClr="000000"/>
                    </a:solidFill>
                    <a:latin typeface="Calibri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ysClr val="windowText" lastClr="000000"/>
                    </a:solidFill>
                    <a:latin typeface="Calibri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ysClr val="windowText" lastClr="000000"/>
                    </a:solidFill>
                    <a:latin typeface="Calibri"/>
                  </a:defRPr>
                </a:lvl9pPr>
              </a:lstStyle>
              <a:p>
                <a:pPr defTabSz="914088">
                  <a:defRPr/>
                </a:pPr>
                <a:endParaRPr kumimoji="0" lang="ja-JP" altLang="en-US" sz="1400" b="1" kern="0" dirty="0">
                  <a:solidFill>
                    <a:srgbClr val="000000"/>
                  </a:solidFill>
                  <a:latin typeface="+mn-ea"/>
                  <a:ea typeface="ＭＳ Ｐゴシック" charset="-128"/>
                </a:endParaRPr>
              </a:p>
            </p:txBody>
          </p:sp>
          <p:sp>
            <p:nvSpPr>
              <p:cNvPr id="33" name="Line 18">
                <a:extLst>
                  <a:ext uri="{FF2B5EF4-FFF2-40B4-BE49-F238E27FC236}">
                    <a16:creationId xmlns:a16="http://schemas.microsoft.com/office/drawing/2014/main" id="{63A05699-6E80-ED48-0003-BC95ED9B908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538255" y="4133045"/>
                <a:ext cx="0" cy="280604"/>
              </a:xfrm>
              <a:prstGeom prst="line">
                <a:avLst/>
              </a:prstGeom>
              <a:noFill/>
              <a:ln w="25400">
                <a:solidFill>
                  <a:sysClr val="windowText" lastClr="000000"/>
                </a:solidFill>
                <a:round/>
                <a:headEnd type="none" w="sm" len="sm"/>
                <a:tailEnd type="none" w="sm" len="sm"/>
              </a:ln>
            </p:spPr>
            <p:txBody>
              <a:bodyPr wrap="none" lIns="91373" tIns="45688" rIns="91373" bIns="45688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ysClr val="windowText" lastClr="000000"/>
                    </a:solidFill>
                    <a:latin typeface="Calibri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ysClr val="windowText" lastClr="000000"/>
                    </a:solidFill>
                    <a:latin typeface="Calibri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ysClr val="windowText" lastClr="000000"/>
                    </a:solidFill>
                    <a:latin typeface="Calibri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ysClr val="windowText" lastClr="000000"/>
                    </a:solidFill>
                    <a:latin typeface="Calibri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ysClr val="windowText" lastClr="000000"/>
                    </a:solidFill>
                    <a:latin typeface="Calibri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ysClr val="windowText" lastClr="000000"/>
                    </a:solidFill>
                    <a:latin typeface="Calibri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ysClr val="windowText" lastClr="000000"/>
                    </a:solidFill>
                    <a:latin typeface="Calibri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ysClr val="windowText" lastClr="000000"/>
                    </a:solidFill>
                    <a:latin typeface="Calibri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ysClr val="windowText" lastClr="000000"/>
                    </a:solidFill>
                    <a:latin typeface="Calibri"/>
                  </a:defRPr>
                </a:lvl9pPr>
              </a:lstStyle>
              <a:p>
                <a:pPr defTabSz="914088">
                  <a:defRPr/>
                </a:pPr>
                <a:endParaRPr kumimoji="0" lang="ja-JP" altLang="en-US" sz="1400" b="1" kern="0" dirty="0">
                  <a:solidFill>
                    <a:srgbClr val="000000"/>
                  </a:solidFill>
                  <a:latin typeface="+mn-ea"/>
                  <a:ea typeface="ＭＳ Ｐゴシック" charset="-128"/>
                </a:endParaRPr>
              </a:p>
            </p:txBody>
          </p:sp>
        </p:grpSp>
      </p:grpSp>
      <p:sp>
        <p:nvSpPr>
          <p:cNvPr id="34" name="Rectangle 19">
            <a:extLst>
              <a:ext uri="{FF2B5EF4-FFF2-40B4-BE49-F238E27FC236}">
                <a16:creationId xmlns:a16="http://schemas.microsoft.com/office/drawing/2014/main" id="{C0E5C991-199B-BE69-11A5-F36B78694A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22577" y="4230313"/>
            <a:ext cx="1065213" cy="277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977" tIns="45989" rIns="91977" bIns="45989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9pPr>
          </a:lstStyle>
          <a:p>
            <a:pPr algn="ctr" defTabSz="914088" eaLnBrk="0" hangingPunct="0">
              <a:spcBef>
                <a:spcPct val="50000"/>
              </a:spcBef>
              <a:defRPr/>
            </a:pPr>
            <a:r>
              <a:rPr kumimoji="0" lang="ja-JP" altLang="en-US" sz="1200" b="1" kern="0" dirty="0">
                <a:solidFill>
                  <a:srgbClr val="000000"/>
                </a:solidFill>
                <a:latin typeface="+mn-ea"/>
                <a:ea typeface="ＭＳ Ｐゴシック" charset="-128"/>
                <a:cs typeface="Arial" charset="0"/>
              </a:rPr>
              <a:t>相手国</a:t>
            </a:r>
            <a:endParaRPr kumimoji="0" lang="en-US" altLang="ja-JP" sz="1200" b="1" kern="0" dirty="0">
              <a:solidFill>
                <a:srgbClr val="000000"/>
              </a:solidFill>
              <a:latin typeface="+mn-ea"/>
              <a:ea typeface="ＭＳ Ｐゴシック" charset="-128"/>
              <a:cs typeface="Arial" charset="0"/>
            </a:endParaRPr>
          </a:p>
        </p:txBody>
      </p:sp>
      <p:sp>
        <p:nvSpPr>
          <p:cNvPr id="35" name="Rectangle 4">
            <a:extLst>
              <a:ext uri="{FF2B5EF4-FFF2-40B4-BE49-F238E27FC236}">
                <a16:creationId xmlns:a16="http://schemas.microsoft.com/office/drawing/2014/main" id="{9D94AFC7-E4D3-9A16-64CA-8674C43F0F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49308" y="4230042"/>
            <a:ext cx="947738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977" tIns="45989" rIns="91977" bIns="45989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9pPr>
          </a:lstStyle>
          <a:p>
            <a:pPr algn="ctr" defTabSz="914088" eaLnBrk="0" hangingPunct="0">
              <a:spcBef>
                <a:spcPct val="50000"/>
              </a:spcBef>
              <a:defRPr/>
            </a:pPr>
            <a:r>
              <a:rPr kumimoji="0" lang="ja-JP" altLang="en-US" sz="1200" b="1" kern="0" dirty="0">
                <a:solidFill>
                  <a:srgbClr val="000000"/>
                </a:solidFill>
                <a:latin typeface="+mn-ea"/>
                <a:ea typeface="ＭＳ Ｐゴシック" charset="-128"/>
                <a:cs typeface="Arial" charset="0"/>
              </a:rPr>
              <a:t>日本</a:t>
            </a:r>
            <a:endParaRPr kumimoji="0" lang="en-US" altLang="ja-JP" sz="1200" b="1" kern="0" dirty="0">
              <a:solidFill>
                <a:srgbClr val="000000"/>
              </a:solidFill>
              <a:latin typeface="+mn-ea"/>
              <a:ea typeface="ＭＳ Ｐゴシック" charset="-128"/>
              <a:cs typeface="Arial" charset="0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0F27E3B-86F2-ABFD-1B8E-99DB3E464196}"/>
              </a:ext>
            </a:extLst>
          </p:cNvPr>
          <p:cNvSpPr txBox="1"/>
          <p:nvPr/>
        </p:nvSpPr>
        <p:spPr>
          <a:xfrm>
            <a:off x="2123727" y="1121541"/>
            <a:ext cx="244827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i="1" dirty="0">
                <a:solidFill>
                  <a:srgbClr val="0070C0"/>
                </a:solidFill>
              </a:rPr>
              <a:t>※</a:t>
            </a:r>
            <a:r>
              <a:rPr kumimoji="1" lang="ja-JP" altLang="en-US" sz="1100" i="1" dirty="0">
                <a:solidFill>
                  <a:srgbClr val="0070C0"/>
                </a:solidFill>
              </a:rPr>
              <a:t>青色斜体は提案時に削除し、</a:t>
            </a:r>
            <a:endParaRPr kumimoji="1" lang="en-US" altLang="ja-JP" sz="1100" i="1" dirty="0">
              <a:solidFill>
                <a:srgbClr val="0070C0"/>
              </a:solidFill>
            </a:endParaRPr>
          </a:p>
          <a:p>
            <a:r>
              <a:rPr lang="ja-JP" altLang="en-US" sz="1100" i="1" dirty="0">
                <a:solidFill>
                  <a:srgbClr val="0070C0"/>
                </a:solidFill>
              </a:rPr>
              <a:t>　文字色は黒色等に変更してください。</a:t>
            </a:r>
            <a:endParaRPr kumimoji="1" lang="en-US" altLang="ja-JP" sz="1100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01812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3"/>
          <p:cNvSpPr txBox="1">
            <a:spLocks/>
          </p:cNvSpPr>
          <p:nvPr/>
        </p:nvSpPr>
        <p:spPr>
          <a:xfrm>
            <a:off x="7018591" y="6557336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rgbClr val="898989"/>
                </a:solidFill>
                <a:latin typeface="Calibri" panose="020F0502020204030204" pitchFamily="34" charset="0"/>
                <a:ea typeface="ＭＳ Ｐゴシック" panose="020B0600070205080204" pitchFamily="50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9pPr>
          </a:lstStyle>
          <a:p>
            <a:pPr>
              <a:defRPr/>
            </a:pPr>
            <a:fld id="{51E4CE59-1F32-4D9D-B16A-21EF3B912E1F}" type="slidenum">
              <a:rPr lang="ja-JP" altLang="en-US" smtClean="0"/>
              <a:pPr>
                <a:defRPr/>
              </a:pPr>
              <a:t>2</a:t>
            </a:fld>
            <a:endParaRPr lang="ja-JP" altLang="en-US" dirty="0"/>
          </a:p>
        </p:txBody>
      </p:sp>
      <p:sp>
        <p:nvSpPr>
          <p:cNvPr id="9" name="Rectangle 20"/>
          <p:cNvSpPr>
            <a:spLocks noChangeArrowheads="1"/>
          </p:cNvSpPr>
          <p:nvPr/>
        </p:nvSpPr>
        <p:spPr bwMode="auto">
          <a:xfrm>
            <a:off x="0" y="0"/>
            <a:ext cx="9144000" cy="59055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hangingPunct="1">
              <a:tabLst>
                <a:tab pos="358775" algn="l"/>
              </a:tabLst>
              <a:defRPr/>
            </a:pPr>
            <a:endParaRPr lang="en-US" altLang="ja-JP" sz="15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丸ｺﾞｼｯｸM-PRO" pitchFamily="50" charset="-128"/>
              <a:ea typeface="HG丸ｺﾞｼｯｸM-PRO" pitchFamily="50" charset="-128"/>
            </a:endParaRPr>
          </a:p>
          <a:p>
            <a:pPr eaLnBrk="1" hangingPunct="1">
              <a:tabLst>
                <a:tab pos="358775" algn="l"/>
              </a:tabLst>
              <a:defRPr/>
            </a:pPr>
            <a:r>
              <a:rPr lang="ja-JP" altLang="en-US" sz="15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itchFamily="50" charset="-128"/>
                <a:ea typeface="HG丸ｺﾞｼｯｸM-PRO" pitchFamily="50" charset="-128"/>
              </a:rPr>
              <a:t>　二国間クレジット制度（</a:t>
            </a:r>
            <a:r>
              <a:rPr lang="en-US" altLang="ja-JP" sz="15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itchFamily="50" charset="-128"/>
                <a:ea typeface="HG丸ｺﾞｼｯｸM-PRO" pitchFamily="50" charset="-128"/>
              </a:rPr>
              <a:t>JCM</a:t>
            </a:r>
            <a:r>
              <a:rPr lang="ja-JP" altLang="en-US" sz="15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itchFamily="50" charset="-128"/>
                <a:ea typeface="HG丸ｺﾞｼｯｸM-PRO" pitchFamily="50" charset="-128"/>
              </a:rPr>
              <a:t>）等を活用した低炭素技術普及促進事業</a:t>
            </a:r>
            <a:r>
              <a:rPr lang="en-US" altLang="ja-JP" sz="15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itchFamily="50" charset="-128"/>
                <a:ea typeface="HG丸ｺﾞｼｯｸM-PRO" pitchFamily="50" charset="-128"/>
              </a:rPr>
              <a:t>/</a:t>
            </a:r>
          </a:p>
          <a:p>
            <a:pPr eaLnBrk="1" hangingPunct="1">
              <a:tabLst>
                <a:tab pos="358775" algn="l"/>
              </a:tabLst>
              <a:defRPr/>
            </a:pPr>
            <a:r>
              <a:rPr lang="ja-JP" altLang="en-US" sz="15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itchFamily="50" charset="-128"/>
                <a:ea typeface="HG丸ｺﾞｼｯｸM-PRO" pitchFamily="50" charset="-128"/>
              </a:rPr>
              <a:t>　低炭素技術による市場創出促進事業</a:t>
            </a:r>
            <a:endParaRPr lang="ja-JP" altLang="en-US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丸ｺﾞｼｯｸM-PRO" pitchFamily="50" charset="-128"/>
              <a:ea typeface="HG丸ｺﾞｼｯｸM-PRO" pitchFamily="50" charset="-128"/>
            </a:endParaRPr>
          </a:p>
          <a:p>
            <a:pPr algn="ctr" eaLnBrk="1" hangingPunct="1">
              <a:tabLst>
                <a:tab pos="358775" algn="l"/>
              </a:tabLst>
              <a:defRPr/>
            </a:pPr>
            <a:endParaRPr lang="en-US" altLang="ja-JP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11" name="Rectangle 9"/>
          <p:cNvSpPr>
            <a:spLocks noChangeArrowheads="1"/>
          </p:cNvSpPr>
          <p:nvPr/>
        </p:nvSpPr>
        <p:spPr bwMode="auto">
          <a:xfrm>
            <a:off x="179512" y="1196751"/>
            <a:ext cx="8712968" cy="5360585"/>
          </a:xfrm>
          <a:prstGeom prst="rect">
            <a:avLst/>
          </a:prstGeom>
          <a:solidFill>
            <a:schemeClr val="bg1">
              <a:alpha val="76077"/>
            </a:schemeClr>
          </a:solidFill>
          <a:ln w="19050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  <a:headEnd/>
            <a:tailEnd/>
          </a:ln>
        </p:spPr>
        <p:txBody>
          <a:bodyPr lIns="72000" rIns="36000" anchor="t"/>
          <a:lstStyle/>
          <a:p>
            <a:endParaRPr lang="en-US" altLang="ja-JP" sz="1200" i="1" dirty="0">
              <a:solidFill>
                <a:srgbClr val="0070C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1200" i="1" dirty="0">
                <a:solidFill>
                  <a:srgbClr val="0070C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実証を行う技術・システムの概要を分かりやすく図表等を用いて記載</a:t>
            </a:r>
            <a:endParaRPr lang="en-US" altLang="ja-JP" sz="1200" i="1" dirty="0">
              <a:solidFill>
                <a:srgbClr val="0070C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1200" i="1" dirty="0">
                <a:solidFill>
                  <a:srgbClr val="0070C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</a:t>
            </a:r>
            <a:r>
              <a:rPr lang="ja-JP" altLang="ja-JP" sz="1200" i="1" dirty="0">
                <a:solidFill>
                  <a:srgbClr val="0070C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当該技術・システムを本提案に採用する意義（競合技術・代替シナリオに対する本提案の強み）</a:t>
            </a:r>
          </a:p>
          <a:p>
            <a:r>
              <a:rPr lang="ja-JP" altLang="ja-JP" sz="1200" i="1" dirty="0">
                <a:solidFill>
                  <a:srgbClr val="0070C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・当該技術・システムを導入するための条件、導入するに際して想定される技術課題</a:t>
            </a:r>
            <a:r>
              <a:rPr lang="ja-JP" altLang="en-US" sz="1200" i="1" dirty="0">
                <a:solidFill>
                  <a:srgbClr val="0070C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及び解決法</a:t>
            </a:r>
            <a:endParaRPr lang="ja-JP" altLang="ja-JP" sz="1200" i="1" dirty="0">
              <a:solidFill>
                <a:srgbClr val="0070C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69143" y="739762"/>
            <a:ext cx="2530649" cy="3077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ja-JP" sz="1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5. </a:t>
            </a:r>
            <a:r>
              <a:rPr lang="ja-JP" altLang="en-US" sz="1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実証技術・システム概要</a:t>
            </a:r>
          </a:p>
        </p:txBody>
      </p:sp>
    </p:spTree>
    <p:extLst>
      <p:ext uri="{BB962C8B-B14F-4D97-AF65-F5344CB8AC3E}">
        <p14:creationId xmlns:p14="http://schemas.microsoft.com/office/powerpoint/2010/main" val="18382894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B360F4-E99A-2F13-6E88-504B168BFE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3">
            <a:extLst>
              <a:ext uri="{FF2B5EF4-FFF2-40B4-BE49-F238E27FC236}">
                <a16:creationId xmlns:a16="http://schemas.microsoft.com/office/drawing/2014/main" id="{FB5B83DD-E250-06D4-1A45-5B4200B8FB5B}"/>
              </a:ext>
            </a:extLst>
          </p:cNvPr>
          <p:cNvSpPr txBox="1">
            <a:spLocks/>
          </p:cNvSpPr>
          <p:nvPr/>
        </p:nvSpPr>
        <p:spPr>
          <a:xfrm>
            <a:off x="7018591" y="6557336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rgbClr val="898989"/>
                </a:solidFill>
                <a:latin typeface="Calibri" panose="020F0502020204030204" pitchFamily="34" charset="0"/>
                <a:ea typeface="ＭＳ Ｐゴシック" panose="020B0600070205080204" pitchFamily="50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9pPr>
          </a:lstStyle>
          <a:p>
            <a:pPr>
              <a:defRPr/>
            </a:pPr>
            <a:fld id="{51E4CE59-1F32-4D9D-B16A-21EF3B912E1F}" type="slidenum">
              <a:rPr lang="ja-JP" altLang="en-US" smtClean="0"/>
              <a:pPr>
                <a:defRPr/>
              </a:pPr>
              <a:t>3</a:t>
            </a:fld>
            <a:endParaRPr lang="ja-JP" altLang="en-US" dirty="0"/>
          </a:p>
        </p:txBody>
      </p:sp>
      <p:sp>
        <p:nvSpPr>
          <p:cNvPr id="9" name="Rectangle 20">
            <a:extLst>
              <a:ext uri="{FF2B5EF4-FFF2-40B4-BE49-F238E27FC236}">
                <a16:creationId xmlns:a16="http://schemas.microsoft.com/office/drawing/2014/main" id="{6CB3D976-774E-0E0D-A852-3B3E1A94FC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59055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hangingPunct="1">
              <a:tabLst>
                <a:tab pos="358775" algn="l"/>
              </a:tabLst>
              <a:defRPr/>
            </a:pPr>
            <a:endParaRPr lang="en-US" altLang="ja-JP" sz="15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丸ｺﾞｼｯｸM-PRO" pitchFamily="50" charset="-128"/>
              <a:ea typeface="HG丸ｺﾞｼｯｸM-PRO" pitchFamily="50" charset="-128"/>
            </a:endParaRPr>
          </a:p>
          <a:p>
            <a:pPr eaLnBrk="1" hangingPunct="1">
              <a:tabLst>
                <a:tab pos="358775" algn="l"/>
              </a:tabLst>
              <a:defRPr/>
            </a:pPr>
            <a:r>
              <a:rPr lang="ja-JP" altLang="en-US" sz="15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itchFamily="50" charset="-128"/>
                <a:ea typeface="HG丸ｺﾞｼｯｸM-PRO" pitchFamily="50" charset="-128"/>
              </a:rPr>
              <a:t>　二国間クレジット制度（</a:t>
            </a:r>
            <a:r>
              <a:rPr lang="en-US" altLang="ja-JP" sz="15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itchFamily="50" charset="-128"/>
                <a:ea typeface="HG丸ｺﾞｼｯｸM-PRO" pitchFamily="50" charset="-128"/>
              </a:rPr>
              <a:t>JCM</a:t>
            </a:r>
            <a:r>
              <a:rPr lang="ja-JP" altLang="en-US" sz="15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itchFamily="50" charset="-128"/>
                <a:ea typeface="HG丸ｺﾞｼｯｸM-PRO" pitchFamily="50" charset="-128"/>
              </a:rPr>
              <a:t>）等を活用した低炭素技術普及促進事業</a:t>
            </a:r>
            <a:r>
              <a:rPr lang="en-US" altLang="ja-JP" sz="15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itchFamily="50" charset="-128"/>
                <a:ea typeface="HG丸ｺﾞｼｯｸM-PRO" pitchFamily="50" charset="-128"/>
              </a:rPr>
              <a:t>/</a:t>
            </a:r>
          </a:p>
          <a:p>
            <a:pPr eaLnBrk="1" hangingPunct="1">
              <a:tabLst>
                <a:tab pos="358775" algn="l"/>
              </a:tabLst>
              <a:defRPr/>
            </a:pPr>
            <a:r>
              <a:rPr lang="ja-JP" altLang="en-US" sz="15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itchFamily="50" charset="-128"/>
                <a:ea typeface="HG丸ｺﾞｼｯｸM-PRO" pitchFamily="50" charset="-128"/>
              </a:rPr>
              <a:t>　低炭素技術による市場創出促進事業</a:t>
            </a:r>
            <a:endParaRPr lang="ja-JP" altLang="en-US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丸ｺﾞｼｯｸM-PRO" pitchFamily="50" charset="-128"/>
              <a:ea typeface="HG丸ｺﾞｼｯｸM-PRO" pitchFamily="50" charset="-128"/>
            </a:endParaRPr>
          </a:p>
          <a:p>
            <a:pPr algn="ctr" eaLnBrk="1" hangingPunct="1">
              <a:tabLst>
                <a:tab pos="358775" algn="l"/>
              </a:tabLst>
              <a:defRPr/>
            </a:pPr>
            <a:endParaRPr lang="en-US" altLang="ja-JP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1E6E7FA9-FDEC-0913-2FB4-84F5035678E4}"/>
              </a:ext>
            </a:extLst>
          </p:cNvPr>
          <p:cNvSpPr txBox="1"/>
          <p:nvPr/>
        </p:nvSpPr>
        <p:spPr>
          <a:xfrm>
            <a:off x="179512" y="3448199"/>
            <a:ext cx="4208124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ja-JP" sz="1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7. </a:t>
            </a:r>
            <a:r>
              <a:rPr lang="ja-JP" altLang="en-US" sz="1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相手国との協力体制</a:t>
            </a:r>
            <a:r>
              <a:rPr lang="en-US" altLang="ja-JP" sz="1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(</a:t>
            </a:r>
            <a:r>
              <a:rPr lang="ja-JP" altLang="en-US" sz="1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相手国側との協議・合意状況、業務分担案</a:t>
            </a:r>
            <a:r>
              <a:rPr lang="en-US" altLang="ja-JP" sz="1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)</a:t>
            </a:r>
            <a:endParaRPr lang="ja-JP" altLang="en-US" sz="14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07A515FB-EC4E-A86A-E704-1409AE19CFF0}"/>
              </a:ext>
            </a:extLst>
          </p:cNvPr>
          <p:cNvSpPr txBox="1"/>
          <p:nvPr/>
        </p:nvSpPr>
        <p:spPr>
          <a:xfrm>
            <a:off x="4627487" y="690842"/>
            <a:ext cx="2608809" cy="3077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ja-JP" sz="1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8. </a:t>
            </a:r>
            <a:r>
              <a:rPr lang="ja-JP" altLang="en-US" sz="1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普及戦略・ビジネスモデル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E1E9C162-E058-46BA-05E8-96791A4E0D2D}"/>
              </a:ext>
            </a:extLst>
          </p:cNvPr>
          <p:cNvSpPr txBox="1"/>
          <p:nvPr/>
        </p:nvSpPr>
        <p:spPr>
          <a:xfrm>
            <a:off x="193937" y="663899"/>
            <a:ext cx="2649871" cy="3077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ja-JP" sz="1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6. </a:t>
            </a:r>
            <a:r>
              <a:rPr lang="ja-JP" altLang="en-US" sz="1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温室効果ガス排出削減効果</a:t>
            </a:r>
          </a:p>
        </p:txBody>
      </p:sp>
      <p:sp>
        <p:nvSpPr>
          <p:cNvPr id="12" name="Rectangle 9">
            <a:extLst>
              <a:ext uri="{FF2B5EF4-FFF2-40B4-BE49-F238E27FC236}">
                <a16:creationId xmlns:a16="http://schemas.microsoft.com/office/drawing/2014/main" id="{F3043E3A-B836-11BE-207F-369F444D1C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9630" y="1094224"/>
            <a:ext cx="4238268" cy="2231427"/>
          </a:xfrm>
          <a:prstGeom prst="rect">
            <a:avLst/>
          </a:prstGeom>
          <a:solidFill>
            <a:schemeClr val="bg1">
              <a:alpha val="76077"/>
            </a:schemeClr>
          </a:solidFill>
          <a:ln w="19050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  <a:headEnd/>
            <a:tailEnd/>
          </a:ln>
        </p:spPr>
        <p:txBody>
          <a:bodyPr lIns="72000" rIns="36000" anchor="t"/>
          <a:lstStyle/>
          <a:p>
            <a:r>
              <a:rPr lang="ja-JP" altLang="en-US" sz="1200" i="1" dirty="0">
                <a:solidFill>
                  <a:srgbClr val="0070C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・温室効果ガス排出削減量を記載</a:t>
            </a:r>
            <a:endParaRPr lang="en-US" altLang="ja-JP" sz="1200" i="1" dirty="0">
              <a:solidFill>
                <a:srgbClr val="0070C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1200" i="1" dirty="0">
                <a:solidFill>
                  <a:srgbClr val="0070C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（１）実証事業による削減効果（</a:t>
            </a:r>
            <a:r>
              <a:rPr lang="en-US" altLang="ja-JP" sz="1200" i="1" dirty="0">
                <a:solidFill>
                  <a:srgbClr val="0070C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JCM</a:t>
            </a:r>
            <a:r>
              <a:rPr lang="ja-JP" altLang="en-US" sz="1200" i="1" dirty="0">
                <a:solidFill>
                  <a:srgbClr val="0070C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クレジット量）</a:t>
            </a:r>
            <a:endParaRPr lang="en-US" altLang="ja-JP" sz="1200" i="1" dirty="0">
              <a:solidFill>
                <a:srgbClr val="0070C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447675" indent="-447675"/>
            <a:r>
              <a:rPr lang="ja-JP" altLang="en-US" sz="1200" i="1" dirty="0">
                <a:solidFill>
                  <a:srgbClr val="0070C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（２）定量化フォローアップ事業による削減効果（</a:t>
            </a:r>
            <a:r>
              <a:rPr lang="en-US" altLang="ja-JP" sz="1200" i="1" dirty="0">
                <a:solidFill>
                  <a:srgbClr val="0070C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JCM</a:t>
            </a:r>
            <a:r>
              <a:rPr lang="ja-JP" altLang="en-US" sz="1200" i="1" dirty="0">
                <a:solidFill>
                  <a:srgbClr val="0070C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クレジット量）</a:t>
            </a:r>
            <a:endParaRPr lang="en-US" altLang="ja-JP" sz="1200" i="1" dirty="0">
              <a:solidFill>
                <a:srgbClr val="0070C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1200" i="1" dirty="0">
                <a:solidFill>
                  <a:srgbClr val="0070C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（３）普及展開時の削減効果（</a:t>
            </a:r>
            <a:r>
              <a:rPr lang="en-US" altLang="ja-JP" sz="1200" i="1" dirty="0">
                <a:solidFill>
                  <a:srgbClr val="0070C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t-CO</a:t>
            </a:r>
            <a:r>
              <a:rPr lang="en-US" altLang="ja-JP" sz="1200" i="1" baseline="-25000" dirty="0">
                <a:solidFill>
                  <a:srgbClr val="0070C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2</a:t>
            </a:r>
            <a:r>
              <a:rPr lang="en-US" altLang="ja-JP" sz="1200" i="1" dirty="0">
                <a:solidFill>
                  <a:srgbClr val="0070C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/</a:t>
            </a:r>
            <a:r>
              <a:rPr lang="ja-JP" altLang="en-US" sz="1200" i="1" dirty="0">
                <a:solidFill>
                  <a:srgbClr val="0070C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年）</a:t>
            </a:r>
            <a:endParaRPr lang="en-US" altLang="ja-JP" sz="1200" i="1" dirty="0">
              <a:solidFill>
                <a:srgbClr val="0070C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1200" i="1" dirty="0">
                <a:solidFill>
                  <a:srgbClr val="0070C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・試算の根拠（定量化手法）を記載</a:t>
            </a:r>
            <a:endParaRPr lang="ja-JP" altLang="ja-JP" sz="1200" i="1" dirty="0">
              <a:solidFill>
                <a:srgbClr val="0070C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3" name="Rectangle 9">
            <a:extLst>
              <a:ext uri="{FF2B5EF4-FFF2-40B4-BE49-F238E27FC236}">
                <a16:creationId xmlns:a16="http://schemas.microsoft.com/office/drawing/2014/main" id="{249894BB-FBDA-ED37-0842-A91D64F995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2119" y="4077072"/>
            <a:ext cx="4238268" cy="2664296"/>
          </a:xfrm>
          <a:prstGeom prst="rect">
            <a:avLst/>
          </a:prstGeom>
          <a:solidFill>
            <a:schemeClr val="bg1">
              <a:alpha val="76077"/>
            </a:schemeClr>
          </a:solidFill>
          <a:ln w="19050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  <a:headEnd/>
            <a:tailEnd/>
          </a:ln>
        </p:spPr>
        <p:txBody>
          <a:bodyPr lIns="72000" rIns="36000" anchor="t"/>
          <a:lstStyle/>
          <a:p>
            <a:r>
              <a:rPr lang="ja-JP" altLang="en-US" sz="1200" i="1" dirty="0">
                <a:solidFill>
                  <a:srgbClr val="0070C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・相手国側との協議・合意状況</a:t>
            </a:r>
          </a:p>
          <a:p>
            <a:r>
              <a:rPr lang="ja-JP" altLang="en-US" sz="1200" i="1" dirty="0">
                <a:solidFill>
                  <a:srgbClr val="0070C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・相手国側との業務分担案</a:t>
            </a:r>
          </a:p>
          <a:p>
            <a:r>
              <a:rPr lang="ja-JP" altLang="en-US" sz="1200" i="1" dirty="0">
                <a:solidFill>
                  <a:srgbClr val="0070C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 </a:t>
            </a:r>
            <a:r>
              <a:rPr lang="en-US" altLang="ja-JP" sz="1200" i="1" dirty="0">
                <a:solidFill>
                  <a:srgbClr val="0070C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NEDO</a:t>
            </a:r>
            <a:r>
              <a:rPr lang="ja-JP" altLang="en-US" sz="1200" i="1" dirty="0">
                <a:solidFill>
                  <a:srgbClr val="0070C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が相手国政府機関と締結する合意文書の締結先候補</a:t>
            </a:r>
          </a:p>
          <a:p>
            <a:endParaRPr lang="ja-JP" altLang="ja-JP" sz="1200" i="1" dirty="0">
              <a:solidFill>
                <a:srgbClr val="0070C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3" name="Rectangle 9">
            <a:extLst>
              <a:ext uri="{FF2B5EF4-FFF2-40B4-BE49-F238E27FC236}">
                <a16:creationId xmlns:a16="http://schemas.microsoft.com/office/drawing/2014/main" id="{B0332D23-DFFE-D545-2B79-8805803391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44008" y="1098912"/>
            <a:ext cx="4342216" cy="5642456"/>
          </a:xfrm>
          <a:prstGeom prst="rect">
            <a:avLst/>
          </a:prstGeom>
          <a:solidFill>
            <a:schemeClr val="bg1">
              <a:alpha val="76077"/>
            </a:schemeClr>
          </a:solidFill>
          <a:ln w="19050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  <a:headEnd/>
            <a:tailEnd/>
          </a:ln>
        </p:spPr>
        <p:txBody>
          <a:bodyPr rIns="36000" anchor="t"/>
          <a:lstStyle/>
          <a:p>
            <a:pPr eaLnBrk="1" hangingPunct="1">
              <a:spcBef>
                <a:spcPct val="50000"/>
              </a:spcBef>
              <a:defRPr/>
            </a:pPr>
            <a:r>
              <a:rPr lang="ja-JP" altLang="en-US" sz="1200" i="1" dirty="0">
                <a:solidFill>
                  <a:srgbClr val="0070C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・実証技術・システムの市場規模を記載</a:t>
            </a:r>
            <a:endParaRPr lang="en-US" altLang="ja-JP" sz="1200" i="1" dirty="0">
              <a:solidFill>
                <a:srgbClr val="0070C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50000"/>
              </a:spcBef>
              <a:defRPr/>
            </a:pPr>
            <a:r>
              <a:rPr lang="ja-JP" altLang="en-US" sz="1200" i="1" dirty="0">
                <a:solidFill>
                  <a:srgbClr val="0070C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・普及に際しての障壁、それを克服する普及戦略、ビジネスモデル・具体的な売上計画等を図表等を用いて簡潔に記載</a:t>
            </a:r>
            <a:endParaRPr lang="en-US" altLang="ja-JP" sz="1200" i="1" dirty="0">
              <a:solidFill>
                <a:srgbClr val="0070C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50000"/>
              </a:spcBef>
              <a:defRPr/>
            </a:pPr>
            <a:endParaRPr lang="en-US" altLang="ja-JP" sz="1200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02486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566</Words>
  <Application>Microsoft Office PowerPoint</Application>
  <PresentationFormat>画面に合わせる (4:3)</PresentationFormat>
  <Paragraphs>73</Paragraphs>
  <Slides>3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HG丸ｺﾞｼｯｸM-PRO</vt:lpstr>
      <vt:lpstr>ＭＳ 明朝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2018-03-27T05:21:37Z</dcterms:created>
  <dcterms:modified xsi:type="dcterms:W3CDTF">2025-03-06T09:08:59Z</dcterms:modified>
</cp:coreProperties>
</file>