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06" r:id="rId1"/>
  </p:sldMasterIdLst>
  <p:notesMasterIdLst>
    <p:notesMasterId r:id="rId7"/>
  </p:notesMasterIdLst>
  <p:sldIdLst>
    <p:sldId id="323" r:id="rId2"/>
    <p:sldId id="656" r:id="rId3"/>
    <p:sldId id="657" r:id="rId4"/>
    <p:sldId id="322" r:id="rId5"/>
    <p:sldId id="658" r:id="rId6"/>
  </p:sldIdLst>
  <p:sldSz cx="9144000" cy="6858000" type="screen4x3"/>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9" userDrawn="1">
          <p15:clr>
            <a:srgbClr val="A4A3A4"/>
          </p15:clr>
        </p15:guide>
        <p15:guide id="2" pos="28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73" autoAdjust="0"/>
    <p:restoredTop sz="94660"/>
  </p:normalViewPr>
  <p:slideViewPr>
    <p:cSldViewPr snapToGrid="0">
      <p:cViewPr varScale="1">
        <p:scale>
          <a:sx n="111" d="100"/>
          <a:sy n="111" d="100"/>
        </p:scale>
        <p:origin x="2034" y="114"/>
      </p:cViewPr>
      <p:guideLst>
        <p:guide orient="horz" pos="2069"/>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6C9BD6A7-4A1F-4330-9715-F36688A33AE7}" type="datetimeFigureOut">
              <a:rPr kumimoji="1" lang="ja-JP" altLang="en-US" smtClean="0"/>
              <a:t>2025/3/4</a:t>
            </a:fld>
            <a:endParaRPr kumimoji="1" lang="ja-JP" altLang="en-US"/>
          </a:p>
        </p:txBody>
      </p:sp>
      <p:sp>
        <p:nvSpPr>
          <p:cNvPr id="4" name="スライド イメージ プレースホルダー 3"/>
          <p:cNvSpPr>
            <a:spLocks noGrp="1" noRot="1" noChangeAspect="1"/>
          </p:cNvSpPr>
          <p:nvPr>
            <p:ph type="sldImg" idx="2"/>
          </p:nvPr>
        </p:nvSpPr>
        <p:spPr>
          <a:xfrm>
            <a:off x="1247775" y="1279525"/>
            <a:ext cx="4603750" cy="3454400"/>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BB6B87EB-6EF6-4EEE-B19B-3CCD9F0F7394}" type="slidenum">
              <a:rPr kumimoji="1" lang="ja-JP" altLang="en-US" smtClean="0"/>
              <a:t>‹#›</a:t>
            </a:fld>
            <a:endParaRPr kumimoji="1" lang="ja-JP" altLang="en-US"/>
          </a:p>
        </p:txBody>
      </p:sp>
    </p:spTree>
    <p:extLst>
      <p:ext uri="{BB962C8B-B14F-4D97-AF65-F5344CB8AC3E}">
        <p14:creationId xmlns:p14="http://schemas.microsoft.com/office/powerpoint/2010/main" val="9579207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00548486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28855165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299146380"/>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ED284B25-18A0-FE70-3EE6-2EB02CCD3998}"/>
              </a:ext>
            </a:extLst>
          </p:cNvPr>
          <p:cNvSpPr/>
          <p:nvPr userDrawn="1"/>
        </p:nvSpPr>
        <p:spPr>
          <a:xfrm>
            <a:off x="12700" y="6532563"/>
            <a:ext cx="9144000" cy="338137"/>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100" baseline="30000" dirty="0">
                <a:solidFill>
                  <a:prstClr val="white"/>
                </a:solidFill>
              </a:rPr>
              <a:t>©</a:t>
            </a:r>
            <a:r>
              <a:rPr lang="en-US" altLang="ja-JP" sz="1100" dirty="0">
                <a:solidFill>
                  <a:prstClr val="white"/>
                </a:solidFill>
              </a:rPr>
              <a:t>NEDO</a:t>
            </a:r>
            <a:r>
              <a:rPr lang="ja-JP" altLang="en-US" sz="1100" dirty="0">
                <a:solidFill>
                  <a:prstClr val="white"/>
                </a:solidFill>
              </a:rPr>
              <a:t>　　</a:t>
            </a:r>
            <a:r>
              <a:rPr lang="ja-JP" altLang="en-US" sz="1100" dirty="0">
                <a:solidFill>
                  <a:srgbClr val="FF0000"/>
                </a:solidFill>
              </a:rPr>
              <a:t>研究開発事業</a:t>
            </a:r>
            <a:r>
              <a:rPr lang="ja-JP" altLang="en-US" sz="1100" dirty="0">
                <a:solidFill>
                  <a:prstClr val="white"/>
                </a:solidFill>
              </a:rPr>
              <a:t>／</a:t>
            </a:r>
            <a:r>
              <a:rPr lang="en-US" altLang="ja-JP" sz="1100" dirty="0">
                <a:solidFill>
                  <a:prstClr val="white"/>
                </a:solidFill>
              </a:rPr>
              <a:t>2025</a:t>
            </a:r>
            <a:r>
              <a:rPr lang="ja-JP" altLang="en-US" sz="1100" dirty="0">
                <a:solidFill>
                  <a:prstClr val="white"/>
                </a:solidFill>
              </a:rPr>
              <a:t>年度公募　　禁複製　　　</a:t>
            </a:r>
            <a:r>
              <a:rPr lang="en-US" altLang="ja-JP" sz="1100" dirty="0">
                <a:solidFill>
                  <a:prstClr val="white"/>
                </a:solidFill>
              </a:rPr>
              <a:t>CONFIDENTIAL</a:t>
            </a:r>
          </a:p>
        </p:txBody>
      </p:sp>
      <p:sp>
        <p:nvSpPr>
          <p:cNvPr id="3" name="Slide Number Placeholder 5">
            <a:extLst>
              <a:ext uri="{FF2B5EF4-FFF2-40B4-BE49-F238E27FC236}">
                <a16:creationId xmlns:a16="http://schemas.microsoft.com/office/drawing/2014/main" id="{E25CBDBB-19C2-F142-3175-27208E2AC11F}"/>
              </a:ext>
            </a:extLst>
          </p:cNvPr>
          <p:cNvSpPr>
            <a:spLocks noGrp="1"/>
          </p:cNvSpPr>
          <p:nvPr>
            <p:ph type="sldNum" sz="quarter" idx="10"/>
          </p:nvPr>
        </p:nvSpPr>
        <p:spPr>
          <a:xfrm>
            <a:off x="7083425" y="6505575"/>
            <a:ext cx="2057400" cy="365125"/>
          </a:xfrm>
        </p:spPr>
        <p:txBody>
          <a:bodyPr/>
          <a:lstStyle>
            <a:lvl1pPr>
              <a:defRPr>
                <a:solidFill>
                  <a:srgbClr val="FFFFFF"/>
                </a:solidFill>
              </a:defRPr>
            </a:lvl1pPr>
          </a:lstStyle>
          <a:p>
            <a:pPr>
              <a:defRPr/>
            </a:pPr>
            <a:fld id="{109B40A9-4975-448A-993E-CDB42F79F417}" type="slidenum">
              <a:rPr lang="ja-JP" altLang="en-US"/>
              <a:pPr>
                <a:defRPr/>
              </a:pPr>
              <a:t>‹#›</a:t>
            </a:fld>
            <a:endParaRPr lang="ja-JP" altLang="en-US" dirty="0"/>
          </a:p>
        </p:txBody>
      </p:sp>
      <p:cxnSp>
        <p:nvCxnSpPr>
          <p:cNvPr id="5" name="直線コネクタ 4">
            <a:extLst>
              <a:ext uri="{FF2B5EF4-FFF2-40B4-BE49-F238E27FC236}">
                <a16:creationId xmlns:a16="http://schemas.microsoft.com/office/drawing/2014/main" id="{F3C83980-F250-6D6A-ACC8-802A1462803D}"/>
              </a:ext>
            </a:extLst>
          </p:cNvPr>
          <p:cNvCxnSpPr/>
          <p:nvPr userDrawn="1"/>
        </p:nvCxnSpPr>
        <p:spPr>
          <a:xfrm>
            <a:off x="191193" y="598516"/>
            <a:ext cx="874498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1096897"/>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14952920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14999399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pPr>
              <a:defRPr/>
            </a:pPr>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09829132"/>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pPr>
              <a:defRPr/>
            </a:pPr>
            <a:endParaRPr lang="ja-JP" altLang="en-US"/>
          </a:p>
        </p:txBody>
      </p:sp>
      <p:sp>
        <p:nvSpPr>
          <p:cNvPr id="8" name="Footer Placeholder 7"/>
          <p:cNvSpPr>
            <a:spLocks noGrp="1"/>
          </p:cNvSpPr>
          <p:nvPr>
            <p:ph type="ftr" sz="quarter" idx="11"/>
          </p:nvPr>
        </p:nvSpPr>
        <p:spPr/>
        <p:txBody>
          <a:bodyPr/>
          <a:lstStyle/>
          <a:p>
            <a:pPr>
              <a:defRPr/>
            </a:pPr>
            <a:endParaRPr lang="ja-JP" altLang="en-US"/>
          </a:p>
        </p:txBody>
      </p:sp>
      <p:sp>
        <p:nvSpPr>
          <p:cNvPr id="9" name="Slide Number Placeholder 8"/>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1382589182"/>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pPr>
              <a:defRPr/>
            </a:pPr>
            <a:endParaRPr lang="ja-JP" altLang="en-US"/>
          </a:p>
        </p:txBody>
      </p:sp>
      <p:sp>
        <p:nvSpPr>
          <p:cNvPr id="4" name="Footer Placeholder 3"/>
          <p:cNvSpPr>
            <a:spLocks noGrp="1"/>
          </p:cNvSpPr>
          <p:nvPr>
            <p:ph type="ftr" sz="quarter" idx="11"/>
          </p:nvPr>
        </p:nvSpPr>
        <p:spPr/>
        <p:txBody>
          <a:bodyPr/>
          <a:lstStyle/>
          <a:p>
            <a:pPr>
              <a:defRPr/>
            </a:pPr>
            <a:endParaRPr lang="ja-JP" altLang="en-US"/>
          </a:p>
        </p:txBody>
      </p:sp>
      <p:sp>
        <p:nvSpPr>
          <p:cNvPr id="5" name="Slide Number Placeholder 4"/>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22984950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ja-JP" altLang="en-US"/>
          </a:p>
        </p:txBody>
      </p:sp>
      <p:sp>
        <p:nvSpPr>
          <p:cNvPr id="3" name="Footer Placeholder 2"/>
          <p:cNvSpPr>
            <a:spLocks noGrp="1"/>
          </p:cNvSpPr>
          <p:nvPr>
            <p:ph type="ftr" sz="quarter" idx="11"/>
          </p:nvPr>
        </p:nvSpPr>
        <p:spPr/>
        <p:txBody>
          <a:bodyPr/>
          <a:lstStyle/>
          <a:p>
            <a:pPr>
              <a:defRPr/>
            </a:pPr>
            <a:endParaRPr lang="ja-JP" altLang="en-US"/>
          </a:p>
        </p:txBody>
      </p:sp>
      <p:sp>
        <p:nvSpPr>
          <p:cNvPr id="4" name="Slide Number Placeholder 3"/>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2703372883"/>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a:defRPr/>
            </a:pPr>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2246030546"/>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a:defRPr/>
            </a:pPr>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1256234770"/>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209533373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8865494B-B35E-9627-79F1-5891BDF844C8}"/>
              </a:ext>
            </a:extLst>
          </p:cNvPr>
          <p:cNvSpPr txBox="1"/>
          <p:nvPr/>
        </p:nvSpPr>
        <p:spPr>
          <a:xfrm>
            <a:off x="245013" y="744261"/>
            <a:ext cx="7501987" cy="646331"/>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研究開発項目</a:t>
            </a:r>
            <a:r>
              <a:rPr kumimoji="1" lang="en-US" altLang="ja-JP" dirty="0">
                <a:latin typeface="Meiryo UI" panose="020B0604030504040204" pitchFamily="50" charset="-128"/>
                <a:ea typeface="Meiryo UI" panose="020B0604030504040204" pitchFamily="50" charset="-128"/>
              </a:rPr>
              <a:t>Ⅱ</a:t>
            </a:r>
            <a:r>
              <a:rPr kumimoji="1" lang="ja-JP" altLang="en-US" dirty="0">
                <a:latin typeface="Meiryo UI" panose="020B0604030504040204" pitchFamily="50" charset="-128"/>
                <a:ea typeface="Meiryo UI" panose="020B0604030504040204" pitchFamily="50" charset="-128"/>
              </a:rPr>
              <a:t>　次世代燃料電池・水電解の要素技術開発</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研究開発項目</a:t>
            </a:r>
            <a:r>
              <a:rPr kumimoji="1" lang="en-US" altLang="ja-JP" dirty="0">
                <a:latin typeface="Meiryo UI" panose="020B0604030504040204" pitchFamily="50" charset="-128"/>
                <a:ea typeface="Meiryo UI" panose="020B0604030504040204" pitchFamily="50" charset="-128"/>
              </a:rPr>
              <a:t>Ⅲ</a:t>
            </a:r>
            <a:r>
              <a:rPr kumimoji="1" lang="ja-JP" altLang="en-US" dirty="0">
                <a:latin typeface="Meiryo UI" panose="020B0604030504040204" pitchFamily="50" charset="-128"/>
                <a:ea typeface="Meiryo UI" panose="020B0604030504040204" pitchFamily="50" charset="-128"/>
              </a:rPr>
              <a:t>　燃料電池・水電解の実用化技術開発</a:t>
            </a:r>
            <a:endParaRPr kumimoji="1" lang="en-US" altLang="ja-JP" dirty="0">
              <a:latin typeface="Meiryo UI" panose="020B0604030504040204" pitchFamily="50" charset="-128"/>
              <a:ea typeface="Meiryo UI" panose="020B0604030504040204" pitchFamily="50" charset="-128"/>
            </a:endParaRPr>
          </a:p>
        </p:txBody>
      </p:sp>
      <p:sp>
        <p:nvSpPr>
          <p:cNvPr id="7" name="AutoShape 17">
            <a:extLst>
              <a:ext uri="{FF2B5EF4-FFF2-40B4-BE49-F238E27FC236}">
                <a16:creationId xmlns:a16="http://schemas.microsoft.com/office/drawing/2014/main" id="{AA1C6491-43D5-07AC-DA8F-4ABF9A3BD36A}"/>
              </a:ext>
            </a:extLst>
          </p:cNvPr>
          <p:cNvSpPr>
            <a:spLocks noChangeArrowheads="1"/>
          </p:cNvSpPr>
          <p:nvPr/>
        </p:nvSpPr>
        <p:spPr bwMode="auto">
          <a:xfrm>
            <a:off x="5806026" y="1464050"/>
            <a:ext cx="3224062" cy="520279"/>
          </a:xfrm>
          <a:prstGeom prst="wedgeRoundRectCallout">
            <a:avLst>
              <a:gd name="adj1" fmla="val -69415"/>
              <a:gd name="adj2" fmla="val -60605"/>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sz="1200" b="1" i="1" kern="100" dirty="0">
                <a:effectLst/>
                <a:latin typeface="TmsRmn"/>
                <a:ea typeface="ＭＳ ゴシック" panose="020B0609070205080204" pitchFamily="49" charset="-128"/>
                <a:cs typeface="Times New Roman" panose="02020603050405020304" pitchFamily="18" charset="0"/>
              </a:rPr>
              <a:t>提案する</a:t>
            </a:r>
            <a:r>
              <a:rPr lang="ja-JP" sz="1200" b="1" i="1" kern="100" dirty="0">
                <a:effectLst/>
                <a:latin typeface="TmsRmn"/>
                <a:ea typeface="ＭＳ ゴシック" panose="020B0609070205080204" pitchFamily="49" charset="-128"/>
                <a:cs typeface="Times New Roman" panose="02020603050405020304" pitchFamily="18" charset="0"/>
              </a:rPr>
              <a:t>研究開発項目</a:t>
            </a:r>
            <a:r>
              <a:rPr lang="ja-JP" altLang="en-US" sz="1200" b="1" i="1" kern="100" dirty="0">
                <a:effectLst/>
                <a:latin typeface="TmsRmn"/>
                <a:ea typeface="ＭＳ ゴシック" panose="020B0609070205080204" pitchFamily="49" charset="-128"/>
                <a:cs typeface="Times New Roman" panose="02020603050405020304" pitchFamily="18" charset="0"/>
              </a:rPr>
              <a:t>、技術分野の名称を公募要領</a:t>
            </a:r>
            <a:r>
              <a:rPr lang="ja-JP" altLang="en-US" sz="1200" b="1" i="1" kern="100" dirty="0">
                <a:latin typeface="TmsRmn"/>
                <a:ea typeface="ＭＳ ゴシック" panose="020B0609070205080204" pitchFamily="49" charset="-128"/>
                <a:cs typeface="Times New Roman" panose="02020603050405020304" pitchFamily="18" charset="0"/>
              </a:rPr>
              <a:t>１．（２）をもとに記載ください。</a:t>
            </a:r>
            <a:endParaRPr lang="ja-JP" sz="1200" kern="100" dirty="0">
              <a:effectLst/>
              <a:latin typeface="TmsRmn"/>
              <a:ea typeface="ＭＳ 明朝" panose="02020609040205080304" pitchFamily="17" charset="-128"/>
              <a:cs typeface="Times New Roman" panose="02020603050405020304" pitchFamily="18" charset="0"/>
            </a:endParaRPr>
          </a:p>
        </p:txBody>
      </p:sp>
      <p:sp>
        <p:nvSpPr>
          <p:cNvPr id="8" name="テキスト ボックス 7">
            <a:extLst>
              <a:ext uri="{FF2B5EF4-FFF2-40B4-BE49-F238E27FC236}">
                <a16:creationId xmlns:a16="http://schemas.microsoft.com/office/drawing/2014/main" id="{15FB967E-C3EE-796F-C1B9-03CEAE64A125}"/>
              </a:ext>
            </a:extLst>
          </p:cNvPr>
          <p:cNvSpPr txBox="1"/>
          <p:nvPr/>
        </p:nvSpPr>
        <p:spPr>
          <a:xfrm>
            <a:off x="678639" y="2724029"/>
            <a:ext cx="7786722" cy="707886"/>
          </a:xfrm>
          <a:prstGeom prst="rect">
            <a:avLst/>
          </a:prstGeom>
          <a:noFill/>
        </p:spPr>
        <p:txBody>
          <a:bodyPr wrap="square" rtlCol="0">
            <a:spAutoFit/>
          </a:bodyPr>
          <a:lstStyle/>
          <a:p>
            <a:pPr algn="ctr"/>
            <a:r>
              <a:rPr kumimoji="1" lang="ja-JP" altLang="en-US" sz="4000" dirty="0">
                <a:latin typeface="Meiryo UI" panose="020B0604030504040204" pitchFamily="50" charset="-128"/>
                <a:ea typeface="Meiryo UI" panose="020B0604030504040204" pitchFamily="50" charset="-128"/>
              </a:rPr>
              <a:t>○○○○○の研究開発</a:t>
            </a:r>
          </a:p>
        </p:txBody>
      </p:sp>
      <p:sp>
        <p:nvSpPr>
          <p:cNvPr id="9" name="テキスト ボックス 8">
            <a:extLst>
              <a:ext uri="{FF2B5EF4-FFF2-40B4-BE49-F238E27FC236}">
                <a16:creationId xmlns:a16="http://schemas.microsoft.com/office/drawing/2014/main" id="{FFF6F9CE-C155-44CF-7D5F-5A9697D7D1F7}"/>
              </a:ext>
            </a:extLst>
          </p:cNvPr>
          <p:cNvSpPr txBox="1"/>
          <p:nvPr/>
        </p:nvSpPr>
        <p:spPr>
          <a:xfrm>
            <a:off x="2028277" y="4308311"/>
            <a:ext cx="5087446" cy="707886"/>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国立大学法人○○○大学</a:t>
            </a:r>
            <a:r>
              <a:rPr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○○○○株式会社　　</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026FF16-C844-DF07-53A5-19BD52A8C463}"/>
              </a:ext>
            </a:extLst>
          </p:cNvPr>
          <p:cNvSpPr txBox="1"/>
          <p:nvPr/>
        </p:nvSpPr>
        <p:spPr>
          <a:xfrm>
            <a:off x="7418057" y="899441"/>
            <a:ext cx="148093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2025</a:t>
            </a:r>
            <a:r>
              <a:rPr kumimoji="1" lang="ja-JP" altLang="en-US" sz="1200" dirty="0">
                <a:latin typeface="Meiryo UI" panose="020B0604030504040204" pitchFamily="50" charset="-128"/>
                <a:ea typeface="Meiryo UI" panose="020B0604030504040204" pitchFamily="50" charset="-128"/>
              </a:rPr>
              <a:t>年○月○○日</a:t>
            </a:r>
            <a:endParaRPr kumimoji="1" lang="en-US" altLang="ja-JP" sz="12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91069D62-2828-DFA0-C442-9E9F36A491F0}"/>
              </a:ext>
            </a:extLst>
          </p:cNvPr>
          <p:cNvSpPr txBox="1"/>
          <p:nvPr/>
        </p:nvSpPr>
        <p:spPr>
          <a:xfrm>
            <a:off x="348872" y="94148"/>
            <a:ext cx="2953354" cy="400110"/>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提案書　補足資料</a:t>
            </a:r>
          </a:p>
        </p:txBody>
      </p:sp>
      <p:sp>
        <p:nvSpPr>
          <p:cNvPr id="20" name="AutoShape 17">
            <a:extLst>
              <a:ext uri="{FF2B5EF4-FFF2-40B4-BE49-F238E27FC236}">
                <a16:creationId xmlns:a16="http://schemas.microsoft.com/office/drawing/2014/main" id="{031D8254-DCD9-F312-3BF2-A8E9B830E614}"/>
              </a:ext>
            </a:extLst>
          </p:cNvPr>
          <p:cNvSpPr>
            <a:spLocks noChangeArrowheads="1"/>
          </p:cNvSpPr>
          <p:nvPr/>
        </p:nvSpPr>
        <p:spPr bwMode="auto">
          <a:xfrm>
            <a:off x="7115723" y="4551255"/>
            <a:ext cx="655227" cy="354330"/>
          </a:xfrm>
          <a:prstGeom prst="wedgeRoundRectCallout">
            <a:avLst>
              <a:gd name="adj1" fmla="val -124054"/>
              <a:gd name="adj2" fmla="val -34041"/>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sz="1200" b="1" i="1" kern="100" dirty="0">
                <a:effectLst/>
                <a:latin typeface="TmsRmn"/>
                <a:ea typeface="ＭＳ ゴシック" panose="020B0609070205080204" pitchFamily="49" charset="-128"/>
                <a:cs typeface="Times New Roman" panose="02020603050405020304" pitchFamily="18" charset="0"/>
              </a:rPr>
              <a:t>氏名</a:t>
            </a:r>
            <a:endParaRPr lang="en-US" altLang="ja-JP" sz="1200" b="1" i="1" kern="100" dirty="0">
              <a:effectLst/>
              <a:latin typeface="TmsRmn"/>
              <a:ea typeface="ＭＳ ゴシック" panose="020B0609070205080204" pitchFamily="49" charset="-128"/>
              <a:cs typeface="Times New Roman" panose="02020603050405020304" pitchFamily="18" charset="0"/>
            </a:endParaRPr>
          </a:p>
        </p:txBody>
      </p:sp>
      <p:sp>
        <p:nvSpPr>
          <p:cNvPr id="3" name="AutoShape 17">
            <a:extLst>
              <a:ext uri="{FF2B5EF4-FFF2-40B4-BE49-F238E27FC236}">
                <a16:creationId xmlns:a16="http://schemas.microsoft.com/office/drawing/2014/main" id="{5E875600-CAD5-6F68-BC00-88FBE3EC74FA}"/>
              </a:ext>
            </a:extLst>
          </p:cNvPr>
          <p:cNvSpPr>
            <a:spLocks noChangeArrowheads="1"/>
          </p:cNvSpPr>
          <p:nvPr/>
        </p:nvSpPr>
        <p:spPr bwMode="auto">
          <a:xfrm>
            <a:off x="348872" y="2006606"/>
            <a:ext cx="4634261" cy="520279"/>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sz="1200" b="1" i="1" kern="100" dirty="0">
                <a:effectLst/>
                <a:latin typeface="TmsRmn"/>
                <a:ea typeface="ＭＳ ゴシック" panose="020B0609070205080204" pitchFamily="49" charset="-128"/>
                <a:cs typeface="Times New Roman" panose="02020603050405020304" pitchFamily="18" charset="0"/>
              </a:rPr>
              <a:t>本スライドの斜体で記述されたテキストボックスは説明文です。</a:t>
            </a:r>
            <a:endParaRPr lang="en-US" altLang="ja-JP" sz="1200" b="1" i="1" kern="100" dirty="0">
              <a:effectLst/>
              <a:latin typeface="TmsRmn"/>
              <a:ea typeface="ＭＳ ゴシック" panose="020B0609070205080204" pitchFamily="49" charset="-128"/>
              <a:cs typeface="Times New Roman" panose="02020603050405020304" pitchFamily="18" charset="0"/>
            </a:endParaRPr>
          </a:p>
          <a:p>
            <a:pPr algn="just"/>
            <a:r>
              <a:rPr lang="ja-JP" altLang="en-US" sz="1200" b="1" i="1" kern="100" dirty="0">
                <a:effectLst/>
                <a:latin typeface="TmsRmn"/>
                <a:ea typeface="ＭＳ ゴシック" panose="020B0609070205080204" pitchFamily="49" charset="-128"/>
                <a:cs typeface="Times New Roman" panose="02020603050405020304" pitchFamily="18" charset="0"/>
              </a:rPr>
              <a:t>スライド作成時に削除願います。</a:t>
            </a:r>
            <a:endParaRPr lang="en-US" altLang="ja-JP" sz="1200" b="1" i="1" kern="100" dirty="0">
              <a:effectLst/>
              <a:latin typeface="TmsRmn"/>
              <a:ea typeface="ＭＳ ゴシック" panose="020B0609070205080204" pitchFamily="49"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366925F2-6344-C685-BD3F-1BF525701752}"/>
              </a:ext>
            </a:extLst>
          </p:cNvPr>
          <p:cNvSpPr txBox="1"/>
          <p:nvPr/>
        </p:nvSpPr>
        <p:spPr>
          <a:xfrm>
            <a:off x="8387542" y="18831"/>
            <a:ext cx="708543" cy="276999"/>
          </a:xfrm>
          <a:prstGeom prst="rect">
            <a:avLst/>
          </a:prstGeom>
          <a:noFill/>
          <a:ln>
            <a:solidFill>
              <a:schemeClr val="tx1"/>
            </a:solidFill>
          </a:ln>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別添</a:t>
            </a:r>
            <a:r>
              <a:rPr kumimoji="1" lang="en-US" altLang="ja-JP" sz="1200" dirty="0">
                <a:latin typeface="Meiryo UI" panose="020B0604030504040204" pitchFamily="50" charset="-128"/>
                <a:ea typeface="Meiryo UI" panose="020B0604030504040204" pitchFamily="50" charset="-128"/>
              </a:rPr>
              <a:t>12</a:t>
            </a:r>
            <a:endParaRPr kumimoji="1" lang="ja-JP" altLang="en-US" sz="1200" dirty="0">
              <a:latin typeface="Meiryo UI" panose="020B0604030504040204" pitchFamily="50" charset="-128"/>
              <a:ea typeface="Meiryo UI" panose="020B0604030504040204" pitchFamily="50" charset="-128"/>
            </a:endParaRPr>
          </a:p>
        </p:txBody>
      </p:sp>
      <p:sp>
        <p:nvSpPr>
          <p:cNvPr id="10" name="AutoShape 17">
            <a:extLst>
              <a:ext uri="{FF2B5EF4-FFF2-40B4-BE49-F238E27FC236}">
                <a16:creationId xmlns:a16="http://schemas.microsoft.com/office/drawing/2014/main" id="{BA36E5B0-9FB9-7419-7F4A-EC9B5240F6D4}"/>
              </a:ext>
            </a:extLst>
          </p:cNvPr>
          <p:cNvSpPr>
            <a:spLocks noChangeArrowheads="1"/>
          </p:cNvSpPr>
          <p:nvPr/>
        </p:nvSpPr>
        <p:spPr bwMode="auto">
          <a:xfrm>
            <a:off x="7443336" y="3515783"/>
            <a:ext cx="1133397" cy="354330"/>
          </a:xfrm>
          <a:prstGeom prst="wedgeRoundRectCallout">
            <a:avLst>
              <a:gd name="adj1" fmla="val -124054"/>
              <a:gd name="adj2" fmla="val -7227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sz="1200" b="1" i="1" kern="100" dirty="0">
                <a:latin typeface="TmsRmn"/>
                <a:ea typeface="ＭＳ ゴシック" panose="020B0609070205080204" pitchFamily="49" charset="-128"/>
                <a:cs typeface="Times New Roman" panose="02020603050405020304" pitchFamily="18" charset="0"/>
              </a:rPr>
              <a:t>提案テーマ名</a:t>
            </a:r>
            <a:endParaRPr lang="en-US" altLang="ja-JP" sz="1200" b="1" i="1" kern="100" dirty="0">
              <a:effectLst/>
              <a:latin typeface="TmsRmn"/>
              <a:ea typeface="ＭＳ ゴシック" panose="020B0609070205080204" pitchFamily="49" charset="-128"/>
              <a:cs typeface="Times New Roman" panose="02020603050405020304" pitchFamily="18" charset="0"/>
            </a:endParaRPr>
          </a:p>
        </p:txBody>
      </p:sp>
      <p:sp>
        <p:nvSpPr>
          <p:cNvPr id="11" name="AutoShape 17">
            <a:extLst>
              <a:ext uri="{FF2B5EF4-FFF2-40B4-BE49-F238E27FC236}">
                <a16:creationId xmlns:a16="http://schemas.microsoft.com/office/drawing/2014/main" id="{21C5D291-6E8B-DFF5-1690-80A7CD09489B}"/>
              </a:ext>
            </a:extLst>
          </p:cNvPr>
          <p:cNvSpPr>
            <a:spLocks noChangeArrowheads="1"/>
          </p:cNvSpPr>
          <p:nvPr/>
        </p:nvSpPr>
        <p:spPr bwMode="auto">
          <a:xfrm>
            <a:off x="3420534" y="6024925"/>
            <a:ext cx="5478454" cy="387947"/>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600" b="1" i="1" kern="100" dirty="0">
                <a:effectLst/>
                <a:latin typeface="TmsRmn"/>
                <a:ea typeface="ＭＳ ゴシック" panose="020B0609070205080204" pitchFamily="49" charset="-128"/>
                <a:cs typeface="Times New Roman" panose="02020603050405020304" pitchFamily="18" charset="0"/>
              </a:rPr>
              <a:t>※</a:t>
            </a:r>
            <a:r>
              <a:rPr lang="ja-JP" altLang="en-US" sz="1600" b="1" i="1" kern="100" dirty="0">
                <a:effectLst/>
                <a:latin typeface="TmsRmn"/>
                <a:ea typeface="ＭＳ ゴシック" panose="020B0609070205080204" pitchFamily="49" charset="-128"/>
                <a:cs typeface="Times New Roman" panose="02020603050405020304" pitchFamily="18" charset="0"/>
              </a:rPr>
              <a:t>本補足資料は、表紙含め８ページ以内で作成ください。</a:t>
            </a:r>
            <a:endParaRPr lang="en-US" altLang="ja-JP" sz="1600" b="1" i="1" kern="100" dirty="0">
              <a:effectLst/>
              <a:latin typeface="TmsRmn"/>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1189740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1C73DF2-61AC-43C7-9A0C-9A33CC4375A0}"/>
              </a:ext>
            </a:extLst>
          </p:cNvPr>
          <p:cNvSpPr txBox="1"/>
          <p:nvPr/>
        </p:nvSpPr>
        <p:spPr>
          <a:xfrm>
            <a:off x="225766" y="93817"/>
            <a:ext cx="5723771" cy="400110"/>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１　提案の目的・概要・内容（コンセプト）</a:t>
            </a:r>
            <a:endParaRPr kumimoji="1" lang="en-US" altLang="ja-JP" sz="2000" dirty="0">
              <a:latin typeface="Meiryo UI" panose="020B0604030504040204" pitchFamily="50" charset="-128"/>
              <a:ea typeface="Meiryo UI" panose="020B0604030504040204" pitchFamily="50" charset="-128"/>
            </a:endParaRPr>
          </a:p>
        </p:txBody>
      </p:sp>
      <p:sp>
        <p:nvSpPr>
          <p:cNvPr id="17" name="AutoShape 17">
            <a:extLst>
              <a:ext uri="{FF2B5EF4-FFF2-40B4-BE49-F238E27FC236}">
                <a16:creationId xmlns:a16="http://schemas.microsoft.com/office/drawing/2014/main" id="{A085BB27-3BDA-B43E-54D6-BB4B23D02CE2}"/>
              </a:ext>
            </a:extLst>
          </p:cNvPr>
          <p:cNvSpPr>
            <a:spLocks noChangeArrowheads="1"/>
          </p:cNvSpPr>
          <p:nvPr/>
        </p:nvSpPr>
        <p:spPr bwMode="auto">
          <a:xfrm>
            <a:off x="580957" y="1307055"/>
            <a:ext cx="6247356" cy="747775"/>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提案の概要を視覚的にわかりやすく、ポンチ絵等を用い、</a:t>
            </a:r>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ja-JP" altLang="en-US" b="1" i="1" kern="100" dirty="0">
                <a:latin typeface="ＭＳ ゴシック" panose="020B0609070205080204" pitchFamily="49" charset="-128"/>
                <a:ea typeface="ＭＳ ゴシック" panose="020B0609070205080204" pitchFamily="49" charset="-128"/>
                <a:cs typeface="Times New Roman" panose="02020603050405020304" pitchFamily="18" charset="0"/>
              </a:rPr>
              <a:t>１スライドで</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記載ください。</a:t>
            </a:r>
            <a:endParaRPr 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
        <p:nvSpPr>
          <p:cNvPr id="2" name="AutoShape 17">
            <a:extLst>
              <a:ext uri="{FF2B5EF4-FFF2-40B4-BE49-F238E27FC236}">
                <a16:creationId xmlns:a16="http://schemas.microsoft.com/office/drawing/2014/main" id="{46D965EE-799E-60AD-89C8-DB107CA67D72}"/>
              </a:ext>
            </a:extLst>
          </p:cNvPr>
          <p:cNvSpPr>
            <a:spLocks noChangeArrowheads="1"/>
          </p:cNvSpPr>
          <p:nvPr/>
        </p:nvSpPr>
        <p:spPr bwMode="auto">
          <a:xfrm>
            <a:off x="3420534" y="6024925"/>
            <a:ext cx="5478454" cy="387947"/>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600" b="1" i="1" kern="100" dirty="0">
                <a:effectLst/>
                <a:latin typeface="TmsRmn"/>
                <a:ea typeface="ＭＳ ゴシック" panose="020B0609070205080204" pitchFamily="49" charset="-128"/>
                <a:cs typeface="Times New Roman" panose="02020603050405020304" pitchFamily="18" charset="0"/>
              </a:rPr>
              <a:t>※</a:t>
            </a:r>
            <a:r>
              <a:rPr lang="ja-JP" altLang="en-US" sz="1600" b="1" i="1" kern="100" dirty="0">
                <a:effectLst/>
                <a:latin typeface="TmsRmn"/>
                <a:ea typeface="ＭＳ ゴシック" panose="020B0609070205080204" pitchFamily="49" charset="-128"/>
                <a:cs typeface="Times New Roman" panose="02020603050405020304" pitchFamily="18" charset="0"/>
              </a:rPr>
              <a:t>本補足資料は、表紙含め８ページ以内で作成ください。</a:t>
            </a:r>
            <a:endParaRPr lang="en-US" altLang="ja-JP" sz="1600" b="1" i="1" kern="100" dirty="0">
              <a:effectLst/>
              <a:latin typeface="TmsRmn"/>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3512529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1C73DF2-61AC-43C7-9A0C-9A33CC4375A0}"/>
              </a:ext>
            </a:extLst>
          </p:cNvPr>
          <p:cNvSpPr txBox="1"/>
          <p:nvPr/>
        </p:nvSpPr>
        <p:spPr>
          <a:xfrm>
            <a:off x="225767" y="93817"/>
            <a:ext cx="6024070" cy="400110"/>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２　提案の目標と達成シナリオ</a:t>
            </a:r>
            <a:endParaRPr kumimoji="1" lang="en-US" altLang="ja-JP" sz="2000" dirty="0">
              <a:latin typeface="Meiryo UI" panose="020B0604030504040204" pitchFamily="50" charset="-128"/>
              <a:ea typeface="Meiryo UI" panose="020B0604030504040204" pitchFamily="50" charset="-128"/>
            </a:endParaRPr>
          </a:p>
        </p:txBody>
      </p:sp>
      <p:sp>
        <p:nvSpPr>
          <p:cNvPr id="17" name="AutoShape 17">
            <a:extLst>
              <a:ext uri="{FF2B5EF4-FFF2-40B4-BE49-F238E27FC236}">
                <a16:creationId xmlns:a16="http://schemas.microsoft.com/office/drawing/2014/main" id="{A085BB27-3BDA-B43E-54D6-BB4B23D02CE2}"/>
              </a:ext>
            </a:extLst>
          </p:cNvPr>
          <p:cNvSpPr>
            <a:spLocks noChangeArrowheads="1"/>
          </p:cNvSpPr>
          <p:nvPr/>
        </p:nvSpPr>
        <p:spPr bwMode="auto">
          <a:xfrm>
            <a:off x="0" y="614699"/>
            <a:ext cx="9040483" cy="2623560"/>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提案の目標と目標設定の考え方を説明してください。</a:t>
            </a:r>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ja-JP" altLang="en-US" b="1" i="1" kern="100" dirty="0">
                <a:latin typeface="ＭＳ ゴシック" panose="020B0609070205080204" pitchFamily="49" charset="-128"/>
                <a:ea typeface="ＭＳ ゴシック" panose="020B0609070205080204" pitchFamily="49" charset="-128"/>
                <a:cs typeface="Times New Roman" panose="02020603050405020304" pitchFamily="18" charset="0"/>
              </a:rPr>
              <a:t>設定した目標をどのように達成しようとしているのか、その戦略やシナリオを記載してください。実験データ等のエビデンスや科学に立脚した仮説、これまでの実績等に基づき、目標達成の実現可能性を示してください。</a:t>
            </a:r>
            <a:endParaRPr lang="en-US" altLang="ja-JP" b="1" i="1" kern="100" dirty="0">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研究開発項目</a:t>
            </a:r>
            <a:r>
              <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Ⅱ</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については、公募要領の参考資料２</a:t>
            </a:r>
            <a:r>
              <a:rPr lang="ja-JP" altLang="en-US" b="1" i="1" kern="100" dirty="0">
                <a:latin typeface="ＭＳ ゴシック" panose="020B0609070205080204" pitchFamily="49" charset="-128"/>
                <a:ea typeface="ＭＳ ゴシック" panose="020B0609070205080204" pitchFamily="49" charset="-128"/>
                <a:cs typeface="Times New Roman" panose="02020603050405020304" pitchFamily="18" charset="0"/>
              </a:rPr>
              <a:t>も</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踏まえて提案の内容を検討してください。</a:t>
            </a:r>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en-US" altLang="ja-JP" b="1" i="1" kern="100" dirty="0">
                <a:latin typeface="ＭＳ ゴシック" panose="020B0609070205080204" pitchFamily="49" charset="-128"/>
                <a:ea typeface="ＭＳ ゴシック" panose="020B0609070205080204" pitchFamily="49" charset="-128"/>
                <a:cs typeface="Times New Roman" panose="02020603050405020304" pitchFamily="18" charset="0"/>
              </a:rPr>
              <a:t>※</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下図のように実施項目毎に設定された中間・最終目標がベンチマークとする目標などとどのような関係にあるのかについて分かりやすく示して下さい。</a:t>
            </a:r>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endParaRPr 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
        <p:nvSpPr>
          <p:cNvPr id="5" name="正方形/長方形 4">
            <a:extLst>
              <a:ext uri="{FF2B5EF4-FFF2-40B4-BE49-F238E27FC236}">
                <a16:creationId xmlns:a16="http://schemas.microsoft.com/office/drawing/2014/main" id="{F32A3D6B-EF68-EE97-B377-2EBCFD385A98}"/>
              </a:ext>
            </a:extLst>
          </p:cNvPr>
          <p:cNvSpPr/>
          <p:nvPr/>
        </p:nvSpPr>
        <p:spPr>
          <a:xfrm>
            <a:off x="1437747" y="3726611"/>
            <a:ext cx="4716242" cy="2441275"/>
          </a:xfrm>
          <a:prstGeom prst="rect">
            <a:avLst/>
          </a:prstGeom>
          <a:solidFill>
            <a:schemeClr val="bg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A6F64426-9072-568A-B741-FE08AB708B07}"/>
              </a:ext>
            </a:extLst>
          </p:cNvPr>
          <p:cNvSpPr txBox="1"/>
          <p:nvPr/>
        </p:nvSpPr>
        <p:spPr>
          <a:xfrm>
            <a:off x="1823527" y="6233857"/>
            <a:ext cx="871268" cy="307777"/>
          </a:xfrm>
          <a:prstGeom prst="rect">
            <a:avLst/>
          </a:prstGeom>
          <a:noFill/>
        </p:spPr>
        <p:txBody>
          <a:bodyPr wrap="square" rtlCol="0">
            <a:spAutoFit/>
          </a:bodyPr>
          <a:lstStyle/>
          <a:p>
            <a:r>
              <a:rPr kumimoji="1" lang="ja-JP" altLang="en-US" sz="1400" dirty="0">
                <a:latin typeface="ＭＳ ゴシック" panose="020B0609070205080204" pitchFamily="49" charset="-128"/>
                <a:ea typeface="ＭＳ ゴシック" panose="020B0609070205080204" pitchFamily="49" charset="-128"/>
              </a:rPr>
              <a:t>項目①</a:t>
            </a:r>
          </a:p>
        </p:txBody>
      </p:sp>
      <p:sp>
        <p:nvSpPr>
          <p:cNvPr id="7" name="テキスト ボックス 6">
            <a:extLst>
              <a:ext uri="{FF2B5EF4-FFF2-40B4-BE49-F238E27FC236}">
                <a16:creationId xmlns:a16="http://schemas.microsoft.com/office/drawing/2014/main" id="{61006A90-E9BD-6A6C-EA80-E99B11A3D608}"/>
              </a:ext>
            </a:extLst>
          </p:cNvPr>
          <p:cNvSpPr txBox="1"/>
          <p:nvPr/>
        </p:nvSpPr>
        <p:spPr>
          <a:xfrm>
            <a:off x="2760931" y="6239692"/>
            <a:ext cx="871268" cy="307777"/>
          </a:xfrm>
          <a:prstGeom prst="rect">
            <a:avLst/>
          </a:prstGeom>
          <a:noFill/>
        </p:spPr>
        <p:txBody>
          <a:bodyPr wrap="square" rtlCol="0">
            <a:spAutoFit/>
          </a:bodyPr>
          <a:lstStyle/>
          <a:p>
            <a:r>
              <a:rPr kumimoji="1" lang="ja-JP" altLang="en-US" sz="1400" dirty="0">
                <a:latin typeface="ＭＳ ゴシック" panose="020B0609070205080204" pitchFamily="49" charset="-128"/>
                <a:ea typeface="ＭＳ ゴシック" panose="020B0609070205080204" pitchFamily="49" charset="-128"/>
              </a:rPr>
              <a:t>項目②</a:t>
            </a:r>
          </a:p>
        </p:txBody>
      </p:sp>
      <p:sp>
        <p:nvSpPr>
          <p:cNvPr id="8" name="テキスト ボックス 7">
            <a:extLst>
              <a:ext uri="{FF2B5EF4-FFF2-40B4-BE49-F238E27FC236}">
                <a16:creationId xmlns:a16="http://schemas.microsoft.com/office/drawing/2014/main" id="{37F58E03-88E5-2F45-27B5-3007CAA07D69}"/>
              </a:ext>
            </a:extLst>
          </p:cNvPr>
          <p:cNvSpPr txBox="1"/>
          <p:nvPr/>
        </p:nvSpPr>
        <p:spPr>
          <a:xfrm>
            <a:off x="3896746" y="6239442"/>
            <a:ext cx="871268" cy="307777"/>
          </a:xfrm>
          <a:prstGeom prst="rect">
            <a:avLst/>
          </a:prstGeom>
          <a:noFill/>
        </p:spPr>
        <p:txBody>
          <a:bodyPr wrap="square" rtlCol="0">
            <a:spAutoFit/>
          </a:bodyPr>
          <a:lstStyle/>
          <a:p>
            <a:r>
              <a:rPr kumimoji="1" lang="ja-JP" altLang="en-US" sz="1400" dirty="0">
                <a:latin typeface="ＭＳ ゴシック" panose="020B0609070205080204" pitchFamily="49" charset="-128"/>
                <a:ea typeface="ＭＳ ゴシック" panose="020B0609070205080204" pitchFamily="49" charset="-128"/>
              </a:rPr>
              <a:t>項目③</a:t>
            </a:r>
          </a:p>
        </p:txBody>
      </p:sp>
      <p:sp>
        <p:nvSpPr>
          <p:cNvPr id="9" name="テキスト ボックス 8">
            <a:extLst>
              <a:ext uri="{FF2B5EF4-FFF2-40B4-BE49-F238E27FC236}">
                <a16:creationId xmlns:a16="http://schemas.microsoft.com/office/drawing/2014/main" id="{99E24AC4-B0C8-4520-83F4-32A420D8B0CD}"/>
              </a:ext>
            </a:extLst>
          </p:cNvPr>
          <p:cNvSpPr txBox="1"/>
          <p:nvPr/>
        </p:nvSpPr>
        <p:spPr>
          <a:xfrm>
            <a:off x="5032554" y="6247500"/>
            <a:ext cx="871268" cy="307777"/>
          </a:xfrm>
          <a:prstGeom prst="rect">
            <a:avLst/>
          </a:prstGeom>
          <a:noFill/>
        </p:spPr>
        <p:txBody>
          <a:bodyPr wrap="square" rtlCol="0">
            <a:spAutoFit/>
          </a:bodyPr>
          <a:lstStyle/>
          <a:p>
            <a:r>
              <a:rPr kumimoji="1" lang="ja-JP" altLang="en-US" sz="1400" dirty="0">
                <a:latin typeface="ＭＳ ゴシック" panose="020B0609070205080204" pitchFamily="49" charset="-128"/>
                <a:ea typeface="ＭＳ ゴシック" panose="020B0609070205080204" pitchFamily="49" charset="-128"/>
              </a:rPr>
              <a:t>項目④</a:t>
            </a:r>
          </a:p>
        </p:txBody>
      </p:sp>
      <p:sp>
        <p:nvSpPr>
          <p:cNvPr id="10" name="正方形/長方形 9">
            <a:extLst>
              <a:ext uri="{FF2B5EF4-FFF2-40B4-BE49-F238E27FC236}">
                <a16:creationId xmlns:a16="http://schemas.microsoft.com/office/drawing/2014/main" id="{463FABA8-AFD3-41E1-3A4E-69F8C925A994}"/>
              </a:ext>
            </a:extLst>
          </p:cNvPr>
          <p:cNvSpPr/>
          <p:nvPr/>
        </p:nvSpPr>
        <p:spPr>
          <a:xfrm>
            <a:off x="1980175" y="5085270"/>
            <a:ext cx="146649" cy="108261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A3AAFF8D-CE4F-0F46-558E-DA36D552F71F}"/>
              </a:ext>
            </a:extLst>
          </p:cNvPr>
          <p:cNvSpPr/>
          <p:nvPr/>
        </p:nvSpPr>
        <p:spPr>
          <a:xfrm rot="5400000">
            <a:off x="1863911" y="3710419"/>
            <a:ext cx="126267" cy="41222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96A3A38D-9D0D-31D5-9B86-ED423405C112}"/>
              </a:ext>
            </a:extLst>
          </p:cNvPr>
          <p:cNvSpPr txBox="1"/>
          <p:nvPr/>
        </p:nvSpPr>
        <p:spPr>
          <a:xfrm>
            <a:off x="2073694" y="3752887"/>
            <a:ext cx="856422" cy="276999"/>
          </a:xfrm>
          <a:prstGeom prst="rect">
            <a:avLst/>
          </a:prstGeom>
          <a:noFill/>
        </p:spPr>
        <p:txBody>
          <a:bodyPr wrap="square" rtlCol="0">
            <a:spAutoFit/>
          </a:bodyPr>
          <a:lstStyle/>
          <a:p>
            <a:r>
              <a:rPr kumimoji="1" lang="ja-JP" altLang="en-US" sz="1200" b="1" dirty="0">
                <a:solidFill>
                  <a:schemeClr val="accent1"/>
                </a:solidFill>
                <a:latin typeface="ＭＳ ゴシック" panose="020B0609070205080204" pitchFamily="49" charset="-128"/>
                <a:ea typeface="ＭＳ ゴシック" panose="020B0609070205080204" pitchFamily="49" charset="-128"/>
              </a:rPr>
              <a:t>中間目標</a:t>
            </a:r>
          </a:p>
        </p:txBody>
      </p:sp>
      <p:sp>
        <p:nvSpPr>
          <p:cNvPr id="13" name="正方形/長方形 12">
            <a:extLst>
              <a:ext uri="{FF2B5EF4-FFF2-40B4-BE49-F238E27FC236}">
                <a16:creationId xmlns:a16="http://schemas.microsoft.com/office/drawing/2014/main" id="{9B20133B-AB7D-472A-5AE5-A8FDBA0015C4}"/>
              </a:ext>
            </a:extLst>
          </p:cNvPr>
          <p:cNvSpPr/>
          <p:nvPr/>
        </p:nvSpPr>
        <p:spPr>
          <a:xfrm rot="5400000">
            <a:off x="1863910" y="3876785"/>
            <a:ext cx="126267" cy="412228"/>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85B615E7-A70F-D19E-02EC-55E4C4B80C72}"/>
              </a:ext>
            </a:extLst>
          </p:cNvPr>
          <p:cNvSpPr/>
          <p:nvPr/>
        </p:nvSpPr>
        <p:spPr>
          <a:xfrm>
            <a:off x="2196027" y="4632385"/>
            <a:ext cx="146649" cy="1535501"/>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FDEF44A5-7DA0-C0F7-04A1-A81535773FAE}"/>
              </a:ext>
            </a:extLst>
          </p:cNvPr>
          <p:cNvSpPr/>
          <p:nvPr/>
        </p:nvSpPr>
        <p:spPr>
          <a:xfrm>
            <a:off x="2930116" y="5546785"/>
            <a:ext cx="146649" cy="6211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0230CB34-CE5A-3B47-7ABF-7A8EBB9243A5}"/>
              </a:ext>
            </a:extLst>
          </p:cNvPr>
          <p:cNvSpPr/>
          <p:nvPr/>
        </p:nvSpPr>
        <p:spPr>
          <a:xfrm>
            <a:off x="3126116" y="4986068"/>
            <a:ext cx="146649" cy="1181817"/>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A252445E-A680-ADB2-54CE-867E75A5161F}"/>
              </a:ext>
            </a:extLst>
          </p:cNvPr>
          <p:cNvSpPr/>
          <p:nvPr/>
        </p:nvSpPr>
        <p:spPr>
          <a:xfrm>
            <a:off x="4043203" y="5085270"/>
            <a:ext cx="146649" cy="108261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8017135E-A478-74AD-27C4-D2A4A949105A}"/>
              </a:ext>
            </a:extLst>
          </p:cNvPr>
          <p:cNvSpPr/>
          <p:nvPr/>
        </p:nvSpPr>
        <p:spPr>
          <a:xfrm>
            <a:off x="4259055" y="4244196"/>
            <a:ext cx="146649" cy="1909413"/>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30A3FEC4-65E1-929D-7E16-AC6E617B66EF}"/>
              </a:ext>
            </a:extLst>
          </p:cNvPr>
          <p:cNvSpPr/>
          <p:nvPr/>
        </p:nvSpPr>
        <p:spPr>
          <a:xfrm>
            <a:off x="5468188" y="4873503"/>
            <a:ext cx="146649" cy="1280105"/>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1A7DB7BE-B0A4-8CE3-7837-A98C851462F3}"/>
              </a:ext>
            </a:extLst>
          </p:cNvPr>
          <p:cNvSpPr/>
          <p:nvPr/>
        </p:nvSpPr>
        <p:spPr>
          <a:xfrm>
            <a:off x="5239865" y="5400136"/>
            <a:ext cx="146649" cy="75347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4E091303-236D-41AF-F51F-2BEB20853B39}"/>
              </a:ext>
            </a:extLst>
          </p:cNvPr>
          <p:cNvSpPr txBox="1"/>
          <p:nvPr/>
        </p:nvSpPr>
        <p:spPr>
          <a:xfrm>
            <a:off x="2076771" y="3951771"/>
            <a:ext cx="856422" cy="276999"/>
          </a:xfrm>
          <a:prstGeom prst="rect">
            <a:avLst/>
          </a:prstGeom>
          <a:noFill/>
        </p:spPr>
        <p:txBody>
          <a:bodyPr wrap="square" rtlCol="0">
            <a:spAutoFit/>
          </a:bodyPr>
          <a:lstStyle/>
          <a:p>
            <a:r>
              <a:rPr kumimoji="1" lang="ja-JP" altLang="en-US" sz="1200" b="1" dirty="0">
                <a:solidFill>
                  <a:schemeClr val="accent2"/>
                </a:solidFill>
                <a:latin typeface="ＭＳ ゴシック" panose="020B0609070205080204" pitchFamily="49" charset="-128"/>
                <a:ea typeface="ＭＳ ゴシック" panose="020B0609070205080204" pitchFamily="49" charset="-128"/>
              </a:rPr>
              <a:t>最終目標</a:t>
            </a:r>
          </a:p>
        </p:txBody>
      </p:sp>
      <p:cxnSp>
        <p:nvCxnSpPr>
          <p:cNvPr id="24" name="直線コネクタ 23">
            <a:extLst>
              <a:ext uri="{FF2B5EF4-FFF2-40B4-BE49-F238E27FC236}">
                <a16:creationId xmlns:a16="http://schemas.microsoft.com/office/drawing/2014/main" id="{EDF5E8F5-8113-A562-50E3-AFACE81634E5}"/>
              </a:ext>
            </a:extLst>
          </p:cNvPr>
          <p:cNvCxnSpPr>
            <a:cxnSpLocks/>
          </p:cNvCxnSpPr>
          <p:nvPr/>
        </p:nvCxnSpPr>
        <p:spPr>
          <a:xfrm>
            <a:off x="2930116" y="3951771"/>
            <a:ext cx="523805" cy="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858AF8AF-C44C-7881-FCE4-8669CF748245}"/>
              </a:ext>
            </a:extLst>
          </p:cNvPr>
          <p:cNvSpPr txBox="1"/>
          <p:nvPr/>
        </p:nvSpPr>
        <p:spPr>
          <a:xfrm>
            <a:off x="3402633" y="3811283"/>
            <a:ext cx="1698934" cy="261610"/>
          </a:xfrm>
          <a:prstGeom prst="rect">
            <a:avLst/>
          </a:prstGeom>
          <a:noFill/>
        </p:spPr>
        <p:txBody>
          <a:bodyPr wrap="square" rtlCol="0">
            <a:spAutoFit/>
          </a:bodyPr>
          <a:lstStyle/>
          <a:p>
            <a:r>
              <a:rPr kumimoji="1" lang="ja-JP" altLang="en-US" sz="1100" b="1" dirty="0">
                <a:solidFill>
                  <a:srgbClr val="FF0000"/>
                </a:solidFill>
                <a:latin typeface="ＭＳ ゴシック" panose="020B0609070205080204" pitchFamily="49" charset="-128"/>
                <a:ea typeface="ＭＳ ゴシック" panose="020B0609070205080204" pitchFamily="49" charset="-128"/>
              </a:rPr>
              <a:t>ベンチマーク目標など</a:t>
            </a:r>
          </a:p>
        </p:txBody>
      </p:sp>
      <p:cxnSp>
        <p:nvCxnSpPr>
          <p:cNvPr id="27" name="直線コネクタ 26">
            <a:extLst>
              <a:ext uri="{FF2B5EF4-FFF2-40B4-BE49-F238E27FC236}">
                <a16:creationId xmlns:a16="http://schemas.microsoft.com/office/drawing/2014/main" id="{81D61447-80BE-AD1C-281C-27B062DAF4F9}"/>
              </a:ext>
            </a:extLst>
          </p:cNvPr>
          <p:cNvCxnSpPr>
            <a:cxnSpLocks/>
          </p:cNvCxnSpPr>
          <p:nvPr/>
        </p:nvCxnSpPr>
        <p:spPr>
          <a:xfrm>
            <a:off x="1823527" y="4742526"/>
            <a:ext cx="655609" cy="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90EEF6C9-0DA4-1BAC-A4A5-277CA81F1A9D}"/>
              </a:ext>
            </a:extLst>
          </p:cNvPr>
          <p:cNvCxnSpPr>
            <a:cxnSpLocks/>
          </p:cNvCxnSpPr>
          <p:nvPr/>
        </p:nvCxnSpPr>
        <p:spPr>
          <a:xfrm>
            <a:off x="2760931" y="4986068"/>
            <a:ext cx="655609" cy="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60B08BD3-6074-EEB0-5039-64526CB5A46D}"/>
              </a:ext>
            </a:extLst>
          </p:cNvPr>
          <p:cNvCxnSpPr>
            <a:cxnSpLocks/>
          </p:cNvCxnSpPr>
          <p:nvPr/>
        </p:nvCxnSpPr>
        <p:spPr>
          <a:xfrm>
            <a:off x="3899620" y="4448355"/>
            <a:ext cx="655609" cy="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5A3DE926-C407-9195-C40F-9E0EE5064B3E}"/>
              </a:ext>
            </a:extLst>
          </p:cNvPr>
          <p:cNvCxnSpPr>
            <a:cxnSpLocks/>
          </p:cNvCxnSpPr>
          <p:nvPr/>
        </p:nvCxnSpPr>
        <p:spPr>
          <a:xfrm>
            <a:off x="5101567" y="5079519"/>
            <a:ext cx="655609" cy="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sp>
        <p:nvSpPr>
          <p:cNvPr id="2" name="AutoShape 17">
            <a:extLst>
              <a:ext uri="{FF2B5EF4-FFF2-40B4-BE49-F238E27FC236}">
                <a16:creationId xmlns:a16="http://schemas.microsoft.com/office/drawing/2014/main" id="{43108245-9224-0626-58AA-66823D21A883}"/>
              </a:ext>
            </a:extLst>
          </p:cNvPr>
          <p:cNvSpPr>
            <a:spLocks noChangeArrowheads="1"/>
          </p:cNvSpPr>
          <p:nvPr/>
        </p:nvSpPr>
        <p:spPr bwMode="auto">
          <a:xfrm>
            <a:off x="6737982" y="5546785"/>
            <a:ext cx="2161005" cy="866087"/>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600" b="1" i="1" kern="100" dirty="0">
                <a:effectLst/>
                <a:latin typeface="TmsRmn"/>
                <a:ea typeface="ＭＳ ゴシック" panose="020B0609070205080204" pitchFamily="49" charset="-128"/>
                <a:cs typeface="Times New Roman" panose="02020603050405020304" pitchFamily="18" charset="0"/>
              </a:rPr>
              <a:t>※</a:t>
            </a:r>
            <a:r>
              <a:rPr lang="ja-JP" altLang="en-US" sz="1600" b="1" i="1" kern="100" dirty="0">
                <a:effectLst/>
                <a:latin typeface="TmsRmn"/>
                <a:ea typeface="ＭＳ ゴシック" panose="020B0609070205080204" pitchFamily="49" charset="-128"/>
                <a:cs typeface="Times New Roman" panose="02020603050405020304" pitchFamily="18" charset="0"/>
              </a:rPr>
              <a:t>本補足資料は、表紙含め８ページ以内で作成ください。</a:t>
            </a:r>
            <a:endParaRPr lang="en-US" altLang="ja-JP" sz="1600" b="1" i="1" kern="100" dirty="0">
              <a:effectLst/>
              <a:latin typeface="TmsRmn"/>
              <a:ea typeface="ＭＳ ゴシック" panose="020B0609070205080204" pitchFamily="49" charset="-128"/>
              <a:cs typeface="Times New Roman" panose="02020603050405020304" pitchFamily="18" charset="0"/>
            </a:endParaRPr>
          </a:p>
        </p:txBody>
      </p:sp>
      <p:sp>
        <p:nvSpPr>
          <p:cNvPr id="4" name="テキスト ボックス 3">
            <a:extLst>
              <a:ext uri="{FF2B5EF4-FFF2-40B4-BE49-F238E27FC236}">
                <a16:creationId xmlns:a16="http://schemas.microsoft.com/office/drawing/2014/main" id="{8A1B4377-CF4F-4DC8-E8C6-4E6B5D00D19D}"/>
              </a:ext>
            </a:extLst>
          </p:cNvPr>
          <p:cNvSpPr txBox="1"/>
          <p:nvPr/>
        </p:nvSpPr>
        <p:spPr>
          <a:xfrm>
            <a:off x="1241451" y="3302209"/>
            <a:ext cx="912464" cy="369332"/>
          </a:xfrm>
          <a:prstGeom prst="rect">
            <a:avLst/>
          </a:prstGeom>
          <a:noFill/>
        </p:spPr>
        <p:txBody>
          <a:bodyPr wrap="square" rtlCol="0">
            <a:spAutoFit/>
          </a:bodyPr>
          <a:lstStyle/>
          <a:p>
            <a:r>
              <a:rPr lang="ja-JP" altLang="en-US" b="1" i="1" kern="100" dirty="0">
                <a:latin typeface="ＭＳ ゴシック" panose="020B0609070205080204" pitchFamily="49" charset="-128"/>
                <a:ea typeface="ＭＳ ゴシック" panose="020B0609070205080204" pitchFamily="49" charset="-128"/>
                <a:cs typeface="Times New Roman" panose="02020603050405020304" pitchFamily="18" charset="0"/>
              </a:rPr>
              <a:t>（例）</a:t>
            </a:r>
          </a:p>
        </p:txBody>
      </p:sp>
    </p:spTree>
    <p:extLst>
      <p:ext uri="{BB962C8B-B14F-4D97-AF65-F5344CB8AC3E}">
        <p14:creationId xmlns:p14="http://schemas.microsoft.com/office/powerpoint/2010/main" val="3344504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1C73DF2-61AC-43C7-9A0C-9A33CC4375A0}"/>
              </a:ext>
            </a:extLst>
          </p:cNvPr>
          <p:cNvSpPr txBox="1"/>
          <p:nvPr/>
        </p:nvSpPr>
        <p:spPr>
          <a:xfrm>
            <a:off x="225767" y="93817"/>
            <a:ext cx="3647152" cy="400110"/>
          </a:xfrm>
          <a:prstGeom prst="rect">
            <a:avLst/>
          </a:prstGeom>
          <a:noFill/>
        </p:spPr>
        <p:txBody>
          <a:bodyPr wrap="none" rtlCol="0">
            <a:spAutoFit/>
          </a:bodyPr>
          <a:lstStyle/>
          <a:p>
            <a:r>
              <a:rPr kumimoji="1" lang="ja-JP" altLang="en-US" sz="2000" dirty="0">
                <a:latin typeface="Meiryo UI" panose="020B0604030504040204" pitchFamily="50" charset="-128"/>
                <a:ea typeface="Meiryo UI" panose="020B0604030504040204" pitchFamily="50" charset="-128"/>
              </a:rPr>
              <a:t>３　提案内容の独創性・優位性</a:t>
            </a:r>
            <a:endParaRPr kumimoji="1" lang="en-US" altLang="ja-JP" sz="2000" dirty="0">
              <a:latin typeface="Meiryo UI" panose="020B0604030504040204" pitchFamily="50" charset="-128"/>
              <a:ea typeface="Meiryo UI" panose="020B0604030504040204" pitchFamily="50" charset="-128"/>
            </a:endParaRPr>
          </a:p>
        </p:txBody>
      </p:sp>
      <p:sp>
        <p:nvSpPr>
          <p:cNvPr id="4" name="AutoShape 17">
            <a:extLst>
              <a:ext uri="{FF2B5EF4-FFF2-40B4-BE49-F238E27FC236}">
                <a16:creationId xmlns:a16="http://schemas.microsoft.com/office/drawing/2014/main" id="{FF8A7B72-3FC9-2842-ECB0-4333355AB6F6}"/>
              </a:ext>
            </a:extLst>
          </p:cNvPr>
          <p:cNvSpPr>
            <a:spLocks noChangeArrowheads="1"/>
          </p:cNvSpPr>
          <p:nvPr/>
        </p:nvSpPr>
        <p:spPr bwMode="auto">
          <a:xfrm>
            <a:off x="335560" y="1130085"/>
            <a:ext cx="8472879" cy="1187446"/>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提案の独自性や優位性について、</a:t>
            </a:r>
            <a:r>
              <a:rPr lang="ja-JP" altLang="en-US" b="1" i="1" kern="100" dirty="0">
                <a:solidFill>
                  <a:srgbClr val="000000"/>
                </a:solidFill>
                <a:latin typeface="Meiryo UIMeiryo UI"/>
                <a:ea typeface="ＭＳ ゴシック" panose="020B0609070205080204" pitchFamily="49" charset="-128"/>
                <a:cs typeface="Times New Roman" panose="02020603050405020304" pitchFamily="18" charset="0"/>
              </a:rPr>
              <a:t>競合企業や技術、類似研究</a:t>
            </a:r>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等と比較して説明してください。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（適宜図表も活用ください）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endParaRPr lang="en-US" altLang="ja-JP" b="1" i="1" kern="100" dirty="0">
              <a:solidFill>
                <a:srgbClr val="000000"/>
              </a:solidFill>
              <a:latin typeface="Meiryo UIMeiryo UI"/>
              <a:ea typeface="ＭＳ ゴシック" panose="020B0609070205080204" pitchFamily="49" charset="-128"/>
              <a:cs typeface="Times New Roman" panose="02020603050405020304" pitchFamily="18" charset="0"/>
            </a:endParaRPr>
          </a:p>
          <a:p>
            <a:pPr algn="just"/>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p:txBody>
      </p:sp>
      <p:sp>
        <p:nvSpPr>
          <p:cNvPr id="2" name="AutoShape 17">
            <a:extLst>
              <a:ext uri="{FF2B5EF4-FFF2-40B4-BE49-F238E27FC236}">
                <a16:creationId xmlns:a16="http://schemas.microsoft.com/office/drawing/2014/main" id="{A3BDC82C-AD13-E420-DF62-D0E818D9FDC0}"/>
              </a:ext>
            </a:extLst>
          </p:cNvPr>
          <p:cNvSpPr>
            <a:spLocks noChangeArrowheads="1"/>
          </p:cNvSpPr>
          <p:nvPr/>
        </p:nvSpPr>
        <p:spPr bwMode="auto">
          <a:xfrm>
            <a:off x="3420534" y="6024925"/>
            <a:ext cx="5478454" cy="387947"/>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600" b="1" i="1" kern="100" dirty="0">
                <a:effectLst/>
                <a:latin typeface="TmsRmn"/>
                <a:ea typeface="ＭＳ ゴシック" panose="020B0609070205080204" pitchFamily="49" charset="-128"/>
                <a:cs typeface="Times New Roman" panose="02020603050405020304" pitchFamily="18" charset="0"/>
              </a:rPr>
              <a:t>※</a:t>
            </a:r>
            <a:r>
              <a:rPr lang="ja-JP" altLang="en-US" sz="1600" b="1" i="1" kern="100" dirty="0">
                <a:effectLst/>
                <a:latin typeface="TmsRmn"/>
                <a:ea typeface="ＭＳ ゴシック" panose="020B0609070205080204" pitchFamily="49" charset="-128"/>
                <a:cs typeface="Times New Roman" panose="02020603050405020304" pitchFamily="18" charset="0"/>
              </a:rPr>
              <a:t>本補足資料は、表紙含め８ページ以内で作成ください。</a:t>
            </a:r>
            <a:endParaRPr lang="en-US" altLang="ja-JP" sz="1600" b="1" i="1" kern="100" dirty="0">
              <a:effectLst/>
              <a:latin typeface="TmsRmn"/>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779213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0B393EFD-6FF6-32C2-92E1-9AA34CBC6C30}"/>
              </a:ext>
            </a:extLst>
          </p:cNvPr>
          <p:cNvSpPr>
            <a:spLocks noGrp="1"/>
          </p:cNvSpPr>
          <p:nvPr>
            <p:ph type="sldNum" sz="quarter" idx="10"/>
          </p:nvPr>
        </p:nvSpPr>
        <p:spPr/>
        <p:txBody>
          <a:bodyPr/>
          <a:lstStyle/>
          <a:p>
            <a:pPr>
              <a:defRPr/>
            </a:pPr>
            <a:fld id="{109B40A9-4975-448A-993E-CDB42F79F417}" type="slidenum">
              <a:rPr lang="ja-JP" altLang="en-US" smtClean="0"/>
              <a:pPr>
                <a:defRPr/>
              </a:pPr>
              <a:t>5</a:t>
            </a:fld>
            <a:endParaRPr lang="ja-JP" altLang="en-US" dirty="0"/>
          </a:p>
        </p:txBody>
      </p:sp>
      <p:sp>
        <p:nvSpPr>
          <p:cNvPr id="3" name="テキスト ボックス 2">
            <a:extLst>
              <a:ext uri="{FF2B5EF4-FFF2-40B4-BE49-F238E27FC236}">
                <a16:creationId xmlns:a16="http://schemas.microsoft.com/office/drawing/2014/main" id="{7B921BD7-C434-BFF9-200A-1B2DC150CB38}"/>
              </a:ext>
            </a:extLst>
          </p:cNvPr>
          <p:cNvSpPr txBox="1"/>
          <p:nvPr/>
        </p:nvSpPr>
        <p:spPr>
          <a:xfrm>
            <a:off x="225767" y="93817"/>
            <a:ext cx="3001143" cy="400110"/>
          </a:xfrm>
          <a:prstGeom prst="rect">
            <a:avLst/>
          </a:prstGeom>
          <a:noFill/>
        </p:spPr>
        <p:txBody>
          <a:bodyPr wrap="none" rtlCol="0">
            <a:spAutoFit/>
          </a:bodyPr>
          <a:lstStyle/>
          <a:p>
            <a:r>
              <a:rPr kumimoji="1" lang="ja-JP" altLang="en-US" sz="2000" dirty="0">
                <a:latin typeface="Meiryo UI" panose="020B0604030504040204" pitchFamily="50" charset="-128"/>
                <a:ea typeface="Meiryo UI" panose="020B0604030504040204" pitchFamily="50" charset="-128"/>
              </a:rPr>
              <a:t>４　実用化・事業化の取組</a:t>
            </a:r>
            <a:endParaRPr kumimoji="1" lang="en-US" altLang="ja-JP" sz="2000" dirty="0">
              <a:latin typeface="Meiryo UI" panose="020B0604030504040204" pitchFamily="50" charset="-128"/>
              <a:ea typeface="Meiryo UI" panose="020B0604030504040204" pitchFamily="50" charset="-128"/>
            </a:endParaRPr>
          </a:p>
        </p:txBody>
      </p:sp>
      <p:sp>
        <p:nvSpPr>
          <p:cNvPr id="4" name="AutoShape 17">
            <a:extLst>
              <a:ext uri="{FF2B5EF4-FFF2-40B4-BE49-F238E27FC236}">
                <a16:creationId xmlns:a16="http://schemas.microsoft.com/office/drawing/2014/main" id="{3E2F107C-96CC-6EEE-6BFE-1130EEC67865}"/>
              </a:ext>
            </a:extLst>
          </p:cNvPr>
          <p:cNvSpPr>
            <a:spLocks noChangeArrowheads="1"/>
          </p:cNvSpPr>
          <p:nvPr/>
        </p:nvSpPr>
        <p:spPr bwMode="auto">
          <a:xfrm>
            <a:off x="335560" y="742138"/>
            <a:ext cx="8472879" cy="3220262"/>
          </a:xfrm>
          <a:prstGeom prst="wedgeRoundRectCallout">
            <a:avLst>
              <a:gd name="adj1" fmla="val 20864"/>
              <a:gd name="adj2" fmla="val 48148"/>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研究開発項目</a:t>
            </a:r>
            <a:r>
              <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rPr>
              <a:t>Ⅱ</a:t>
            </a:r>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の場合</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成果の受け手となるユーザー企業（例：材料メーカー）やその先の顧客（例：システムメーカー）との検討状況を記載してください。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社会実装までの道のりを踏まえ、本事業での達成水準と想定される残課題について記載してください。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endParaRPr lang="en-US" altLang="ja-JP" b="1" i="1" kern="100" dirty="0">
              <a:solidFill>
                <a:srgbClr val="000000"/>
              </a:solidFill>
              <a:latin typeface="Meiryo UIMeiryo UI"/>
              <a:ea typeface="ＭＳ ゴシック" panose="020B0609070205080204" pitchFamily="49" charset="-128"/>
              <a:cs typeface="Times New Roman" panose="02020603050405020304" pitchFamily="18" charset="0"/>
            </a:endParaRPr>
          </a:p>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研究開発項目</a:t>
            </a:r>
            <a:r>
              <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rPr>
              <a:t>Ⅲ</a:t>
            </a:r>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の場合</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本事業終了後の事業化の構想、事業化計画（開発計画・投資計画等）、想定する市場規模や市場創出効果・市場シェア等を具体的に記載してください。また、これら事業化構想が成功すると考える根拠を記載して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p:txBody>
      </p:sp>
      <p:sp>
        <p:nvSpPr>
          <p:cNvPr id="5" name="AutoShape 17">
            <a:extLst>
              <a:ext uri="{FF2B5EF4-FFF2-40B4-BE49-F238E27FC236}">
                <a16:creationId xmlns:a16="http://schemas.microsoft.com/office/drawing/2014/main" id="{43592345-4BE8-0830-5D49-5383D20876A1}"/>
              </a:ext>
            </a:extLst>
          </p:cNvPr>
          <p:cNvSpPr>
            <a:spLocks noChangeArrowheads="1"/>
          </p:cNvSpPr>
          <p:nvPr/>
        </p:nvSpPr>
        <p:spPr bwMode="auto">
          <a:xfrm>
            <a:off x="3420534" y="6024925"/>
            <a:ext cx="5478454" cy="387947"/>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600" b="1" i="1" kern="100" dirty="0">
                <a:effectLst/>
                <a:latin typeface="TmsRmn"/>
                <a:ea typeface="ＭＳ ゴシック" panose="020B0609070205080204" pitchFamily="49" charset="-128"/>
                <a:cs typeface="Times New Roman" panose="02020603050405020304" pitchFamily="18" charset="0"/>
              </a:rPr>
              <a:t>※</a:t>
            </a:r>
            <a:r>
              <a:rPr lang="ja-JP" altLang="en-US" sz="1600" b="1" i="1" kern="100" dirty="0">
                <a:effectLst/>
                <a:latin typeface="TmsRmn"/>
                <a:ea typeface="ＭＳ ゴシック" panose="020B0609070205080204" pitchFamily="49" charset="-128"/>
                <a:cs typeface="Times New Roman" panose="02020603050405020304" pitchFamily="18" charset="0"/>
              </a:rPr>
              <a:t>本補足資料は、表紙含め８ページ以内で作成ください。</a:t>
            </a:r>
            <a:endParaRPr lang="en-US" altLang="ja-JP" sz="1600" b="1" i="1" kern="100" dirty="0">
              <a:effectLst/>
              <a:latin typeface="TmsRmn"/>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2215232364"/>
      </p:ext>
    </p:extLst>
  </p:cSld>
  <p:clrMapOvr>
    <a:masterClrMapping/>
  </p:clrMapOvr>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519</Words>
  <Application>Microsoft Office PowerPoint</Application>
  <PresentationFormat>画面に合わせる (4:3)</PresentationFormat>
  <Paragraphs>45</Paragraphs>
  <Slides>5</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5</vt:i4>
      </vt:variant>
    </vt:vector>
  </HeadingPairs>
  <TitlesOfParts>
    <vt:vector size="13" baseType="lpstr">
      <vt:lpstr>Meiryo UI</vt:lpstr>
      <vt:lpstr>Meiryo UIMeiryo UI</vt:lpstr>
      <vt:lpstr>ＭＳ ゴシック</vt:lpstr>
      <vt:lpstr>TmsRmn</vt:lpstr>
      <vt:lpstr>Arial</vt:lpstr>
      <vt:lpstr>Calibri</vt:lpstr>
      <vt:lpstr>Calibri Light</vt: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2023-02-09T00:34:36Z</dcterms:created>
  <dcterms:modified xsi:type="dcterms:W3CDTF">2025-03-04T09:38:05Z</dcterms:modified>
</cp:coreProperties>
</file>