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7"/>
  </p:notesMasterIdLst>
  <p:handoutMasterIdLst>
    <p:handoutMasterId r:id="rId8"/>
  </p:handoutMasterIdLst>
  <p:sldIdLst>
    <p:sldId id="292" r:id="rId3"/>
    <p:sldId id="293" r:id="rId4"/>
    <p:sldId id="289" r:id="rId5"/>
    <p:sldId id="291" r:id="rId6"/>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32" autoAdjust="0"/>
    <p:restoredTop sz="96477" autoAdjust="0"/>
  </p:normalViewPr>
  <p:slideViewPr>
    <p:cSldViewPr snapToGrid="0">
      <p:cViewPr varScale="1">
        <p:scale>
          <a:sx n="104" d="100"/>
          <a:sy n="104" d="100"/>
        </p:scale>
        <p:origin x="2124" y="12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2025/3/13</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2025/3/13</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5CFC7-3562-36BE-2FE7-ABFDD946AAAD}"/>
            </a:ext>
          </a:extLst>
        </p:cNvPr>
        <p:cNvGrpSpPr/>
        <p:nvPr/>
      </p:nvGrpSpPr>
      <p:grpSpPr>
        <a:xfrm>
          <a:off x="0" y="0"/>
          <a:ext cx="0" cy="0"/>
          <a:chOff x="0" y="0"/>
          <a:chExt cx="0" cy="0"/>
        </a:xfrm>
      </p:grpSpPr>
      <p:sp>
        <p:nvSpPr>
          <p:cNvPr id="5122" name="Rectangle 2">
            <a:extLst>
              <a:ext uri="{FF2B5EF4-FFF2-40B4-BE49-F238E27FC236}">
                <a16:creationId xmlns:a16="http://schemas.microsoft.com/office/drawing/2014/main" id="{13BD03CC-29BA-D984-1850-6AF33DA6BA32}"/>
              </a:ext>
            </a:extLst>
          </p:cNvPr>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E3DFAFEC-9EB0-0110-9E8D-CE2A947CF4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89084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9086864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2025/3/13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2025/3/13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2025/3/13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2025/3/13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2025/3/13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2025/3/13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2025/3/13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2025/3/13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2025/3/13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2025/3/13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2025/3/13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2025/3/13</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FB6203-9830-70D9-4920-C96919BEEA25}"/>
              </a:ext>
            </a:extLst>
          </p:cNvPr>
          <p:cNvSpPr txBox="1"/>
          <p:nvPr/>
        </p:nvSpPr>
        <p:spPr>
          <a:xfrm>
            <a:off x="662677" y="1611917"/>
            <a:ext cx="8497388" cy="2631490"/>
          </a:xfrm>
          <a:prstGeom prst="rect">
            <a:avLst/>
          </a:prstGeom>
          <a:noFill/>
        </p:spPr>
        <p:txBody>
          <a:bodyPr wrap="square" rtlCol="0">
            <a:spAutoFit/>
          </a:bodyPr>
          <a:lstStyle/>
          <a:p>
            <a:pPr marL="214313" indent="-214313">
              <a:spcAft>
                <a:spcPts val="600"/>
              </a:spcAft>
              <a:buFont typeface="Wingdings" panose="05000000000000000000" pitchFamily="2" charset="2"/>
              <a:buChar char="ü"/>
            </a:pPr>
            <a:r>
              <a:rPr lang="ja-JP" altLang="en-US" sz="1400" dirty="0">
                <a:solidFill>
                  <a:srgbClr val="0070C0"/>
                </a:solidFill>
                <a:latin typeface="Meiryo UI" panose="020B0604030504040204" pitchFamily="50" charset="-128"/>
                <a:ea typeface="Meiryo UI" panose="020B0604030504040204" pitchFamily="50" charset="-128"/>
              </a:rPr>
              <a:t>情報提供書は、</a:t>
            </a:r>
            <a:r>
              <a:rPr lang="en-US" altLang="ja-JP" sz="1400" dirty="0">
                <a:solidFill>
                  <a:srgbClr val="0070C0"/>
                </a:solidFill>
                <a:latin typeface="Meiryo UI" panose="020B0604030504040204" pitchFamily="50" charset="-128"/>
                <a:ea typeface="Meiryo UI" panose="020B0604030504040204" pitchFamily="50" charset="-128"/>
              </a:rPr>
              <a:t>Microsoft PowerPoint</a:t>
            </a:r>
            <a:r>
              <a:rPr lang="ja-JP" altLang="en-US" sz="1400" dirty="0">
                <a:solidFill>
                  <a:srgbClr val="0070C0"/>
                </a:solidFill>
                <a:latin typeface="Meiryo UI" panose="020B0604030504040204" pitchFamily="50" charset="-128"/>
                <a:ea typeface="Meiryo UI" panose="020B0604030504040204" pitchFamily="50" charset="-128"/>
              </a:rPr>
              <a:t>形式で提出してください。適宜、図、写真、グラフ等を用いて、理解が容易になるよう記載してください。なお、アニメーション機能や動画機能は、使わないでください。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214313" indent="-214313">
              <a:spcAft>
                <a:spcPts val="600"/>
              </a:spcAft>
              <a:buFont typeface="Wingdings" panose="05000000000000000000" pitchFamily="2" charset="2"/>
              <a:buChar char="ü"/>
            </a:pPr>
            <a:r>
              <a:rPr lang="ja-JP" altLang="en-US" sz="1400" dirty="0">
                <a:solidFill>
                  <a:srgbClr val="0070C0"/>
                </a:solidFill>
                <a:latin typeface="Meiryo UI" panose="020B0604030504040204" pitchFamily="50" charset="-128"/>
                <a:ea typeface="Meiryo UI" panose="020B0604030504040204" pitchFamily="50" charset="-128"/>
              </a:rPr>
              <a:t>項目名（黒字部分）はそのまま残し、青字部分を記載して提出時には黒字にしてください。吹き出し等で示した赤字の記入要領は削除してください。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214313" indent="-214313">
              <a:spcAft>
                <a:spcPts val="600"/>
              </a:spcAft>
              <a:buFont typeface="Wingdings" panose="05000000000000000000" pitchFamily="2" charset="2"/>
              <a:buChar char="ü"/>
            </a:pPr>
            <a:r>
              <a:rPr lang="ja-JP" altLang="en-US" sz="1400" dirty="0">
                <a:solidFill>
                  <a:srgbClr val="0070C0"/>
                </a:solidFill>
                <a:latin typeface="Meiryo UI" panose="020B0604030504040204" pitchFamily="50" charset="-128"/>
                <a:ea typeface="Meiryo UI" panose="020B0604030504040204" pitchFamily="50" charset="-128"/>
              </a:rPr>
              <a:t>記載の内容が判読しやすい字体とし、大きさは、</a:t>
            </a:r>
            <a:r>
              <a:rPr lang="en-US" altLang="ja-JP" sz="1400" dirty="0">
                <a:solidFill>
                  <a:srgbClr val="0070C0"/>
                </a:solidFill>
                <a:latin typeface="Meiryo UI" panose="020B0604030504040204" pitchFamily="50" charset="-128"/>
                <a:ea typeface="Meiryo UI" panose="020B0604030504040204" pitchFamily="50" charset="-128"/>
              </a:rPr>
              <a:t>12</a:t>
            </a:r>
            <a:r>
              <a:rPr lang="ja-JP" altLang="en-US" sz="1400" dirty="0">
                <a:solidFill>
                  <a:srgbClr val="0070C0"/>
                </a:solidFill>
                <a:latin typeface="Meiryo UI" panose="020B0604030504040204" pitchFamily="50" charset="-128"/>
                <a:ea typeface="Meiryo UI" panose="020B0604030504040204" pitchFamily="50" charset="-128"/>
              </a:rPr>
              <a:t>ポイントを基本としてください。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214313" indent="-214313">
              <a:spcAft>
                <a:spcPts val="600"/>
              </a:spcAft>
              <a:buFont typeface="Wingdings" panose="05000000000000000000" pitchFamily="2" charset="2"/>
              <a:buChar char="ü"/>
            </a:pPr>
            <a:r>
              <a:rPr lang="en-US" altLang="ja-JP" sz="1400" dirty="0">
                <a:solidFill>
                  <a:srgbClr val="0070C0"/>
                </a:solidFill>
                <a:latin typeface="Meiryo UI" panose="020B0604030504040204" pitchFamily="50" charset="-128"/>
                <a:ea typeface="Meiryo UI" panose="020B0604030504040204" pitchFamily="50" charset="-128"/>
              </a:rPr>
              <a:t>1</a:t>
            </a:r>
            <a:r>
              <a:rPr lang="ja-JP" altLang="en-US" sz="1400" dirty="0">
                <a:solidFill>
                  <a:srgbClr val="0070C0"/>
                </a:solidFill>
                <a:latin typeface="Meiryo UI" panose="020B0604030504040204" pitchFamily="50" charset="-128"/>
                <a:ea typeface="Meiryo UI" panose="020B0604030504040204" pitchFamily="50" charset="-128"/>
              </a:rPr>
              <a:t>項～</a:t>
            </a:r>
            <a:r>
              <a:rPr lang="en-US" altLang="ja-JP" sz="1400" dirty="0">
                <a:solidFill>
                  <a:srgbClr val="0070C0"/>
                </a:solidFill>
                <a:latin typeface="Meiryo UI" panose="020B0604030504040204" pitchFamily="50" charset="-128"/>
                <a:ea typeface="Meiryo UI" panose="020B0604030504040204" pitchFamily="50" charset="-128"/>
              </a:rPr>
              <a:t>7</a:t>
            </a:r>
            <a:r>
              <a:rPr lang="ja-JP" altLang="en-US" sz="1400" dirty="0">
                <a:solidFill>
                  <a:srgbClr val="0070C0"/>
                </a:solidFill>
                <a:latin typeface="Meiryo UI" panose="020B0604030504040204" pitchFamily="50" charset="-128"/>
                <a:ea typeface="Meiryo UI" panose="020B0604030504040204" pitchFamily="50" charset="-128"/>
              </a:rPr>
              <a:t>項は記入必須の項目、</a:t>
            </a:r>
            <a:r>
              <a:rPr lang="en-US" altLang="ja-JP" sz="1400" dirty="0">
                <a:solidFill>
                  <a:srgbClr val="0070C0"/>
                </a:solidFill>
                <a:latin typeface="Meiryo UI" panose="020B0604030504040204" pitchFamily="50" charset="-128"/>
                <a:ea typeface="Meiryo UI" panose="020B0604030504040204" pitchFamily="50" charset="-128"/>
              </a:rPr>
              <a:t>8</a:t>
            </a:r>
            <a:r>
              <a:rPr lang="ja-JP" altLang="en-US" sz="1400" dirty="0">
                <a:solidFill>
                  <a:srgbClr val="0070C0"/>
                </a:solidFill>
                <a:latin typeface="Meiryo UI" panose="020B0604030504040204" pitchFamily="50" charset="-128"/>
                <a:ea typeface="Meiryo UI" panose="020B0604030504040204" pitchFamily="50" charset="-128"/>
              </a:rPr>
              <a:t>項・</a:t>
            </a:r>
            <a:r>
              <a:rPr lang="en-US" altLang="ja-JP" sz="1400" dirty="0">
                <a:solidFill>
                  <a:srgbClr val="0070C0"/>
                </a:solidFill>
                <a:latin typeface="Meiryo UI" panose="020B0604030504040204" pitchFamily="50" charset="-128"/>
                <a:ea typeface="Meiryo UI" panose="020B0604030504040204" pitchFamily="50" charset="-128"/>
              </a:rPr>
              <a:t>9</a:t>
            </a:r>
            <a:r>
              <a:rPr lang="ja-JP" altLang="en-US" sz="1400" dirty="0">
                <a:solidFill>
                  <a:srgbClr val="0070C0"/>
                </a:solidFill>
                <a:latin typeface="Meiryo UI" panose="020B0604030504040204" pitchFamily="50" charset="-128"/>
                <a:ea typeface="Meiryo UI" panose="020B0604030504040204" pitchFamily="50" charset="-128"/>
              </a:rPr>
              <a:t>項は記入任意の項目です。</a:t>
            </a:r>
            <a:br>
              <a:rPr lang="en-US" altLang="ja-JP" sz="1400" dirty="0">
                <a:solidFill>
                  <a:srgbClr val="0070C0"/>
                </a:solidFill>
                <a:latin typeface="Meiryo UI" panose="020B0604030504040204" pitchFamily="50" charset="-128"/>
                <a:ea typeface="Meiryo UI" panose="020B0604030504040204" pitchFamily="50" charset="-128"/>
              </a:rPr>
            </a:br>
            <a:r>
              <a:rPr lang="en-US" altLang="ja-JP" sz="1400" dirty="0">
                <a:solidFill>
                  <a:srgbClr val="0070C0"/>
                </a:solidFill>
                <a:latin typeface="Meiryo UI" panose="020B0604030504040204" pitchFamily="50" charset="-128"/>
                <a:ea typeface="Meiryo UI" panose="020B0604030504040204" pitchFamily="50" charset="-128"/>
              </a:rPr>
              <a:t>1</a:t>
            </a:r>
            <a:r>
              <a:rPr lang="ja-JP" altLang="en-US" sz="1400" dirty="0">
                <a:solidFill>
                  <a:srgbClr val="0070C0"/>
                </a:solidFill>
                <a:latin typeface="Meiryo UI" panose="020B0604030504040204" pitchFamily="50" charset="-128"/>
                <a:ea typeface="Meiryo UI" panose="020B0604030504040204" pitchFamily="50" charset="-128"/>
              </a:rPr>
              <a:t>項・</a:t>
            </a:r>
            <a:r>
              <a:rPr lang="en-US" altLang="ja-JP" sz="1400" dirty="0">
                <a:solidFill>
                  <a:srgbClr val="0070C0"/>
                </a:solidFill>
                <a:latin typeface="Meiryo UI" panose="020B0604030504040204" pitchFamily="50" charset="-128"/>
                <a:ea typeface="Meiryo UI" panose="020B0604030504040204" pitchFamily="50" charset="-128"/>
              </a:rPr>
              <a:t>2</a:t>
            </a:r>
            <a:r>
              <a:rPr lang="ja-JP" altLang="en-US" sz="1400" dirty="0">
                <a:solidFill>
                  <a:srgbClr val="0070C0"/>
                </a:solidFill>
                <a:latin typeface="Meiryo UI" panose="020B0604030504040204" pitchFamily="50" charset="-128"/>
                <a:ea typeface="Meiryo UI" panose="020B0604030504040204" pitchFamily="50" charset="-128"/>
              </a:rPr>
              <a:t>項では貴社の現時点でのステータスについて、</a:t>
            </a:r>
            <a:r>
              <a:rPr lang="en-US" altLang="ja-JP" sz="1400" dirty="0">
                <a:solidFill>
                  <a:srgbClr val="0070C0"/>
                </a:solidFill>
                <a:latin typeface="Meiryo UI" panose="020B0604030504040204" pitchFamily="50" charset="-128"/>
                <a:ea typeface="Meiryo UI" panose="020B0604030504040204" pitchFamily="50" charset="-128"/>
              </a:rPr>
              <a:t>3</a:t>
            </a:r>
            <a:r>
              <a:rPr lang="ja-JP" altLang="en-US" sz="1400" dirty="0">
                <a:solidFill>
                  <a:srgbClr val="0070C0"/>
                </a:solidFill>
                <a:latin typeface="Meiryo UI" panose="020B0604030504040204" pitchFamily="50" charset="-128"/>
                <a:ea typeface="Meiryo UI" panose="020B0604030504040204" pitchFamily="50" charset="-128"/>
              </a:rPr>
              <a:t>項～</a:t>
            </a:r>
            <a:r>
              <a:rPr lang="en-US" altLang="ja-JP" sz="1400" dirty="0">
                <a:solidFill>
                  <a:srgbClr val="0070C0"/>
                </a:solidFill>
                <a:latin typeface="Meiryo UI" panose="020B0604030504040204" pitchFamily="50" charset="-128"/>
                <a:ea typeface="Meiryo UI" panose="020B0604030504040204" pitchFamily="50" charset="-128"/>
              </a:rPr>
              <a:t>9</a:t>
            </a:r>
            <a:r>
              <a:rPr lang="ja-JP" altLang="en-US" sz="1400" dirty="0">
                <a:solidFill>
                  <a:srgbClr val="0070C0"/>
                </a:solidFill>
                <a:latin typeface="Meiryo UI" panose="020B0604030504040204" pitchFamily="50" charset="-128"/>
                <a:ea typeface="Meiryo UI" panose="020B0604030504040204" pitchFamily="50" charset="-128"/>
              </a:rPr>
              <a:t>項では</a:t>
            </a:r>
            <a:r>
              <a:rPr lang="en-US" altLang="ja-JP" sz="1400" dirty="0">
                <a:solidFill>
                  <a:srgbClr val="0070C0"/>
                </a:solidFill>
                <a:latin typeface="Meiryo UI" panose="020B0604030504040204" pitchFamily="50" charset="-128"/>
                <a:ea typeface="Meiryo UI" panose="020B0604030504040204" pitchFamily="50" charset="-128"/>
              </a:rPr>
              <a:t>RFI</a:t>
            </a:r>
            <a:r>
              <a:rPr lang="ja-JP" altLang="en-US" sz="1400" dirty="0">
                <a:solidFill>
                  <a:srgbClr val="0070C0"/>
                </a:solidFill>
                <a:latin typeface="Meiryo UI" panose="020B0604030504040204" pitchFamily="50" charset="-128"/>
                <a:ea typeface="Meiryo UI" panose="020B0604030504040204" pitchFamily="50" charset="-128"/>
              </a:rPr>
              <a:t>領域に関して貴社が想定する今後のシステム開発・実証事業について説明ください。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214313" indent="-214313">
              <a:spcAft>
                <a:spcPts val="600"/>
              </a:spcAft>
              <a:buFont typeface="Wingdings" panose="05000000000000000000" pitchFamily="2" charset="2"/>
              <a:buChar char="ü"/>
            </a:pPr>
            <a:r>
              <a:rPr lang="ja-JP" altLang="en-US" sz="1400" dirty="0">
                <a:solidFill>
                  <a:srgbClr val="0070C0"/>
                </a:solidFill>
                <a:latin typeface="Meiryo UI" panose="020B0604030504040204" pitchFamily="50" charset="-128"/>
                <a:ea typeface="Meiryo UI" panose="020B0604030504040204" pitchFamily="50" charset="-128"/>
              </a:rPr>
              <a:t>ページ数は計</a:t>
            </a:r>
            <a:r>
              <a:rPr lang="en-US" altLang="ja-JP" sz="1400" dirty="0">
                <a:solidFill>
                  <a:srgbClr val="0070C0"/>
                </a:solidFill>
                <a:latin typeface="Meiryo UI" panose="020B0604030504040204" pitchFamily="50" charset="-128"/>
                <a:ea typeface="Meiryo UI" panose="020B0604030504040204" pitchFamily="50" charset="-128"/>
              </a:rPr>
              <a:t>4</a:t>
            </a:r>
            <a:r>
              <a:rPr lang="ja-JP" altLang="en-US" sz="1400" dirty="0">
                <a:solidFill>
                  <a:srgbClr val="0070C0"/>
                </a:solidFill>
                <a:latin typeface="Meiryo UI" panose="020B0604030504040204" pitchFamily="50" charset="-128"/>
                <a:ea typeface="Meiryo UI" panose="020B0604030504040204" pitchFamily="50" charset="-128"/>
              </a:rPr>
              <a:t>枚以内でお願いします。</a:t>
            </a:r>
            <a:endParaRPr lang="en-US" altLang="ja-JP" sz="1400" dirty="0">
              <a:solidFill>
                <a:srgbClr val="0070C0"/>
              </a:solidFill>
              <a:latin typeface="Meiryo UI" panose="020B0604030504040204" pitchFamily="50" charset="-128"/>
              <a:ea typeface="Meiryo UI" panose="020B0604030504040204" pitchFamily="50" charset="-128"/>
            </a:endParaRPr>
          </a:p>
          <a:p>
            <a:pPr>
              <a:spcAft>
                <a:spcPts val="600"/>
              </a:spcAft>
            </a:pPr>
            <a:endParaRPr lang="ja-JP" altLang="en-US" sz="1400" dirty="0">
              <a:solidFill>
                <a:srgbClr val="0070C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214EC2-8D27-7FF5-4EE0-212F35ABFE1F}"/>
              </a:ext>
            </a:extLst>
          </p:cNvPr>
          <p:cNvSpPr txBox="1"/>
          <p:nvPr/>
        </p:nvSpPr>
        <p:spPr>
          <a:xfrm>
            <a:off x="584447" y="1058626"/>
            <a:ext cx="509048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chorCtr="0">
            <a:spAutoFit/>
          </a:bodyPr>
          <a:lstStyle/>
          <a:p>
            <a:r>
              <a:rPr lang="ja-JP" altLang="en-US" b="1" dirty="0">
                <a:solidFill>
                  <a:srgbClr val="0070C0"/>
                </a:solidFill>
                <a:latin typeface="Meiryo UI" panose="020B0604030504040204" pitchFamily="50" charset="-128"/>
                <a:ea typeface="Meiryo UI" panose="020B0604030504040204" pitchFamily="50" charset="-128"/>
              </a:rPr>
              <a:t>○情報提供書作成にあたっての注意事項</a:t>
            </a:r>
            <a:endParaRPr lang="ja-JP" altLang="en-US" sz="2400" b="1" dirty="0">
              <a:solidFill>
                <a:srgbClr val="0070C0"/>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47E91E99-4273-F7CC-272B-93D9EF0C85B9}"/>
              </a:ext>
            </a:extLst>
          </p:cNvPr>
          <p:cNvSpPr/>
          <p:nvPr/>
        </p:nvSpPr>
        <p:spPr>
          <a:xfrm>
            <a:off x="5957740" y="174887"/>
            <a:ext cx="3286119"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b="1" dirty="0">
                <a:solidFill>
                  <a:srgbClr val="FFFF00"/>
                </a:solidFill>
                <a:latin typeface="Meiryo UI" panose="020B0604030504040204" pitchFamily="50" charset="-128"/>
                <a:ea typeface="Meiryo UI" panose="020B0604030504040204" pitchFamily="50" charset="-128"/>
              </a:rPr>
              <a:t>提出時には、本ページは削除してください</a:t>
            </a:r>
          </a:p>
        </p:txBody>
      </p:sp>
      <p:sp>
        <p:nvSpPr>
          <p:cNvPr id="5" name="テキスト ボックス 4">
            <a:extLst>
              <a:ext uri="{FF2B5EF4-FFF2-40B4-BE49-F238E27FC236}">
                <a16:creationId xmlns:a16="http://schemas.microsoft.com/office/drawing/2014/main" id="{C140900C-DB90-5F6D-382D-E02E631625BB}"/>
              </a:ext>
            </a:extLst>
          </p:cNvPr>
          <p:cNvSpPr txBox="1"/>
          <p:nvPr/>
        </p:nvSpPr>
        <p:spPr>
          <a:xfrm>
            <a:off x="519133" y="4292869"/>
            <a:ext cx="515580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chorCtr="0">
            <a:spAutoFit/>
          </a:bodyPr>
          <a:lstStyle/>
          <a:p>
            <a:r>
              <a:rPr lang="ja-JP" altLang="en-US" b="1" dirty="0">
                <a:solidFill>
                  <a:srgbClr val="0070C0"/>
                </a:solidFill>
                <a:latin typeface="Meiryo UI" panose="020B0604030504040204" pitchFamily="50" charset="-128"/>
                <a:ea typeface="Meiryo UI" panose="020B0604030504040204" pitchFamily="50" charset="-128"/>
              </a:rPr>
              <a:t>○情報提供書アップロードにあたっての注意事項</a:t>
            </a:r>
            <a:endParaRPr lang="ja-JP" altLang="en-US" sz="2400" b="1" dirty="0">
              <a:solidFill>
                <a:srgbClr val="0070C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277F50F-F66E-147E-AF25-710BF8900F06}"/>
              </a:ext>
            </a:extLst>
          </p:cNvPr>
          <p:cNvSpPr txBox="1"/>
          <p:nvPr/>
        </p:nvSpPr>
        <p:spPr>
          <a:xfrm>
            <a:off x="660647" y="4846716"/>
            <a:ext cx="8583211" cy="1323439"/>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kumimoji="1" lang="ja-JP" altLang="en-US" sz="1400" dirty="0">
                <a:solidFill>
                  <a:srgbClr val="0070C0"/>
                </a:solidFill>
                <a:latin typeface="Meiryo UI" panose="020B0604030504040204" pitchFamily="50" charset="-128"/>
                <a:ea typeface="Meiryo UI" panose="020B0604030504040204" pitchFamily="50" charset="-128"/>
              </a:rPr>
              <a:t>ファイル名は、「技術実証システム名最初の</a:t>
            </a:r>
            <a:r>
              <a:rPr kumimoji="1" lang="en-US" altLang="ja-JP" sz="1400" dirty="0">
                <a:solidFill>
                  <a:srgbClr val="0070C0"/>
                </a:solidFill>
                <a:latin typeface="Meiryo UI" panose="020B0604030504040204" pitchFamily="50" charset="-128"/>
                <a:ea typeface="Meiryo UI" panose="020B0604030504040204" pitchFamily="50" charset="-128"/>
              </a:rPr>
              <a:t>5</a:t>
            </a:r>
            <a:r>
              <a:rPr kumimoji="1" lang="ja-JP" altLang="en-US" sz="1400" dirty="0">
                <a:solidFill>
                  <a:srgbClr val="0070C0"/>
                </a:solidFill>
                <a:latin typeface="Meiryo UI" panose="020B0604030504040204" pitchFamily="50" charset="-128"/>
                <a:ea typeface="Meiryo UI" panose="020B0604030504040204" pitchFamily="50" charset="-128"/>
              </a:rPr>
              <a:t>文字</a:t>
            </a:r>
            <a:r>
              <a:rPr kumimoji="1" lang="en-US" altLang="ja-JP" sz="1400" dirty="0">
                <a:solidFill>
                  <a:srgbClr val="0070C0"/>
                </a:solidFill>
                <a:latin typeface="Meiryo UI" panose="020B0604030504040204" pitchFamily="50" charset="-128"/>
                <a:ea typeface="Meiryo UI" panose="020B0604030504040204" pitchFamily="50" charset="-128"/>
              </a:rPr>
              <a:t>_</a:t>
            </a:r>
            <a:r>
              <a:rPr kumimoji="1" lang="ja-JP" altLang="en-US" sz="1400" dirty="0">
                <a:solidFill>
                  <a:srgbClr val="0070C0"/>
                </a:solidFill>
                <a:latin typeface="Meiryo UI" panose="020B0604030504040204" pitchFamily="50" charset="-128"/>
                <a:ea typeface="Meiryo UI" panose="020B0604030504040204" pitchFamily="50" charset="-128"/>
              </a:rPr>
              <a:t>提出者氏名</a:t>
            </a:r>
            <a:r>
              <a:rPr kumimoji="1" lang="en-US" altLang="ja-JP" sz="1400" dirty="0">
                <a:solidFill>
                  <a:srgbClr val="0070C0"/>
                </a:solidFill>
                <a:latin typeface="Meiryo UI" panose="020B0604030504040204" pitchFamily="50" charset="-128"/>
                <a:ea typeface="Meiryo UI" panose="020B0604030504040204" pitchFamily="50" charset="-128"/>
              </a:rPr>
              <a:t>_</a:t>
            </a:r>
            <a:r>
              <a:rPr kumimoji="1" lang="ja-JP" altLang="en-US" sz="1400" dirty="0">
                <a:solidFill>
                  <a:srgbClr val="0070C0"/>
                </a:solidFill>
                <a:latin typeface="Meiryo UI" panose="020B0604030504040204" pitchFamily="50" charset="-128"/>
                <a:ea typeface="Meiryo UI" panose="020B0604030504040204" pitchFamily="50" charset="-128"/>
              </a:rPr>
              <a:t>所属機関名（略称可、個人の場合は省略）」としてください。</a:t>
            </a:r>
            <a:endParaRPr kumimoji="1" lang="en-US" altLang="ja-JP" sz="1400" dirty="0">
              <a:solidFill>
                <a:srgbClr val="0070C0"/>
              </a:solidFill>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ü"/>
            </a:pPr>
            <a:r>
              <a:rPr kumimoji="1" lang="ja-JP" altLang="en-US" sz="1400" dirty="0">
                <a:solidFill>
                  <a:srgbClr val="0070C0"/>
                </a:solidFill>
                <a:latin typeface="Meiryo UI" panose="020B0604030504040204" pitchFamily="50" charset="-128"/>
                <a:ea typeface="Meiryo UI" panose="020B0604030504040204" pitchFamily="50" charset="-128"/>
              </a:rPr>
              <a:t>入力・アップロード等の操作途中で提出期限が来て完了できなかった場合は、受け付けることができません。</a:t>
            </a:r>
          </a:p>
          <a:p>
            <a:pPr marL="285750" indent="-285750">
              <a:spcAft>
                <a:spcPts val="600"/>
              </a:spcAft>
              <a:buFont typeface="Wingdings" panose="05000000000000000000" pitchFamily="2" charset="2"/>
              <a:buChar char="ü"/>
            </a:pPr>
            <a:r>
              <a:rPr kumimoji="1" lang="ja-JP" altLang="en-US" sz="1400" dirty="0">
                <a:solidFill>
                  <a:srgbClr val="0070C0"/>
                </a:solidFill>
                <a:latin typeface="Meiryo UI" panose="020B0604030504040204" pitchFamily="50" charset="-128"/>
                <a:ea typeface="Meiryo UI" panose="020B0604030504040204" pitchFamily="50" charset="-128"/>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583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EA604-F4A0-E78E-16FC-9E4BB3322B65}"/>
            </a:ext>
          </a:extLst>
        </p:cNvPr>
        <p:cNvGrpSpPr/>
        <p:nvPr/>
      </p:nvGrpSpPr>
      <p:grpSpPr>
        <a:xfrm>
          <a:off x="0" y="0"/>
          <a:ext cx="0" cy="0"/>
          <a:chOff x="0" y="0"/>
          <a:chExt cx="0" cy="0"/>
        </a:xfrm>
      </p:grpSpPr>
      <p:sp>
        <p:nvSpPr>
          <p:cNvPr id="4103" name="テキスト ボックス 258">
            <a:extLst>
              <a:ext uri="{FF2B5EF4-FFF2-40B4-BE49-F238E27FC236}">
                <a16:creationId xmlns:a16="http://schemas.microsoft.com/office/drawing/2014/main" id="{5710A891-3AAC-2192-2FBC-9F199B6B8D37}"/>
              </a:ext>
            </a:extLst>
          </p:cNvPr>
          <p:cNvSpPr txBox="1">
            <a:spLocks noChangeArrowheads="1"/>
          </p:cNvSpPr>
          <p:nvPr/>
        </p:nvSpPr>
        <p:spPr bwMode="auto">
          <a:xfrm>
            <a:off x="104223" y="926026"/>
            <a:ext cx="9701499" cy="2774040"/>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30" name="角丸四角形 29">
            <a:extLst>
              <a:ext uri="{FF2B5EF4-FFF2-40B4-BE49-F238E27FC236}">
                <a16:creationId xmlns:a16="http://schemas.microsoft.com/office/drawing/2014/main" id="{BC07F40D-254A-8C81-77F9-06446AFBAC5F}"/>
              </a:ext>
            </a:extLst>
          </p:cNvPr>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b="1" u="sng" dirty="0">
                <a:solidFill>
                  <a:prstClr val="white"/>
                </a:solidFill>
                <a:latin typeface="Meiryo UI" panose="020B0604030504040204" pitchFamily="50" charset="-128"/>
                <a:ea typeface="Meiryo UI" panose="020B0604030504040204" pitchFamily="50" charset="-128"/>
              </a:rPr>
              <a:t>「デジタルライフライン整備事業」に係る情報提供書</a:t>
            </a:r>
            <a:endParaRPr lang="en-US" altLang="ja-JP" sz="1600" b="1" u="sng"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技術実証システム名：○○○○○○○○○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情報提供者名： ○○○○○○○○○</a:t>
            </a:r>
            <a:endParaRPr lang="en-US" altLang="ja-JP" sz="1600" dirty="0">
              <a:solidFill>
                <a:prstClr val="white"/>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0F80ED83-3546-B641-ACE5-A6E1E5D81557}"/>
              </a:ext>
            </a:extLst>
          </p:cNvPr>
          <p:cNvSpPr/>
          <p:nvPr/>
        </p:nvSpPr>
        <p:spPr>
          <a:xfrm>
            <a:off x="1344179" y="1736636"/>
            <a:ext cx="5980257" cy="657829"/>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貴社が現時点で既に保有されている技術・システムについて、概要を記載。</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C851270F-F017-E357-26C7-40094262D99B}"/>
              </a:ext>
            </a:extLst>
          </p:cNvPr>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作成日：２０２５年○月○日</a:t>
            </a:r>
          </a:p>
        </p:txBody>
      </p:sp>
      <p:sp>
        <p:nvSpPr>
          <p:cNvPr id="58" name="Rectangle 7">
            <a:extLst>
              <a:ext uri="{FF2B5EF4-FFF2-40B4-BE49-F238E27FC236}">
                <a16:creationId xmlns:a16="http://schemas.microsoft.com/office/drawing/2014/main" id="{5EBD8005-D42F-4860-6C7C-B6FDE850551B}"/>
              </a:ext>
            </a:extLst>
          </p:cNvPr>
          <p:cNvSpPr>
            <a:spLocks noChangeArrowheads="1"/>
          </p:cNvSpPr>
          <p:nvPr/>
        </p:nvSpPr>
        <p:spPr bwMode="auto">
          <a:xfrm>
            <a:off x="100278" y="803702"/>
            <a:ext cx="3585031" cy="237577"/>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１．保有技術・システムの概要</a:t>
            </a:r>
          </a:p>
        </p:txBody>
      </p:sp>
      <p:sp>
        <p:nvSpPr>
          <p:cNvPr id="12" name="テキスト ボックス 258">
            <a:extLst>
              <a:ext uri="{FF2B5EF4-FFF2-40B4-BE49-F238E27FC236}">
                <a16:creationId xmlns:a16="http://schemas.microsoft.com/office/drawing/2014/main" id="{605AA15D-BF9F-BFE3-4F2C-AC7C2ED8747C}"/>
              </a:ext>
            </a:extLst>
          </p:cNvPr>
          <p:cNvSpPr txBox="1">
            <a:spLocks noChangeArrowheads="1"/>
          </p:cNvSpPr>
          <p:nvPr/>
        </p:nvSpPr>
        <p:spPr bwMode="auto">
          <a:xfrm>
            <a:off x="129622" y="3963718"/>
            <a:ext cx="9678207" cy="277403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13" name="Rectangle 7">
            <a:extLst>
              <a:ext uri="{FF2B5EF4-FFF2-40B4-BE49-F238E27FC236}">
                <a16:creationId xmlns:a16="http://schemas.microsoft.com/office/drawing/2014/main" id="{C6CB3310-7D72-0FB4-822B-6D4242FB3E79}"/>
              </a:ext>
            </a:extLst>
          </p:cNvPr>
          <p:cNvSpPr>
            <a:spLocks noChangeArrowheads="1"/>
          </p:cNvSpPr>
          <p:nvPr/>
        </p:nvSpPr>
        <p:spPr bwMode="auto">
          <a:xfrm>
            <a:off x="126942" y="3840197"/>
            <a:ext cx="3558367" cy="26764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a:solidFill>
                  <a:srgbClr val="000000"/>
                </a:solidFill>
                <a:latin typeface="Meiryo UI" panose="020B0604030504040204" pitchFamily="50" charset="-128"/>
                <a:ea typeface="Meiryo UI" panose="020B0604030504040204" pitchFamily="50" charset="-128"/>
              </a:rPr>
              <a:t>．保有技術・システムの導入実績・実証実績</a:t>
            </a:r>
          </a:p>
        </p:txBody>
      </p:sp>
      <p:sp>
        <p:nvSpPr>
          <p:cNvPr id="16" name="正方形/長方形 15">
            <a:extLst>
              <a:ext uri="{FF2B5EF4-FFF2-40B4-BE49-F238E27FC236}">
                <a16:creationId xmlns:a16="http://schemas.microsoft.com/office/drawing/2014/main" id="{2DA3DBFC-7C8C-F264-4915-707F9EF73ACD}"/>
              </a:ext>
            </a:extLst>
          </p:cNvPr>
          <p:cNvSpPr/>
          <p:nvPr/>
        </p:nvSpPr>
        <p:spPr>
          <a:xfrm>
            <a:off x="1353422" y="4682079"/>
            <a:ext cx="5971014" cy="657829"/>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貴社が保有されている技術・システムについて、既にサービス導入されている場合や、関係省庁及び自治体と連携した実証等を実施している場合は、概要を記載。</a:t>
            </a:r>
          </a:p>
        </p:txBody>
      </p:sp>
    </p:spTree>
    <p:extLst>
      <p:ext uri="{BB962C8B-B14F-4D97-AF65-F5344CB8AC3E}">
        <p14:creationId xmlns:p14="http://schemas.microsoft.com/office/powerpoint/2010/main" val="43122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04223" y="344136"/>
            <a:ext cx="4788451" cy="1564652"/>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07139" y="2117789"/>
            <a:ext cx="4796653" cy="3479446"/>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200" dirty="0">
                <a:solidFill>
                  <a:srgbClr val="0000FF"/>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02211" y="345157"/>
            <a:ext cx="4761284" cy="2983373"/>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b="1" dirty="0">
                <a:solidFill>
                  <a:srgbClr val="0000FF"/>
                </a:solidFill>
                <a:latin typeface="Meiryo UI" panose="020B0604030504040204" pitchFamily="50" charset="-128"/>
                <a:ea typeface="Meiryo UI" panose="020B0604030504040204" pitchFamily="50" charset="-128"/>
              </a:rPr>
              <a:t>予算総額</a:t>
            </a:r>
            <a:r>
              <a:rPr lang="ja-JP" altLang="en-US" sz="1200" dirty="0">
                <a:solidFill>
                  <a:srgbClr val="0000FF"/>
                </a:solidFill>
                <a:latin typeface="Meiryo UI" panose="020B0604030504040204" pitchFamily="50" charset="-128"/>
                <a:ea typeface="Meiryo UI" panose="020B0604030504040204" pitchFamily="50" charset="-128"/>
              </a:rPr>
              <a:t>： 〇億円</a:t>
            </a:r>
            <a:endParaRPr lang="en-US" altLang="ja-JP" sz="1200" dirty="0">
              <a:solidFill>
                <a:srgbClr val="0000FF"/>
              </a:solidFill>
              <a:latin typeface="Meiryo UI" panose="020B0604030504040204" pitchFamily="50" charset="-128"/>
              <a:ea typeface="Meiryo UI" panose="020B0604030504040204" pitchFamily="50" charset="-128"/>
            </a:endParaRPr>
          </a:p>
          <a:p>
            <a:pPr marL="176213" lvl="1" eaLnBrk="1" fontAlgn="auto" hangingPunct="1">
              <a:lnSpc>
                <a:spcPct val="120000"/>
              </a:lnSpc>
              <a:spcBef>
                <a:spcPts val="0"/>
              </a:spcBef>
              <a:spcAft>
                <a:spcPts val="0"/>
              </a:spcAft>
              <a:tabLst>
                <a:tab pos="895350" algn="l"/>
                <a:tab pos="1884363" algn="l"/>
              </a:tabLst>
              <a:defRPr/>
            </a:pPr>
            <a:r>
              <a:rPr lang="ja-JP" altLang="en-US" sz="1200" b="1" dirty="0">
                <a:solidFill>
                  <a:srgbClr val="0000FF"/>
                </a:solidFill>
                <a:latin typeface="Meiryo UI" panose="020B0604030504040204" pitchFamily="50" charset="-128"/>
                <a:ea typeface="Meiryo UI" panose="020B0604030504040204" pitchFamily="50" charset="-128"/>
              </a:rPr>
              <a:t>（内訳）</a:t>
            </a:r>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システム開発：</a:t>
            </a:r>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〇</a:t>
            </a:r>
            <a:r>
              <a:rPr lang="zh-TW" altLang="en-US" sz="1200" dirty="0">
                <a:solidFill>
                  <a:srgbClr val="0000FF"/>
                </a:solidFill>
                <a:latin typeface="Meiryo UI" panose="020B0604030504040204" pitchFamily="50" charset="-128"/>
                <a:ea typeface="Meiryo UI" panose="020B0604030504040204" pitchFamily="50" charset="-128"/>
              </a:rPr>
              <a:t>億円</a:t>
            </a:r>
            <a:endParaRPr lang="en-US" altLang="zh-TW" sz="1200" dirty="0">
              <a:solidFill>
                <a:srgbClr val="0000FF"/>
              </a:solidFill>
              <a:latin typeface="Meiryo UI" panose="020B0604030504040204" pitchFamily="50" charset="-128"/>
              <a:ea typeface="Meiryo UI" panose="020B0604030504040204" pitchFamily="50" charset="-128"/>
            </a:endParaRPr>
          </a:p>
          <a:p>
            <a:pPr marL="176213" lvl="1" eaLnBrk="1" fontAlgn="auto" hangingPunct="1">
              <a:lnSpc>
                <a:spcPct val="120000"/>
              </a:lnSpc>
              <a:spcBef>
                <a:spcPts val="0"/>
              </a:spcBef>
              <a:spcAft>
                <a:spcPts val="0"/>
              </a:spcAft>
              <a:tabLst>
                <a:tab pos="895350" algn="l"/>
                <a:tab pos="1884363" algn="l"/>
              </a:tabLst>
              <a:defRPr/>
            </a:pPr>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実証試験：</a:t>
            </a:r>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〇</a:t>
            </a:r>
            <a:r>
              <a:rPr lang="zh-TW" altLang="en-US" sz="1200" dirty="0">
                <a:solidFill>
                  <a:srgbClr val="0000FF"/>
                </a:solidFill>
                <a:latin typeface="Meiryo UI" panose="020B0604030504040204" pitchFamily="50" charset="-128"/>
                <a:ea typeface="Meiryo UI" panose="020B0604030504040204" pitchFamily="50" charset="-128"/>
              </a:rPr>
              <a:t>億円</a:t>
            </a:r>
            <a:endParaRPr lang="en-US" altLang="zh-TW" sz="1200" dirty="0">
              <a:solidFill>
                <a:srgbClr val="0000FF"/>
              </a:solidFill>
              <a:latin typeface="Meiryo UI" panose="020B0604030504040204" pitchFamily="50" charset="-128"/>
              <a:ea typeface="Meiryo UI" panose="020B0604030504040204" pitchFamily="50" charset="-128"/>
            </a:endParaRPr>
          </a:p>
          <a:p>
            <a:pPr marL="176213" lvl="1" eaLnBrk="1" fontAlgn="auto" hangingPunct="1">
              <a:lnSpc>
                <a:spcPct val="120000"/>
              </a:lnSpc>
              <a:spcBef>
                <a:spcPts val="0"/>
              </a:spcBef>
              <a:spcAft>
                <a:spcPts val="0"/>
              </a:spcAft>
              <a:tabLst>
                <a:tab pos="895350" algn="l"/>
                <a:tab pos="1884363" algn="l"/>
              </a:tabLst>
              <a:defRPr/>
            </a:pPr>
            <a:endParaRPr lang="en-US" altLang="ja-JP" sz="1200" dirty="0">
              <a:solidFill>
                <a:srgbClr val="0000FF"/>
              </a:solidFill>
              <a:latin typeface="Meiryo UI" panose="020B0604030504040204" pitchFamily="50" charset="-128"/>
              <a:ea typeface="Meiryo UI" panose="020B0604030504040204" pitchFamily="50" charset="-128"/>
            </a:endParaRPr>
          </a:p>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b="1" dirty="0">
                <a:solidFill>
                  <a:srgbClr val="0000FF"/>
                </a:solidFill>
                <a:latin typeface="Meiryo UI" panose="020B0604030504040204" pitchFamily="50" charset="-128"/>
                <a:ea typeface="Meiryo UI" panose="020B0604030504040204" pitchFamily="50" charset="-128"/>
              </a:rPr>
              <a:t>スケジュール</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442913" lvl="1" indent="-228600" eaLnBrk="1" fontAlgn="auto" hangingPunct="1">
              <a:lnSpc>
                <a:spcPct val="120000"/>
              </a:lnSpc>
              <a:spcBef>
                <a:spcPts val="0"/>
              </a:spcBef>
              <a:spcAft>
                <a:spcPts val="0"/>
              </a:spcAft>
              <a:buFont typeface="+mj-ea"/>
              <a:buAutoNum type="circleNumDbPlain"/>
              <a:tabLst>
                <a:tab pos="1431925" algn="l"/>
              </a:tabLst>
              <a:defRPr/>
            </a:pPr>
            <a:r>
              <a:rPr lang="ja-JP" altLang="en-US" sz="1200" dirty="0">
                <a:solidFill>
                  <a:srgbClr val="0000FF"/>
                </a:solidFill>
                <a:latin typeface="Meiryo UI" panose="020B0604030504040204" pitchFamily="50" charset="-128"/>
                <a:ea typeface="Meiryo UI" panose="020B0604030504040204" pitchFamily="50" charset="-128"/>
              </a:rPr>
              <a:t>システム開発：</a:t>
            </a:r>
            <a:r>
              <a:rPr lang="en-US" altLang="ja-JP" sz="1200" dirty="0">
                <a:solidFill>
                  <a:srgbClr val="0000FF"/>
                </a:solidFill>
                <a:latin typeface="Meiryo UI" panose="020B0604030504040204" pitchFamily="50" charset="-128"/>
                <a:ea typeface="Meiryo UI" panose="020B0604030504040204" pitchFamily="50" charset="-128"/>
              </a:rPr>
              <a:t>	2025</a:t>
            </a:r>
            <a:r>
              <a:rPr lang="ja-JP" altLang="en-US" sz="1200" dirty="0">
                <a:solidFill>
                  <a:srgbClr val="0000FF"/>
                </a:solidFill>
                <a:latin typeface="Meiryo UI" panose="020B0604030504040204" pitchFamily="50" charset="-128"/>
                <a:ea typeface="Meiryo UI" panose="020B0604030504040204" pitchFamily="50" charset="-128"/>
              </a:rPr>
              <a:t>年〇月頃～○月頃</a:t>
            </a:r>
            <a:endParaRPr lang="en-US" altLang="ja-JP" sz="1200" dirty="0">
              <a:solidFill>
                <a:srgbClr val="0000FF"/>
              </a:solidFill>
              <a:latin typeface="Meiryo UI" panose="020B0604030504040204" pitchFamily="50" charset="-128"/>
              <a:ea typeface="Meiryo UI" panose="020B0604030504040204" pitchFamily="50" charset="-128"/>
            </a:endParaRPr>
          </a:p>
          <a:p>
            <a:pPr marL="442913" lvl="1" indent="-228600" eaLnBrk="1" fontAlgn="auto" hangingPunct="1">
              <a:lnSpc>
                <a:spcPct val="120000"/>
              </a:lnSpc>
              <a:spcBef>
                <a:spcPts val="0"/>
              </a:spcBef>
              <a:spcAft>
                <a:spcPts val="0"/>
              </a:spcAft>
              <a:buFont typeface="+mj-ea"/>
              <a:buAutoNum type="circleNumDbPlain"/>
              <a:tabLst>
                <a:tab pos="1431925" algn="l"/>
              </a:tabLst>
              <a:defRPr/>
            </a:pPr>
            <a:r>
              <a:rPr lang="ja-JP" altLang="en-US" sz="1200" dirty="0">
                <a:solidFill>
                  <a:srgbClr val="0000FF"/>
                </a:solidFill>
                <a:latin typeface="Meiryo UI" panose="020B0604030504040204" pitchFamily="50" charset="-128"/>
                <a:ea typeface="Meiryo UI" panose="020B0604030504040204" pitchFamily="50" charset="-128"/>
              </a:rPr>
              <a:t>実証試験：</a:t>
            </a:r>
            <a:r>
              <a:rPr lang="en-US" altLang="ja-JP" sz="1200" dirty="0">
                <a:solidFill>
                  <a:srgbClr val="0000FF"/>
                </a:solidFill>
                <a:latin typeface="Meiryo UI" panose="020B0604030504040204" pitchFamily="50" charset="-128"/>
                <a:ea typeface="Meiryo UI" panose="020B0604030504040204" pitchFamily="50" charset="-128"/>
              </a:rPr>
              <a:t>	2025</a:t>
            </a:r>
            <a:r>
              <a:rPr lang="ja-JP" altLang="en-US" sz="1200" dirty="0">
                <a:solidFill>
                  <a:srgbClr val="0000FF"/>
                </a:solidFill>
                <a:latin typeface="Meiryo UI" panose="020B0604030504040204" pitchFamily="50" charset="-128"/>
                <a:ea typeface="Meiryo UI" panose="020B0604030504040204" pitchFamily="50" charset="-128"/>
              </a:rPr>
              <a:t>年〇月頃～○月頃</a:t>
            </a:r>
            <a:endParaRPr lang="en-US" altLang="ja-JP" sz="1200" dirty="0">
              <a:solidFill>
                <a:srgbClr val="0000FF"/>
              </a:solidFill>
              <a:latin typeface="Meiryo UI" panose="020B0604030504040204" pitchFamily="50" charset="-128"/>
              <a:ea typeface="Meiryo UI" panose="020B0604030504040204" pitchFamily="50" charset="-128"/>
            </a:endParaRPr>
          </a:p>
          <a:p>
            <a:pPr marL="442913" lvl="1" indent="-228600" eaLnBrk="1" fontAlgn="auto" hangingPunct="1">
              <a:lnSpc>
                <a:spcPct val="120000"/>
              </a:lnSpc>
              <a:spcBef>
                <a:spcPts val="0"/>
              </a:spcBef>
              <a:spcAft>
                <a:spcPts val="0"/>
              </a:spcAft>
              <a:defRPr/>
            </a:pPr>
            <a:endParaRPr lang="ja-JP" altLang="en-US" sz="12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04091" y="203354"/>
            <a:ext cx="2132017" cy="24208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6</a:t>
            </a:r>
            <a:r>
              <a:rPr lang="ja-JP" altLang="en-US" sz="1400" dirty="0">
                <a:solidFill>
                  <a:srgbClr val="000000"/>
                </a:solidFill>
                <a:latin typeface="Meiryo UI" panose="020B0604030504040204" pitchFamily="50" charset="-128"/>
                <a:ea typeface="Meiryo UI" panose="020B0604030504040204" pitchFamily="50" charset="-128"/>
              </a:rPr>
              <a:t>．事業規模・実施期間</a:t>
            </a:r>
          </a:p>
        </p:txBody>
      </p:sp>
      <p:graphicFrame>
        <p:nvGraphicFramePr>
          <p:cNvPr id="191" name="表 190"/>
          <p:cNvGraphicFramePr>
            <a:graphicFrameLocks noGrp="1"/>
          </p:cNvGraphicFramePr>
          <p:nvPr>
            <p:extLst>
              <p:ext uri="{D42A27DB-BD31-4B8C-83A1-F6EECF244321}">
                <p14:modId xmlns:p14="http://schemas.microsoft.com/office/powerpoint/2010/main" val="935508648"/>
              </p:ext>
            </p:extLst>
          </p:nvPr>
        </p:nvGraphicFramePr>
        <p:xfrm>
          <a:off x="5518553" y="2434407"/>
          <a:ext cx="3754755" cy="758751"/>
        </p:xfrm>
        <a:graphic>
          <a:graphicData uri="http://schemas.openxmlformats.org/drawingml/2006/table">
            <a:tbl>
              <a:tblPr firstRow="1" bandRow="1">
                <a:tableStyleId>{5940675A-B579-460E-94D1-54222C63F5DA}</a:tableStyleId>
              </a:tblPr>
              <a:tblGrid>
                <a:gridCol w="1251585">
                  <a:extLst>
                    <a:ext uri="{9D8B030D-6E8A-4147-A177-3AD203B41FA5}">
                      <a16:colId xmlns:a16="http://schemas.microsoft.com/office/drawing/2014/main" val="20001"/>
                    </a:ext>
                  </a:extLst>
                </a:gridCol>
                <a:gridCol w="1251585">
                  <a:extLst>
                    <a:ext uri="{9D8B030D-6E8A-4147-A177-3AD203B41FA5}">
                      <a16:colId xmlns:a16="http://schemas.microsoft.com/office/drawing/2014/main" val="20002"/>
                    </a:ext>
                  </a:extLst>
                </a:gridCol>
                <a:gridCol w="1251585">
                  <a:extLst>
                    <a:ext uri="{9D8B030D-6E8A-4147-A177-3AD203B41FA5}">
                      <a16:colId xmlns:a16="http://schemas.microsoft.com/office/drawing/2014/main" val="20003"/>
                    </a:ext>
                  </a:extLst>
                </a:gridCol>
              </a:tblGrid>
              <a:tr h="218025">
                <a:tc>
                  <a:txBody>
                    <a:bodyPr/>
                    <a:lstStyle/>
                    <a:p>
                      <a:pPr algn="ctr"/>
                      <a:r>
                        <a:rPr kumimoji="1" lang="en-US" altLang="ja-JP" sz="800" dirty="0"/>
                        <a:t>2025FY/2Q</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2025FY/3Q</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2025FY/4Q</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8012784" y="2723168"/>
            <a:ext cx="1260524"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実証試験</a:t>
            </a:r>
          </a:p>
        </p:txBody>
      </p:sp>
      <p:sp>
        <p:nvSpPr>
          <p:cNvPr id="193" name="正方形/長方形 192"/>
          <p:cNvSpPr/>
          <p:nvPr/>
        </p:nvSpPr>
        <p:spPr>
          <a:xfrm>
            <a:off x="5520226" y="2723168"/>
            <a:ext cx="607198" cy="377433"/>
          </a:xfrm>
          <a:prstGeom prst="rect">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0" tIns="36000" rIns="0" bIns="36000" anchor="ctr"/>
          <a:lstStyle/>
          <a:p>
            <a:pPr algn="ctr" eaLnBrk="1" fontAlgn="auto" hangingPunct="1">
              <a:spcBef>
                <a:spcPts val="0"/>
              </a:spcBef>
              <a:spcAft>
                <a:spcPts val="0"/>
              </a:spcAft>
              <a:defRPr/>
            </a:pPr>
            <a:r>
              <a:rPr lang="en-US" altLang="ja-JP" sz="700" dirty="0">
                <a:solidFill>
                  <a:prstClr val="white"/>
                </a:solidFill>
                <a:latin typeface="Meiryo UI" panose="020B0604030504040204" pitchFamily="50" charset="-128"/>
                <a:ea typeface="Meiryo UI" panose="020B0604030504040204" pitchFamily="50" charset="-128"/>
              </a:rPr>
              <a:t>(</a:t>
            </a:r>
            <a:r>
              <a:rPr lang="ja-JP" altLang="en-US" sz="700" dirty="0">
                <a:solidFill>
                  <a:prstClr val="white"/>
                </a:solidFill>
                <a:latin typeface="Meiryo UI" panose="020B0604030504040204" pitchFamily="50" charset="-128"/>
                <a:ea typeface="Meiryo UI" panose="020B0604030504040204" pitchFamily="50" charset="-128"/>
              </a:rPr>
              <a:t>システム開発</a:t>
            </a:r>
            <a:r>
              <a:rPr lang="en-US" altLang="ja-JP" sz="700" dirty="0">
                <a:solidFill>
                  <a:prstClr val="white"/>
                </a:solidFill>
                <a:latin typeface="Meiryo UI" panose="020B0604030504040204" pitchFamily="50" charset="-128"/>
                <a:ea typeface="Meiryo UI" panose="020B0604030504040204" pitchFamily="50" charset="-128"/>
              </a:rPr>
              <a:t>)</a:t>
            </a: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要件定義</a:t>
            </a:r>
            <a:endParaRPr lang="en-US" altLang="ja-JP" sz="800" dirty="0">
              <a:solidFill>
                <a:prstClr val="white"/>
              </a:solidFill>
              <a:latin typeface="Meiryo UI" panose="020B0604030504040204" pitchFamily="50" charset="-128"/>
              <a:ea typeface="Meiryo UI" panose="020B0604030504040204" pitchFamily="50" charset="-128"/>
            </a:endParaRPr>
          </a:p>
        </p:txBody>
      </p:sp>
      <p:sp>
        <p:nvSpPr>
          <p:cNvPr id="4131" name="Rectangle 7"/>
          <p:cNvSpPr>
            <a:spLocks noChangeArrowheads="1"/>
          </p:cNvSpPr>
          <p:nvPr/>
        </p:nvSpPr>
        <p:spPr bwMode="auto">
          <a:xfrm>
            <a:off x="111449" y="1993589"/>
            <a:ext cx="1706969"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4</a:t>
            </a:r>
            <a:r>
              <a:rPr lang="ja-JP" altLang="en-US" sz="1400" dirty="0">
                <a:solidFill>
                  <a:srgbClr val="000000"/>
                </a:solidFill>
                <a:latin typeface="Meiryo UI" panose="020B0604030504040204" pitchFamily="50" charset="-128"/>
                <a:ea typeface="Meiryo UI" panose="020B0604030504040204" pitchFamily="50" charset="-128"/>
              </a:rPr>
              <a:t>．開発技術の概要</a:t>
            </a:r>
          </a:p>
        </p:txBody>
      </p:sp>
      <p:sp>
        <p:nvSpPr>
          <p:cNvPr id="4132" name="テキスト ボックス 282"/>
          <p:cNvSpPr txBox="1">
            <a:spLocks noChangeArrowheads="1"/>
          </p:cNvSpPr>
          <p:nvPr/>
        </p:nvSpPr>
        <p:spPr bwMode="auto">
          <a:xfrm>
            <a:off x="4999158" y="3658497"/>
            <a:ext cx="4761283" cy="313628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99442" y="3516352"/>
            <a:ext cx="3722547"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0000"/>
                </a:solidFill>
                <a:latin typeface="Meiryo UI" panose="020B0604030504040204" pitchFamily="50" charset="-128"/>
                <a:ea typeface="Meiryo UI" panose="020B0604030504040204" pitchFamily="50" charset="-128"/>
              </a:rPr>
              <a:t>7</a:t>
            </a:r>
            <a:r>
              <a:rPr lang="ja-JP" altLang="en-US" sz="1400" dirty="0">
                <a:solidFill>
                  <a:srgbClr val="000000"/>
                </a:solidFill>
                <a:latin typeface="Meiryo UI" panose="020B0604030504040204" pitchFamily="50" charset="-128"/>
                <a:ea typeface="Meiryo UI" panose="020B0604030504040204" pitchFamily="50" charset="-128"/>
              </a:rPr>
              <a:t>．想定するシステム開発・実証事業の実施体制</a:t>
            </a:r>
          </a:p>
        </p:txBody>
      </p:sp>
      <p:sp>
        <p:nvSpPr>
          <p:cNvPr id="63" name="正方形/長方形 62"/>
          <p:cNvSpPr/>
          <p:nvPr/>
        </p:nvSpPr>
        <p:spPr>
          <a:xfrm>
            <a:off x="1048624" y="591335"/>
            <a:ext cx="3634211" cy="657829"/>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「どのようなシステムを開発し」、「どのような実証を行うのか」「何を達成するのか」を、</a:t>
            </a:r>
            <a:r>
              <a:rPr lang="en-US" altLang="ja-JP" sz="1200" dirty="0">
                <a:solidFill>
                  <a:srgbClr val="C00000"/>
                </a:solidFill>
                <a:latin typeface="Meiryo UI" panose="020B0604030504040204" pitchFamily="50" charset="-128"/>
                <a:ea typeface="Meiryo UI" panose="020B0604030504040204" pitchFamily="50" charset="-128"/>
              </a:rPr>
              <a:t>3</a:t>
            </a:r>
            <a:r>
              <a:rPr lang="ja-JP" altLang="en-US" sz="1200" dirty="0">
                <a:solidFill>
                  <a:srgbClr val="C00000"/>
                </a:solidFill>
                <a:latin typeface="Meiryo UI" panose="020B0604030504040204" pitchFamily="50" charset="-128"/>
                <a:ea typeface="Meiryo UI" panose="020B0604030504040204" pitchFamily="50" charset="-128"/>
              </a:rPr>
              <a:t>～</a:t>
            </a:r>
            <a:r>
              <a:rPr lang="en-US" altLang="ja-JP" sz="1200" dirty="0">
                <a:solidFill>
                  <a:srgbClr val="C00000"/>
                </a:solidFill>
                <a:latin typeface="Meiryo UI" panose="020B0604030504040204" pitchFamily="50" charset="-128"/>
                <a:ea typeface="Meiryo UI" panose="020B0604030504040204" pitchFamily="50" charset="-128"/>
              </a:rPr>
              <a:t>4</a:t>
            </a:r>
            <a:r>
              <a:rPr lang="ja-JP" altLang="en-US" sz="1200" dirty="0">
                <a:solidFill>
                  <a:srgbClr val="C00000"/>
                </a:solidFill>
                <a:latin typeface="Meiryo UI" panose="020B0604030504040204" pitchFamily="50" charset="-128"/>
                <a:ea typeface="Meiryo UI" panose="020B0604030504040204" pitchFamily="50" charset="-128"/>
              </a:rPr>
              <a:t>行で簡潔に記載。</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724768"/>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FF"/>
                </a:solidFill>
                <a:latin typeface="Meiryo UI" panose="020B0604030504040204" pitchFamily="50" charset="-128"/>
                <a:ea typeface="Meiryo UI" panose="020B0604030504040204" pitchFamily="50" charset="-128"/>
              </a:rPr>
              <a:t>実証技術・システムの想定図</a:t>
            </a:r>
          </a:p>
        </p:txBody>
      </p:sp>
      <p:sp>
        <p:nvSpPr>
          <p:cNvPr id="65" name="正方形/長方形 64"/>
          <p:cNvSpPr/>
          <p:nvPr/>
        </p:nvSpPr>
        <p:spPr>
          <a:xfrm>
            <a:off x="520931" y="2829543"/>
            <a:ext cx="4144437" cy="1601141"/>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C00000"/>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C00000"/>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事業で開発する技術・システムの概要、開発・実証要素</a:t>
            </a:r>
            <a:endParaRPr lang="en-US" altLang="ja-JP" sz="1200" dirty="0">
              <a:solidFill>
                <a:srgbClr val="C00000"/>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実証技術・システムの想定図には、「協調領域」（公共性・公益性の高いデジタルインフラとして整備すべき領域）と「競争領域」（独自アプリケーション創出により個社毎のビジネスとして展開すべき領域）の区分を明示すること。</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58" name="Rectangle 7"/>
          <p:cNvSpPr>
            <a:spLocks noChangeArrowheads="1"/>
          </p:cNvSpPr>
          <p:nvPr/>
        </p:nvSpPr>
        <p:spPr bwMode="auto">
          <a:xfrm>
            <a:off x="100279" y="221812"/>
            <a:ext cx="1963428" cy="237577"/>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．実証システムの概要</a:t>
            </a: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07139" y="5806236"/>
            <a:ext cx="4785535" cy="988549"/>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srgbClr val="0000FF"/>
                </a:solidFill>
                <a:latin typeface="Meiryo UI" panose="020B0604030504040204" pitchFamily="50" charset="-128"/>
                <a:ea typeface="Meiryo UI" panose="020B0604030504040204" pitchFamily="50" charset="-128"/>
              </a:rPr>
              <a:t>○</a:t>
            </a:r>
            <a:r>
              <a:rPr lang="en-US" altLang="ja-JP" sz="1200" dirty="0">
                <a:solidFill>
                  <a:srgbClr val="0000FF"/>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200" dirty="0">
                <a:solidFill>
                  <a:srgbClr val="0000FF"/>
                </a:solidFill>
                <a:latin typeface="Meiryo UI" panose="020B0604030504040204" pitchFamily="50" charset="-128"/>
                <a:ea typeface="Meiryo UI" panose="020B0604030504040204" pitchFamily="50" charset="-128"/>
              </a:rPr>
              <a:t>●</a:t>
            </a:r>
            <a:r>
              <a:rPr lang="en-US" altLang="ja-JP" sz="1200" dirty="0">
                <a:solidFill>
                  <a:srgbClr val="0000FF"/>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989902" y="6098842"/>
            <a:ext cx="3822244" cy="622055"/>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冒頭「○」の項に想定する開発・実証事業の</a:t>
            </a:r>
            <a:r>
              <a:rPr lang="en-US" altLang="ja-JP" sz="1200" dirty="0">
                <a:solidFill>
                  <a:srgbClr val="C00000"/>
                </a:solidFill>
                <a:latin typeface="Meiryo UI" panose="020B0604030504040204" pitchFamily="50" charset="-128"/>
                <a:ea typeface="Meiryo UI" panose="020B0604030504040204" pitchFamily="50" charset="-128"/>
              </a:rPr>
              <a:t>PR</a:t>
            </a:r>
            <a:r>
              <a:rPr lang="ja-JP" altLang="en-US" sz="1200" dirty="0">
                <a:solidFill>
                  <a:srgbClr val="C00000"/>
                </a:solidFill>
                <a:latin typeface="Meiryo UI" panose="020B0604030504040204" pitchFamily="50" charset="-128"/>
                <a:ea typeface="Meiryo UI" panose="020B0604030504040204" pitchFamily="50" charset="-128"/>
              </a:rPr>
              <a:t>ポイント、「●」の項に検討課題を専門用語をなるべく用いず、平易な内容で簡潔に記載。</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109265" y="5692353"/>
            <a:ext cx="4334083"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5</a:t>
            </a:r>
            <a:r>
              <a:rPr lang="ja-JP" altLang="en-US" sz="1400" dirty="0">
                <a:solidFill>
                  <a:srgbClr val="000000"/>
                </a:solidFill>
                <a:latin typeface="Meiryo UI" panose="020B0604030504040204" pitchFamily="50" charset="-128"/>
                <a:ea typeface="Meiryo UI" panose="020B0604030504040204" pitchFamily="50" charset="-128"/>
              </a:rPr>
              <a:t>．○開発・実証事業の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
        <p:nvSpPr>
          <p:cNvPr id="4" name="正方形/長方形 3">
            <a:extLst>
              <a:ext uri="{FF2B5EF4-FFF2-40B4-BE49-F238E27FC236}">
                <a16:creationId xmlns:a16="http://schemas.microsoft.com/office/drawing/2014/main" id="{F05534A1-A474-2290-71CB-CFFB3484CDBC}"/>
              </a:ext>
            </a:extLst>
          </p:cNvPr>
          <p:cNvSpPr/>
          <p:nvPr/>
        </p:nvSpPr>
        <p:spPr>
          <a:xfrm>
            <a:off x="7911558" y="5734209"/>
            <a:ext cx="1778273" cy="958986"/>
          </a:xfrm>
          <a:prstGeom prst="rect">
            <a:avLst/>
          </a:prstGeom>
          <a:solidFill>
            <a:schemeClr val="bg1"/>
          </a:solidFill>
          <a:ln w="22225">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実施体制図を記載。役割分担（幹事企業がどこかも含む）も表示のこと。</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6" name="四角形吹き出し 70">
            <a:extLst>
              <a:ext uri="{FF2B5EF4-FFF2-40B4-BE49-F238E27FC236}">
                <a16:creationId xmlns:a16="http://schemas.microsoft.com/office/drawing/2014/main" id="{08D4E82A-5AC7-F753-EFC5-A2BB5C1C30A5}"/>
              </a:ext>
            </a:extLst>
          </p:cNvPr>
          <p:cNvSpPr/>
          <p:nvPr/>
        </p:nvSpPr>
        <p:spPr>
          <a:xfrm>
            <a:off x="7847058" y="409451"/>
            <a:ext cx="1826925" cy="486553"/>
          </a:xfrm>
          <a:prstGeom prst="wedgeRectCallout">
            <a:avLst>
              <a:gd name="adj1" fmla="val -69397"/>
              <a:gd name="adj2" fmla="val 57421"/>
            </a:avLst>
          </a:prstGeom>
          <a:solidFill>
            <a:schemeClr val="bg1"/>
          </a:solidFill>
          <a:ln w="22225">
            <a:solidFill>
              <a:srgbClr val="C00000"/>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C00000"/>
                </a:solidFill>
                <a:latin typeface="Meiryo UI" panose="020B0604030504040204" pitchFamily="50" charset="-128"/>
                <a:ea typeface="Meiryo UI" panose="020B0604030504040204" pitchFamily="50" charset="-128"/>
              </a:rPr>
              <a:t>内訳の項目は、必要に応じて適宜修正ください。</a:t>
            </a:r>
            <a:endParaRPr lang="en-US" altLang="ja-JP" sz="1000" dirty="0">
              <a:solidFill>
                <a:srgbClr val="C00000"/>
              </a:solidFill>
              <a:latin typeface="Meiryo UI" panose="020B0604030504040204" pitchFamily="50" charset="-128"/>
              <a:ea typeface="Meiryo UI" panose="020B0604030504040204" pitchFamily="50" charset="-128"/>
            </a:endParaRPr>
          </a:p>
        </p:txBody>
      </p:sp>
      <p:sp>
        <p:nvSpPr>
          <p:cNvPr id="7" name="四角形吹き出し 70">
            <a:extLst>
              <a:ext uri="{FF2B5EF4-FFF2-40B4-BE49-F238E27FC236}">
                <a16:creationId xmlns:a16="http://schemas.microsoft.com/office/drawing/2014/main" id="{DD670D27-EE7C-D17C-08D6-8A0301D1628D}"/>
              </a:ext>
            </a:extLst>
          </p:cNvPr>
          <p:cNvSpPr/>
          <p:nvPr/>
        </p:nvSpPr>
        <p:spPr>
          <a:xfrm>
            <a:off x="7842446" y="1162218"/>
            <a:ext cx="1826925" cy="486553"/>
          </a:xfrm>
          <a:prstGeom prst="wedgeRectCallout">
            <a:avLst>
              <a:gd name="adj1" fmla="val -69397"/>
              <a:gd name="adj2" fmla="val 57421"/>
            </a:avLst>
          </a:prstGeom>
          <a:solidFill>
            <a:schemeClr val="bg1"/>
          </a:solidFill>
          <a:ln w="22225">
            <a:solidFill>
              <a:srgbClr val="C00000"/>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C00000"/>
                </a:solidFill>
                <a:latin typeface="Meiryo UI" panose="020B0604030504040204" pitchFamily="50" charset="-128"/>
                <a:ea typeface="Meiryo UI" panose="020B0604030504040204" pitchFamily="50" charset="-128"/>
              </a:rPr>
              <a:t>実施項目は、必要に応じて適宜修正ください。</a:t>
            </a:r>
            <a:endParaRPr lang="en-US" altLang="ja-JP" sz="1000" dirty="0">
              <a:solidFill>
                <a:srgbClr val="C00000"/>
              </a:solidFill>
              <a:latin typeface="Meiryo UI" panose="020B0604030504040204" pitchFamily="50" charset="-128"/>
              <a:ea typeface="Meiryo UI" panose="020B0604030504040204" pitchFamily="50" charset="-128"/>
            </a:endParaRPr>
          </a:p>
        </p:txBody>
      </p:sp>
      <p:sp>
        <p:nvSpPr>
          <p:cNvPr id="8" name="四角形吹き出し 70">
            <a:extLst>
              <a:ext uri="{FF2B5EF4-FFF2-40B4-BE49-F238E27FC236}">
                <a16:creationId xmlns:a16="http://schemas.microsoft.com/office/drawing/2014/main" id="{82CADF44-359E-F98E-CD31-5DD2DD443E6A}"/>
              </a:ext>
            </a:extLst>
          </p:cNvPr>
          <p:cNvSpPr/>
          <p:nvPr/>
        </p:nvSpPr>
        <p:spPr>
          <a:xfrm>
            <a:off x="8442041" y="1777358"/>
            <a:ext cx="1199805" cy="486553"/>
          </a:xfrm>
          <a:prstGeom prst="wedgeRectCallout">
            <a:avLst>
              <a:gd name="adj1" fmla="val -22379"/>
              <a:gd name="adj2" fmla="val 78303"/>
            </a:avLst>
          </a:prstGeom>
          <a:solidFill>
            <a:schemeClr val="bg1"/>
          </a:solidFill>
          <a:ln w="22225">
            <a:solidFill>
              <a:srgbClr val="C00000"/>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C00000"/>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C0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9D55AFC9-7656-AE8A-2BE0-6BE6CB2FBB07}"/>
              </a:ext>
            </a:extLst>
          </p:cNvPr>
          <p:cNvSpPr/>
          <p:nvPr/>
        </p:nvSpPr>
        <p:spPr>
          <a:xfrm>
            <a:off x="6127424" y="2723168"/>
            <a:ext cx="1885360" cy="377433"/>
          </a:xfrm>
          <a:prstGeom prst="rect">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36000" tIns="36000" rIns="36000" bIns="36000" anchor="ctr"/>
          <a:lstStyle/>
          <a:p>
            <a:pPr algn="ctr" eaLnBrk="1" fontAlgn="auto" hangingPunct="1">
              <a:spcBef>
                <a:spcPts val="0"/>
              </a:spcBef>
              <a:spcAft>
                <a:spcPts val="0"/>
              </a:spcAft>
              <a:defRPr/>
            </a:pPr>
            <a:r>
              <a:rPr lang="en-US" altLang="ja-JP" sz="700" dirty="0">
                <a:solidFill>
                  <a:prstClr val="white"/>
                </a:solidFill>
                <a:latin typeface="Meiryo UI" panose="020B0604030504040204" pitchFamily="50" charset="-128"/>
                <a:ea typeface="Meiryo UI" panose="020B0604030504040204" pitchFamily="50" charset="-128"/>
              </a:rPr>
              <a:t>(</a:t>
            </a:r>
            <a:r>
              <a:rPr lang="ja-JP" altLang="en-US" sz="700" dirty="0">
                <a:solidFill>
                  <a:prstClr val="white"/>
                </a:solidFill>
                <a:latin typeface="Meiryo UI" panose="020B0604030504040204" pitchFamily="50" charset="-128"/>
                <a:ea typeface="Meiryo UI" panose="020B0604030504040204" pitchFamily="50" charset="-128"/>
              </a:rPr>
              <a:t>システム開発</a:t>
            </a:r>
            <a:r>
              <a:rPr lang="en-US" altLang="ja-JP" sz="700" dirty="0">
                <a:solidFill>
                  <a:prstClr val="white"/>
                </a:solidFill>
                <a:latin typeface="Meiryo UI" panose="020B0604030504040204" pitchFamily="50" charset="-128"/>
                <a:ea typeface="Meiryo UI" panose="020B0604030504040204" pitchFamily="50" charset="-128"/>
              </a:rPr>
              <a:t>)</a:t>
            </a: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データ連携基盤ソフト開発、個別ユースケース向けシステム開発</a:t>
            </a:r>
            <a:endParaRPr lang="en-US" altLang="ja-JP" sz="800" dirty="0">
              <a:solidFill>
                <a:prstClr val="white"/>
              </a:solidFill>
              <a:latin typeface="Meiryo UI" panose="020B0604030504040204" pitchFamily="50" charset="-128"/>
              <a:ea typeface="Meiryo UI" panose="020B0604030504040204" pitchFamily="50" charset="-128"/>
            </a:endParaRPr>
          </a:p>
        </p:txBody>
      </p:sp>
      <p:sp>
        <p:nvSpPr>
          <p:cNvPr id="10" name="Rectangle 5">
            <a:extLst>
              <a:ext uri="{FF2B5EF4-FFF2-40B4-BE49-F238E27FC236}">
                <a16:creationId xmlns:a16="http://schemas.microsoft.com/office/drawing/2014/main" id="{F1143EEF-6846-3DDD-9C80-6D73681E7E20}"/>
              </a:ext>
            </a:extLst>
          </p:cNvPr>
          <p:cNvSpPr>
            <a:spLocks noChangeArrowheads="1"/>
          </p:cNvSpPr>
          <p:nvPr/>
        </p:nvSpPr>
        <p:spPr bwMode="auto">
          <a:xfrm>
            <a:off x="5218201" y="4879337"/>
            <a:ext cx="66591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200"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11" name="Rectangle 6">
            <a:extLst>
              <a:ext uri="{FF2B5EF4-FFF2-40B4-BE49-F238E27FC236}">
                <a16:creationId xmlns:a16="http://schemas.microsoft.com/office/drawing/2014/main" id="{C3F20281-026C-F0FA-6F35-22FEC403D74C}"/>
              </a:ext>
            </a:extLst>
          </p:cNvPr>
          <p:cNvSpPr>
            <a:spLocks noChangeArrowheads="1"/>
          </p:cNvSpPr>
          <p:nvPr/>
        </p:nvSpPr>
        <p:spPr bwMode="auto">
          <a:xfrm>
            <a:off x="6290964" y="425735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株</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p>
        </p:txBody>
      </p:sp>
      <p:sp>
        <p:nvSpPr>
          <p:cNvPr id="14" name="テキスト ボックス 13">
            <a:extLst>
              <a:ext uri="{FF2B5EF4-FFF2-40B4-BE49-F238E27FC236}">
                <a16:creationId xmlns:a16="http://schemas.microsoft.com/office/drawing/2014/main" id="{109D32D8-D4B3-451B-6FF7-EF610E9EF1E7}"/>
              </a:ext>
            </a:extLst>
          </p:cNvPr>
          <p:cNvSpPr txBox="1"/>
          <p:nvPr/>
        </p:nvSpPr>
        <p:spPr>
          <a:xfrm>
            <a:off x="6290964" y="4086266"/>
            <a:ext cx="1050925" cy="153888"/>
          </a:xfrm>
          <a:prstGeom prst="rect">
            <a:avLst/>
          </a:prstGeom>
          <a:noFill/>
        </p:spPr>
        <p:txBody>
          <a:bodyPr wrap="square" lIns="0" tIns="0" rIns="0" bIns="0" rtlCol="0">
            <a:spAutoFit/>
          </a:bodyPr>
          <a:lstStyle/>
          <a:p>
            <a:r>
              <a:rPr lang="en-US" altLang="ja-JP" sz="1000" dirty="0">
                <a:solidFill>
                  <a:srgbClr val="0000FF"/>
                </a:solidFill>
                <a:latin typeface="Meiryo UI" panose="020B0604030504040204" pitchFamily="50" charset="-128"/>
                <a:ea typeface="Meiryo UI" panose="020B0604030504040204" pitchFamily="50" charset="-128"/>
              </a:rPr>
              <a:t>【</a:t>
            </a:r>
            <a:r>
              <a:rPr lang="ja-JP" altLang="en-US" sz="1000" dirty="0">
                <a:solidFill>
                  <a:srgbClr val="0000FF"/>
                </a:solidFill>
                <a:latin typeface="Meiryo UI" panose="020B0604030504040204" pitchFamily="50" charset="-128"/>
                <a:ea typeface="Meiryo UI" panose="020B0604030504040204" pitchFamily="50" charset="-128"/>
              </a:rPr>
              <a:t>幹事会社</a:t>
            </a:r>
            <a:r>
              <a:rPr lang="en-US" altLang="ja-JP" sz="1000" dirty="0">
                <a:solidFill>
                  <a:srgbClr val="0000FF"/>
                </a:solidFill>
                <a:latin typeface="Meiryo UI" panose="020B0604030504040204" pitchFamily="50" charset="-128"/>
                <a:ea typeface="Meiryo UI" panose="020B0604030504040204" pitchFamily="50" charset="-128"/>
              </a:rPr>
              <a:t>】</a:t>
            </a:r>
            <a:endParaRPr lang="zh-TW" altLang="en-US" sz="1000" dirty="0">
              <a:solidFill>
                <a:srgbClr val="0000FF"/>
              </a:solidFill>
              <a:latin typeface="Meiryo UI" panose="020B0604030504040204" pitchFamily="50" charset="-128"/>
              <a:ea typeface="Meiryo UI" panose="020B0604030504040204" pitchFamily="50" charset="-128"/>
            </a:endParaRPr>
          </a:p>
        </p:txBody>
      </p:sp>
      <p:sp>
        <p:nvSpPr>
          <p:cNvPr id="17" name="Rectangle 6">
            <a:extLst>
              <a:ext uri="{FF2B5EF4-FFF2-40B4-BE49-F238E27FC236}">
                <a16:creationId xmlns:a16="http://schemas.microsoft.com/office/drawing/2014/main" id="{36935487-A62D-DE5A-766C-22760D42C301}"/>
              </a:ext>
            </a:extLst>
          </p:cNvPr>
          <p:cNvSpPr>
            <a:spLocks noChangeArrowheads="1"/>
          </p:cNvSpPr>
          <p:nvPr/>
        </p:nvSpPr>
        <p:spPr bwMode="auto">
          <a:xfrm>
            <a:off x="6304824" y="5475106"/>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株</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p>
        </p:txBody>
      </p:sp>
      <p:sp>
        <p:nvSpPr>
          <p:cNvPr id="18" name="テキスト ボックス 17">
            <a:extLst>
              <a:ext uri="{FF2B5EF4-FFF2-40B4-BE49-F238E27FC236}">
                <a16:creationId xmlns:a16="http://schemas.microsoft.com/office/drawing/2014/main" id="{626BA576-2920-25FA-C24B-4240C0FEE888}"/>
              </a:ext>
            </a:extLst>
          </p:cNvPr>
          <p:cNvSpPr txBox="1"/>
          <p:nvPr/>
        </p:nvSpPr>
        <p:spPr>
          <a:xfrm>
            <a:off x="6290963" y="5979815"/>
            <a:ext cx="1050925" cy="123111"/>
          </a:xfrm>
          <a:prstGeom prst="rect">
            <a:avLst/>
          </a:prstGeom>
          <a:noFill/>
        </p:spPr>
        <p:txBody>
          <a:bodyPr wrap="square" lIns="0" tIns="0" rIns="0" bIns="0" rtlCol="0">
            <a:spAutoFit/>
          </a:bodyPr>
          <a:lstStyle/>
          <a:p>
            <a:pPr algn="r"/>
            <a:r>
              <a:rPr lang="en-US" altLang="ja-JP" sz="800" dirty="0">
                <a:solidFill>
                  <a:srgbClr val="0000FF"/>
                </a:solidFill>
                <a:latin typeface="Meiryo UI" panose="020B0604030504040204" pitchFamily="50" charset="-128"/>
                <a:ea typeface="Meiryo UI" panose="020B0604030504040204" pitchFamily="50" charset="-128"/>
              </a:rPr>
              <a:t>(</a:t>
            </a:r>
            <a:r>
              <a:rPr lang="ja-JP" altLang="en-US" sz="800" dirty="0">
                <a:solidFill>
                  <a:srgbClr val="0000FF"/>
                </a:solidFill>
                <a:latin typeface="Meiryo UI" panose="020B0604030504040204" pitchFamily="50" charset="-128"/>
                <a:ea typeface="Meiryo UI" panose="020B0604030504040204" pitchFamily="50" charset="-128"/>
              </a:rPr>
              <a:t>○○○を共同実施</a:t>
            </a:r>
            <a:r>
              <a:rPr lang="en-US" altLang="ja-JP" sz="800" dirty="0">
                <a:solidFill>
                  <a:srgbClr val="0000FF"/>
                </a:solidFill>
                <a:latin typeface="Meiryo UI" panose="020B0604030504040204" pitchFamily="50" charset="-128"/>
                <a:ea typeface="Meiryo UI" panose="020B0604030504040204" pitchFamily="50" charset="-128"/>
              </a:rPr>
              <a:t>)</a:t>
            </a:r>
            <a:endParaRPr lang="zh-TW" altLang="en-US" sz="800" dirty="0">
              <a:solidFill>
                <a:srgbClr val="0000FF"/>
              </a:solidFill>
              <a:latin typeface="Meiryo UI" panose="020B0604030504040204" pitchFamily="50" charset="-128"/>
              <a:ea typeface="Meiryo UI" panose="020B0604030504040204" pitchFamily="50" charset="-128"/>
            </a:endParaRPr>
          </a:p>
        </p:txBody>
      </p:sp>
      <p:cxnSp>
        <p:nvCxnSpPr>
          <p:cNvPr id="20" name="コネクタ: カギ線 19">
            <a:extLst>
              <a:ext uri="{FF2B5EF4-FFF2-40B4-BE49-F238E27FC236}">
                <a16:creationId xmlns:a16="http://schemas.microsoft.com/office/drawing/2014/main" id="{0E927BCA-EE2A-5E49-E3D4-DA5E076B1B2F}"/>
              </a:ext>
            </a:extLst>
          </p:cNvPr>
          <p:cNvCxnSpPr>
            <a:stCxn id="10" idx="3"/>
            <a:endCxn id="11" idx="1"/>
          </p:cNvCxnSpPr>
          <p:nvPr/>
        </p:nvCxnSpPr>
        <p:spPr>
          <a:xfrm flipV="1">
            <a:off x="5884111" y="4496274"/>
            <a:ext cx="406853" cy="627538"/>
          </a:xfrm>
          <a:prstGeom prst="bentConnector3">
            <a:avLst>
              <a:gd name="adj1" fmla="val 51469"/>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カギ線 20">
            <a:extLst>
              <a:ext uri="{FF2B5EF4-FFF2-40B4-BE49-F238E27FC236}">
                <a16:creationId xmlns:a16="http://schemas.microsoft.com/office/drawing/2014/main" id="{CE3F9FC9-8418-D3B9-4FBE-9F00BCBD8AFE}"/>
              </a:ext>
            </a:extLst>
          </p:cNvPr>
          <p:cNvCxnSpPr>
            <a:cxnSpLocks/>
            <a:stCxn id="10" idx="3"/>
            <a:endCxn id="17" idx="1"/>
          </p:cNvCxnSpPr>
          <p:nvPr/>
        </p:nvCxnSpPr>
        <p:spPr>
          <a:xfrm>
            <a:off x="5884111" y="5123812"/>
            <a:ext cx="420713" cy="590213"/>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6">
            <a:extLst>
              <a:ext uri="{FF2B5EF4-FFF2-40B4-BE49-F238E27FC236}">
                <a16:creationId xmlns:a16="http://schemas.microsoft.com/office/drawing/2014/main" id="{BF4A5DAC-9497-592A-8245-5377404F0094}"/>
              </a:ext>
            </a:extLst>
          </p:cNvPr>
          <p:cNvSpPr>
            <a:spLocks noChangeArrowheads="1"/>
          </p:cNvSpPr>
          <p:nvPr/>
        </p:nvSpPr>
        <p:spPr bwMode="auto">
          <a:xfrm>
            <a:off x="8099848" y="4259482"/>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r>
              <a:rPr kumimoji="0" lang="ja-JP" altLang="en-US" sz="1200" kern="0" dirty="0">
                <a:solidFill>
                  <a:srgbClr val="0000FF"/>
                </a:solidFill>
                <a:latin typeface="Meiryo UI" panose="020B0604030504040204" pitchFamily="50" charset="-128"/>
                <a:ea typeface="Meiryo UI" panose="020B0604030504040204" pitchFamily="50" charset="-128"/>
                <a:cs typeface="Arial" charset="0"/>
              </a:rPr>
              <a:t>株</a:t>
            </a:r>
            <a:r>
              <a:rPr kumimoji="0" lang="en-US" altLang="ja-JP" sz="1200" kern="0" dirty="0">
                <a:solidFill>
                  <a:srgbClr val="0000FF"/>
                </a:solidFill>
                <a:latin typeface="Meiryo UI" panose="020B0604030504040204" pitchFamily="50" charset="-128"/>
                <a:ea typeface="Meiryo UI" panose="020B0604030504040204" pitchFamily="50" charset="-128"/>
                <a:cs typeface="Arial" charset="0"/>
              </a:rPr>
              <a:t>)</a:t>
            </a:r>
          </a:p>
        </p:txBody>
      </p:sp>
      <p:sp>
        <p:nvSpPr>
          <p:cNvPr id="28" name="テキスト ボックス 27">
            <a:extLst>
              <a:ext uri="{FF2B5EF4-FFF2-40B4-BE49-F238E27FC236}">
                <a16:creationId xmlns:a16="http://schemas.microsoft.com/office/drawing/2014/main" id="{47A31927-16BA-0882-7D35-734061F28179}"/>
              </a:ext>
            </a:extLst>
          </p:cNvPr>
          <p:cNvSpPr txBox="1"/>
          <p:nvPr/>
        </p:nvSpPr>
        <p:spPr>
          <a:xfrm>
            <a:off x="8085987" y="4764191"/>
            <a:ext cx="1050925" cy="123111"/>
          </a:xfrm>
          <a:prstGeom prst="rect">
            <a:avLst/>
          </a:prstGeom>
          <a:noFill/>
        </p:spPr>
        <p:txBody>
          <a:bodyPr wrap="square" lIns="0" tIns="0" rIns="0" bIns="0" rtlCol="0">
            <a:spAutoFit/>
          </a:bodyPr>
          <a:lstStyle/>
          <a:p>
            <a:pPr algn="r"/>
            <a:r>
              <a:rPr lang="en-US" altLang="ja-JP" sz="800" dirty="0">
                <a:solidFill>
                  <a:srgbClr val="0000FF"/>
                </a:solidFill>
                <a:latin typeface="Meiryo UI" panose="020B0604030504040204" pitchFamily="50" charset="-128"/>
                <a:ea typeface="Meiryo UI" panose="020B0604030504040204" pitchFamily="50" charset="-128"/>
              </a:rPr>
              <a:t>(</a:t>
            </a:r>
            <a:r>
              <a:rPr lang="ja-JP" altLang="en-US" sz="800" dirty="0">
                <a:solidFill>
                  <a:srgbClr val="0000FF"/>
                </a:solidFill>
                <a:latin typeface="Meiryo UI" panose="020B0604030504040204" pitchFamily="50" charset="-128"/>
                <a:ea typeface="Meiryo UI" panose="020B0604030504040204" pitchFamily="50" charset="-128"/>
              </a:rPr>
              <a:t>○○○を受託</a:t>
            </a:r>
            <a:r>
              <a:rPr lang="en-US" altLang="ja-JP" sz="800" dirty="0">
                <a:solidFill>
                  <a:srgbClr val="0000FF"/>
                </a:solidFill>
                <a:latin typeface="Meiryo UI" panose="020B0604030504040204" pitchFamily="50" charset="-128"/>
                <a:ea typeface="Meiryo UI" panose="020B0604030504040204" pitchFamily="50" charset="-128"/>
              </a:rPr>
              <a:t>)</a:t>
            </a:r>
            <a:endParaRPr lang="zh-TW" altLang="en-US" sz="800" dirty="0">
              <a:solidFill>
                <a:srgbClr val="0000FF"/>
              </a:solidFill>
              <a:latin typeface="Meiryo UI" panose="020B0604030504040204" pitchFamily="50" charset="-128"/>
              <a:ea typeface="Meiryo UI" panose="020B0604030504040204" pitchFamily="50" charset="-128"/>
            </a:endParaRPr>
          </a:p>
        </p:txBody>
      </p:sp>
      <p:cxnSp>
        <p:nvCxnSpPr>
          <p:cNvPr id="29" name="コネクタ: カギ線 28">
            <a:extLst>
              <a:ext uri="{FF2B5EF4-FFF2-40B4-BE49-F238E27FC236}">
                <a16:creationId xmlns:a16="http://schemas.microsoft.com/office/drawing/2014/main" id="{35EF2EEC-1310-B532-36B5-7FEB494AC47D}"/>
              </a:ext>
            </a:extLst>
          </p:cNvPr>
          <p:cNvCxnSpPr>
            <a:cxnSpLocks/>
            <a:stCxn id="11" idx="3"/>
            <a:endCxn id="27" idx="1"/>
          </p:cNvCxnSpPr>
          <p:nvPr/>
        </p:nvCxnSpPr>
        <p:spPr>
          <a:xfrm>
            <a:off x="7341889" y="4496274"/>
            <a:ext cx="757959" cy="2127"/>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06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551289"/>
            <a:ext cx="4726504" cy="613583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（実証システムに関する事業概要）＊＊＊＊＊</a:t>
            </a: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（実証予定地における事業概要） ＊＊＊＊＊</a:t>
            </a: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（事業環境における課題） ＊＊＊＊＊</a:t>
            </a: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（課題に対する実証技術の強み）</a:t>
            </a:r>
            <a:endParaRPr lang="en-US" altLang="ja-JP" sz="1200" dirty="0">
              <a:solidFill>
                <a:srgbClr val="0000FF"/>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58" name="Rectangle 7"/>
          <p:cNvSpPr>
            <a:spLocks noChangeArrowheads="1"/>
          </p:cNvSpPr>
          <p:nvPr/>
        </p:nvSpPr>
        <p:spPr bwMode="auto">
          <a:xfrm>
            <a:off x="126943" y="426011"/>
            <a:ext cx="2237566" cy="26764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8</a:t>
            </a:r>
            <a:r>
              <a:rPr lang="ja-JP" altLang="en-US" sz="1400" dirty="0">
                <a:solidFill>
                  <a:srgbClr val="000000"/>
                </a:solidFill>
                <a:latin typeface="Meiryo UI" panose="020B0604030504040204" pitchFamily="50" charset="-128"/>
                <a:ea typeface="Meiryo UI" panose="020B0604030504040204" pitchFamily="50" charset="-128"/>
              </a:rPr>
              <a:t>．事業環境（任意記入）</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5049874" y="549360"/>
            <a:ext cx="4757956" cy="6135837"/>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marL="179388" indent="-179388"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○○システムで○○との連携を図り、○○を第一段階、○○を第二段階として、全国展開を進める。</a:t>
            </a:r>
          </a:p>
          <a:p>
            <a:pPr marL="179388" indent="-179388" eaLnBrk="1" hangingPunct="1">
              <a:lnSpc>
                <a:spcPct val="120000"/>
              </a:lnSpc>
              <a:spcBef>
                <a:spcPct val="0"/>
              </a:spcBef>
              <a:buFont typeface="Wingdings" panose="05000000000000000000" pitchFamily="2" charset="2"/>
              <a:buChar char="u"/>
            </a:pPr>
            <a:r>
              <a:rPr lang="ja-JP" altLang="en-US" sz="1200" dirty="0">
                <a:solidFill>
                  <a:srgbClr val="0000FF"/>
                </a:solidFill>
                <a:latin typeface="Meiryo UI" panose="020B0604030504040204" pitchFamily="50" charset="-128"/>
                <a:ea typeface="Meiryo UI" panose="020B0604030504040204" pitchFamily="50" charset="-128"/>
              </a:rPr>
              <a:t>＊＊＊＊＊</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429221"/>
            <a:ext cx="3796381" cy="1013938"/>
          </a:xfrm>
          <a:prstGeom prst="wedgeRectCallout">
            <a:avLst>
              <a:gd name="adj1" fmla="val 6393"/>
              <a:gd name="adj2" fmla="val -80581"/>
            </a:avLst>
          </a:prstGeom>
          <a:ln w="22225">
            <a:solidFill>
              <a:srgbClr val="C00000"/>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実証システム及び実証予定地における事業環境について箇条書きで記載。</a:t>
            </a:r>
            <a:endParaRPr lang="en-US" altLang="ja-JP" sz="1200" dirty="0">
              <a:solidFill>
                <a:srgbClr val="C00000"/>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事業環境における課題及びその課題に対する実証システムの強みを明記する。　</a:t>
            </a:r>
            <a:r>
              <a:rPr lang="ja-JP" altLang="en-US" sz="1200" dirty="0">
                <a:solidFill>
                  <a:srgbClr val="3366FF"/>
                </a:solidFill>
                <a:latin typeface="Meiryo UI" panose="020B0604030504040204" pitchFamily="50" charset="-128"/>
                <a:ea typeface="Meiryo UI" panose="020B0604030504040204" pitchFamily="50" charset="-128"/>
              </a:rPr>
              <a:t>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矢印: 下 1">
            <a:extLst>
              <a:ext uri="{FF2B5EF4-FFF2-40B4-BE49-F238E27FC236}">
                <a16:creationId xmlns:a16="http://schemas.microsoft.com/office/drawing/2014/main" id="{A31C1901-040F-44C3-BB47-29A9DBD13F44}"/>
              </a:ext>
            </a:extLst>
          </p:cNvPr>
          <p:cNvSpPr/>
          <p:nvPr/>
        </p:nvSpPr>
        <p:spPr>
          <a:xfrm>
            <a:off x="1408302" y="1557860"/>
            <a:ext cx="265393" cy="267640"/>
          </a:xfrm>
          <a:prstGeom prst="downArrow">
            <a:avLst/>
          </a:prstGeom>
          <a:solidFill>
            <a:schemeClr val="tx2">
              <a:lumMod val="40000"/>
              <a:lumOff val="60000"/>
            </a:schemeClr>
          </a:solidFill>
          <a:ln w="222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66701" y="4157311"/>
            <a:ext cx="4487740" cy="23727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solidFill>
                  <a:srgbClr val="0000FF"/>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494428" y="2189393"/>
            <a:ext cx="3725183" cy="1253766"/>
          </a:xfrm>
          <a:prstGeom prst="wedgeRectCallout">
            <a:avLst>
              <a:gd name="adj1" fmla="val -35716"/>
              <a:gd name="adj2" fmla="val -108836"/>
            </a:avLst>
          </a:prstGeom>
          <a:ln w="22225">
            <a:solidFill>
              <a:srgbClr val="C00000"/>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C00000"/>
                </a:solidFill>
                <a:latin typeface="Meiryo UI" panose="020B0604030504040204" pitchFamily="50" charset="-128"/>
                <a:ea typeface="Meiryo UI" panose="020B0604030504040204" pitchFamily="50" charset="-128"/>
              </a:rPr>
              <a:t>市場や競合、事業モデルにかかる主要リスク、普及展開予定等を記載。</a:t>
            </a:r>
            <a:endParaRPr lang="en-US" altLang="ja-JP" sz="1200" dirty="0">
              <a:solidFill>
                <a:srgbClr val="C00000"/>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C00000"/>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en-US" altLang="ja-JP" sz="1200" dirty="0">
                <a:solidFill>
                  <a:srgbClr val="C00000"/>
                </a:solidFill>
                <a:latin typeface="Meiryo UI" panose="020B0604030504040204" pitchFamily="50" charset="-128"/>
                <a:ea typeface="Meiryo UI" panose="020B0604030504040204" pitchFamily="50" charset="-128"/>
              </a:rPr>
              <a:t>※</a:t>
            </a:r>
            <a:r>
              <a:rPr lang="ja-JP" altLang="en-US" sz="1200" dirty="0">
                <a:solidFill>
                  <a:srgbClr val="C00000"/>
                </a:solidFill>
                <a:latin typeface="Meiryo UI" panose="020B0604030504040204" pitchFamily="50" charset="-128"/>
                <a:ea typeface="Meiryo UI" panose="020B0604030504040204" pitchFamily="50" charset="-128"/>
              </a:rPr>
              <a:t>現在想定なさっている内容でご記載ください。こちらの内容に関しましては、今後事業を進めていく中で修正・変更は可能です。</a:t>
            </a:r>
            <a:endParaRPr lang="en-US" altLang="ja-JP" sz="1200" dirty="0">
              <a:solidFill>
                <a:srgbClr val="C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52521" y="426011"/>
            <a:ext cx="2916947" cy="26764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0000"/>
                </a:solidFill>
                <a:latin typeface="Meiryo UI" panose="020B0604030504040204" pitchFamily="50" charset="-128"/>
                <a:ea typeface="Meiryo UI" panose="020B0604030504040204" pitchFamily="50" charset="-128"/>
              </a:rPr>
              <a:t>9</a:t>
            </a:r>
            <a:r>
              <a:rPr lang="ja-JP" altLang="en-US" sz="1400" dirty="0">
                <a:solidFill>
                  <a:srgbClr val="000000"/>
                </a:solidFill>
                <a:latin typeface="Meiryo UI" panose="020B0604030504040204" pitchFamily="50" charset="-128"/>
                <a:ea typeface="Meiryo UI" panose="020B0604030504040204" pitchFamily="50" charset="-128"/>
              </a:rPr>
              <a:t>．全国展開のストーリー（任意記入）</a:t>
            </a:r>
          </a:p>
        </p:txBody>
      </p:sp>
      <p:sp>
        <p:nvSpPr>
          <p:cNvPr id="3" name="テキスト ボックス 71">
            <a:extLst>
              <a:ext uri="{FF2B5EF4-FFF2-40B4-BE49-F238E27FC236}">
                <a16:creationId xmlns:a16="http://schemas.microsoft.com/office/drawing/2014/main" id="{E096ED3B-D628-C991-59EB-00432E47D54C}"/>
              </a:ext>
            </a:extLst>
          </p:cNvPr>
          <p:cNvSpPr txBox="1">
            <a:spLocks noChangeArrowheads="1"/>
          </p:cNvSpPr>
          <p:nvPr/>
        </p:nvSpPr>
        <p:spPr bwMode="auto">
          <a:xfrm>
            <a:off x="5189069" y="4158817"/>
            <a:ext cx="4487740" cy="2371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solidFill>
                  <a:srgbClr val="0000FF"/>
                </a:solidFill>
                <a:latin typeface="Meiryo UI" panose="020B0604030504040204" pitchFamily="50" charset="-128"/>
                <a:ea typeface="Meiryo UI" panose="020B0604030504040204" pitchFamily="50" charset="-128"/>
              </a:rPr>
              <a:t>全国展開のストーリーを説明する図等</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1FF3B1CF-AE85-6269-A79F-8561D365242A}"/>
              </a:ext>
            </a:extLst>
          </p:cNvPr>
          <p:cNvSpPr/>
          <p:nvPr/>
        </p:nvSpPr>
        <p:spPr>
          <a:xfrm>
            <a:off x="129318" y="45584"/>
            <a:ext cx="2916947" cy="267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1400" b="1" dirty="0">
                <a:solidFill>
                  <a:srgbClr val="FFFF00"/>
                </a:solidFill>
                <a:latin typeface="Meiryo UI" panose="020B0604030504040204" pitchFamily="50" charset="-128"/>
                <a:ea typeface="Meiryo UI" panose="020B0604030504040204" pitchFamily="50" charset="-128"/>
              </a:rPr>
              <a:t>8</a:t>
            </a:r>
            <a:r>
              <a:rPr lang="ja-JP" altLang="en-US" sz="1400" b="1" dirty="0">
                <a:solidFill>
                  <a:srgbClr val="FFFF00"/>
                </a:solidFill>
                <a:latin typeface="Meiryo UI" panose="020B0604030504040204" pitchFamily="50" charset="-128"/>
                <a:ea typeface="Meiryo UI" panose="020B0604030504040204" pitchFamily="50" charset="-128"/>
              </a:rPr>
              <a:t>項・</a:t>
            </a:r>
            <a:r>
              <a:rPr lang="en-US" altLang="ja-JP" sz="1400" b="1" dirty="0">
                <a:solidFill>
                  <a:srgbClr val="FFFF00"/>
                </a:solidFill>
                <a:latin typeface="Meiryo UI" panose="020B0604030504040204" pitchFamily="50" charset="-128"/>
                <a:ea typeface="Meiryo UI" panose="020B0604030504040204" pitchFamily="50" charset="-128"/>
              </a:rPr>
              <a:t>9</a:t>
            </a:r>
            <a:r>
              <a:rPr lang="ja-JP" altLang="en-US" sz="1400" b="1" dirty="0">
                <a:solidFill>
                  <a:srgbClr val="FFFF00"/>
                </a:solidFill>
                <a:latin typeface="Meiryo UI" panose="020B0604030504040204" pitchFamily="50" charset="-128"/>
                <a:ea typeface="Meiryo UI" panose="020B0604030504040204" pitchFamily="50" charset="-128"/>
              </a:rPr>
              <a:t>項への記入は任意です</a:t>
            </a:r>
          </a:p>
        </p:txBody>
      </p:sp>
    </p:spTree>
    <p:extLst>
      <p:ext uri="{BB962C8B-B14F-4D97-AF65-F5344CB8AC3E}">
        <p14:creationId xmlns:p14="http://schemas.microsoft.com/office/powerpoint/2010/main" val="409385470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1057</Words>
  <PresentationFormat>A4 210 x 297 mm</PresentationFormat>
  <Paragraphs>106</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