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0" r:id="rId2"/>
  </p:sldMasterIdLst>
  <p:notesMasterIdLst>
    <p:notesMasterId r:id="rId9"/>
  </p:notesMasterIdLst>
  <p:sldIdLst>
    <p:sldId id="262" r:id="rId3"/>
    <p:sldId id="263" r:id="rId4"/>
    <p:sldId id="266" r:id="rId5"/>
    <p:sldId id="272" r:id="rId6"/>
    <p:sldId id="277" r:id="rId7"/>
    <p:sldId id="281" r:id="rId8"/>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4" name="作成者" initials="A" lastIdx="10"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04FD456-D0EA-4E30-A8A5-E3FD97D065BA}" v="35" dt="2025-03-12T07:36:43.488"/>
    <p1510:client id="{F5A18BBA-E256-45CB-B3ED-AEBF3E3FB579}" v="91" dt="2025-03-12T07:29:40.556"/>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060" autoAdjust="0"/>
    <p:restoredTop sz="95090" autoAdjust="0"/>
  </p:normalViewPr>
  <p:slideViewPr>
    <p:cSldViewPr>
      <p:cViewPr varScale="1">
        <p:scale>
          <a:sx n="111" d="100"/>
          <a:sy n="111" d="100"/>
        </p:scale>
        <p:origin x="1704"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6"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5" Type="http://schemas.microsoft.com/office/2015/10/relationships/revisionInfo" Target="revisionInfo.xml"/><Relationship Id="rId10"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notesMaster" Target="notesMasters/notesMaster1.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18621" cy="494813"/>
          </a:xfrm>
          <a:prstGeom prst="rect">
            <a:avLst/>
          </a:prstGeom>
        </p:spPr>
        <p:txBody>
          <a:bodyPr vert="horz" lIns="90644" tIns="45322" rIns="90644" bIns="45322"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572" y="0"/>
            <a:ext cx="2918621" cy="494813"/>
          </a:xfrm>
          <a:prstGeom prst="rect">
            <a:avLst/>
          </a:prstGeom>
        </p:spPr>
        <p:txBody>
          <a:bodyPr vert="horz" lIns="90644" tIns="45322" rIns="90644" bIns="45322" rtlCol="0"/>
          <a:lstStyle>
            <a:lvl1pPr algn="r">
              <a:defRPr sz="1200"/>
            </a:lvl1pPr>
          </a:lstStyle>
          <a:p>
            <a:fld id="{F6BF0FAD-9AF7-4A9D-BEB9-225BC2693DA8}" type="datetimeFigureOut">
              <a:rPr kumimoji="1" lang="ja-JP" altLang="en-US" smtClean="0"/>
              <a:t>2025/3/24</a:t>
            </a:fld>
            <a:endParaRPr kumimoji="1" lang="ja-JP" altLang="en-US"/>
          </a:p>
        </p:txBody>
      </p:sp>
      <p:sp>
        <p:nvSpPr>
          <p:cNvPr id="4" name="スライド イメージ プレースホルダー 3"/>
          <p:cNvSpPr>
            <a:spLocks noGrp="1" noRot="1" noChangeAspect="1"/>
          </p:cNvSpPr>
          <p:nvPr>
            <p:ph type="sldImg" idx="2"/>
          </p:nvPr>
        </p:nvSpPr>
        <p:spPr>
          <a:xfrm>
            <a:off x="1147763" y="1233488"/>
            <a:ext cx="4440237" cy="3330575"/>
          </a:xfrm>
          <a:prstGeom prst="rect">
            <a:avLst/>
          </a:prstGeom>
          <a:noFill/>
          <a:ln w="12700">
            <a:solidFill>
              <a:prstClr val="black"/>
            </a:solidFill>
          </a:ln>
        </p:spPr>
        <p:txBody>
          <a:bodyPr vert="horz" lIns="90644" tIns="45322" rIns="90644" bIns="45322" rtlCol="0" anchor="ctr"/>
          <a:lstStyle/>
          <a:p>
            <a:endParaRPr lang="ja-JP" altLang="en-US"/>
          </a:p>
        </p:txBody>
      </p:sp>
      <p:sp>
        <p:nvSpPr>
          <p:cNvPr id="5" name="ノート プレースホルダー 4"/>
          <p:cNvSpPr>
            <a:spLocks noGrp="1"/>
          </p:cNvSpPr>
          <p:nvPr>
            <p:ph type="body" sz="quarter" idx="3"/>
          </p:nvPr>
        </p:nvSpPr>
        <p:spPr>
          <a:xfrm>
            <a:off x="673891" y="4747996"/>
            <a:ext cx="5387982" cy="3884437"/>
          </a:xfrm>
          <a:prstGeom prst="rect">
            <a:avLst/>
          </a:prstGeom>
        </p:spPr>
        <p:txBody>
          <a:bodyPr vert="horz" lIns="90644" tIns="45322" rIns="90644" bIns="45322"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371501"/>
            <a:ext cx="2918621" cy="494813"/>
          </a:xfrm>
          <a:prstGeom prst="rect">
            <a:avLst/>
          </a:prstGeom>
        </p:spPr>
        <p:txBody>
          <a:bodyPr vert="horz" lIns="90644" tIns="45322" rIns="90644" bIns="45322"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572" y="9371501"/>
            <a:ext cx="2918621" cy="494813"/>
          </a:xfrm>
          <a:prstGeom prst="rect">
            <a:avLst/>
          </a:prstGeom>
        </p:spPr>
        <p:txBody>
          <a:bodyPr vert="horz" lIns="90644" tIns="45322" rIns="90644" bIns="45322" rtlCol="0" anchor="b"/>
          <a:lstStyle>
            <a:lvl1pPr algn="r">
              <a:defRPr sz="1200"/>
            </a:lvl1pPr>
          </a:lstStyle>
          <a:p>
            <a:fld id="{6FEFA6D4-6023-4B1B-8C1D-D45244087E36}" type="slidenum">
              <a:rPr kumimoji="1" lang="ja-JP" altLang="en-US" smtClean="0"/>
              <a:t>‹#›</a:t>
            </a:fld>
            <a:endParaRPr kumimoji="1" lang="ja-JP" altLang="en-US"/>
          </a:p>
        </p:txBody>
      </p:sp>
    </p:spTree>
    <p:extLst>
      <p:ext uri="{BB962C8B-B14F-4D97-AF65-F5344CB8AC3E}">
        <p14:creationId xmlns:p14="http://schemas.microsoft.com/office/powerpoint/2010/main" val="71807460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6FEFA6D4-6023-4B1B-8C1D-D45244087E36}" type="slidenum">
              <a:rPr kumimoji="1" lang="ja-JP" altLang="en-US" smtClean="0"/>
              <a:t>1</a:t>
            </a:fld>
            <a:endParaRPr kumimoji="1" lang="ja-JP" altLang="en-US"/>
          </a:p>
        </p:txBody>
      </p:sp>
    </p:spTree>
    <p:extLst>
      <p:ext uri="{BB962C8B-B14F-4D97-AF65-F5344CB8AC3E}">
        <p14:creationId xmlns:p14="http://schemas.microsoft.com/office/powerpoint/2010/main" val="38200490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6FEFA6D4-6023-4B1B-8C1D-D45244087E36}" type="slidenum">
              <a:rPr kumimoji="1" lang="ja-JP" altLang="en-US" smtClean="0"/>
              <a:t>3</a:t>
            </a:fld>
            <a:endParaRPr kumimoji="1" lang="ja-JP" altLang="en-US"/>
          </a:p>
        </p:txBody>
      </p:sp>
    </p:spTree>
    <p:extLst>
      <p:ext uri="{BB962C8B-B14F-4D97-AF65-F5344CB8AC3E}">
        <p14:creationId xmlns:p14="http://schemas.microsoft.com/office/powerpoint/2010/main" val="9762845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FEFA6D4-6023-4B1B-8C1D-D45244087E36}" type="slidenum">
              <a:rPr kumimoji="1" lang="ja-JP" altLang="en-US" smtClean="0"/>
              <a:t>4</a:t>
            </a:fld>
            <a:endParaRPr kumimoji="1" lang="ja-JP" altLang="en-US"/>
          </a:p>
        </p:txBody>
      </p:sp>
    </p:spTree>
    <p:extLst>
      <p:ext uri="{BB962C8B-B14F-4D97-AF65-F5344CB8AC3E}">
        <p14:creationId xmlns:p14="http://schemas.microsoft.com/office/powerpoint/2010/main" val="42400126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FEFA6D4-6023-4B1B-8C1D-D45244087E36}" type="slidenum">
              <a:rPr kumimoji="1" lang="ja-JP" altLang="en-US" smtClean="0"/>
              <a:t>5</a:t>
            </a:fld>
            <a:endParaRPr kumimoji="1" lang="ja-JP" altLang="en-US"/>
          </a:p>
        </p:txBody>
      </p:sp>
    </p:spTree>
    <p:extLst>
      <p:ext uri="{BB962C8B-B14F-4D97-AF65-F5344CB8AC3E}">
        <p14:creationId xmlns:p14="http://schemas.microsoft.com/office/powerpoint/2010/main" val="3355239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E1257EDD-F118-48BA-9665-6966C160534D}" type="datetimeFigureOut">
              <a:rPr kumimoji="1" lang="ja-JP" altLang="en-US" smtClean="0"/>
              <a:pPr/>
              <a:t>2025/3/24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19586832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1257EDD-F118-48BA-9665-6966C160534D}" type="datetimeFigureOut">
              <a:rPr kumimoji="1" lang="ja-JP" altLang="en-US" smtClean="0"/>
              <a:pPr/>
              <a:t>2025/3/24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345304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1257EDD-F118-48BA-9665-6966C160534D}" type="datetimeFigureOut">
              <a:rPr kumimoji="1" lang="ja-JP" altLang="en-US" smtClean="0"/>
              <a:pPr/>
              <a:t>2025/3/24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4876592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52F4F59D-7654-4C13-8FD9-36C3A99ACCA7}" type="datetime1">
              <a:rPr lang="ja-JP" altLang="en-US" smtClean="0">
                <a:solidFill>
                  <a:prstClr val="black">
                    <a:tint val="75000"/>
                  </a:prstClr>
                </a:solidFill>
              </a:rPr>
              <a:pPr/>
              <a:t>2025/3/24</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8665126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1193493C-4232-424A-A230-64D9A0D3FE1A}" type="datetime1">
              <a:rPr lang="ja-JP" altLang="en-US" smtClean="0">
                <a:solidFill>
                  <a:prstClr val="black">
                    <a:tint val="75000"/>
                  </a:prstClr>
                </a:solidFill>
              </a:rPr>
              <a:pPr/>
              <a:t>2025/3/24</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9280169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E9E5471E-B2EB-4344-8315-4CE19303F95C}" type="datetime1">
              <a:rPr lang="ja-JP" altLang="en-US" smtClean="0">
                <a:solidFill>
                  <a:prstClr val="black">
                    <a:tint val="75000"/>
                  </a:prstClr>
                </a:solidFill>
              </a:rPr>
              <a:pPr/>
              <a:t>2025/3/24</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3801097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EDD8833A-9DFF-4DC6-9C34-8A1CC931AF3B}" type="datetime1">
              <a:rPr lang="ja-JP" altLang="en-US" smtClean="0">
                <a:solidFill>
                  <a:prstClr val="black">
                    <a:tint val="75000"/>
                  </a:prstClr>
                </a:solidFill>
              </a:rPr>
              <a:pPr/>
              <a:t>2025/3/24</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5254419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44B2CAA6-44EF-4BE7-8D21-89C0B1BB3B19}" type="datetime1">
              <a:rPr lang="ja-JP" altLang="en-US" smtClean="0">
                <a:solidFill>
                  <a:prstClr val="black">
                    <a:tint val="75000"/>
                  </a:prstClr>
                </a:solidFill>
              </a:rPr>
              <a:pPr/>
              <a:t>2025/3/24</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192395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181D63D3-F7B4-40E6-9B4C-457D839DF201}" type="datetime1">
              <a:rPr lang="ja-JP" altLang="en-US" smtClean="0">
                <a:solidFill>
                  <a:prstClr val="black">
                    <a:tint val="75000"/>
                  </a:prstClr>
                </a:solidFill>
              </a:rPr>
              <a:pPr/>
              <a:t>2025/3/24</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548825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A9BC4E91-BD4C-4820-98FB-17E7F2F1052D}" type="datetime1">
              <a:rPr lang="ja-JP" altLang="en-US" smtClean="0">
                <a:solidFill>
                  <a:prstClr val="black">
                    <a:tint val="75000"/>
                  </a:prstClr>
                </a:solidFill>
              </a:rPr>
              <a:pPr/>
              <a:t>2025/3/24</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5038080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1A9EFB19-0F1E-4218-AA50-27D950E6B1D7}" type="datetime1">
              <a:rPr lang="ja-JP" altLang="en-US" smtClean="0">
                <a:solidFill>
                  <a:prstClr val="black">
                    <a:tint val="75000"/>
                  </a:prstClr>
                </a:solidFill>
              </a:rPr>
              <a:pPr/>
              <a:t>2025/3/24</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703932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1257EDD-F118-48BA-9665-6966C160534D}" type="datetimeFigureOut">
              <a:rPr kumimoji="1" lang="ja-JP" altLang="en-US" smtClean="0"/>
              <a:pPr/>
              <a:t>2025/3/24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2123623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3C4C71C-AFA2-4C05-93A1-3DCCEC5B29EC}" type="datetime1">
              <a:rPr lang="ja-JP" altLang="en-US" smtClean="0">
                <a:solidFill>
                  <a:prstClr val="black">
                    <a:tint val="75000"/>
                  </a:prstClr>
                </a:solidFill>
              </a:rPr>
              <a:pPr/>
              <a:t>2025/3/24</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100797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7B1C6CC-D6CF-4040-AFC8-BBB2EBF6EBD3}" type="datetime1">
              <a:rPr lang="ja-JP" altLang="en-US" smtClean="0">
                <a:solidFill>
                  <a:prstClr val="black">
                    <a:tint val="75000"/>
                  </a:prstClr>
                </a:solidFill>
              </a:rPr>
              <a:pPr/>
              <a:t>2025/3/24</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0699154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DA4436D8-EA38-4DB3-B509-3F4452DCC0C4}" type="datetime1">
              <a:rPr lang="ja-JP" altLang="en-US" smtClean="0">
                <a:solidFill>
                  <a:prstClr val="black">
                    <a:tint val="75000"/>
                  </a:prstClr>
                </a:solidFill>
              </a:rPr>
              <a:pPr/>
              <a:t>2025/3/24</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3955867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E1257EDD-F118-48BA-9665-6966C160534D}" type="datetimeFigureOut">
              <a:rPr kumimoji="1" lang="ja-JP" altLang="en-US" smtClean="0"/>
              <a:pPr/>
              <a:t>2025/3/24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4776547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E1257EDD-F118-48BA-9665-6966C160534D}" type="datetimeFigureOut">
              <a:rPr kumimoji="1" lang="ja-JP" altLang="en-US" smtClean="0"/>
              <a:pPr/>
              <a:t>2025/3/24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264554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E1257EDD-F118-48BA-9665-6966C160534D}" type="datetimeFigureOut">
              <a:rPr kumimoji="1" lang="ja-JP" altLang="en-US" smtClean="0"/>
              <a:pPr/>
              <a:t>2025/3/24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4773530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E1257EDD-F118-48BA-9665-6966C160534D}" type="datetimeFigureOut">
              <a:rPr kumimoji="1" lang="ja-JP" altLang="en-US" smtClean="0"/>
              <a:pPr/>
              <a:t>2025/3/24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2950305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E1257EDD-F118-48BA-9665-6966C160534D}" type="datetimeFigureOut">
              <a:rPr kumimoji="1" lang="ja-JP" altLang="en-US" smtClean="0"/>
              <a:pPr/>
              <a:t>2025/3/24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4623293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E1257EDD-F118-48BA-9665-6966C160534D}" type="datetimeFigureOut">
              <a:rPr kumimoji="1" lang="ja-JP" altLang="en-US" smtClean="0"/>
              <a:pPr/>
              <a:t>2025/3/24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0514373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E1257EDD-F118-48BA-9665-6966C160534D}" type="datetimeFigureOut">
              <a:rPr kumimoji="1" lang="ja-JP" altLang="en-US" smtClean="0"/>
              <a:pPr/>
              <a:t>2025/3/24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371698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257EDD-F118-48BA-9665-6966C160534D}" type="datetimeFigureOut">
              <a:rPr kumimoji="1" lang="ja-JP" altLang="en-US" smtClean="0"/>
              <a:pPr/>
              <a:t>2025/3/24</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0385030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238ECE-320F-415C-A091-9B9CC939B427}" type="datetime1">
              <a:rPr lang="ja-JP" altLang="en-US" smtClean="0">
                <a:solidFill>
                  <a:prstClr val="black">
                    <a:tint val="75000"/>
                  </a:prstClr>
                </a:solidFill>
              </a:rPr>
              <a:pPr/>
              <a:t>2025/3/24</a:t>
            </a:fld>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7902125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29960" y="982133"/>
            <a:ext cx="7772400" cy="2403698"/>
          </a:xfrm>
        </p:spPr>
        <p:txBody>
          <a:bodyPr>
            <a:normAutofit/>
          </a:bodyPr>
          <a:lstStyle/>
          <a:p>
            <a:br>
              <a:rPr lang="en-US" altLang="ja-JP" b="1" dirty="0">
                <a:latin typeface="+mn-ea"/>
                <a:ea typeface="+mn-ea"/>
              </a:rPr>
            </a:br>
            <a:br>
              <a:rPr lang="en-US" altLang="ja-JP" b="1" dirty="0">
                <a:latin typeface="+mn-ea"/>
                <a:ea typeface="+mn-ea"/>
              </a:rPr>
            </a:br>
            <a:r>
              <a:rPr lang="ja-JP" altLang="en-US" b="1" dirty="0">
                <a:latin typeface="+mn-ea"/>
                <a:ea typeface="+mn-ea"/>
              </a:rPr>
              <a:t>○○</a:t>
            </a:r>
            <a:r>
              <a:rPr lang="ja-JP" altLang="en-US" b="1" dirty="0">
                <a:latin typeface="+mn-ea"/>
              </a:rPr>
              <a:t>○○○○</a:t>
            </a:r>
            <a:r>
              <a:rPr lang="ja-JP" altLang="en-US" b="1" dirty="0">
                <a:latin typeface="+mn-ea"/>
                <a:ea typeface="+mn-ea"/>
              </a:rPr>
              <a:t>の人材育成</a:t>
            </a:r>
            <a:endParaRPr kumimoji="1" lang="ja-JP" altLang="en-US" dirty="0">
              <a:latin typeface="+mn-ea"/>
              <a:ea typeface="+mn-ea"/>
            </a:endParaRPr>
          </a:p>
        </p:txBody>
      </p:sp>
      <p:sp>
        <p:nvSpPr>
          <p:cNvPr id="3" name="サブタイトル 2"/>
          <p:cNvSpPr>
            <a:spLocks noGrp="1"/>
          </p:cNvSpPr>
          <p:nvPr>
            <p:ph type="subTitle" idx="1"/>
          </p:nvPr>
        </p:nvSpPr>
        <p:spPr>
          <a:xfrm>
            <a:off x="351251" y="3836349"/>
            <a:ext cx="8466630" cy="1868956"/>
          </a:xfrm>
        </p:spPr>
        <p:txBody>
          <a:bodyPr>
            <a:normAutofit/>
          </a:bodyPr>
          <a:lstStyle/>
          <a:p>
            <a:pPr algn="l"/>
            <a:r>
              <a:rPr kumimoji="1" lang="ja-JP" altLang="en-US" sz="2400" dirty="0">
                <a:latin typeface="+mn-ea"/>
              </a:rPr>
              <a:t>提案期間　 ：</a:t>
            </a:r>
            <a:r>
              <a:rPr lang="ja-JP" altLang="en-US" sz="2400" dirty="0">
                <a:latin typeface="+mn-ea"/>
              </a:rPr>
              <a:t>〇〇〇〇、〇〇〇〇、〇〇〇〇・・・</a:t>
            </a:r>
            <a:endParaRPr lang="en-US" altLang="ja-JP" sz="2400" dirty="0">
              <a:latin typeface="+mn-ea"/>
            </a:endParaRPr>
          </a:p>
          <a:p>
            <a:pPr algn="l"/>
            <a:r>
              <a:rPr kumimoji="1" lang="ja-JP" altLang="en-US" sz="2400" dirty="0">
                <a:latin typeface="+mn-ea"/>
              </a:rPr>
              <a:t>実施期間 　：○年間（</a:t>
            </a:r>
            <a:r>
              <a:rPr lang="ja-JP" altLang="en-US" sz="2400" dirty="0">
                <a:latin typeface="+mn-ea"/>
              </a:rPr>
              <a:t>２０２５年８月～２０●●年●●月）</a:t>
            </a:r>
            <a:endParaRPr kumimoji="1" lang="en-US" altLang="ja-JP" sz="2400" dirty="0">
              <a:latin typeface="+mn-ea"/>
            </a:endParaRPr>
          </a:p>
          <a:p>
            <a:pPr algn="l"/>
            <a:r>
              <a:rPr kumimoji="1" lang="ja-JP" altLang="en-US" sz="2400" dirty="0">
                <a:latin typeface="+mn-ea"/>
              </a:rPr>
              <a:t>予算総額 　：○</a:t>
            </a:r>
            <a:r>
              <a:rPr lang="en-US" altLang="ja-JP" sz="2400" dirty="0">
                <a:latin typeface="+mn-ea"/>
              </a:rPr>
              <a:t> , </a:t>
            </a:r>
            <a:r>
              <a:rPr kumimoji="1" lang="ja-JP" altLang="en-US" sz="2400" dirty="0">
                <a:latin typeface="+mn-ea"/>
              </a:rPr>
              <a:t>○○○百万円</a:t>
            </a:r>
            <a:br>
              <a:rPr kumimoji="1" lang="en-US" altLang="ja-JP" sz="2400" dirty="0">
                <a:latin typeface="+mn-ea"/>
              </a:rPr>
            </a:br>
            <a:r>
              <a:rPr kumimoji="1" lang="ja-JP" altLang="en-US" sz="2400" dirty="0">
                <a:latin typeface="+mn-ea"/>
              </a:rPr>
              <a:t>　　　　　　　　（うち、初年度予算額：〇百万円）</a:t>
            </a:r>
            <a:endParaRPr kumimoji="1" lang="en-US" altLang="ja-JP" sz="2400" dirty="0">
              <a:latin typeface="+mn-ea"/>
            </a:endParaRPr>
          </a:p>
          <a:p>
            <a:pPr algn="l"/>
            <a:endParaRPr kumimoji="1" lang="en-US" altLang="ja-JP" sz="2400" dirty="0">
              <a:latin typeface="+mn-ea"/>
            </a:endParaRPr>
          </a:p>
          <a:p>
            <a:pPr algn="l"/>
            <a:endParaRPr kumimoji="1" lang="ja-JP" altLang="en-US" sz="2400" dirty="0">
              <a:latin typeface="+mn-ea"/>
            </a:endParaRPr>
          </a:p>
        </p:txBody>
      </p:sp>
      <p:sp>
        <p:nvSpPr>
          <p:cNvPr id="5" name="テキスト ボックス 4"/>
          <p:cNvSpPr txBox="1"/>
          <p:nvPr/>
        </p:nvSpPr>
        <p:spPr>
          <a:xfrm>
            <a:off x="7341530" y="2855232"/>
            <a:ext cx="1749147" cy="64633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＜研究開発テーマ名＞</a:t>
            </a:r>
            <a:endParaRPr lang="en-US" altLang="ja-JP" dirty="0">
              <a:latin typeface="+mn-ea"/>
            </a:endParaRPr>
          </a:p>
          <a:p>
            <a:r>
              <a:rPr lang="ja-JP" altLang="en-US" dirty="0">
                <a:latin typeface="+mn-ea"/>
              </a:rPr>
              <a:t>　　提案者独自の提案名を記載してください</a:t>
            </a:r>
          </a:p>
        </p:txBody>
      </p:sp>
      <p:sp>
        <p:nvSpPr>
          <p:cNvPr id="6" name="テキスト ボックス 5"/>
          <p:cNvSpPr txBox="1"/>
          <p:nvPr/>
        </p:nvSpPr>
        <p:spPr>
          <a:xfrm>
            <a:off x="4136105" y="3501008"/>
            <a:ext cx="5007895" cy="64633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提案される企業・大学、研究機関等の名称を記載してください</a:t>
            </a:r>
            <a:endParaRPr lang="en-US" altLang="ja-JP" dirty="0">
              <a:latin typeface="+mn-ea"/>
            </a:endParaRPr>
          </a:p>
          <a:p>
            <a:r>
              <a:rPr lang="ja-JP" altLang="en-US" dirty="0">
                <a:latin typeface="+mn-ea"/>
              </a:rPr>
              <a:t>共同提案の場合、代表機関を一番左に記述し、共同提案者を続けて併記してください。委託先、共同研究先はその旨明示の上、記載ください。</a:t>
            </a:r>
            <a:endParaRPr lang="en-US" altLang="ja-JP" dirty="0">
              <a:latin typeface="+mn-ea"/>
            </a:endParaRPr>
          </a:p>
        </p:txBody>
      </p:sp>
      <p:sp>
        <p:nvSpPr>
          <p:cNvPr id="9" name="テキスト ボックス 8"/>
          <p:cNvSpPr txBox="1"/>
          <p:nvPr/>
        </p:nvSpPr>
        <p:spPr>
          <a:xfrm>
            <a:off x="3162535" y="53276"/>
            <a:ext cx="5922046" cy="2259593"/>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pPr marL="171450" indent="-171450">
              <a:lnSpc>
                <a:spcPts val="1300"/>
              </a:lnSpc>
              <a:buFont typeface="Arial" panose="020B0604020202020204" pitchFamily="34" charset="0"/>
              <a:buChar char="•"/>
            </a:pPr>
            <a:r>
              <a:rPr lang="ja-JP" altLang="en-US" dirty="0">
                <a:latin typeface="+mn-ea"/>
              </a:rPr>
              <a:t>本様式に従い、提案する研究開発の説明資料を作成してください。</a:t>
            </a:r>
            <a:r>
              <a:rPr lang="ja-JP" altLang="en-US" b="1" u="sng" dirty="0">
                <a:latin typeface="+mn-ea"/>
              </a:rPr>
              <a:t>様式中の項目や注意書きで指定する内容を参考にして作成ください。構成（順番）や体裁等は変更いただいて結構です。（例：スライドサイズは</a:t>
            </a:r>
            <a:r>
              <a:rPr lang="en-US" altLang="ja-JP" b="1" u="sng" dirty="0">
                <a:latin typeface="+mn-ea"/>
              </a:rPr>
              <a:t>4:3</a:t>
            </a:r>
            <a:r>
              <a:rPr lang="ja-JP" altLang="en-US" b="1" u="sng" dirty="0">
                <a:latin typeface="+mn-ea"/>
              </a:rPr>
              <a:t>、</a:t>
            </a:r>
            <a:r>
              <a:rPr lang="en-US" altLang="ja-JP" b="1" u="sng" dirty="0">
                <a:latin typeface="+mn-ea"/>
              </a:rPr>
              <a:t>16:9</a:t>
            </a:r>
            <a:r>
              <a:rPr lang="ja-JP" altLang="en-US" b="1" u="sng" dirty="0">
                <a:latin typeface="+mn-ea"/>
              </a:rPr>
              <a:t>のいずれも可）</a:t>
            </a:r>
            <a:endParaRPr lang="en-US" altLang="ja-JP" b="1" u="sng" dirty="0">
              <a:latin typeface="+mn-ea"/>
            </a:endParaRPr>
          </a:p>
          <a:p>
            <a:pPr marL="171450" indent="-171450">
              <a:lnSpc>
                <a:spcPts val="1300"/>
              </a:lnSpc>
              <a:buFont typeface="Arial" panose="020B0604020202020204" pitchFamily="34" charset="0"/>
              <a:buChar char="•"/>
            </a:pPr>
            <a:r>
              <a:rPr lang="ja-JP" altLang="en-US" dirty="0">
                <a:latin typeface="+mn-ea"/>
              </a:rPr>
              <a:t>必要に応じ、コア</a:t>
            </a:r>
            <a:r>
              <a:rPr lang="ja-JP" altLang="en-US">
                <a:latin typeface="+mn-ea"/>
              </a:rPr>
              <a:t>となるポイントに</a:t>
            </a:r>
            <a:r>
              <a:rPr lang="ja-JP" altLang="en-US" dirty="0">
                <a:latin typeface="+mn-ea"/>
              </a:rPr>
              <a:t>関する説明資料や本様式の各項目に係る補足説明資料等、参考資料を追加いただくことは可能です。</a:t>
            </a:r>
            <a:endParaRPr lang="en-US" altLang="ja-JP" dirty="0">
              <a:latin typeface="+mn-ea"/>
            </a:endParaRPr>
          </a:p>
          <a:p>
            <a:pPr marL="171450" indent="-171450">
              <a:lnSpc>
                <a:spcPts val="1300"/>
              </a:lnSpc>
              <a:buFont typeface="Arial" panose="020B0604020202020204" pitchFamily="34" charset="0"/>
              <a:buChar char="•"/>
            </a:pPr>
            <a:r>
              <a:rPr lang="ja-JP" altLang="en-US" dirty="0">
                <a:latin typeface="+mn-ea"/>
              </a:rPr>
              <a:t>記載の内容が判読しやすい字体とし、大きさは</a:t>
            </a:r>
            <a:r>
              <a:rPr lang="en-US" altLang="ja-JP" dirty="0">
                <a:latin typeface="+mn-ea"/>
              </a:rPr>
              <a:t>12</a:t>
            </a:r>
            <a:r>
              <a:rPr lang="ja-JP" altLang="en-US" dirty="0">
                <a:latin typeface="+mn-ea"/>
              </a:rPr>
              <a:t>ポイント以上を基本としてください。</a:t>
            </a:r>
          </a:p>
          <a:p>
            <a:pPr marL="171450" indent="-171450">
              <a:lnSpc>
                <a:spcPts val="1300"/>
              </a:lnSpc>
              <a:buFont typeface="Arial" panose="020B0604020202020204" pitchFamily="34" charset="0"/>
              <a:buChar char="•"/>
            </a:pPr>
            <a:r>
              <a:rPr lang="ja-JP" altLang="en-US" dirty="0">
                <a:latin typeface="+mn-ea"/>
              </a:rPr>
              <a:t>積極的に図、写真、グラフ等を使用して、簡潔にわかりやすく説明するようにしてください。</a:t>
            </a:r>
          </a:p>
          <a:p>
            <a:pPr marL="171450" indent="-171450">
              <a:lnSpc>
                <a:spcPts val="1300"/>
              </a:lnSpc>
              <a:buFont typeface="Arial" panose="020B0604020202020204" pitchFamily="34" charset="0"/>
              <a:buChar char="•"/>
            </a:pPr>
            <a:r>
              <a:rPr lang="ja-JP" altLang="en-US" dirty="0">
                <a:latin typeface="+mn-ea"/>
              </a:rPr>
              <a:t>スライドの本紙は</a:t>
            </a:r>
            <a:r>
              <a:rPr lang="en-US" altLang="ja-JP" dirty="0">
                <a:latin typeface="+mn-ea"/>
              </a:rPr>
              <a:t>10</a:t>
            </a:r>
            <a:r>
              <a:rPr lang="ja-JP" altLang="en-US" dirty="0">
                <a:latin typeface="+mn-ea"/>
              </a:rPr>
              <a:t>頁以内（表紙、補足説明資料、参考資料を除く）でまとめてください。</a:t>
            </a:r>
            <a:endParaRPr lang="en-US" altLang="ja-JP" dirty="0">
              <a:latin typeface="+mn-ea"/>
            </a:endParaRPr>
          </a:p>
          <a:p>
            <a:pPr marL="171450" indent="-171450">
              <a:lnSpc>
                <a:spcPts val="1300"/>
              </a:lnSpc>
              <a:buFont typeface="Arial" panose="020B0604020202020204" pitchFamily="34" charset="0"/>
              <a:buChar char="•"/>
            </a:pPr>
            <a:r>
              <a:rPr lang="ja-JP" altLang="en-US" dirty="0">
                <a:latin typeface="+mn-ea"/>
              </a:rPr>
              <a:t>本紙スライドのノート部分に、プレゼンテーションいただいた場合のセリフを記入ください。</a:t>
            </a:r>
            <a:endParaRPr lang="en-US" altLang="ja-JP" dirty="0">
              <a:latin typeface="+mn-ea"/>
            </a:endParaRPr>
          </a:p>
          <a:p>
            <a:pPr>
              <a:lnSpc>
                <a:spcPts val="1300"/>
              </a:lnSpc>
            </a:pPr>
            <a:r>
              <a:rPr lang="ja-JP" altLang="en-US" dirty="0">
                <a:latin typeface="+mn-ea"/>
              </a:rPr>
              <a:t>　　</a:t>
            </a:r>
            <a:r>
              <a:rPr lang="en-US" altLang="ja-JP" dirty="0">
                <a:latin typeface="+mn-ea"/>
              </a:rPr>
              <a:t>※</a:t>
            </a:r>
            <a:r>
              <a:rPr lang="ja-JP" altLang="en-US" dirty="0">
                <a:latin typeface="+mn-ea"/>
              </a:rPr>
              <a:t>発表時間</a:t>
            </a:r>
            <a:r>
              <a:rPr lang="en-US" altLang="ja-JP" dirty="0">
                <a:latin typeface="+mn-ea"/>
              </a:rPr>
              <a:t>10</a:t>
            </a:r>
            <a:r>
              <a:rPr lang="ja-JP" altLang="en-US" dirty="0">
                <a:latin typeface="+mn-ea"/>
              </a:rPr>
              <a:t>分を想定した文字量とし、それを超えるものは不可です。</a:t>
            </a:r>
            <a:endParaRPr lang="en-US" altLang="ja-JP" dirty="0">
              <a:latin typeface="+mn-ea"/>
            </a:endParaRPr>
          </a:p>
          <a:p>
            <a:pPr marL="171450" indent="-171450">
              <a:lnSpc>
                <a:spcPts val="1300"/>
              </a:lnSpc>
              <a:buFont typeface="Arial" panose="020B0604020202020204" pitchFamily="34" charset="0"/>
              <a:buChar char="•"/>
            </a:pPr>
            <a:r>
              <a:rPr lang="ja-JP" altLang="en-US" dirty="0">
                <a:latin typeface="+mn-ea"/>
              </a:rPr>
              <a:t>青字の説明書きを参考に記載してください。</a:t>
            </a:r>
            <a:endParaRPr lang="en-US" altLang="ja-JP" dirty="0">
              <a:latin typeface="+mn-ea"/>
            </a:endParaRPr>
          </a:p>
          <a:p>
            <a:pPr marL="171450" indent="-171450">
              <a:lnSpc>
                <a:spcPts val="1300"/>
              </a:lnSpc>
              <a:buFont typeface="Arial" panose="020B0604020202020204" pitchFamily="34" charset="0"/>
              <a:buChar char="•"/>
            </a:pPr>
            <a:r>
              <a:rPr lang="ja-JP" altLang="en-US" dirty="0">
                <a:latin typeface="+mn-ea"/>
              </a:rPr>
              <a:t>作成時は説明書きを削除してください。項目は、削除・追加しないでください。</a:t>
            </a:r>
            <a:endParaRPr lang="en-US" altLang="ja-JP" dirty="0">
              <a:latin typeface="+mn-ea"/>
            </a:endParaRPr>
          </a:p>
          <a:p>
            <a:pPr marL="171450" indent="-171450">
              <a:lnSpc>
                <a:spcPts val="1300"/>
              </a:lnSpc>
              <a:buFont typeface="Arial" panose="020B0604020202020204" pitchFamily="34" charset="0"/>
              <a:buChar char="•"/>
            </a:pPr>
            <a:r>
              <a:rPr lang="ja-JP" altLang="en-US" b="1" u="sng" dirty="0">
                <a:solidFill>
                  <a:srgbClr val="FFFF00"/>
                </a:solidFill>
                <a:latin typeface="+mn-ea"/>
              </a:rPr>
              <a:t>動画等のファイルサイズが大きくなるような埋め込みはしないでください。</a:t>
            </a:r>
          </a:p>
        </p:txBody>
      </p:sp>
      <p:sp>
        <p:nvSpPr>
          <p:cNvPr id="8" name="テキスト ボックス 7"/>
          <p:cNvSpPr txBox="1"/>
          <p:nvPr/>
        </p:nvSpPr>
        <p:spPr>
          <a:xfrm>
            <a:off x="150936" y="477240"/>
            <a:ext cx="2473754" cy="307777"/>
          </a:xfrm>
          <a:prstGeom prst="rect">
            <a:avLst/>
          </a:prstGeom>
          <a:noFill/>
          <a:ln>
            <a:noFill/>
          </a:ln>
        </p:spPr>
        <p:txBody>
          <a:bodyPr wrap="none" rtlCol="0">
            <a:spAutoFit/>
          </a:bodyPr>
          <a:lstStyle/>
          <a:p>
            <a:r>
              <a:rPr kumimoji="1" lang="ja-JP" altLang="en-US" sz="1400" u="sng" dirty="0">
                <a:latin typeface="+mn-ea"/>
              </a:rPr>
              <a:t>研究開発テーマ概要説明資料</a:t>
            </a:r>
          </a:p>
        </p:txBody>
      </p:sp>
      <p:sp>
        <p:nvSpPr>
          <p:cNvPr id="11" name="スライド番号プレースホルダ 2"/>
          <p:cNvSpPr txBox="1">
            <a:spLocks noGrp="1"/>
          </p:cNvSpPr>
          <p:nvPr/>
        </p:nvSpPr>
        <p:spPr bwMode="auto">
          <a:xfrm>
            <a:off x="8551181" y="6547530"/>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mn-ea"/>
                <a:cs typeface="メイリオ" pitchFamily="50" charset="-128"/>
              </a:rPr>
              <a:pPr algn="r" defTabSz="884238">
                <a:defRPr/>
              </a:pPr>
              <a:t>1</a:t>
            </a:fld>
            <a:endParaRPr lang="en-US" altLang="ja-JP" dirty="0">
              <a:solidFill>
                <a:schemeClr val="tx1"/>
              </a:solidFill>
              <a:latin typeface="+mn-ea"/>
              <a:cs typeface="メイリオ" pitchFamily="50" charset="-128"/>
            </a:endParaRPr>
          </a:p>
        </p:txBody>
      </p:sp>
      <p:sp>
        <p:nvSpPr>
          <p:cNvPr id="13" name="テキスト ボックス 12"/>
          <p:cNvSpPr txBox="1"/>
          <p:nvPr/>
        </p:nvSpPr>
        <p:spPr>
          <a:xfrm>
            <a:off x="209826" y="2074380"/>
            <a:ext cx="3108543" cy="461665"/>
          </a:xfrm>
          <a:prstGeom prst="rect">
            <a:avLst/>
          </a:prstGeom>
          <a:noFill/>
          <a:ln>
            <a:noFill/>
          </a:ln>
        </p:spPr>
        <p:txBody>
          <a:bodyPr wrap="none" rtlCol="0">
            <a:spAutoFit/>
          </a:bodyPr>
          <a:lstStyle/>
          <a:p>
            <a:r>
              <a:rPr kumimoji="1" lang="ja-JP" altLang="en-US" sz="2400" u="sng" dirty="0">
                <a:latin typeface="+mn-ea"/>
              </a:rPr>
              <a:t>研究開発項目：</a:t>
            </a:r>
            <a:r>
              <a:rPr lang="ja-JP" altLang="en-US" sz="2400" u="sng" dirty="0">
                <a:latin typeface="+mn-ea"/>
                <a:sym typeface="Wingdings" panose="05000000000000000000" pitchFamily="2" charset="2"/>
              </a:rPr>
              <a:t>（●●</a:t>
            </a:r>
            <a:r>
              <a:rPr kumimoji="1" lang="ja-JP" altLang="en-US" sz="2400" u="sng" dirty="0">
                <a:latin typeface="+mn-ea"/>
              </a:rPr>
              <a:t>）</a:t>
            </a:r>
          </a:p>
        </p:txBody>
      </p:sp>
      <p:sp>
        <p:nvSpPr>
          <p:cNvPr id="14" name="テキスト ボックス 13"/>
          <p:cNvSpPr txBox="1"/>
          <p:nvPr/>
        </p:nvSpPr>
        <p:spPr>
          <a:xfrm>
            <a:off x="251053" y="1366140"/>
            <a:ext cx="2664974" cy="64633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応募する研究開発項目名を記載ください。（例：（</a:t>
            </a:r>
            <a:r>
              <a:rPr lang="en-US" altLang="ja-JP" dirty="0">
                <a:latin typeface="+mn-ea"/>
              </a:rPr>
              <a:t>g5-1-3</a:t>
            </a:r>
            <a:r>
              <a:rPr lang="ja-JP" altLang="en-US" dirty="0">
                <a:latin typeface="+mn-ea"/>
              </a:rPr>
              <a:t>等））</a:t>
            </a:r>
            <a:endParaRPr lang="en-US" altLang="ja-JP" dirty="0">
              <a:latin typeface="+mn-ea"/>
            </a:endParaRPr>
          </a:p>
          <a:p>
            <a:r>
              <a:rPr lang="ja-JP" altLang="en-US" dirty="0">
                <a:latin typeface="+mn-ea"/>
              </a:rPr>
              <a:t>複数該当する場合は複数記載ください。</a:t>
            </a:r>
          </a:p>
        </p:txBody>
      </p:sp>
      <p:sp>
        <p:nvSpPr>
          <p:cNvPr id="15" name="テキスト ボックス 14"/>
          <p:cNvSpPr txBox="1"/>
          <p:nvPr/>
        </p:nvSpPr>
        <p:spPr>
          <a:xfrm>
            <a:off x="179512" y="168895"/>
            <a:ext cx="633507" cy="307777"/>
          </a:xfrm>
          <a:prstGeom prst="rect">
            <a:avLst/>
          </a:prstGeom>
          <a:noFill/>
          <a:ln>
            <a:solidFill>
              <a:schemeClr val="tx1"/>
            </a:solidFill>
          </a:ln>
        </p:spPr>
        <p:txBody>
          <a:bodyPr wrap="none" rtlCol="0">
            <a:spAutoFit/>
          </a:bodyPr>
          <a:lstStyle/>
          <a:p>
            <a:r>
              <a:rPr kumimoji="1" lang="ja-JP" altLang="en-US" sz="1400" dirty="0">
                <a:latin typeface="+mn-ea"/>
              </a:rPr>
              <a:t>別添</a:t>
            </a:r>
            <a:r>
              <a:rPr lang="en-US" altLang="ja-JP" sz="1400" dirty="0">
                <a:latin typeface="+mn-ea"/>
              </a:rPr>
              <a:t>1</a:t>
            </a:r>
            <a:endParaRPr kumimoji="1" lang="ja-JP" altLang="en-US" sz="1400" dirty="0">
              <a:latin typeface="+mn-ea"/>
            </a:endParaRPr>
          </a:p>
        </p:txBody>
      </p:sp>
      <p:sp>
        <p:nvSpPr>
          <p:cNvPr id="16" name="テキスト ボックス 15">
            <a:extLst>
              <a:ext uri="{FF2B5EF4-FFF2-40B4-BE49-F238E27FC236}">
                <a16:creationId xmlns:a16="http://schemas.microsoft.com/office/drawing/2014/main" id="{38CBC15D-DD57-4292-9543-1D61946A4730}"/>
              </a:ext>
            </a:extLst>
          </p:cNvPr>
          <p:cNvSpPr txBox="1"/>
          <p:nvPr/>
        </p:nvSpPr>
        <p:spPr>
          <a:xfrm>
            <a:off x="6466659" y="4191471"/>
            <a:ext cx="2677341"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実施期間は、２０２５年８月の事業開始を想定してください。</a:t>
            </a:r>
          </a:p>
        </p:txBody>
      </p:sp>
      <p:sp>
        <p:nvSpPr>
          <p:cNvPr id="7" name="テキスト ボックス 6">
            <a:extLst>
              <a:ext uri="{FF2B5EF4-FFF2-40B4-BE49-F238E27FC236}">
                <a16:creationId xmlns:a16="http://schemas.microsoft.com/office/drawing/2014/main" id="{5F32FFD8-3438-31D6-E033-DE7569F81F6F}"/>
              </a:ext>
            </a:extLst>
          </p:cNvPr>
          <p:cNvSpPr txBox="1"/>
          <p:nvPr/>
        </p:nvSpPr>
        <p:spPr>
          <a:xfrm>
            <a:off x="6460342" y="4717555"/>
            <a:ext cx="2677341"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事業期間全体で要する予算総額と、初年度の予算額を記載してください。</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7504" y="59138"/>
            <a:ext cx="4320000" cy="562074"/>
          </a:xfrm>
        </p:spPr>
        <p:style>
          <a:lnRef idx="0">
            <a:schemeClr val="accent5"/>
          </a:lnRef>
          <a:fillRef idx="3">
            <a:schemeClr val="accent5"/>
          </a:fillRef>
          <a:effectRef idx="3">
            <a:schemeClr val="accent5"/>
          </a:effectRef>
          <a:fontRef idx="minor">
            <a:schemeClr val="lt1"/>
          </a:fontRef>
        </p:style>
        <p:txBody>
          <a:bodyPr>
            <a:noAutofit/>
          </a:bodyPr>
          <a:lstStyle/>
          <a:p>
            <a:pPr algn="l"/>
            <a:r>
              <a:rPr lang="ja-JP" altLang="en-US" sz="2800" dirty="0">
                <a:latin typeface="+mn-ea"/>
              </a:rPr>
              <a:t>１．提案の概要</a:t>
            </a:r>
            <a:endParaRPr kumimoji="1" lang="ja-JP" altLang="en-US" sz="2800" dirty="0">
              <a:latin typeface="+mn-ea"/>
            </a:endParaRPr>
          </a:p>
        </p:txBody>
      </p:sp>
      <p:sp>
        <p:nvSpPr>
          <p:cNvPr id="6" name="テキスト ボックス 5"/>
          <p:cNvSpPr txBox="1"/>
          <p:nvPr/>
        </p:nvSpPr>
        <p:spPr>
          <a:xfrm>
            <a:off x="971600" y="2060848"/>
            <a:ext cx="7416824" cy="64633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・提案技術に係る研究開発の産業・社会ニーズ等の背景、必要性（国プロとしての実施の必要性含む）、課題、解決方法、産業社会への波及効果等の概要を簡潔に記載ください。</a:t>
            </a:r>
            <a:endParaRPr lang="en-US" altLang="ja-JP" dirty="0">
              <a:latin typeface="+mn-ea"/>
            </a:endParaRPr>
          </a:p>
          <a:p>
            <a:r>
              <a:rPr lang="ja-JP" altLang="en-US" sz="1200" i="1" dirty="0">
                <a:solidFill>
                  <a:schemeClr val="bg1"/>
                </a:solidFill>
                <a:latin typeface="+mn-ea"/>
              </a:rPr>
              <a:t>・提案者が有する強み等、アピールできる点を記載ください。</a:t>
            </a:r>
            <a:endParaRPr lang="en-US" altLang="ja-JP" sz="1200" i="1" dirty="0">
              <a:solidFill>
                <a:schemeClr val="bg1"/>
              </a:solidFill>
              <a:latin typeface="+mn-ea"/>
            </a:endParaRPr>
          </a:p>
        </p:txBody>
      </p:sp>
      <p:sp>
        <p:nvSpPr>
          <p:cNvPr id="4" name="スライド番号プレースホルダ 2"/>
          <p:cNvSpPr txBox="1">
            <a:spLocks noGrp="1"/>
          </p:cNvSpPr>
          <p:nvPr/>
        </p:nvSpPr>
        <p:spPr bwMode="auto">
          <a:xfrm>
            <a:off x="8602142" y="6503988"/>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mn-ea"/>
                <a:cs typeface="メイリオ" pitchFamily="50" charset="-128"/>
              </a:rPr>
              <a:pPr algn="r" defTabSz="884238">
                <a:defRPr/>
              </a:pPr>
              <a:t>2</a:t>
            </a:fld>
            <a:endParaRPr lang="en-US" altLang="ja-JP" dirty="0">
              <a:solidFill>
                <a:schemeClr val="tx1"/>
              </a:solidFill>
              <a:latin typeface="+mn-ea"/>
              <a:cs typeface="メイリオ" pitchFamily="50" charset="-128"/>
            </a:endParaRPr>
          </a:p>
        </p:txBody>
      </p:sp>
      <p:sp>
        <p:nvSpPr>
          <p:cNvPr id="9" name="正方形/長方形 8"/>
          <p:cNvSpPr/>
          <p:nvPr/>
        </p:nvSpPr>
        <p:spPr>
          <a:xfrm>
            <a:off x="107777" y="997815"/>
            <a:ext cx="8869237" cy="5506173"/>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latin typeface="+mn-ea"/>
            </a:endParaRPr>
          </a:p>
        </p:txBody>
      </p:sp>
      <p:sp>
        <p:nvSpPr>
          <p:cNvPr id="10" name="正方形/長方形 9"/>
          <p:cNvSpPr/>
          <p:nvPr/>
        </p:nvSpPr>
        <p:spPr>
          <a:xfrm>
            <a:off x="106313" y="781791"/>
            <a:ext cx="1657376" cy="355882"/>
          </a:xfrm>
          <a:prstGeom prst="rect">
            <a:avLst/>
          </a:prstGeom>
          <a:solidFill>
            <a:srgbClr val="00B0F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latin typeface="+mn-ea"/>
              </a:rPr>
              <a:t>事業概要</a:t>
            </a:r>
          </a:p>
        </p:txBody>
      </p:sp>
      <p:sp>
        <p:nvSpPr>
          <p:cNvPr id="11" name="正方形/長方形 252"/>
          <p:cNvSpPr>
            <a:spLocks noChangeArrowheads="1"/>
          </p:cNvSpPr>
          <p:nvPr/>
        </p:nvSpPr>
        <p:spPr bwMode="auto">
          <a:xfrm>
            <a:off x="107504" y="1164252"/>
            <a:ext cx="8869510" cy="276999"/>
          </a:xfrm>
          <a:prstGeom prst="rect">
            <a:avLst/>
          </a:prstGeom>
          <a:noFill/>
          <a:ln w="9525">
            <a:noFill/>
            <a:miter lim="800000"/>
            <a:headEnd/>
            <a:tailEnd/>
          </a:ln>
        </p:spPr>
        <p:txBody>
          <a:bodyPr wrap="square">
            <a:spAutoFit/>
          </a:bodyPr>
          <a:lstStyle/>
          <a:p>
            <a:pPr>
              <a:spcBef>
                <a:spcPts val="600"/>
              </a:spcBef>
            </a:pPr>
            <a:r>
              <a:rPr lang="ja-JP" altLang="en-US" sz="1200" dirty="0">
                <a:latin typeface="+mn-ea"/>
              </a:rPr>
              <a:t>　</a:t>
            </a:r>
            <a:endParaRPr lang="en-US" altLang="ja-JP" sz="1200" dirty="0">
              <a:latin typeface="+mn-e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6106" y="133719"/>
            <a:ext cx="4320000" cy="562074"/>
          </a:xfrm>
        </p:spPr>
        <p:style>
          <a:lnRef idx="0">
            <a:schemeClr val="accent5"/>
          </a:lnRef>
          <a:fillRef idx="3">
            <a:schemeClr val="accent5"/>
          </a:fillRef>
          <a:effectRef idx="3">
            <a:schemeClr val="accent5"/>
          </a:effectRef>
          <a:fontRef idx="minor">
            <a:schemeClr val="lt1"/>
          </a:fontRef>
        </p:style>
        <p:txBody>
          <a:bodyPr>
            <a:noAutofit/>
          </a:bodyPr>
          <a:lstStyle/>
          <a:p>
            <a:pPr algn="l"/>
            <a:r>
              <a:rPr kumimoji="1" lang="ja-JP" altLang="en-US" sz="2800" dirty="0">
                <a:latin typeface="+mn-ea"/>
              </a:rPr>
              <a:t>２．事業目標</a:t>
            </a:r>
          </a:p>
        </p:txBody>
      </p:sp>
      <p:sp>
        <p:nvSpPr>
          <p:cNvPr id="6" name="テキスト ボックス 5"/>
          <p:cNvSpPr txBox="1"/>
          <p:nvPr/>
        </p:nvSpPr>
        <p:spPr>
          <a:xfrm>
            <a:off x="4544537" y="183923"/>
            <a:ext cx="4536504"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提案する事業の目標を具体的かつ定量的に記載してください</a:t>
            </a:r>
            <a:endParaRPr lang="en-US" altLang="ja-JP" dirty="0">
              <a:latin typeface="+mn-ea"/>
            </a:endParaRPr>
          </a:p>
          <a:p>
            <a:r>
              <a:rPr lang="ja-JP" altLang="en-US" dirty="0">
                <a:latin typeface="+mn-ea"/>
              </a:rPr>
              <a:t>　（極力、目標仕様等の具体的な数値を記載してください）</a:t>
            </a:r>
            <a:endParaRPr lang="en-US" altLang="ja-JP" dirty="0">
              <a:latin typeface="+mn-ea"/>
            </a:endParaRPr>
          </a:p>
        </p:txBody>
      </p:sp>
      <p:sp>
        <p:nvSpPr>
          <p:cNvPr id="4" name="テキスト ボックス 21"/>
          <p:cNvSpPr txBox="1">
            <a:spLocks noChangeArrowheads="1"/>
          </p:cNvSpPr>
          <p:nvPr/>
        </p:nvSpPr>
        <p:spPr bwMode="auto">
          <a:xfrm>
            <a:off x="179512" y="1374341"/>
            <a:ext cx="4248472" cy="338554"/>
          </a:xfrm>
          <a:prstGeom prst="rect">
            <a:avLst/>
          </a:prstGeom>
          <a:noFill/>
          <a:ln w="9525">
            <a:noFill/>
            <a:miter lim="800000"/>
            <a:headEnd/>
            <a:tailEnd/>
          </a:ln>
        </p:spPr>
        <p:txBody>
          <a:bodyPr wrap="square">
            <a:spAutoFit/>
          </a:bodyPr>
          <a:lstStyle/>
          <a:p>
            <a:r>
              <a:rPr lang="ja-JP" altLang="ja-JP" sz="1600" dirty="0">
                <a:latin typeface="+mn-ea"/>
                <a:cs typeface="Times New Roman" pitchFamily="18" charset="0"/>
              </a:rPr>
              <a:t>①</a:t>
            </a:r>
            <a:r>
              <a:rPr lang="ja-JP" altLang="en-US" sz="1600" dirty="0">
                <a:latin typeface="+mn-ea"/>
                <a:cs typeface="Times New Roman" pitchFamily="18" charset="0"/>
              </a:rPr>
              <a:t>中間目標（２０２６年度末時点）</a:t>
            </a:r>
            <a:endParaRPr lang="en-US" altLang="ja-JP" sz="1600" dirty="0">
              <a:latin typeface="+mn-ea"/>
            </a:endParaRPr>
          </a:p>
        </p:txBody>
      </p:sp>
      <p:sp>
        <p:nvSpPr>
          <p:cNvPr id="5" name="テキスト ボックス 21"/>
          <p:cNvSpPr txBox="1">
            <a:spLocks noChangeArrowheads="1"/>
          </p:cNvSpPr>
          <p:nvPr/>
        </p:nvSpPr>
        <p:spPr bwMode="auto">
          <a:xfrm>
            <a:off x="179512" y="2963044"/>
            <a:ext cx="3744416" cy="338554"/>
          </a:xfrm>
          <a:prstGeom prst="rect">
            <a:avLst/>
          </a:prstGeom>
          <a:noFill/>
          <a:ln w="9525">
            <a:noFill/>
            <a:miter lim="800000"/>
            <a:headEnd/>
            <a:tailEnd/>
          </a:ln>
        </p:spPr>
        <p:txBody>
          <a:bodyPr wrap="square">
            <a:spAutoFit/>
          </a:bodyPr>
          <a:lstStyle/>
          <a:p>
            <a:r>
              <a:rPr lang="ja-JP" altLang="en-US" sz="1600" dirty="0">
                <a:latin typeface="+mn-ea"/>
                <a:cs typeface="Times New Roman" pitchFamily="18" charset="0"/>
              </a:rPr>
              <a:t>②最終目標（２０２７年度末時点）</a:t>
            </a:r>
            <a:endParaRPr lang="en-US" altLang="ja-JP" sz="1600" dirty="0">
              <a:latin typeface="+mn-ea"/>
            </a:endParaRPr>
          </a:p>
        </p:txBody>
      </p:sp>
      <p:graphicFrame>
        <p:nvGraphicFramePr>
          <p:cNvPr id="11" name="表 10"/>
          <p:cNvGraphicFramePr>
            <a:graphicFrameLocks noGrp="1"/>
          </p:cNvGraphicFramePr>
          <p:nvPr>
            <p:extLst>
              <p:ext uri="{D42A27DB-BD31-4B8C-83A1-F6EECF244321}">
                <p14:modId xmlns:p14="http://schemas.microsoft.com/office/powerpoint/2010/main" val="785918339"/>
              </p:ext>
            </p:extLst>
          </p:nvPr>
        </p:nvGraphicFramePr>
        <p:xfrm>
          <a:off x="278344" y="1809803"/>
          <a:ext cx="8470120" cy="467069"/>
        </p:xfrm>
        <a:graphic>
          <a:graphicData uri="http://schemas.openxmlformats.org/drawingml/2006/table">
            <a:tbl>
              <a:tblPr firstRow="1" firstCol="1" bandRow="1">
                <a:tableStyleId>{5940675A-B579-460E-94D1-54222C63F5DA}</a:tableStyleId>
              </a:tblPr>
              <a:tblGrid>
                <a:gridCol w="1485344">
                  <a:extLst>
                    <a:ext uri="{9D8B030D-6E8A-4147-A177-3AD203B41FA5}">
                      <a16:colId xmlns:a16="http://schemas.microsoft.com/office/drawing/2014/main" val="20000"/>
                    </a:ext>
                  </a:extLst>
                </a:gridCol>
                <a:gridCol w="6984776">
                  <a:extLst>
                    <a:ext uri="{9D8B030D-6E8A-4147-A177-3AD203B41FA5}">
                      <a16:colId xmlns:a16="http://schemas.microsoft.com/office/drawing/2014/main" val="20001"/>
                    </a:ext>
                  </a:extLst>
                </a:gridCol>
              </a:tblGrid>
              <a:tr h="467069">
                <a:tc>
                  <a:txBody>
                    <a:bodyPr/>
                    <a:lstStyle/>
                    <a:p>
                      <a:pPr marL="0" marR="0" lvl="0" indent="0" algn="just" defTabSz="914400" rtl="0" eaLnBrk="1" fontAlgn="auto" latinLnBrk="1" hangingPunct="1">
                        <a:lnSpc>
                          <a:spcPts val="1580"/>
                        </a:lnSpc>
                        <a:spcBef>
                          <a:spcPts val="0"/>
                        </a:spcBef>
                        <a:spcAft>
                          <a:spcPts val="0"/>
                        </a:spcAft>
                        <a:buClrTx/>
                        <a:buSzTx/>
                        <a:buFontTx/>
                        <a:buNone/>
                        <a:tabLst/>
                        <a:defRPr/>
                      </a:pPr>
                      <a:r>
                        <a:rPr lang="ja-JP" sz="1100" spc="10" dirty="0">
                          <a:effectLst/>
                          <a:latin typeface="+mn-ea"/>
                          <a:ea typeface="+mn-ea"/>
                        </a:rPr>
                        <a:t>提案事業の</a:t>
                      </a:r>
                      <a:r>
                        <a:rPr lang="ja-JP" altLang="en-US" sz="1100" spc="10" dirty="0">
                          <a:effectLst/>
                          <a:latin typeface="+mn-ea"/>
                          <a:ea typeface="+mn-ea"/>
                        </a:rPr>
                        <a:t>中間目標</a:t>
                      </a:r>
                      <a:endParaRPr lang="ja-JP" altLang="ja-JP" sz="1100" spc="10" dirty="0">
                        <a:effectLst/>
                        <a:latin typeface="+mn-ea"/>
                        <a:ea typeface="+mn-ea"/>
                        <a:cs typeface="Times New Roman" panose="02020603050405020304" pitchFamily="18" charset="0"/>
                      </a:endParaRPr>
                    </a:p>
                  </a:txBody>
                  <a:tcPr marL="68580" marR="68580" marT="0" marB="0"/>
                </a:tc>
                <a:tc>
                  <a:txBody>
                    <a:bodyPr/>
                    <a:lstStyle/>
                    <a:p>
                      <a:pPr marL="0" marR="0" lvl="0" indent="0" algn="just" defTabSz="914400" rtl="0" eaLnBrk="1" fontAlgn="auto" latinLnBrk="1" hangingPunct="1">
                        <a:lnSpc>
                          <a:spcPts val="1580"/>
                        </a:lnSpc>
                        <a:spcBef>
                          <a:spcPts val="0"/>
                        </a:spcBef>
                        <a:spcAft>
                          <a:spcPts val="0"/>
                        </a:spcAft>
                        <a:buClrTx/>
                        <a:buSzTx/>
                        <a:buFontTx/>
                        <a:buNone/>
                        <a:tabLst/>
                        <a:defRPr/>
                      </a:pPr>
                      <a:r>
                        <a:rPr lang="ja-JP" sz="1100" spc="10" dirty="0">
                          <a:effectLst/>
                          <a:latin typeface="+mn-ea"/>
                          <a:ea typeface="+mn-ea"/>
                        </a:rPr>
                        <a:t>○○○○○</a:t>
                      </a:r>
                      <a:r>
                        <a:rPr lang="ja-JP" altLang="ja-JP" sz="1100" spc="10" dirty="0">
                          <a:effectLst/>
                          <a:latin typeface="+mn-ea"/>
                          <a:ea typeface="+mn-ea"/>
                        </a:rPr>
                        <a:t>○○○○○○○○○○○○○○</a:t>
                      </a:r>
                      <a:r>
                        <a:rPr lang="ja-JP" sz="1100" spc="10" dirty="0">
                          <a:effectLst/>
                          <a:latin typeface="+mn-ea"/>
                          <a:ea typeface="+mn-ea"/>
                        </a:rPr>
                        <a:t>○○</a:t>
                      </a:r>
                      <a:r>
                        <a:rPr lang="ja-JP" altLang="ja-JP" sz="1100" spc="10" dirty="0">
                          <a:effectLst/>
                          <a:latin typeface="+mn-ea"/>
                          <a:ea typeface="+mn-ea"/>
                        </a:rPr>
                        <a:t>○○○○○○○○○○○○○○○○○○○○○○○○○○○○○○○○○○○○○○○○○○…</a:t>
                      </a:r>
                      <a:endParaRPr lang="ja-JP" sz="1100" spc="10" dirty="0">
                        <a:effectLst/>
                        <a:latin typeface="+mn-ea"/>
                        <a:ea typeface="+mn-ea"/>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bl>
          </a:graphicData>
        </a:graphic>
      </p:graphicFrame>
      <p:sp>
        <p:nvSpPr>
          <p:cNvPr id="14" name="テキスト ボックス 21"/>
          <p:cNvSpPr txBox="1">
            <a:spLocks noChangeArrowheads="1"/>
          </p:cNvSpPr>
          <p:nvPr/>
        </p:nvSpPr>
        <p:spPr bwMode="auto">
          <a:xfrm>
            <a:off x="179512" y="1039830"/>
            <a:ext cx="2664296" cy="338554"/>
          </a:xfrm>
          <a:prstGeom prst="rect">
            <a:avLst/>
          </a:prstGeom>
          <a:noFill/>
          <a:ln w="9525">
            <a:noFill/>
            <a:miter lim="800000"/>
            <a:headEnd/>
            <a:tailEnd/>
          </a:ln>
        </p:spPr>
        <p:txBody>
          <a:bodyPr wrap="square">
            <a:spAutoFit/>
          </a:bodyPr>
          <a:lstStyle/>
          <a:p>
            <a:r>
              <a:rPr lang="en-US" altLang="ja-JP" sz="1600" dirty="0">
                <a:latin typeface="+mn-ea"/>
                <a:cs typeface="Times New Roman" pitchFamily="18" charset="0"/>
              </a:rPr>
              <a:t>【</a:t>
            </a:r>
            <a:r>
              <a:rPr lang="ja-JP" altLang="en-US" sz="1600" dirty="0">
                <a:latin typeface="+mn-ea"/>
                <a:cs typeface="Times New Roman" pitchFamily="18" charset="0"/>
              </a:rPr>
              <a:t>目標</a:t>
            </a:r>
            <a:r>
              <a:rPr lang="en-US" altLang="ja-JP" sz="1600" dirty="0">
                <a:latin typeface="+mn-ea"/>
                <a:cs typeface="Times New Roman" pitchFamily="18" charset="0"/>
              </a:rPr>
              <a:t>】</a:t>
            </a:r>
            <a:endParaRPr lang="en-US" altLang="ja-JP" sz="1600" dirty="0">
              <a:latin typeface="+mn-ea"/>
            </a:endParaRPr>
          </a:p>
        </p:txBody>
      </p:sp>
      <p:graphicFrame>
        <p:nvGraphicFramePr>
          <p:cNvPr id="18" name="表 17"/>
          <p:cNvGraphicFramePr>
            <a:graphicFrameLocks noGrp="1"/>
          </p:cNvGraphicFramePr>
          <p:nvPr>
            <p:extLst>
              <p:ext uri="{D42A27DB-BD31-4B8C-83A1-F6EECF244321}">
                <p14:modId xmlns:p14="http://schemas.microsoft.com/office/powerpoint/2010/main" val="2586592295"/>
              </p:ext>
            </p:extLst>
          </p:nvPr>
        </p:nvGraphicFramePr>
        <p:xfrm>
          <a:off x="278344" y="3369553"/>
          <a:ext cx="8470120" cy="1182194"/>
        </p:xfrm>
        <a:graphic>
          <a:graphicData uri="http://schemas.openxmlformats.org/drawingml/2006/table">
            <a:tbl>
              <a:tblPr firstRow="1" firstCol="1" bandRow="1">
                <a:tableStyleId>{5940675A-B579-460E-94D1-54222C63F5DA}</a:tableStyleId>
              </a:tblPr>
              <a:tblGrid>
                <a:gridCol w="1485344">
                  <a:extLst>
                    <a:ext uri="{9D8B030D-6E8A-4147-A177-3AD203B41FA5}">
                      <a16:colId xmlns:a16="http://schemas.microsoft.com/office/drawing/2014/main" val="20000"/>
                    </a:ext>
                  </a:extLst>
                </a:gridCol>
                <a:gridCol w="6984776">
                  <a:extLst>
                    <a:ext uri="{9D8B030D-6E8A-4147-A177-3AD203B41FA5}">
                      <a16:colId xmlns:a16="http://schemas.microsoft.com/office/drawing/2014/main" val="20001"/>
                    </a:ext>
                  </a:extLst>
                </a:gridCol>
              </a:tblGrid>
              <a:tr h="591097">
                <a:tc>
                  <a:txBody>
                    <a:bodyPr/>
                    <a:lstStyle/>
                    <a:p>
                      <a:pPr algn="just" latinLnBrk="1">
                        <a:lnSpc>
                          <a:spcPts val="1580"/>
                        </a:lnSpc>
                        <a:spcAft>
                          <a:spcPts val="0"/>
                        </a:spcAft>
                      </a:pPr>
                      <a:r>
                        <a:rPr kumimoji="1" lang="ja-JP" altLang="en-US" sz="1100" kern="1200" spc="10" dirty="0">
                          <a:solidFill>
                            <a:schemeClr val="tx1"/>
                          </a:solidFill>
                          <a:effectLst/>
                          <a:latin typeface="+mn-ea"/>
                          <a:ea typeface="+mn-ea"/>
                          <a:cs typeface="Times New Roman" panose="02020603050405020304" pitchFamily="18" charset="0"/>
                        </a:rPr>
                        <a:t>経済産業省　研究開発計画中の開発目標</a:t>
                      </a:r>
                      <a:endParaRPr kumimoji="1" lang="ja-JP" sz="1100" kern="1200" spc="10" dirty="0">
                        <a:solidFill>
                          <a:schemeClr val="tx1"/>
                        </a:solidFill>
                        <a:effectLst/>
                        <a:latin typeface="+mn-ea"/>
                        <a:ea typeface="+mn-ea"/>
                        <a:cs typeface="Times New Roman" panose="02020603050405020304" pitchFamily="18" charset="0"/>
                      </a:endParaRPr>
                    </a:p>
                  </a:txBody>
                  <a:tcPr marL="68580" marR="68580" marT="0" marB="0"/>
                </a:tc>
                <a:tc>
                  <a:txBody>
                    <a:bodyPr/>
                    <a:lstStyle/>
                    <a:p>
                      <a:pPr marL="0" marR="0" lvl="0" indent="0" algn="just" defTabSz="914400" rtl="0" eaLnBrk="1" fontAlgn="auto" latinLnBrk="1" hangingPunct="1">
                        <a:lnSpc>
                          <a:spcPts val="1580"/>
                        </a:lnSpc>
                        <a:spcBef>
                          <a:spcPts val="0"/>
                        </a:spcBef>
                        <a:spcAft>
                          <a:spcPts val="0"/>
                        </a:spcAft>
                        <a:buClrTx/>
                        <a:buSzTx/>
                        <a:buFontTx/>
                        <a:buNone/>
                        <a:tabLst/>
                        <a:defRPr/>
                      </a:pPr>
                      <a:r>
                        <a:rPr lang="ja-JP" altLang="ja-JP" sz="1100" spc="10" dirty="0">
                          <a:effectLst/>
                          <a:latin typeface="+mn-ea"/>
                          <a:ea typeface="+mn-ea"/>
                        </a:rPr>
                        <a:t>○○○○○○○○○○○○○○○○○○○○○○○○○○○○○○○○○○○○○○○○○○○○○○○○○○○○○○○○○○○○○○○…</a:t>
                      </a:r>
                      <a:endParaRPr lang="en-US" altLang="ja-JP" sz="1100" spc="10" dirty="0">
                        <a:effectLst/>
                        <a:latin typeface="+mn-ea"/>
                        <a:ea typeface="+mn-ea"/>
                      </a:endParaRPr>
                    </a:p>
                    <a:p>
                      <a:pPr marL="0" marR="0" lvl="0" indent="0" algn="just" defTabSz="914400" rtl="0" eaLnBrk="1" fontAlgn="auto" latinLnBrk="1" hangingPunct="1">
                        <a:lnSpc>
                          <a:spcPts val="1580"/>
                        </a:lnSpc>
                        <a:spcBef>
                          <a:spcPts val="0"/>
                        </a:spcBef>
                        <a:spcAft>
                          <a:spcPts val="0"/>
                        </a:spcAft>
                        <a:buClrTx/>
                        <a:buSzTx/>
                        <a:buFontTx/>
                        <a:buNone/>
                        <a:tabLst/>
                        <a:defRPr/>
                      </a:pPr>
                      <a:r>
                        <a:rPr lang="en-US" altLang="ja-JP" sz="1100" spc="10" dirty="0">
                          <a:solidFill>
                            <a:schemeClr val="tx1"/>
                          </a:solidFill>
                          <a:effectLst/>
                          <a:latin typeface="+mn-ea"/>
                          <a:ea typeface="+mn-ea"/>
                        </a:rPr>
                        <a:t>※</a:t>
                      </a:r>
                      <a:r>
                        <a:rPr lang="ja-JP" altLang="en-US" sz="1100" spc="10" dirty="0">
                          <a:solidFill>
                            <a:schemeClr val="tx1"/>
                          </a:solidFill>
                          <a:effectLst/>
                          <a:latin typeface="+mn-ea"/>
                          <a:ea typeface="+mn-ea"/>
                        </a:rPr>
                        <a:t>研究開発計画の該当する開発目標をそのまま転記ください。</a:t>
                      </a:r>
                      <a:endParaRPr lang="ja-JP" altLang="ja-JP" sz="1100" spc="10" dirty="0">
                        <a:solidFill>
                          <a:schemeClr val="tx1"/>
                        </a:solidFill>
                        <a:effectLst/>
                        <a:latin typeface="+mn-ea"/>
                        <a:ea typeface="+mn-ea"/>
                        <a:cs typeface="Times New Roman" panose="02020603050405020304" pitchFamily="18" charset="0"/>
                      </a:endParaRPr>
                    </a:p>
                  </a:txBody>
                  <a:tcPr marL="68580" marR="68580" marT="0" marB="0"/>
                </a:tc>
                <a:extLst>
                  <a:ext uri="{0D108BD9-81ED-4DB2-BD59-A6C34878D82A}">
                    <a16:rowId xmlns:a16="http://schemas.microsoft.com/office/drawing/2014/main" val="1837149989"/>
                  </a:ext>
                </a:extLst>
              </a:tr>
              <a:tr h="591097">
                <a:tc>
                  <a:txBody>
                    <a:bodyPr/>
                    <a:lstStyle/>
                    <a:p>
                      <a:pPr algn="just" latinLnBrk="1">
                        <a:lnSpc>
                          <a:spcPts val="1580"/>
                        </a:lnSpc>
                        <a:spcAft>
                          <a:spcPts val="0"/>
                        </a:spcAft>
                      </a:pPr>
                      <a:r>
                        <a:rPr kumimoji="1" lang="ja-JP" sz="1100" kern="1200" spc="10" dirty="0">
                          <a:solidFill>
                            <a:schemeClr val="tx1"/>
                          </a:solidFill>
                          <a:effectLst/>
                          <a:latin typeface="+mn-ea"/>
                          <a:ea typeface="+mn-ea"/>
                          <a:cs typeface="Times New Roman" panose="02020603050405020304" pitchFamily="18" charset="0"/>
                        </a:rPr>
                        <a:t>提案事業の</a:t>
                      </a:r>
                      <a:r>
                        <a:rPr kumimoji="1" lang="ja-JP" altLang="en-US" sz="1100" kern="1200" spc="10" dirty="0">
                          <a:solidFill>
                            <a:schemeClr val="tx1"/>
                          </a:solidFill>
                          <a:effectLst/>
                          <a:latin typeface="+mn-ea"/>
                          <a:ea typeface="+mn-ea"/>
                          <a:cs typeface="Times New Roman" panose="02020603050405020304" pitchFamily="18" charset="0"/>
                        </a:rPr>
                        <a:t>最終目標</a:t>
                      </a:r>
                      <a:endParaRPr kumimoji="1" lang="ja-JP" sz="1100" kern="1200" spc="10" dirty="0">
                        <a:solidFill>
                          <a:schemeClr val="tx1"/>
                        </a:solidFill>
                        <a:effectLst/>
                        <a:latin typeface="+mn-ea"/>
                        <a:ea typeface="+mn-ea"/>
                        <a:cs typeface="Times New Roman" panose="02020603050405020304" pitchFamily="18" charset="0"/>
                      </a:endParaRPr>
                    </a:p>
                  </a:txBody>
                  <a:tcPr marL="68580" marR="68580" marT="0" marB="0"/>
                </a:tc>
                <a:tc>
                  <a:txBody>
                    <a:bodyPr/>
                    <a:lstStyle/>
                    <a:p>
                      <a:pPr marL="0" marR="0" lvl="0" indent="0" algn="just" defTabSz="914400" rtl="0" eaLnBrk="1" fontAlgn="auto" latinLnBrk="1" hangingPunct="1">
                        <a:lnSpc>
                          <a:spcPts val="1580"/>
                        </a:lnSpc>
                        <a:spcBef>
                          <a:spcPts val="0"/>
                        </a:spcBef>
                        <a:spcAft>
                          <a:spcPts val="0"/>
                        </a:spcAft>
                        <a:buClrTx/>
                        <a:buSzTx/>
                        <a:buFontTx/>
                        <a:buNone/>
                        <a:tabLst/>
                        <a:defRPr/>
                      </a:pPr>
                      <a:r>
                        <a:rPr lang="ja-JP" altLang="ja-JP" sz="1100" spc="10" dirty="0">
                          <a:effectLst/>
                          <a:latin typeface="+mn-ea"/>
                          <a:ea typeface="+mn-ea"/>
                        </a:rPr>
                        <a:t>○○○○○○○○○○○○○○○○○○○○○○○○○○○○○○○○○○○○○○○○○○○○○○○○○○○○○○○○○○○○○○○…</a:t>
                      </a:r>
                      <a:endParaRPr lang="ja-JP" altLang="ja-JP" sz="1100" spc="10" dirty="0">
                        <a:effectLst/>
                        <a:latin typeface="+mn-ea"/>
                        <a:ea typeface="+mn-ea"/>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bl>
          </a:graphicData>
        </a:graphic>
      </p:graphicFrame>
      <p:sp>
        <p:nvSpPr>
          <p:cNvPr id="10" name="スライド番号プレースホルダ 2">
            <a:extLst>
              <a:ext uri="{FF2B5EF4-FFF2-40B4-BE49-F238E27FC236}">
                <a16:creationId xmlns:a16="http://schemas.microsoft.com/office/drawing/2014/main" id="{1222884C-B6B8-22D8-AE07-0E58D413CD61}"/>
              </a:ext>
            </a:extLst>
          </p:cNvPr>
          <p:cNvSpPr txBox="1">
            <a:spLocks noGrp="1"/>
          </p:cNvSpPr>
          <p:nvPr/>
        </p:nvSpPr>
        <p:spPr bwMode="auto">
          <a:xfrm>
            <a:off x="8522153" y="6533016"/>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prstClr val="black"/>
                </a:solidFill>
                <a:latin typeface="ＭＳ Ｐゴシック" panose="020B0600070205080204" pitchFamily="50" charset="-128"/>
                <a:cs typeface="メイリオ" pitchFamily="50" charset="-128"/>
              </a:rPr>
              <a:pPr algn="r" defTabSz="884238">
                <a:defRPr/>
              </a:pPr>
              <a:t>3</a:t>
            </a:fld>
            <a:endParaRPr lang="en-US" altLang="ja-JP" dirty="0">
              <a:solidFill>
                <a:prstClr val="black"/>
              </a:solidFill>
              <a:latin typeface="ＭＳ Ｐゴシック" panose="020B0600070205080204" pitchFamily="50" charset="-128"/>
              <a:cs typeface="メイリオ" pitchFamily="50" charset="-12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2773" y="113439"/>
            <a:ext cx="4320000" cy="562074"/>
          </a:xfrm>
        </p:spPr>
        <p:style>
          <a:lnRef idx="0">
            <a:schemeClr val="accent5"/>
          </a:lnRef>
          <a:fillRef idx="3">
            <a:schemeClr val="accent5"/>
          </a:fillRef>
          <a:effectRef idx="3">
            <a:schemeClr val="accent5"/>
          </a:effectRef>
          <a:fontRef idx="minor">
            <a:schemeClr val="lt1"/>
          </a:fontRef>
        </p:style>
        <p:txBody>
          <a:bodyPr>
            <a:noAutofit/>
          </a:bodyPr>
          <a:lstStyle/>
          <a:p>
            <a:pPr algn="l"/>
            <a:r>
              <a:rPr lang="ja-JP" altLang="en-US" sz="2800" dirty="0">
                <a:latin typeface="+mn-ea"/>
              </a:rPr>
              <a:t>３．実施</a:t>
            </a:r>
            <a:r>
              <a:rPr kumimoji="1" lang="ja-JP" altLang="en-US" sz="2800" dirty="0">
                <a:latin typeface="+mn-ea"/>
              </a:rPr>
              <a:t>体制</a:t>
            </a:r>
          </a:p>
        </p:txBody>
      </p:sp>
      <p:sp>
        <p:nvSpPr>
          <p:cNvPr id="7" name="テキスト ボックス 6"/>
          <p:cNvSpPr txBox="1"/>
          <p:nvPr/>
        </p:nvSpPr>
        <p:spPr>
          <a:xfrm>
            <a:off x="4531682" y="108745"/>
            <a:ext cx="4536504" cy="64633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・提案事業を実施する体制とそれぞれの役割を下図のように記載してください（提案書に記載する実施体制の転記あるいは簡略化したもので構いません）</a:t>
            </a:r>
            <a:endParaRPr lang="en-US" altLang="ja-JP" dirty="0">
              <a:latin typeface="+mn-ea"/>
            </a:endParaRPr>
          </a:p>
        </p:txBody>
      </p:sp>
      <p:sp>
        <p:nvSpPr>
          <p:cNvPr id="49" name="スライド番号プレースホルダ 2"/>
          <p:cNvSpPr txBox="1">
            <a:spLocks noGrp="1"/>
          </p:cNvSpPr>
          <p:nvPr/>
        </p:nvSpPr>
        <p:spPr bwMode="auto">
          <a:xfrm>
            <a:off x="8493125" y="6503988"/>
            <a:ext cx="533400" cy="228600"/>
          </a:xfrm>
          <a:prstGeom prst="rect">
            <a:avLst/>
          </a:prstGeom>
          <a:noFill/>
          <a:ln>
            <a:miter lim="800000"/>
            <a:headEnd/>
            <a:tailEnd/>
          </a:ln>
        </p:spPr>
        <p:txBody>
          <a:bodyPr wrap="none" lIns="0" tIns="0" rIns="0" bIns="0" anchor="ctr"/>
          <a:lstStyle/>
          <a:p>
            <a:pPr algn="r" defTabSz="884238">
              <a:defRPr/>
            </a:pPr>
            <a:r>
              <a:rPr lang="en-US" altLang="ja-JP" dirty="0">
                <a:latin typeface="+mn-ea"/>
                <a:cs typeface="メイリオ" pitchFamily="50" charset="-128"/>
              </a:rPr>
              <a:t>4</a:t>
            </a:r>
            <a:endParaRPr lang="en-US" altLang="ja-JP" dirty="0">
              <a:solidFill>
                <a:schemeClr val="tx1"/>
              </a:solidFill>
              <a:latin typeface="+mn-ea"/>
              <a:cs typeface="メイリオ" pitchFamily="50" charset="-128"/>
            </a:endParaRPr>
          </a:p>
        </p:txBody>
      </p:sp>
      <p:sp>
        <p:nvSpPr>
          <p:cNvPr id="9" name="Line 2">
            <a:extLst>
              <a:ext uri="{FF2B5EF4-FFF2-40B4-BE49-F238E27FC236}">
                <a16:creationId xmlns:a16="http://schemas.microsoft.com/office/drawing/2014/main" id="{151F074A-1DDF-E352-DA78-7CAB17B64BAA}"/>
              </a:ext>
            </a:extLst>
          </p:cNvPr>
          <p:cNvSpPr>
            <a:spLocks noChangeShapeType="1"/>
          </p:cNvSpPr>
          <p:nvPr/>
        </p:nvSpPr>
        <p:spPr bwMode="auto">
          <a:xfrm>
            <a:off x="5325614" y="1628800"/>
            <a:ext cx="576263" cy="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10" name="Text Box 6">
            <a:extLst>
              <a:ext uri="{FF2B5EF4-FFF2-40B4-BE49-F238E27FC236}">
                <a16:creationId xmlns:a16="http://schemas.microsoft.com/office/drawing/2014/main" id="{AC2F8D48-A15B-C1DC-D774-61F0AFD03B07}"/>
              </a:ext>
            </a:extLst>
          </p:cNvPr>
          <p:cNvSpPr txBox="1">
            <a:spLocks noChangeArrowheads="1"/>
          </p:cNvSpPr>
          <p:nvPr/>
        </p:nvSpPr>
        <p:spPr bwMode="auto">
          <a:xfrm>
            <a:off x="3409209" y="1395660"/>
            <a:ext cx="1806123" cy="35175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defPPr>
              <a:defRPr lang="ja-JP"/>
            </a:defPPr>
            <a:lvl1pPr marR="0" lvl="0" indent="0" algn="ctr" fontAlgn="base">
              <a:lnSpc>
                <a:spcPct val="100000"/>
              </a:lnSpc>
              <a:spcBef>
                <a:spcPct val="0"/>
              </a:spcBef>
              <a:spcAft>
                <a:spcPct val="0"/>
              </a:spcAft>
              <a:buClrTx/>
              <a:buSzTx/>
              <a:buFontTx/>
              <a:buNone/>
              <a:tabLst/>
              <a:defRPr b="0" i="0" u="none" strike="noStrike" cap="none" normalizeH="0" baseline="0">
                <a:ln>
                  <a:noFill/>
                </a:ln>
                <a:effectLst/>
                <a:latin typeface="TmsRmn" charset="0"/>
                <a:ea typeface="ＭＳ ゴシック" pitchFamily="49" charset="-128"/>
                <a:cs typeface="ＭＳ Ｐゴシック" pitchFamily="50" charset="-128"/>
              </a:defRPr>
            </a:lvl1pPr>
          </a:lstStyle>
          <a:p>
            <a:r>
              <a:rPr lang="ja-JP" altLang="en-US" dirty="0">
                <a:latin typeface="+mn-ea"/>
                <a:ea typeface="+mn-ea"/>
              </a:rPr>
              <a:t>ＮＥＤＯ</a:t>
            </a:r>
            <a:endParaRPr lang="ja-JP" altLang="ja-JP" dirty="0">
              <a:latin typeface="+mn-ea"/>
              <a:ea typeface="+mn-ea"/>
            </a:endParaRPr>
          </a:p>
        </p:txBody>
      </p:sp>
      <p:sp>
        <p:nvSpPr>
          <p:cNvPr id="11" name="Text Box 8">
            <a:extLst>
              <a:ext uri="{FF2B5EF4-FFF2-40B4-BE49-F238E27FC236}">
                <a16:creationId xmlns:a16="http://schemas.microsoft.com/office/drawing/2014/main" id="{F45CEE5F-F0BF-4C18-B013-FEDDC87C7D93}"/>
              </a:ext>
            </a:extLst>
          </p:cNvPr>
          <p:cNvSpPr txBox="1">
            <a:spLocks noChangeArrowheads="1"/>
          </p:cNvSpPr>
          <p:nvPr/>
        </p:nvSpPr>
        <p:spPr bwMode="auto">
          <a:xfrm>
            <a:off x="5994812" y="1421061"/>
            <a:ext cx="1313492" cy="739832"/>
          </a:xfrm>
          <a:prstGeom prst="rect">
            <a:avLst/>
          </a:prstGeom>
          <a:solidFill>
            <a:srgbClr val="FFFFFF"/>
          </a:solidFill>
          <a:ln w="9525">
            <a:solidFill>
              <a:srgbClr val="000000"/>
            </a:solidFill>
            <a:miter lim="800000"/>
            <a:headEnd/>
            <a:tailEnd/>
          </a:ln>
        </p:spPr>
        <p:txBody>
          <a:bodyPr vert="horz" wrap="square" lIns="91440" tIns="34920" rIns="91440" bIns="349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業務管理統括責任者</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・所属</a:t>
            </a:r>
            <a:r>
              <a:rPr kumimoji="0" lang="ja-JP" altLang="en-US" sz="900" b="0" i="0" u="sng" strike="noStrike" cap="none" normalizeH="0" baseline="0" dirty="0">
                <a:ln>
                  <a:noFill/>
                </a:ln>
                <a:solidFill>
                  <a:schemeClr val="tx1"/>
                </a:solidFill>
                <a:effectLst/>
                <a:latin typeface="+mn-ea"/>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・役職名</a:t>
            </a:r>
            <a:r>
              <a:rPr kumimoji="0" lang="ja-JP" altLang="en-US" sz="900" b="0" i="0" u="sng" strike="noStrike" cap="none" normalizeH="0" baseline="0" dirty="0">
                <a:ln>
                  <a:noFill/>
                </a:ln>
                <a:solidFill>
                  <a:schemeClr val="tx1"/>
                </a:solidFill>
                <a:effectLst/>
                <a:latin typeface="+mn-ea"/>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・氏名</a:t>
            </a:r>
            <a:r>
              <a:rPr kumimoji="0" lang="ja-JP" altLang="en-US" sz="900" b="0" i="0" u="sng" strike="noStrike" cap="none" normalizeH="0" baseline="0" dirty="0">
                <a:ln>
                  <a:noFill/>
                </a:ln>
                <a:solidFill>
                  <a:schemeClr val="tx1"/>
                </a:solidFill>
                <a:effectLst/>
                <a:latin typeface="+mn-ea"/>
              </a:rPr>
              <a:t>　　　　　　</a:t>
            </a:r>
            <a:endParaRPr kumimoji="0" lang="ja-JP" altLang="ja-JP" sz="1800" b="0" i="0" u="none" strike="noStrike" cap="none" normalizeH="0" baseline="0" dirty="0">
              <a:ln>
                <a:noFill/>
              </a:ln>
              <a:solidFill>
                <a:schemeClr val="tx1"/>
              </a:solidFill>
              <a:effectLst/>
              <a:latin typeface="+mn-ea"/>
            </a:endParaRPr>
          </a:p>
        </p:txBody>
      </p:sp>
      <p:sp>
        <p:nvSpPr>
          <p:cNvPr id="12" name="Line 9">
            <a:extLst>
              <a:ext uri="{FF2B5EF4-FFF2-40B4-BE49-F238E27FC236}">
                <a16:creationId xmlns:a16="http://schemas.microsoft.com/office/drawing/2014/main" id="{ACEA09FE-C800-2346-0EE5-2AEE7C78AD85}"/>
              </a:ext>
            </a:extLst>
          </p:cNvPr>
          <p:cNvSpPr>
            <a:spLocks noChangeShapeType="1"/>
          </p:cNvSpPr>
          <p:nvPr/>
        </p:nvSpPr>
        <p:spPr bwMode="auto">
          <a:xfrm>
            <a:off x="4357125" y="2044324"/>
            <a:ext cx="1637686"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14" name="Text Box 10">
            <a:extLst>
              <a:ext uri="{FF2B5EF4-FFF2-40B4-BE49-F238E27FC236}">
                <a16:creationId xmlns:a16="http://schemas.microsoft.com/office/drawing/2014/main" id="{B72B4DAC-F56A-320A-D047-D746CC15E6AA}"/>
              </a:ext>
            </a:extLst>
          </p:cNvPr>
          <p:cNvSpPr txBox="1">
            <a:spLocks noChangeArrowheads="1"/>
          </p:cNvSpPr>
          <p:nvPr/>
        </p:nvSpPr>
        <p:spPr bwMode="auto">
          <a:xfrm>
            <a:off x="5203530" y="1742409"/>
            <a:ext cx="929751"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指示・協議</a:t>
            </a:r>
            <a:endParaRPr kumimoji="0" lang="ja-JP" altLang="ja-JP" sz="1050" b="0" i="0" u="none" strike="noStrike" cap="none" normalizeH="0" baseline="0" dirty="0">
              <a:ln>
                <a:noFill/>
              </a:ln>
              <a:solidFill>
                <a:schemeClr val="tx1"/>
              </a:solidFill>
              <a:effectLst/>
              <a:latin typeface="+mn-ea"/>
            </a:endParaRPr>
          </a:p>
        </p:txBody>
      </p:sp>
      <p:sp>
        <p:nvSpPr>
          <p:cNvPr id="24" name="Line 11">
            <a:extLst>
              <a:ext uri="{FF2B5EF4-FFF2-40B4-BE49-F238E27FC236}">
                <a16:creationId xmlns:a16="http://schemas.microsoft.com/office/drawing/2014/main" id="{D1CC1838-A918-8CAD-4D27-785824147400}"/>
              </a:ext>
            </a:extLst>
          </p:cNvPr>
          <p:cNvSpPr>
            <a:spLocks noChangeShapeType="1"/>
          </p:cNvSpPr>
          <p:nvPr/>
        </p:nvSpPr>
        <p:spPr bwMode="auto">
          <a:xfrm flipH="1">
            <a:off x="4327158" y="1770248"/>
            <a:ext cx="1588" cy="142557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25" name="Line 12">
            <a:extLst>
              <a:ext uri="{FF2B5EF4-FFF2-40B4-BE49-F238E27FC236}">
                <a16:creationId xmlns:a16="http://schemas.microsoft.com/office/drawing/2014/main" id="{591D6CD3-D40C-135C-2DCD-2BA532B9B843}"/>
              </a:ext>
            </a:extLst>
          </p:cNvPr>
          <p:cNvSpPr>
            <a:spLocks noChangeShapeType="1"/>
          </p:cNvSpPr>
          <p:nvPr/>
        </p:nvSpPr>
        <p:spPr bwMode="auto">
          <a:xfrm flipH="1">
            <a:off x="2405035" y="2964048"/>
            <a:ext cx="3175" cy="23177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27" name="Line 12">
            <a:extLst>
              <a:ext uri="{FF2B5EF4-FFF2-40B4-BE49-F238E27FC236}">
                <a16:creationId xmlns:a16="http://schemas.microsoft.com/office/drawing/2014/main" id="{9CE74C17-7B71-FBBC-7921-8B39259C011B}"/>
              </a:ext>
            </a:extLst>
          </p:cNvPr>
          <p:cNvSpPr>
            <a:spLocks noChangeShapeType="1"/>
          </p:cNvSpPr>
          <p:nvPr/>
        </p:nvSpPr>
        <p:spPr bwMode="auto">
          <a:xfrm flipH="1">
            <a:off x="6253494" y="2952481"/>
            <a:ext cx="3175" cy="23177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28" name="Line 13">
            <a:extLst>
              <a:ext uri="{FF2B5EF4-FFF2-40B4-BE49-F238E27FC236}">
                <a16:creationId xmlns:a16="http://schemas.microsoft.com/office/drawing/2014/main" id="{F1DE1FA7-5496-BAF8-3A7E-4344F3AD1D8C}"/>
              </a:ext>
            </a:extLst>
          </p:cNvPr>
          <p:cNvSpPr>
            <a:spLocks noChangeShapeType="1"/>
          </p:cNvSpPr>
          <p:nvPr/>
        </p:nvSpPr>
        <p:spPr bwMode="auto">
          <a:xfrm>
            <a:off x="2403968" y="2954721"/>
            <a:ext cx="3852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29" name="Text Box 14">
            <a:extLst>
              <a:ext uri="{FF2B5EF4-FFF2-40B4-BE49-F238E27FC236}">
                <a16:creationId xmlns:a16="http://schemas.microsoft.com/office/drawing/2014/main" id="{8BDA910C-C652-1CD4-368B-110378AF7953}"/>
              </a:ext>
            </a:extLst>
          </p:cNvPr>
          <p:cNvSpPr txBox="1">
            <a:spLocks noChangeArrowheads="1"/>
          </p:cNvSpPr>
          <p:nvPr/>
        </p:nvSpPr>
        <p:spPr bwMode="auto">
          <a:xfrm>
            <a:off x="5388307" y="3229310"/>
            <a:ext cx="1730375" cy="9304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研究所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・事業実施場所：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○○センター（お台場）</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・実施項目：</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○○のプログラム</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solidFill>
                <a:srgbClr val="FF0000"/>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31" name="Text Box 15">
            <a:extLst>
              <a:ext uri="{FF2B5EF4-FFF2-40B4-BE49-F238E27FC236}">
                <a16:creationId xmlns:a16="http://schemas.microsoft.com/office/drawing/2014/main" id="{07201E76-9C49-15E8-9126-2B4E2FFF41E6}"/>
              </a:ext>
            </a:extLst>
          </p:cNvPr>
          <p:cNvSpPr txBox="1">
            <a:spLocks noChangeArrowheads="1"/>
          </p:cNvSpPr>
          <p:nvPr/>
        </p:nvSpPr>
        <p:spPr bwMode="auto">
          <a:xfrm>
            <a:off x="1718852" y="3229310"/>
            <a:ext cx="1730375" cy="93271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株式会社</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・事業実施場所：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○○センター（大阪）</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・実施項目：</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○○のプログラム</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solidFill>
                <a:schemeClr val="tx1"/>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32" name="Text Box 16">
            <a:extLst>
              <a:ext uri="{FF2B5EF4-FFF2-40B4-BE49-F238E27FC236}">
                <a16:creationId xmlns:a16="http://schemas.microsoft.com/office/drawing/2014/main" id="{484B55C0-37B8-AB51-866E-F5FDE22E942C}"/>
              </a:ext>
            </a:extLst>
          </p:cNvPr>
          <p:cNvSpPr txBox="1">
            <a:spLocks noChangeArrowheads="1"/>
          </p:cNvSpPr>
          <p:nvPr/>
        </p:nvSpPr>
        <p:spPr bwMode="auto">
          <a:xfrm>
            <a:off x="1520123" y="3020878"/>
            <a:ext cx="1071563"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（代表事業者）</a:t>
            </a:r>
            <a:endParaRPr kumimoji="0" lang="ja-JP" altLang="ja-JP" sz="1800" b="0" i="0" u="none" strike="noStrike" cap="none" normalizeH="0" baseline="0" dirty="0">
              <a:ln>
                <a:noFill/>
              </a:ln>
              <a:solidFill>
                <a:schemeClr val="tx1"/>
              </a:solidFill>
              <a:effectLst/>
              <a:latin typeface="+mn-ea"/>
            </a:endParaRPr>
          </a:p>
        </p:txBody>
      </p:sp>
      <p:sp>
        <p:nvSpPr>
          <p:cNvPr id="33" name="Text Box 17">
            <a:extLst>
              <a:ext uri="{FF2B5EF4-FFF2-40B4-BE49-F238E27FC236}">
                <a16:creationId xmlns:a16="http://schemas.microsoft.com/office/drawing/2014/main" id="{B9CFF4ED-C16A-F38D-7FAB-A685274C7FD1}"/>
              </a:ext>
            </a:extLst>
          </p:cNvPr>
          <p:cNvSpPr txBox="1">
            <a:spLocks noChangeArrowheads="1"/>
          </p:cNvSpPr>
          <p:nvPr/>
        </p:nvSpPr>
        <p:spPr bwMode="auto">
          <a:xfrm>
            <a:off x="3568710" y="3233924"/>
            <a:ext cx="1728787" cy="209261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技術研究組合</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・事業実施場所：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○○センター（つくば）</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・実施項目：</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○○のプログラム、企業６社（企業名記入）</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共同研究</a:t>
            </a:r>
            <a:r>
              <a:rPr kumimoji="0" lang="en-US" altLang="ja-JP" sz="1000" b="0" i="0" u="none" strike="noStrike" cap="none" normalizeH="0" baseline="0" dirty="0">
                <a:ln>
                  <a:noFill/>
                </a:ln>
                <a:solidFill>
                  <a:schemeClr val="tx1"/>
                </a:solidFill>
                <a:effectLst/>
                <a:latin typeface="+mn-ea"/>
              </a:rPr>
              <a:t>】</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〇〇大学</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・事業実施場所：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○研究室（つくば）</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・実施項目：</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○○のプログラム</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35" name="Line 9">
            <a:extLst>
              <a:ext uri="{FF2B5EF4-FFF2-40B4-BE49-F238E27FC236}">
                <a16:creationId xmlns:a16="http://schemas.microsoft.com/office/drawing/2014/main" id="{431DF055-93C0-EC7F-EE7E-CE4D4CA7BDC0}"/>
              </a:ext>
            </a:extLst>
          </p:cNvPr>
          <p:cNvSpPr>
            <a:spLocks noChangeShapeType="1"/>
          </p:cNvSpPr>
          <p:nvPr/>
        </p:nvSpPr>
        <p:spPr bwMode="auto">
          <a:xfrm>
            <a:off x="3568709" y="4263628"/>
            <a:ext cx="1728787" cy="15317"/>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36" name="Text Box 14">
            <a:extLst>
              <a:ext uri="{FF2B5EF4-FFF2-40B4-BE49-F238E27FC236}">
                <a16:creationId xmlns:a16="http://schemas.microsoft.com/office/drawing/2014/main" id="{7A27F420-6EC1-3454-CC34-3502842CC15B}"/>
              </a:ext>
            </a:extLst>
          </p:cNvPr>
          <p:cNvSpPr txBox="1">
            <a:spLocks noChangeArrowheads="1"/>
          </p:cNvSpPr>
          <p:nvPr/>
        </p:nvSpPr>
        <p:spPr bwMode="auto">
          <a:xfrm>
            <a:off x="3555910" y="5810948"/>
            <a:ext cx="1730375" cy="9304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大学</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・事業実施場所：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○○センター（千葉）</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・実施項目：</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○○のプログラム</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solidFill>
                <a:srgbClr val="FF0000"/>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37" name="Line 19">
            <a:extLst>
              <a:ext uri="{FF2B5EF4-FFF2-40B4-BE49-F238E27FC236}">
                <a16:creationId xmlns:a16="http://schemas.microsoft.com/office/drawing/2014/main" id="{0149C915-F613-3755-BDBB-9767DA45C9D7}"/>
              </a:ext>
            </a:extLst>
          </p:cNvPr>
          <p:cNvSpPr>
            <a:spLocks noChangeShapeType="1"/>
          </p:cNvSpPr>
          <p:nvPr/>
        </p:nvSpPr>
        <p:spPr bwMode="auto">
          <a:xfrm>
            <a:off x="4389347" y="5326534"/>
            <a:ext cx="0" cy="46355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38" name="Text Box 10">
            <a:extLst>
              <a:ext uri="{FF2B5EF4-FFF2-40B4-BE49-F238E27FC236}">
                <a16:creationId xmlns:a16="http://schemas.microsoft.com/office/drawing/2014/main" id="{E9A927EE-493D-BD82-A697-614FA83557A1}"/>
              </a:ext>
            </a:extLst>
          </p:cNvPr>
          <p:cNvSpPr txBox="1">
            <a:spLocks noChangeArrowheads="1"/>
          </p:cNvSpPr>
          <p:nvPr/>
        </p:nvSpPr>
        <p:spPr bwMode="auto">
          <a:xfrm>
            <a:off x="3856741" y="2234414"/>
            <a:ext cx="499234"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委託</a:t>
            </a:r>
            <a:endParaRPr kumimoji="0" lang="ja-JP" altLang="ja-JP" sz="1050" b="0" i="0" u="none" strike="noStrike" cap="none" normalizeH="0" baseline="0" dirty="0">
              <a:ln>
                <a:noFill/>
              </a:ln>
              <a:solidFill>
                <a:schemeClr val="tx1"/>
              </a:solidFill>
              <a:effectLst/>
              <a:latin typeface="+mn-ea"/>
            </a:endParaRPr>
          </a:p>
        </p:txBody>
      </p:sp>
      <p:sp>
        <p:nvSpPr>
          <p:cNvPr id="39" name="Text Box 10">
            <a:extLst>
              <a:ext uri="{FF2B5EF4-FFF2-40B4-BE49-F238E27FC236}">
                <a16:creationId xmlns:a16="http://schemas.microsoft.com/office/drawing/2014/main" id="{C6051322-5F79-B0C9-CC86-790DA5E58F5C}"/>
              </a:ext>
            </a:extLst>
          </p:cNvPr>
          <p:cNvSpPr txBox="1">
            <a:spLocks noChangeArrowheads="1"/>
          </p:cNvSpPr>
          <p:nvPr/>
        </p:nvSpPr>
        <p:spPr bwMode="auto">
          <a:xfrm>
            <a:off x="3131842" y="5498272"/>
            <a:ext cx="1281153" cy="25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再委託、共同実施</a:t>
            </a:r>
            <a:endParaRPr kumimoji="0" lang="ja-JP" altLang="ja-JP" sz="1050" b="0" i="0" u="none" strike="noStrike" cap="none" normalizeH="0" baseline="0" dirty="0">
              <a:ln>
                <a:noFill/>
              </a:ln>
              <a:solidFill>
                <a:schemeClr val="tx1"/>
              </a:solidFill>
              <a:effectLst/>
              <a:latin typeface="+mn-ea"/>
            </a:endParaRPr>
          </a:p>
        </p:txBody>
      </p:sp>
      <p:sp>
        <p:nvSpPr>
          <p:cNvPr id="40" name="正方形/長方形 39">
            <a:extLst>
              <a:ext uri="{FF2B5EF4-FFF2-40B4-BE49-F238E27FC236}">
                <a16:creationId xmlns:a16="http://schemas.microsoft.com/office/drawing/2014/main" id="{A4EB559A-7AB2-C21D-DC0F-88BB99A63A52}"/>
              </a:ext>
            </a:extLst>
          </p:cNvPr>
          <p:cNvSpPr/>
          <p:nvPr/>
        </p:nvSpPr>
        <p:spPr>
          <a:xfrm>
            <a:off x="1576402" y="2726418"/>
            <a:ext cx="5731901" cy="2702362"/>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latin typeface="+mn-ea"/>
            </a:endParaRPr>
          </a:p>
        </p:txBody>
      </p:sp>
    </p:spTree>
    <p:extLst>
      <p:ext uri="{BB962C8B-B14F-4D97-AF65-F5344CB8AC3E}">
        <p14:creationId xmlns:p14="http://schemas.microsoft.com/office/powerpoint/2010/main" val="33493365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線コネクタ 6"/>
          <p:cNvCxnSpPr/>
          <p:nvPr/>
        </p:nvCxnSpPr>
        <p:spPr>
          <a:xfrm>
            <a:off x="1329675" y="1123246"/>
            <a:ext cx="6554787"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a:off x="1863851" y="1604719"/>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a:off x="3458009" y="1629336"/>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a:off x="5052167" y="1616634"/>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a:off x="6646325" y="1610283"/>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6" name="テキスト ボックス 15"/>
          <p:cNvSpPr txBox="1"/>
          <p:nvPr/>
        </p:nvSpPr>
        <p:spPr>
          <a:xfrm>
            <a:off x="1919382" y="816324"/>
            <a:ext cx="802101" cy="300082"/>
          </a:xfrm>
          <a:prstGeom prst="rect">
            <a:avLst/>
          </a:prstGeom>
          <a:noFill/>
        </p:spPr>
        <p:txBody>
          <a:bodyPr wrap="square" rtlCol="0">
            <a:spAutoFit/>
          </a:bodyPr>
          <a:lstStyle/>
          <a:p>
            <a:r>
              <a:rPr lang="en-US" altLang="ja-JP" sz="1350" u="sng" dirty="0">
                <a:solidFill>
                  <a:prstClr val="black"/>
                </a:solidFill>
              </a:rPr>
              <a:t>2024.7</a:t>
            </a:r>
          </a:p>
        </p:txBody>
      </p:sp>
      <p:sp>
        <p:nvSpPr>
          <p:cNvPr id="45" name="右矢印 44"/>
          <p:cNvSpPr/>
          <p:nvPr/>
        </p:nvSpPr>
        <p:spPr>
          <a:xfrm>
            <a:off x="2051720" y="1886362"/>
            <a:ext cx="1778436" cy="9148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200" dirty="0">
              <a:solidFill>
                <a:prstClr val="white"/>
              </a:solidFill>
            </a:endParaRPr>
          </a:p>
        </p:txBody>
      </p:sp>
      <p:sp>
        <p:nvSpPr>
          <p:cNvPr id="4" name="テキスト ボックス 3"/>
          <p:cNvSpPr txBox="1"/>
          <p:nvPr/>
        </p:nvSpPr>
        <p:spPr>
          <a:xfrm>
            <a:off x="282077" y="2141224"/>
            <a:ext cx="2478156" cy="369332"/>
          </a:xfrm>
          <a:prstGeom prst="rect">
            <a:avLst/>
          </a:prstGeom>
          <a:noFill/>
        </p:spPr>
        <p:txBody>
          <a:bodyPr wrap="square" rtlCol="0" anchor="ctr">
            <a:spAutoFit/>
          </a:bodyPr>
          <a:lstStyle/>
          <a:p>
            <a:r>
              <a:rPr kumimoji="1" lang="ja-JP" altLang="en-US" dirty="0"/>
              <a:t>事業項目１</a:t>
            </a:r>
          </a:p>
        </p:txBody>
      </p:sp>
      <p:sp>
        <p:nvSpPr>
          <p:cNvPr id="21" name="テキスト ボックス 20"/>
          <p:cNvSpPr txBox="1"/>
          <p:nvPr/>
        </p:nvSpPr>
        <p:spPr>
          <a:xfrm>
            <a:off x="5535285" y="2160973"/>
            <a:ext cx="3717235" cy="369332"/>
          </a:xfrm>
          <a:prstGeom prst="rect">
            <a:avLst/>
          </a:prstGeom>
          <a:noFill/>
        </p:spPr>
        <p:txBody>
          <a:bodyPr wrap="square" rtlCol="0" anchor="ctr">
            <a:spAutoFit/>
          </a:bodyPr>
          <a:lstStyle/>
          <a:p>
            <a:r>
              <a:rPr lang="ja-JP" altLang="en-US" dirty="0"/>
              <a:t>目標：～～～～を達成</a:t>
            </a:r>
            <a:endParaRPr kumimoji="1" lang="ja-JP" altLang="en-US" dirty="0"/>
          </a:p>
        </p:txBody>
      </p:sp>
      <p:sp>
        <p:nvSpPr>
          <p:cNvPr id="47" name="右矢印 46"/>
          <p:cNvSpPr/>
          <p:nvPr/>
        </p:nvSpPr>
        <p:spPr>
          <a:xfrm>
            <a:off x="2511923" y="3019007"/>
            <a:ext cx="1105741" cy="9148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200" dirty="0">
              <a:solidFill>
                <a:prstClr val="white"/>
              </a:solidFill>
            </a:endParaRPr>
          </a:p>
        </p:txBody>
      </p:sp>
      <p:sp>
        <p:nvSpPr>
          <p:cNvPr id="20" name="テキスト ボックス 19"/>
          <p:cNvSpPr txBox="1"/>
          <p:nvPr/>
        </p:nvSpPr>
        <p:spPr>
          <a:xfrm>
            <a:off x="282077" y="3285935"/>
            <a:ext cx="2478156" cy="369332"/>
          </a:xfrm>
          <a:prstGeom prst="rect">
            <a:avLst/>
          </a:prstGeom>
          <a:noFill/>
        </p:spPr>
        <p:txBody>
          <a:bodyPr wrap="square" rtlCol="0">
            <a:spAutoFit/>
          </a:bodyPr>
          <a:lstStyle/>
          <a:p>
            <a:r>
              <a:rPr kumimoji="1" lang="ja-JP" altLang="en-US" dirty="0"/>
              <a:t>事業項目２</a:t>
            </a:r>
          </a:p>
        </p:txBody>
      </p:sp>
      <p:sp>
        <p:nvSpPr>
          <p:cNvPr id="22" name="テキスト ボックス 21"/>
          <p:cNvSpPr txBox="1"/>
          <p:nvPr/>
        </p:nvSpPr>
        <p:spPr>
          <a:xfrm>
            <a:off x="5535285" y="3331104"/>
            <a:ext cx="3717235" cy="369332"/>
          </a:xfrm>
          <a:prstGeom prst="rect">
            <a:avLst/>
          </a:prstGeom>
          <a:noFill/>
        </p:spPr>
        <p:txBody>
          <a:bodyPr wrap="square" rtlCol="0">
            <a:spAutoFit/>
          </a:bodyPr>
          <a:lstStyle/>
          <a:p>
            <a:r>
              <a:rPr lang="ja-JP" altLang="en-US" dirty="0"/>
              <a:t>目標：～～～～を達成</a:t>
            </a:r>
            <a:endParaRPr kumimoji="1" lang="ja-JP" altLang="en-US" dirty="0"/>
          </a:p>
        </p:txBody>
      </p:sp>
      <p:sp>
        <p:nvSpPr>
          <p:cNvPr id="49" name="右矢印 48"/>
          <p:cNvSpPr/>
          <p:nvPr/>
        </p:nvSpPr>
        <p:spPr>
          <a:xfrm>
            <a:off x="2367907" y="4151652"/>
            <a:ext cx="2182106" cy="8720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23" name="テキスト ボックス 22"/>
          <p:cNvSpPr txBox="1"/>
          <p:nvPr/>
        </p:nvSpPr>
        <p:spPr>
          <a:xfrm>
            <a:off x="5535285" y="4520984"/>
            <a:ext cx="3717235" cy="369332"/>
          </a:xfrm>
          <a:prstGeom prst="rect">
            <a:avLst/>
          </a:prstGeom>
          <a:noFill/>
        </p:spPr>
        <p:txBody>
          <a:bodyPr wrap="square" rtlCol="0">
            <a:spAutoFit/>
          </a:bodyPr>
          <a:lstStyle/>
          <a:p>
            <a:r>
              <a:rPr lang="ja-JP" altLang="en-US" dirty="0"/>
              <a:t>目標：～～～～を達成</a:t>
            </a:r>
            <a:endParaRPr kumimoji="1" lang="ja-JP" altLang="en-US" dirty="0"/>
          </a:p>
        </p:txBody>
      </p:sp>
      <p:sp>
        <p:nvSpPr>
          <p:cNvPr id="25" name="テキスト ボックス 24"/>
          <p:cNvSpPr txBox="1"/>
          <p:nvPr/>
        </p:nvSpPr>
        <p:spPr>
          <a:xfrm>
            <a:off x="282077" y="4415329"/>
            <a:ext cx="2478156" cy="369332"/>
          </a:xfrm>
          <a:prstGeom prst="rect">
            <a:avLst/>
          </a:prstGeom>
          <a:noFill/>
        </p:spPr>
        <p:txBody>
          <a:bodyPr wrap="square" rtlCol="0">
            <a:spAutoFit/>
          </a:bodyPr>
          <a:lstStyle/>
          <a:p>
            <a:r>
              <a:rPr kumimoji="1" lang="ja-JP" altLang="en-US" dirty="0"/>
              <a:t>事業項目３</a:t>
            </a:r>
          </a:p>
        </p:txBody>
      </p:sp>
      <p:sp>
        <p:nvSpPr>
          <p:cNvPr id="24" name="テキスト ボックス 23"/>
          <p:cNvSpPr txBox="1"/>
          <p:nvPr/>
        </p:nvSpPr>
        <p:spPr>
          <a:xfrm>
            <a:off x="6989891" y="5304523"/>
            <a:ext cx="1789142" cy="646331"/>
          </a:xfrm>
          <a:prstGeom prst="rect">
            <a:avLst/>
          </a:prstGeom>
          <a:noFill/>
        </p:spPr>
        <p:txBody>
          <a:bodyPr wrap="square" rtlCol="0">
            <a:spAutoFit/>
          </a:bodyPr>
          <a:lstStyle/>
          <a:p>
            <a:r>
              <a:rPr lang="ja-JP" altLang="en-US" dirty="0"/>
              <a:t>目標：～～～～を達成</a:t>
            </a:r>
            <a:endParaRPr kumimoji="1" lang="ja-JP" altLang="en-US" dirty="0"/>
          </a:p>
        </p:txBody>
      </p:sp>
      <p:sp>
        <p:nvSpPr>
          <p:cNvPr id="54" name="右矢印 53"/>
          <p:cNvSpPr/>
          <p:nvPr/>
        </p:nvSpPr>
        <p:spPr>
          <a:xfrm>
            <a:off x="4060745" y="5241514"/>
            <a:ext cx="2377716" cy="8720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26" name="テキスト ボックス 25"/>
          <p:cNvSpPr txBox="1"/>
          <p:nvPr/>
        </p:nvSpPr>
        <p:spPr>
          <a:xfrm>
            <a:off x="282077" y="5513708"/>
            <a:ext cx="2478156" cy="369332"/>
          </a:xfrm>
          <a:prstGeom prst="rect">
            <a:avLst/>
          </a:prstGeom>
          <a:noFill/>
        </p:spPr>
        <p:txBody>
          <a:bodyPr wrap="square" rtlCol="0">
            <a:spAutoFit/>
          </a:bodyPr>
          <a:lstStyle/>
          <a:p>
            <a:r>
              <a:rPr kumimoji="1" lang="ja-JP" altLang="en-US" dirty="0"/>
              <a:t>事業項目４</a:t>
            </a:r>
            <a:endParaRPr kumimoji="1" lang="en-US" altLang="ja-JP" dirty="0"/>
          </a:p>
        </p:txBody>
      </p:sp>
      <p:cxnSp>
        <p:nvCxnSpPr>
          <p:cNvPr id="31" name="直線コネクタ 30"/>
          <p:cNvCxnSpPr/>
          <p:nvPr/>
        </p:nvCxnSpPr>
        <p:spPr>
          <a:xfrm>
            <a:off x="4255088" y="1622947"/>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2" name="直線コネクタ 31"/>
          <p:cNvCxnSpPr/>
          <p:nvPr/>
        </p:nvCxnSpPr>
        <p:spPr>
          <a:xfrm>
            <a:off x="5849246" y="1610245"/>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a:off x="7443402" y="1603894"/>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43" name="テキスト ボックス 42"/>
          <p:cNvSpPr txBox="1"/>
          <p:nvPr/>
        </p:nvSpPr>
        <p:spPr>
          <a:xfrm>
            <a:off x="3890908" y="844709"/>
            <a:ext cx="803275" cy="300082"/>
          </a:xfrm>
          <a:prstGeom prst="rect">
            <a:avLst/>
          </a:prstGeom>
          <a:noFill/>
        </p:spPr>
        <p:txBody>
          <a:bodyPr wrap="square" rtlCol="0">
            <a:spAutoFit/>
          </a:bodyPr>
          <a:lstStyle/>
          <a:p>
            <a:r>
              <a:rPr lang="en-US" altLang="ja-JP" sz="1350" u="sng" dirty="0">
                <a:solidFill>
                  <a:prstClr val="black"/>
                </a:solidFill>
              </a:rPr>
              <a:t>2026.1</a:t>
            </a:r>
            <a:endParaRPr lang="ja-JP" altLang="en-US" sz="1350" u="sng" dirty="0">
              <a:solidFill>
                <a:prstClr val="black"/>
              </a:solidFill>
            </a:endParaRPr>
          </a:p>
        </p:txBody>
      </p:sp>
      <p:sp>
        <p:nvSpPr>
          <p:cNvPr id="46" name="テキスト ボックス 45"/>
          <p:cNvSpPr txBox="1"/>
          <p:nvPr/>
        </p:nvSpPr>
        <p:spPr>
          <a:xfrm>
            <a:off x="6180385" y="814235"/>
            <a:ext cx="919990" cy="300082"/>
          </a:xfrm>
          <a:prstGeom prst="rect">
            <a:avLst/>
          </a:prstGeom>
          <a:noFill/>
        </p:spPr>
        <p:txBody>
          <a:bodyPr wrap="square" rtlCol="0">
            <a:spAutoFit/>
          </a:bodyPr>
          <a:lstStyle/>
          <a:p>
            <a:r>
              <a:rPr lang="en-US" altLang="ja-JP" sz="1350" u="sng" dirty="0">
                <a:solidFill>
                  <a:prstClr val="black"/>
                </a:solidFill>
              </a:rPr>
              <a:t>2027.7</a:t>
            </a:r>
            <a:endParaRPr lang="ja-JP" altLang="en-US" sz="1350" u="sng" dirty="0">
              <a:solidFill>
                <a:prstClr val="black"/>
              </a:solidFill>
            </a:endParaRPr>
          </a:p>
        </p:txBody>
      </p:sp>
      <p:sp>
        <p:nvSpPr>
          <p:cNvPr id="51" name="テキスト ボックス 50"/>
          <p:cNvSpPr txBox="1"/>
          <p:nvPr/>
        </p:nvSpPr>
        <p:spPr>
          <a:xfrm>
            <a:off x="1996046" y="1191352"/>
            <a:ext cx="952651" cy="253916"/>
          </a:xfrm>
          <a:prstGeom prst="rect">
            <a:avLst/>
          </a:prstGeom>
          <a:noFill/>
        </p:spPr>
        <p:txBody>
          <a:bodyPr wrap="square" rtlCol="0">
            <a:spAutoFit/>
          </a:bodyPr>
          <a:lstStyle/>
          <a:p>
            <a:r>
              <a:rPr lang="ja-JP" altLang="en-US" sz="1050" dirty="0">
                <a:solidFill>
                  <a:srgbClr val="0000FF"/>
                </a:solidFill>
              </a:rPr>
              <a:t>◆開始</a:t>
            </a:r>
          </a:p>
        </p:txBody>
      </p:sp>
      <p:sp>
        <p:nvSpPr>
          <p:cNvPr id="52" name="テキスト ボックス 51"/>
          <p:cNvSpPr txBox="1"/>
          <p:nvPr/>
        </p:nvSpPr>
        <p:spPr>
          <a:xfrm>
            <a:off x="3836090" y="1143550"/>
            <a:ext cx="933601" cy="600164"/>
          </a:xfrm>
          <a:prstGeom prst="rect">
            <a:avLst/>
          </a:prstGeom>
          <a:noFill/>
        </p:spPr>
        <p:txBody>
          <a:bodyPr wrap="square" rtlCol="0">
            <a:spAutoFit/>
          </a:bodyPr>
          <a:lstStyle/>
          <a:p>
            <a:pPr algn="ctr"/>
            <a:r>
              <a:rPr lang="ja-JP" altLang="en-US" sz="1100" dirty="0">
                <a:solidFill>
                  <a:srgbClr val="0000FF"/>
                </a:solidFill>
              </a:rPr>
              <a:t>◆ステージ</a:t>
            </a:r>
            <a:endParaRPr lang="en-US" altLang="ja-JP" sz="1100" dirty="0">
              <a:solidFill>
                <a:srgbClr val="0000FF"/>
              </a:solidFill>
            </a:endParaRPr>
          </a:p>
          <a:p>
            <a:pPr algn="ctr"/>
            <a:r>
              <a:rPr lang="ja-JP" altLang="en-US" sz="1100" dirty="0">
                <a:solidFill>
                  <a:srgbClr val="0000FF"/>
                </a:solidFill>
              </a:rPr>
              <a:t>ゲート審査</a:t>
            </a:r>
            <a:endParaRPr lang="en-US" altLang="ja-JP" sz="1100" dirty="0">
              <a:solidFill>
                <a:srgbClr val="0000FF"/>
              </a:solidFill>
            </a:endParaRPr>
          </a:p>
          <a:p>
            <a:pPr algn="ctr"/>
            <a:r>
              <a:rPr lang="ja-JP" altLang="en-US" sz="1100" dirty="0">
                <a:solidFill>
                  <a:srgbClr val="0000FF"/>
                </a:solidFill>
              </a:rPr>
              <a:t>（</a:t>
            </a:r>
            <a:r>
              <a:rPr lang="en-US" altLang="ja-JP" sz="1100" dirty="0">
                <a:solidFill>
                  <a:srgbClr val="0000FF"/>
                </a:solidFill>
              </a:rPr>
              <a:t>1.5</a:t>
            </a:r>
            <a:r>
              <a:rPr lang="ja-JP" altLang="en-US" sz="1100" dirty="0">
                <a:solidFill>
                  <a:srgbClr val="0000FF"/>
                </a:solidFill>
              </a:rPr>
              <a:t>年後）</a:t>
            </a:r>
          </a:p>
        </p:txBody>
      </p:sp>
      <p:sp>
        <p:nvSpPr>
          <p:cNvPr id="53" name="テキスト ボックス 52"/>
          <p:cNvSpPr txBox="1"/>
          <p:nvPr/>
        </p:nvSpPr>
        <p:spPr>
          <a:xfrm>
            <a:off x="6244109" y="1215813"/>
            <a:ext cx="1491563" cy="261610"/>
          </a:xfrm>
          <a:prstGeom prst="rect">
            <a:avLst/>
          </a:prstGeom>
          <a:noFill/>
        </p:spPr>
        <p:txBody>
          <a:bodyPr wrap="square" rtlCol="0">
            <a:spAutoFit/>
          </a:bodyPr>
          <a:lstStyle/>
          <a:p>
            <a:r>
              <a:rPr lang="ja-JP" altLang="en-US" sz="1100" dirty="0">
                <a:solidFill>
                  <a:srgbClr val="0000FF"/>
                </a:solidFill>
              </a:rPr>
              <a:t>◆事業終了</a:t>
            </a:r>
          </a:p>
        </p:txBody>
      </p:sp>
      <p:sp>
        <p:nvSpPr>
          <p:cNvPr id="57" name="スライド番号プレースホルダ 2"/>
          <p:cNvSpPr txBox="1">
            <a:spLocks noGrp="1"/>
          </p:cNvSpPr>
          <p:nvPr/>
        </p:nvSpPr>
        <p:spPr bwMode="auto">
          <a:xfrm>
            <a:off x="8493125" y="6503988"/>
            <a:ext cx="533400" cy="228600"/>
          </a:xfrm>
          <a:prstGeom prst="rect">
            <a:avLst/>
          </a:prstGeom>
          <a:noFill/>
          <a:ln>
            <a:miter lim="800000"/>
            <a:headEnd/>
            <a:tailEnd/>
          </a:ln>
        </p:spPr>
        <p:txBody>
          <a:bodyPr wrap="none" lIns="0" tIns="0" rIns="0" bIns="0" anchor="ctr"/>
          <a:lstStyle/>
          <a:p>
            <a:pPr algn="r" defTabSz="884238">
              <a:defRPr/>
            </a:pPr>
            <a:r>
              <a:rPr lang="en-US" altLang="ja-JP" dirty="0">
                <a:latin typeface="+mn-ea"/>
                <a:cs typeface="メイリオ" pitchFamily="50" charset="-128"/>
              </a:rPr>
              <a:t>5</a:t>
            </a:r>
            <a:endParaRPr lang="en-US" altLang="ja-JP" dirty="0">
              <a:solidFill>
                <a:schemeClr val="tx1"/>
              </a:solidFill>
              <a:latin typeface="+mn-ea"/>
              <a:cs typeface="メイリオ" pitchFamily="50" charset="-128"/>
            </a:endParaRPr>
          </a:p>
        </p:txBody>
      </p:sp>
      <p:sp>
        <p:nvSpPr>
          <p:cNvPr id="40" name="タイトル 1"/>
          <p:cNvSpPr txBox="1">
            <a:spLocks/>
          </p:cNvSpPr>
          <p:nvPr/>
        </p:nvSpPr>
        <p:spPr>
          <a:xfrm>
            <a:off x="116247" y="103320"/>
            <a:ext cx="4680000" cy="562074"/>
          </a:xfrm>
          <a:prstGeom prst="rect">
            <a:avLst/>
          </a:prstGeom>
        </p:spPr>
        <p:style>
          <a:lnRef idx="0">
            <a:schemeClr val="accent5"/>
          </a:lnRef>
          <a:fillRef idx="3">
            <a:schemeClr val="accent5"/>
          </a:fillRef>
          <a:effectRef idx="3">
            <a:schemeClr val="accent5"/>
          </a:effectRef>
          <a:fontRef idx="minor">
            <a:schemeClr val="lt1"/>
          </a:fontRef>
        </p:style>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l"/>
            <a:r>
              <a:rPr lang="ja-JP" altLang="en-US" sz="2800" dirty="0">
                <a:latin typeface="+mn-ea"/>
              </a:rPr>
              <a:t>４．スケジュール</a:t>
            </a:r>
          </a:p>
        </p:txBody>
      </p:sp>
      <p:cxnSp>
        <p:nvCxnSpPr>
          <p:cNvPr id="34" name="直線コネクタ 33">
            <a:extLst>
              <a:ext uri="{FF2B5EF4-FFF2-40B4-BE49-F238E27FC236}">
                <a16:creationId xmlns:a16="http://schemas.microsoft.com/office/drawing/2014/main" id="{FB557752-320F-43BA-83BC-375813B04AFF}"/>
              </a:ext>
            </a:extLst>
          </p:cNvPr>
          <p:cNvCxnSpPr/>
          <p:nvPr/>
        </p:nvCxnSpPr>
        <p:spPr>
          <a:xfrm>
            <a:off x="2668887" y="1596900"/>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20094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204328" y="817179"/>
            <a:ext cx="3096344" cy="369332"/>
          </a:xfrm>
          <a:prstGeom prst="rect">
            <a:avLst/>
          </a:prstGeom>
          <a:noFill/>
        </p:spPr>
        <p:txBody>
          <a:bodyPr wrap="square" rtlCol="0">
            <a:spAutoFit/>
          </a:bodyPr>
          <a:lstStyle/>
          <a:p>
            <a:r>
              <a:rPr kumimoji="1" lang="ja-JP" altLang="en-US" dirty="0"/>
              <a:t>予算総額：　〇</a:t>
            </a:r>
            <a:r>
              <a:rPr kumimoji="1" lang="en-US" altLang="ja-JP" dirty="0"/>
              <a:t>,</a:t>
            </a:r>
            <a:r>
              <a:rPr kumimoji="1" lang="ja-JP" altLang="en-US" dirty="0"/>
              <a:t>〇〇〇百万円</a:t>
            </a:r>
          </a:p>
        </p:txBody>
      </p:sp>
      <p:sp>
        <p:nvSpPr>
          <p:cNvPr id="7" name="テキスト ボックス 6"/>
          <p:cNvSpPr txBox="1"/>
          <p:nvPr/>
        </p:nvSpPr>
        <p:spPr>
          <a:xfrm>
            <a:off x="7343800" y="993236"/>
            <a:ext cx="1800200" cy="369332"/>
          </a:xfrm>
          <a:prstGeom prst="rect">
            <a:avLst/>
          </a:prstGeom>
          <a:noFill/>
        </p:spPr>
        <p:txBody>
          <a:bodyPr wrap="square" rtlCol="0">
            <a:spAutoFit/>
          </a:bodyPr>
          <a:lstStyle/>
          <a:p>
            <a:r>
              <a:rPr kumimoji="1" lang="ja-JP" altLang="en-US" dirty="0"/>
              <a:t>（単位）百万円</a:t>
            </a:r>
          </a:p>
        </p:txBody>
      </p:sp>
      <p:sp>
        <p:nvSpPr>
          <p:cNvPr id="8" name="テキスト ボックス 7"/>
          <p:cNvSpPr txBox="1"/>
          <p:nvPr/>
        </p:nvSpPr>
        <p:spPr>
          <a:xfrm>
            <a:off x="5868144" y="116632"/>
            <a:ext cx="3203848" cy="64633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prstClr val="white"/>
                </a:solidFill>
                <a:latin typeface="+mn-ea"/>
              </a:rPr>
              <a:t>以降のスライドは予算規模が大きい場合は、●</a:t>
            </a:r>
            <a:r>
              <a:rPr lang="en-US" altLang="ja-JP" sz="1200" i="1" dirty="0">
                <a:solidFill>
                  <a:prstClr val="white"/>
                </a:solidFill>
                <a:latin typeface="+mn-ea"/>
              </a:rPr>
              <a:t>.</a:t>
            </a:r>
            <a:r>
              <a:rPr lang="ja-JP" altLang="en-US" sz="1200" i="1" dirty="0">
                <a:solidFill>
                  <a:prstClr val="white"/>
                </a:solidFill>
                <a:latin typeface="+mn-ea"/>
              </a:rPr>
              <a:t>●億円（小数点以下第</a:t>
            </a:r>
            <a:r>
              <a:rPr lang="en-US" altLang="ja-JP" sz="1200" i="1" dirty="0">
                <a:solidFill>
                  <a:prstClr val="white"/>
                </a:solidFill>
                <a:latin typeface="+mn-ea"/>
              </a:rPr>
              <a:t>2</a:t>
            </a:r>
            <a:r>
              <a:rPr lang="ja-JP" altLang="en-US" sz="1200" i="1" dirty="0">
                <a:solidFill>
                  <a:prstClr val="white"/>
                </a:solidFill>
                <a:latin typeface="+mn-ea"/>
              </a:rPr>
              <a:t>位を四捨五入）という単位で記載頂いても結構です。</a:t>
            </a:r>
            <a:endParaRPr lang="en-US" altLang="ja-JP" sz="1200" i="1" dirty="0">
              <a:solidFill>
                <a:prstClr val="white"/>
              </a:solidFill>
              <a:latin typeface="+mn-ea"/>
            </a:endParaRPr>
          </a:p>
        </p:txBody>
      </p:sp>
      <p:sp>
        <p:nvSpPr>
          <p:cNvPr id="9" name="スライド番号プレースホルダ 2"/>
          <p:cNvSpPr txBox="1">
            <a:spLocks noGrp="1"/>
          </p:cNvSpPr>
          <p:nvPr/>
        </p:nvSpPr>
        <p:spPr bwMode="auto">
          <a:xfrm>
            <a:off x="8493125" y="6503988"/>
            <a:ext cx="533400" cy="228600"/>
          </a:xfrm>
          <a:prstGeom prst="rect">
            <a:avLst/>
          </a:prstGeom>
          <a:noFill/>
          <a:ln>
            <a:miter lim="800000"/>
            <a:headEnd/>
            <a:tailEnd/>
          </a:ln>
        </p:spPr>
        <p:txBody>
          <a:bodyPr wrap="none" lIns="0" tIns="0" rIns="0" bIns="0" anchor="ctr"/>
          <a:lstStyle/>
          <a:p>
            <a:pPr algn="r" defTabSz="884238">
              <a:defRPr/>
            </a:pPr>
            <a:r>
              <a:rPr lang="en-US" altLang="ja-JP" dirty="0">
                <a:solidFill>
                  <a:schemeClr val="tx1"/>
                </a:solidFill>
                <a:latin typeface="+mn-ea"/>
                <a:cs typeface="メイリオ" pitchFamily="50" charset="-128"/>
              </a:rPr>
              <a:t>6</a:t>
            </a:r>
          </a:p>
        </p:txBody>
      </p:sp>
      <p:sp>
        <p:nvSpPr>
          <p:cNvPr id="10" name="タイトル 1"/>
          <p:cNvSpPr txBox="1">
            <a:spLocks/>
          </p:cNvSpPr>
          <p:nvPr/>
        </p:nvSpPr>
        <p:spPr>
          <a:xfrm>
            <a:off x="107504" y="116632"/>
            <a:ext cx="5256583" cy="562074"/>
          </a:xfrm>
          <a:prstGeom prst="rect">
            <a:avLst/>
          </a:prstGeom>
        </p:spPr>
        <p:style>
          <a:lnRef idx="0">
            <a:schemeClr val="accent5"/>
          </a:lnRef>
          <a:fillRef idx="3">
            <a:schemeClr val="accent5"/>
          </a:fillRef>
          <a:effectRef idx="3">
            <a:schemeClr val="accent5"/>
          </a:effectRef>
          <a:fontRef idx="minor">
            <a:schemeClr val="lt1"/>
          </a:fontRef>
        </p:style>
        <p:txBody>
          <a:bodyP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ja-JP" altLang="en-US" sz="2800">
                <a:latin typeface="+mn-ea"/>
              </a:rPr>
              <a:t>５．</a:t>
            </a:r>
            <a:r>
              <a:rPr lang="ja-JP" altLang="en-US" sz="2800" dirty="0">
                <a:latin typeface="+mn-ea"/>
              </a:rPr>
              <a:t>予算額と内訳（全期間総括表）　</a:t>
            </a:r>
          </a:p>
        </p:txBody>
      </p:sp>
      <p:graphicFrame>
        <p:nvGraphicFramePr>
          <p:cNvPr id="3" name="表 2">
            <a:extLst>
              <a:ext uri="{FF2B5EF4-FFF2-40B4-BE49-F238E27FC236}">
                <a16:creationId xmlns:a16="http://schemas.microsoft.com/office/drawing/2014/main" id="{A4CD0081-EE5D-8DBB-8BD2-D747AD08AA68}"/>
              </a:ext>
            </a:extLst>
          </p:cNvPr>
          <p:cNvGraphicFramePr>
            <a:graphicFrameLocks noGrp="1"/>
          </p:cNvGraphicFramePr>
          <p:nvPr>
            <p:extLst>
              <p:ext uri="{D42A27DB-BD31-4B8C-83A1-F6EECF244321}">
                <p14:modId xmlns:p14="http://schemas.microsoft.com/office/powerpoint/2010/main" val="1382357299"/>
              </p:ext>
            </p:extLst>
          </p:nvPr>
        </p:nvGraphicFramePr>
        <p:xfrm>
          <a:off x="215516" y="1464237"/>
          <a:ext cx="8460941" cy="4099443"/>
        </p:xfrm>
        <a:graphic>
          <a:graphicData uri="http://schemas.openxmlformats.org/drawingml/2006/table">
            <a:tbl>
              <a:tblPr firstRow="1" bandRow="1">
                <a:tableStyleId>{5C22544A-7EE6-4342-B048-85BDC9FD1C3A}</a:tableStyleId>
              </a:tblPr>
              <a:tblGrid>
                <a:gridCol w="2356209">
                  <a:extLst>
                    <a:ext uri="{9D8B030D-6E8A-4147-A177-3AD203B41FA5}">
                      <a16:colId xmlns:a16="http://schemas.microsoft.com/office/drawing/2014/main" val="20000"/>
                    </a:ext>
                  </a:extLst>
                </a:gridCol>
                <a:gridCol w="1606508">
                  <a:extLst>
                    <a:ext uri="{9D8B030D-6E8A-4147-A177-3AD203B41FA5}">
                      <a16:colId xmlns:a16="http://schemas.microsoft.com/office/drawing/2014/main" val="20003"/>
                    </a:ext>
                  </a:extLst>
                </a:gridCol>
                <a:gridCol w="1499408">
                  <a:extLst>
                    <a:ext uri="{9D8B030D-6E8A-4147-A177-3AD203B41FA5}">
                      <a16:colId xmlns:a16="http://schemas.microsoft.com/office/drawing/2014/main" val="932572701"/>
                    </a:ext>
                  </a:extLst>
                </a:gridCol>
                <a:gridCol w="1499408">
                  <a:extLst>
                    <a:ext uri="{9D8B030D-6E8A-4147-A177-3AD203B41FA5}">
                      <a16:colId xmlns:a16="http://schemas.microsoft.com/office/drawing/2014/main" val="20002"/>
                    </a:ext>
                  </a:extLst>
                </a:gridCol>
                <a:gridCol w="1499408">
                  <a:extLst>
                    <a:ext uri="{9D8B030D-6E8A-4147-A177-3AD203B41FA5}">
                      <a16:colId xmlns:a16="http://schemas.microsoft.com/office/drawing/2014/main" val="20006"/>
                    </a:ext>
                  </a:extLst>
                </a:gridCol>
              </a:tblGrid>
              <a:tr h="384092">
                <a:tc>
                  <a:txBody>
                    <a:bodyPr/>
                    <a:lstStyle/>
                    <a:p>
                      <a:endParaRPr kumimoji="1" lang="ja-JP" altLang="en-US" dirty="0"/>
                    </a:p>
                  </a:txBody>
                  <a:tcPr/>
                </a:tc>
                <a:tc>
                  <a:txBody>
                    <a:bodyPr/>
                    <a:lstStyle/>
                    <a:p>
                      <a:pPr algn="ctr"/>
                      <a:r>
                        <a:rPr kumimoji="1" lang="ja-JP" altLang="en-US" sz="1800" dirty="0">
                          <a:latin typeface="+mn-ea"/>
                          <a:ea typeface="+mn-ea"/>
                        </a:rPr>
                        <a:t>合計</a:t>
                      </a:r>
                    </a:p>
                  </a:txBody>
                  <a:tcPr anchor="ctr"/>
                </a:tc>
                <a:tc>
                  <a:txBody>
                    <a:bodyPr/>
                    <a:lstStyle/>
                    <a:p>
                      <a:pPr algn="ctr"/>
                      <a:r>
                        <a:rPr kumimoji="1" lang="en-US" altLang="ja-JP" sz="1800" dirty="0">
                          <a:latin typeface="+mn-ea"/>
                          <a:ea typeface="+mn-ea"/>
                        </a:rPr>
                        <a:t>2025</a:t>
                      </a:r>
                      <a:r>
                        <a:rPr kumimoji="1" lang="ja-JP" altLang="en-US" sz="1800" dirty="0">
                          <a:latin typeface="+mn-ea"/>
                          <a:ea typeface="+mn-ea"/>
                        </a:rPr>
                        <a:t>年度</a:t>
                      </a:r>
                    </a:p>
                  </a:txBody>
                  <a:tcPr anchor="ctr"/>
                </a:tc>
                <a:tc>
                  <a:txBody>
                    <a:bodyPr/>
                    <a:lstStyle/>
                    <a:p>
                      <a:pPr algn="ctr"/>
                      <a:r>
                        <a:rPr kumimoji="1" lang="en-US" altLang="ja-JP" sz="1800" dirty="0">
                          <a:latin typeface="+mn-ea"/>
                          <a:ea typeface="+mn-ea"/>
                        </a:rPr>
                        <a:t>2026</a:t>
                      </a:r>
                      <a:r>
                        <a:rPr kumimoji="1" lang="ja-JP" altLang="en-US" sz="1800" dirty="0">
                          <a:latin typeface="+mn-ea"/>
                          <a:ea typeface="+mn-ea"/>
                        </a:rPr>
                        <a:t>年度</a:t>
                      </a:r>
                    </a:p>
                  </a:txBody>
                  <a:tcPr anchor="ctr"/>
                </a:tc>
                <a:tc>
                  <a:txBody>
                    <a:bodyPr/>
                    <a:lstStyle/>
                    <a:p>
                      <a:pPr algn="ctr"/>
                      <a:r>
                        <a:rPr kumimoji="1" lang="en-US" altLang="ja-JP" sz="1800" dirty="0">
                          <a:latin typeface="+mn-ea"/>
                          <a:ea typeface="+mn-ea"/>
                        </a:rPr>
                        <a:t>2027</a:t>
                      </a:r>
                      <a:r>
                        <a:rPr kumimoji="1" lang="ja-JP" altLang="en-US" sz="1800" dirty="0">
                          <a:latin typeface="+mn-ea"/>
                          <a:ea typeface="+mn-ea"/>
                        </a:rPr>
                        <a:t>年度</a:t>
                      </a:r>
                    </a:p>
                  </a:txBody>
                  <a:tcPr anchor="ctr"/>
                </a:tc>
                <a:extLst>
                  <a:ext uri="{0D108BD9-81ED-4DB2-BD59-A6C34878D82A}">
                    <a16:rowId xmlns:a16="http://schemas.microsoft.com/office/drawing/2014/main" val="10000"/>
                  </a:ext>
                </a:extLst>
              </a:tr>
              <a:tr h="678759">
                <a:tc>
                  <a:txBody>
                    <a:bodyPr/>
                    <a:lstStyle/>
                    <a:p>
                      <a:r>
                        <a:rPr kumimoji="1" lang="ja-JP" altLang="en-US" dirty="0"/>
                        <a:t>（株）〇〇〇〇</a:t>
                      </a:r>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10001"/>
                  </a:ext>
                </a:extLst>
              </a:tr>
              <a:tr h="67875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（株）〇〇〇〇</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10002"/>
                  </a:ext>
                </a:extLst>
              </a:tr>
              <a:tr h="83953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　うち委託</a:t>
                      </a:r>
                      <a:r>
                        <a:rPr kumimoji="1" lang="en-US" altLang="ja-JP" dirty="0"/>
                        <a:t>/</a:t>
                      </a:r>
                      <a:r>
                        <a:rPr kumimoji="1" lang="ja-JP" altLang="en-US"/>
                        <a:t>再委託：</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　　〇〇〇</a:t>
                      </a:r>
                      <a:endParaRPr kumimoji="1" lang="en-US" altLang="ja-JP"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10004"/>
                  </a:ext>
                </a:extLst>
              </a:tr>
              <a:tr h="83953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　うち共同研究：</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　　〇〇〇</a:t>
                      </a:r>
                      <a:endParaRPr kumimoji="1" lang="en-US" altLang="ja-JP"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2932056463"/>
                  </a:ext>
                </a:extLst>
              </a:tr>
              <a:tr h="678759">
                <a:tc>
                  <a:txBody>
                    <a:bodyPr/>
                    <a:lstStyle/>
                    <a:p>
                      <a:r>
                        <a:rPr kumimoji="1" lang="ja-JP" altLang="en-US" dirty="0"/>
                        <a:t>総額</a:t>
                      </a:r>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4067105279"/>
                  </a:ext>
                </a:extLst>
              </a:tr>
            </a:tbl>
          </a:graphicData>
        </a:graphic>
      </p:graphicFrame>
    </p:spTree>
    <p:extLst>
      <p:ext uri="{BB962C8B-B14F-4D97-AF65-F5344CB8AC3E}">
        <p14:creationId xmlns:p14="http://schemas.microsoft.com/office/powerpoint/2010/main" val="222968041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1095</Words>
  <Application>Microsoft Office PowerPoint</Application>
  <PresentationFormat>画面に合わせる (4:3)</PresentationFormat>
  <Paragraphs>123</Paragraphs>
  <Slides>6</Slides>
  <Notes>4</Notes>
  <HiddenSlides>0</HiddenSlides>
  <MMClips>0</MMClips>
  <ScaleCrop>false</ScaleCrop>
  <HeadingPairs>
    <vt:vector size="6" baseType="variant">
      <vt:variant>
        <vt:lpstr>使用されているフォント</vt:lpstr>
      </vt:variant>
      <vt:variant>
        <vt:i4>3</vt:i4>
      </vt:variant>
      <vt:variant>
        <vt:lpstr>テーマ</vt:lpstr>
      </vt:variant>
      <vt:variant>
        <vt:i4>2</vt:i4>
      </vt:variant>
      <vt:variant>
        <vt:lpstr>スライド タイトル</vt:lpstr>
      </vt:variant>
      <vt:variant>
        <vt:i4>6</vt:i4>
      </vt:variant>
    </vt:vector>
  </HeadingPairs>
  <TitlesOfParts>
    <vt:vector size="11" baseType="lpstr">
      <vt:lpstr>ＭＳ Ｐゴシック</vt:lpstr>
      <vt:lpstr>Arial</vt:lpstr>
      <vt:lpstr>Calibri</vt:lpstr>
      <vt:lpstr>Office ​​テーマ</vt:lpstr>
      <vt:lpstr>1_Office ​​テーマ</vt:lpstr>
      <vt:lpstr>  ○○○○○○の人材育成</vt:lpstr>
      <vt:lpstr>１．提案の概要</vt:lpstr>
      <vt:lpstr>２．事業目標</vt:lpstr>
      <vt:lpstr>３．実施体制</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modified xsi:type="dcterms:W3CDTF">2025-03-24T03:05:03Z</dcterms:modified>
</cp:coreProperties>
</file>