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3"/>
  </p:notesMasterIdLst>
  <p:handoutMasterIdLst>
    <p:handoutMasterId r:id="rId24"/>
  </p:handoutMasterIdLst>
  <p:sldIdLst>
    <p:sldId id="258" r:id="rId2"/>
    <p:sldId id="260" r:id="rId3"/>
    <p:sldId id="261" r:id="rId4"/>
    <p:sldId id="282" r:id="rId5"/>
    <p:sldId id="280" r:id="rId6"/>
    <p:sldId id="266" r:id="rId7"/>
    <p:sldId id="274" r:id="rId8"/>
    <p:sldId id="275" r:id="rId9"/>
    <p:sldId id="276" r:id="rId10"/>
    <p:sldId id="277" r:id="rId11"/>
    <p:sldId id="278" r:id="rId12"/>
    <p:sldId id="269" r:id="rId13"/>
    <p:sldId id="264" r:id="rId14"/>
    <p:sldId id="265" r:id="rId15"/>
    <p:sldId id="279" r:id="rId16"/>
    <p:sldId id="267" r:id="rId17"/>
    <p:sldId id="281" r:id="rId18"/>
    <p:sldId id="268" r:id="rId19"/>
    <p:sldId id="272" r:id="rId20"/>
    <p:sldId id="270" r:id="rId21"/>
    <p:sldId id="271" r:id="rId2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76" d="100"/>
          <a:sy n="76" d="100"/>
        </p:scale>
        <p:origin x="1277" y="53"/>
      </p:cViewPr>
      <p:guideLst/>
    </p:cSldViewPr>
  </p:slideViewPr>
  <p:notesTextViewPr>
    <p:cViewPr>
      <p:scale>
        <a:sx n="1" d="1"/>
        <a:sy n="1" d="1"/>
      </p:scale>
      <p:origin x="0" y="0"/>
    </p:cViewPr>
  </p:notesTextViewPr>
  <p:notesViewPr>
    <p:cSldViewPr snapToGrid="0">
      <p:cViewPr varScale="1">
        <p:scale>
          <a:sx n="82" d="100"/>
          <a:sy n="82" d="100"/>
        </p:scale>
        <p:origin x="2646" y="108"/>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slides/slide16.xml" Type="http://schemas.openxmlformats.org/officeDocument/2006/relationships/slide"/><Relationship Id="rId18" Target="slides/slide17.xml" Type="http://schemas.openxmlformats.org/officeDocument/2006/relationships/slide"/><Relationship Id="rId19" Target="slides/slide18.xml" Type="http://schemas.openxmlformats.org/officeDocument/2006/relationships/slide"/><Relationship Id="rId2" Target="slides/slide1.xml" Type="http://schemas.openxmlformats.org/officeDocument/2006/relationships/slide"/><Relationship Id="rId20" Target="slides/slide19.xml" Type="http://schemas.openxmlformats.org/officeDocument/2006/relationships/slide"/><Relationship Id="rId21" Target="slides/slide20.xml" Type="http://schemas.openxmlformats.org/officeDocument/2006/relationships/slide"/><Relationship Id="rId22" Target="slides/slide21.xml" Type="http://schemas.openxmlformats.org/officeDocument/2006/relationships/slide"/><Relationship Id="rId23" Target="notesMasters/notesMaster1.xml" Type="http://schemas.openxmlformats.org/officeDocument/2006/relationships/notesMaster"/><Relationship Id="rId24" Target="handoutMasters/handoutMaster1.xml" Type="http://schemas.openxmlformats.org/officeDocument/2006/relationships/handoutMaster"/><Relationship Id="rId25" Target="presProps.xml" Type="http://schemas.openxmlformats.org/officeDocument/2006/relationships/presProps"/><Relationship Id="rId26" Target="viewProps.xml" Type="http://schemas.openxmlformats.org/officeDocument/2006/relationships/viewProps"/><Relationship Id="rId27" Target="theme/theme1.xml" Type="http://schemas.openxmlformats.org/officeDocument/2006/relationships/theme"/><Relationship Id="rId28" Target="tableStyles.xml" Type="http://schemas.openxmlformats.org/officeDocument/2006/relationships/tableStyles"/><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6C50B2B8-527E-4CC4-9CC6-C8CF95BA9A34}"/>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3821D5E3-E8EC-4DB1-A56A-81E3789F1841}"/>
              </a:ext>
            </a:extLst>
          </p:cNvPr>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1F2D798D-6D2A-4B58-BBDB-9314A684AE07}" type="datetimeFigureOut">
              <a:rPr kumimoji="1" lang="ja-JP" altLang="en-US" smtClean="0"/>
              <a:t>2025/3/25</a:t>
            </a:fld>
            <a:endParaRPr kumimoji="1" lang="ja-JP" altLang="en-US"/>
          </a:p>
        </p:txBody>
      </p:sp>
      <p:sp>
        <p:nvSpPr>
          <p:cNvPr id="4" name="フッター プレースホルダー 3">
            <a:extLst>
              <a:ext uri="{FF2B5EF4-FFF2-40B4-BE49-F238E27FC236}">
                <a16:creationId xmlns:a16="http://schemas.microsoft.com/office/drawing/2014/main" id="{09A8A8AB-33BB-4042-9434-2DDF99592E72}"/>
              </a:ext>
            </a:extLst>
          </p:cNvPr>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5223E40-B9FB-4952-B88A-4D9C3654223E}"/>
              </a:ext>
            </a:extLst>
          </p:cNvPr>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0B752ABD-1D4F-44F1-B1DA-D59CDE57BE59}" type="slidenum">
              <a:rPr kumimoji="1" lang="ja-JP" altLang="en-US" smtClean="0"/>
              <a:t>‹#›</a:t>
            </a:fld>
            <a:endParaRPr kumimoji="1" lang="ja-JP" altLang="en-US"/>
          </a:p>
        </p:txBody>
      </p:sp>
    </p:spTree>
    <p:extLst>
      <p:ext uri="{BB962C8B-B14F-4D97-AF65-F5344CB8AC3E}">
        <p14:creationId xmlns:p14="http://schemas.microsoft.com/office/powerpoint/2010/main" val="1064316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435D0A4E-8F26-4730-89B2-CE0658009740}" type="datetimeFigureOut">
              <a:rPr kumimoji="1" lang="ja-JP" altLang="en-US" smtClean="0"/>
              <a:t>2025/3/25</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EB0DFDCF-E5D4-4068-8A8A-9D6CAB5F1F3B}" type="slidenum">
              <a:rPr kumimoji="1" lang="ja-JP" altLang="en-US" smtClean="0"/>
              <a:t>‹#›</a:t>
            </a:fld>
            <a:endParaRPr kumimoji="1" lang="ja-JP" altLang="en-US"/>
          </a:p>
        </p:txBody>
      </p:sp>
    </p:spTree>
    <p:extLst>
      <p:ext uri="{BB962C8B-B14F-4D97-AF65-F5344CB8AC3E}">
        <p14:creationId xmlns:p14="http://schemas.microsoft.com/office/powerpoint/2010/main" val="42775383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タイトル 氏名あり">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AAF40E-7526-4F8B-AE17-EC800C3BE74B}"/>
              </a:ext>
            </a:extLst>
          </p:cNvPr>
          <p:cNvSpPr>
            <a:spLocks noGrp="1"/>
          </p:cNvSpPr>
          <p:nvPr>
            <p:ph type="ctrTitle"/>
          </p:nvPr>
        </p:nvSpPr>
        <p:spPr>
          <a:xfrm>
            <a:off x="367436" y="1508999"/>
            <a:ext cx="8163968" cy="1655762"/>
          </a:xfrm>
        </p:spPr>
        <p:txBody>
          <a:bodyPr anchor="b">
            <a:normAutofit/>
          </a:bodyPr>
          <a:lstStyle>
            <a:lvl1pPr algn="l">
              <a:defRPr sz="3000" b="1"/>
            </a:lvl1pPr>
          </a:lstStyle>
          <a:p>
            <a:r>
              <a:rPr kumimoji="1" lang="ja-JP" altLang="en-US" dirty="0"/>
              <a:t>マスター タイトルの書式設定</a:t>
            </a:r>
          </a:p>
        </p:txBody>
      </p:sp>
      <p:sp>
        <p:nvSpPr>
          <p:cNvPr id="3" name="字幕 2">
            <a:extLst>
              <a:ext uri="{FF2B5EF4-FFF2-40B4-BE49-F238E27FC236}">
                <a16:creationId xmlns:a16="http://schemas.microsoft.com/office/drawing/2014/main" id="{3838027A-8484-4F5E-8AFA-4793D694398C}"/>
              </a:ext>
            </a:extLst>
          </p:cNvPr>
          <p:cNvSpPr>
            <a:spLocks noGrp="1"/>
          </p:cNvSpPr>
          <p:nvPr>
            <p:ph type="subTitle" idx="1" hasCustomPrompt="1"/>
          </p:nvPr>
        </p:nvSpPr>
        <p:spPr>
          <a:xfrm>
            <a:off x="474110" y="6095161"/>
            <a:ext cx="8039553" cy="436221"/>
          </a:xfr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dirty="0"/>
              <a:t>担当氏名の書式設定</a:t>
            </a:r>
          </a:p>
        </p:txBody>
      </p:sp>
      <p:sp>
        <p:nvSpPr>
          <p:cNvPr id="22" name="テキスト プレースホルダー 3">
            <a:extLst>
              <a:ext uri="{FF2B5EF4-FFF2-40B4-BE49-F238E27FC236}">
                <a16:creationId xmlns:a16="http://schemas.microsoft.com/office/drawing/2014/main" id="{E15C6A7A-21FF-4171-81E2-D98579EB7649}"/>
              </a:ext>
            </a:extLst>
          </p:cNvPr>
          <p:cNvSpPr>
            <a:spLocks noGrp="1"/>
          </p:cNvSpPr>
          <p:nvPr>
            <p:ph type="body" sz="half" idx="2" hasCustomPrompt="1"/>
          </p:nvPr>
        </p:nvSpPr>
        <p:spPr>
          <a:xfrm>
            <a:off x="500399" y="5841011"/>
            <a:ext cx="7993857" cy="31588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肩書きの書式設定</a:t>
            </a:r>
          </a:p>
        </p:txBody>
      </p:sp>
      <p:sp>
        <p:nvSpPr>
          <p:cNvPr id="23" name="テキスト プレースホルダー 3">
            <a:extLst>
              <a:ext uri="{FF2B5EF4-FFF2-40B4-BE49-F238E27FC236}">
                <a16:creationId xmlns:a16="http://schemas.microsoft.com/office/drawing/2014/main" id="{B1AAF0D4-8877-4577-A56A-2986D59F97C4}"/>
              </a:ext>
            </a:extLst>
          </p:cNvPr>
          <p:cNvSpPr>
            <a:spLocks noGrp="1"/>
          </p:cNvSpPr>
          <p:nvPr>
            <p:ph type="body" sz="half" idx="13" hasCustomPrompt="1"/>
          </p:nvPr>
        </p:nvSpPr>
        <p:spPr>
          <a:xfrm>
            <a:off x="500399" y="5585339"/>
            <a:ext cx="7993857" cy="348652"/>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部署名の書式設定</a:t>
            </a:r>
          </a:p>
        </p:txBody>
      </p:sp>
      <p:sp>
        <p:nvSpPr>
          <p:cNvPr id="24" name="テキスト プレースホルダー 3">
            <a:extLst>
              <a:ext uri="{FF2B5EF4-FFF2-40B4-BE49-F238E27FC236}">
                <a16:creationId xmlns:a16="http://schemas.microsoft.com/office/drawing/2014/main" id="{79D91572-B6A8-403E-B991-2E29C356EA60}"/>
              </a:ext>
            </a:extLst>
          </p:cNvPr>
          <p:cNvSpPr>
            <a:spLocks noGrp="1"/>
          </p:cNvSpPr>
          <p:nvPr>
            <p:ph type="body" sz="half" idx="14" hasCustomPrompt="1"/>
          </p:nvPr>
        </p:nvSpPr>
        <p:spPr>
          <a:xfrm>
            <a:off x="397967" y="3345984"/>
            <a:ext cx="2263751" cy="366221"/>
          </a:xfrm>
        </p:spPr>
        <p:txBody>
          <a:bodyPr>
            <a:noAutofit/>
          </a:bodyPr>
          <a:lstStyle>
            <a:lvl1pPr marL="0" indent="0">
              <a:buNone/>
              <a:defRPr sz="1800" b="1" i="0" baseline="0">
                <a:latin typeface="+mn-lt"/>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日時の書式設定</a:t>
            </a:r>
          </a:p>
        </p:txBody>
      </p:sp>
      <p:sp>
        <p:nvSpPr>
          <p:cNvPr id="9" name="正方形/長方形 8">
            <a:extLst>
              <a:ext uri="{FF2B5EF4-FFF2-40B4-BE49-F238E27FC236}">
                <a16:creationId xmlns:a16="http://schemas.microsoft.com/office/drawing/2014/main" id="{99616F60-FD02-4282-8C62-6235A8801BD7}"/>
              </a:ext>
            </a:extLst>
          </p:cNvPr>
          <p:cNvSpPr/>
          <p:nvPr userDrawn="1"/>
        </p:nvSpPr>
        <p:spPr>
          <a:xfrm>
            <a:off x="436964" y="5324701"/>
            <a:ext cx="37146" cy="10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11" name="テキスト プレースホルダー 3">
            <a:extLst>
              <a:ext uri="{FF2B5EF4-FFF2-40B4-BE49-F238E27FC236}">
                <a16:creationId xmlns:a16="http://schemas.microsoft.com/office/drawing/2014/main" id="{F60EFCA5-BC2A-4213-A9FC-B8565910DEB9}"/>
              </a:ext>
            </a:extLst>
          </p:cNvPr>
          <p:cNvSpPr>
            <a:spLocks noGrp="1"/>
          </p:cNvSpPr>
          <p:nvPr>
            <p:ph type="body" sz="half" idx="15" hasCustomPrompt="1"/>
          </p:nvPr>
        </p:nvSpPr>
        <p:spPr>
          <a:xfrm>
            <a:off x="367436" y="221199"/>
            <a:ext cx="1042264" cy="261788"/>
          </a:xfrm>
          <a:ln>
            <a:solidFill>
              <a:schemeClr val="accent1"/>
            </a:solidFill>
          </a:ln>
        </p:spPr>
        <p:txBody>
          <a:bodyPr>
            <a:noAutofit/>
          </a:bodyPr>
          <a:lstStyle>
            <a:lvl1pPr marL="0" indent="0" algn="ctr">
              <a:lnSpc>
                <a:spcPct val="100000"/>
              </a:lnSpc>
              <a:buNone/>
              <a:defRPr sz="1050" b="1" i="0" baseline="0">
                <a:latin typeface="Arial" panose="020B0604020202020204" pitchFamily="34" charset="0"/>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en-US" altLang="ja-JP" dirty="0"/>
              <a:t>Confidential</a:t>
            </a:r>
            <a:endParaRPr kumimoji="1" lang="ja-JP" altLang="en-US" dirty="0"/>
          </a:p>
        </p:txBody>
      </p:sp>
      <p:pic>
        <p:nvPicPr>
          <p:cNvPr id="14" name="図 13">
            <a:extLst>
              <a:ext uri="{FF2B5EF4-FFF2-40B4-BE49-F238E27FC236}">
                <a16:creationId xmlns:a16="http://schemas.microsoft.com/office/drawing/2014/main" id="{B4BC263F-A53E-47B3-80C0-1CD8C62845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866" y="5324869"/>
            <a:ext cx="4899687" cy="191530"/>
          </a:xfrm>
          <a:prstGeom prst="rect">
            <a:avLst/>
          </a:prstGeom>
        </p:spPr>
      </p:pic>
      <p:sp>
        <p:nvSpPr>
          <p:cNvPr id="12" name="スライド番号プレースホルダー 5">
            <a:extLst>
              <a:ext uri="{FF2B5EF4-FFF2-40B4-BE49-F238E27FC236}">
                <a16:creationId xmlns:a16="http://schemas.microsoft.com/office/drawing/2014/main" id="{C0812218-A65A-46E8-B407-3DAF0C98FF9D}"/>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3343303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付きの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BC27760-FF63-4519-AD0A-42BD76197F9C}"/>
              </a:ext>
            </a:extLst>
          </p:cNvPr>
          <p:cNvSpPr>
            <a:spLocks noGrp="1"/>
          </p:cNvSpPr>
          <p:nvPr>
            <p:ph idx="1"/>
          </p:nvPr>
        </p:nvSpPr>
        <p:spPr>
          <a:xfrm>
            <a:off x="4211340" y="1397287"/>
            <a:ext cx="5405270" cy="47569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8" name="タイトル 1">
            <a:extLst>
              <a:ext uri="{FF2B5EF4-FFF2-40B4-BE49-F238E27FC236}">
                <a16:creationId xmlns:a16="http://schemas.microsoft.com/office/drawing/2014/main" id="{57B14F88-CA3C-4A92-A36F-2F537386A219}"/>
              </a:ext>
            </a:extLst>
          </p:cNvPr>
          <p:cNvSpPr>
            <a:spLocks noGrp="1"/>
          </p:cNvSpPr>
          <p:nvPr>
            <p:ph type="title"/>
          </p:nvPr>
        </p:nvSpPr>
        <p:spPr>
          <a:xfrm>
            <a:off x="363824" y="457200"/>
            <a:ext cx="3634750" cy="1515438"/>
          </a:xfrm>
        </p:spPr>
        <p:txBody>
          <a:bodyPr anchor="b"/>
          <a:lstStyle>
            <a:lvl1pPr>
              <a:defRPr sz="2400"/>
            </a:lvl1pPr>
          </a:lstStyle>
          <a:p>
            <a:r>
              <a:rPr kumimoji="1" lang="ja-JP" altLang="en-US"/>
              <a:t>マスター タイトルの書式設定</a:t>
            </a:r>
          </a:p>
        </p:txBody>
      </p:sp>
      <p:sp>
        <p:nvSpPr>
          <p:cNvPr id="9" name="テキスト プレースホルダー 3">
            <a:extLst>
              <a:ext uri="{FF2B5EF4-FFF2-40B4-BE49-F238E27FC236}">
                <a16:creationId xmlns:a16="http://schemas.microsoft.com/office/drawing/2014/main" id="{BFF77AF4-5C89-4572-948F-891A8F345932}"/>
              </a:ext>
            </a:extLst>
          </p:cNvPr>
          <p:cNvSpPr>
            <a:spLocks noGrp="1"/>
          </p:cNvSpPr>
          <p:nvPr>
            <p:ph type="body" sz="half" idx="2"/>
          </p:nvPr>
        </p:nvSpPr>
        <p:spPr>
          <a:xfrm>
            <a:off x="363824" y="2339392"/>
            <a:ext cx="3634750" cy="3814829"/>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cxnSp>
        <p:nvCxnSpPr>
          <p:cNvPr id="7" name="直線コネクタ 6">
            <a:extLst>
              <a:ext uri="{FF2B5EF4-FFF2-40B4-BE49-F238E27FC236}">
                <a16:creationId xmlns:a16="http://schemas.microsoft.com/office/drawing/2014/main" id="{3A9A5744-616F-4C2F-801F-0302F9CC320E}"/>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grpSp>
        <p:nvGrpSpPr>
          <p:cNvPr id="12" name="グループ化 11">
            <a:extLst>
              <a:ext uri="{FF2B5EF4-FFF2-40B4-BE49-F238E27FC236}">
                <a16:creationId xmlns:a16="http://schemas.microsoft.com/office/drawing/2014/main" id="{FA58AE65-40EE-46D5-98A5-1153BA032CC1}"/>
              </a:ext>
            </a:extLst>
          </p:cNvPr>
          <p:cNvGrpSpPr/>
          <p:nvPr userDrawn="1"/>
        </p:nvGrpSpPr>
        <p:grpSpPr>
          <a:xfrm>
            <a:off x="0" y="2132636"/>
            <a:ext cx="3998574" cy="108587"/>
            <a:chOff x="0" y="2132634"/>
            <a:chExt cx="4921321" cy="108587"/>
          </a:xfrm>
        </p:grpSpPr>
        <p:sp>
          <p:nvSpPr>
            <p:cNvPr id="13" name="正方形/長方形 12">
              <a:extLst>
                <a:ext uri="{FF2B5EF4-FFF2-40B4-BE49-F238E27FC236}">
                  <a16:creationId xmlns:a16="http://schemas.microsoft.com/office/drawing/2014/main" id="{D6BCA6C9-BD83-4301-9E98-96130CA628FD}"/>
                </a:ext>
              </a:extLst>
            </p:cNvPr>
            <p:cNvSpPr/>
            <p:nvPr userDrawn="1"/>
          </p:nvSpPr>
          <p:spPr>
            <a:xfrm>
              <a:off x="0" y="2132634"/>
              <a:ext cx="1149178" cy="108587"/>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4" name="正方形/長方形 13">
              <a:extLst>
                <a:ext uri="{FF2B5EF4-FFF2-40B4-BE49-F238E27FC236}">
                  <a16:creationId xmlns:a16="http://schemas.microsoft.com/office/drawing/2014/main" id="{4E1E9722-B8A9-401A-8406-6EF8D3E95670}"/>
                </a:ext>
              </a:extLst>
            </p:cNvPr>
            <p:cNvSpPr/>
            <p:nvPr userDrawn="1"/>
          </p:nvSpPr>
          <p:spPr>
            <a:xfrm>
              <a:off x="1149178" y="2132634"/>
              <a:ext cx="1149178" cy="108587"/>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5" name="正方形/長方形 14">
              <a:extLst>
                <a:ext uri="{FF2B5EF4-FFF2-40B4-BE49-F238E27FC236}">
                  <a16:creationId xmlns:a16="http://schemas.microsoft.com/office/drawing/2014/main" id="{EF9C18E8-0F6B-408A-A118-60CC5E20F6A3}"/>
                </a:ext>
              </a:extLst>
            </p:cNvPr>
            <p:cNvSpPr/>
            <p:nvPr userDrawn="1"/>
          </p:nvSpPr>
          <p:spPr>
            <a:xfrm>
              <a:off x="2298356" y="2132634"/>
              <a:ext cx="2622965" cy="108587"/>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pic>
        <p:nvPicPr>
          <p:cNvPr id="18" name="図 17">
            <a:extLst>
              <a:ext uri="{FF2B5EF4-FFF2-40B4-BE49-F238E27FC236}">
                <a16:creationId xmlns:a16="http://schemas.microsoft.com/office/drawing/2014/main" id="{08AD8144-EC29-4BB8-A322-8931B7C2C5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sp>
        <p:nvSpPr>
          <p:cNvPr id="17" name="スライド番号プレースホルダー 5">
            <a:extLst>
              <a:ext uri="{FF2B5EF4-FFF2-40B4-BE49-F238E27FC236}">
                <a16:creationId xmlns:a16="http://schemas.microsoft.com/office/drawing/2014/main" id="{330374C8-F86F-4CE9-AB81-11CFB93EC681}"/>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588447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タイトル付きの図">
    <p:spTree>
      <p:nvGrpSpPr>
        <p:cNvPr id="1" name=""/>
        <p:cNvGrpSpPr/>
        <p:nvPr/>
      </p:nvGrpSpPr>
      <p:grpSpPr>
        <a:xfrm>
          <a:off x="0" y="0"/>
          <a:ext cx="0" cy="0"/>
          <a:chOff x="0" y="0"/>
          <a:chExt cx="0" cy="0"/>
        </a:xfrm>
      </p:grpSpPr>
      <p:sp>
        <p:nvSpPr>
          <p:cNvPr id="3" name="図プレースホルダー 2">
            <a:extLst>
              <a:ext uri="{FF2B5EF4-FFF2-40B4-BE49-F238E27FC236}">
                <a16:creationId xmlns:a16="http://schemas.microsoft.com/office/drawing/2014/main" id="{9CA8DF20-3855-4FE4-871B-6C1F13244B7F}"/>
              </a:ext>
            </a:extLst>
          </p:cNvPr>
          <p:cNvSpPr>
            <a:spLocks noGrp="1"/>
          </p:cNvSpPr>
          <p:nvPr>
            <p:ph type="pic" idx="1"/>
          </p:nvPr>
        </p:nvSpPr>
        <p:spPr>
          <a:xfrm>
            <a:off x="4211340" y="1376739"/>
            <a:ext cx="5405270" cy="4777483"/>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kumimoji="1" lang="ja-JP" altLang="en-US"/>
              <a:t>アイコンをクリックして図を追加</a:t>
            </a:r>
          </a:p>
        </p:txBody>
      </p:sp>
      <p:cxnSp>
        <p:nvCxnSpPr>
          <p:cNvPr id="7" name="直線コネクタ 6">
            <a:extLst>
              <a:ext uri="{FF2B5EF4-FFF2-40B4-BE49-F238E27FC236}">
                <a16:creationId xmlns:a16="http://schemas.microsoft.com/office/drawing/2014/main" id="{54046DA6-B94E-4FDF-A718-CF05E52E498F}"/>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grpSp>
        <p:nvGrpSpPr>
          <p:cNvPr id="9" name="グループ化 8">
            <a:extLst>
              <a:ext uri="{FF2B5EF4-FFF2-40B4-BE49-F238E27FC236}">
                <a16:creationId xmlns:a16="http://schemas.microsoft.com/office/drawing/2014/main" id="{D00B4758-A8A4-44FB-81EA-065FAD7F3059}"/>
              </a:ext>
            </a:extLst>
          </p:cNvPr>
          <p:cNvGrpSpPr/>
          <p:nvPr userDrawn="1"/>
        </p:nvGrpSpPr>
        <p:grpSpPr>
          <a:xfrm>
            <a:off x="0" y="2132636"/>
            <a:ext cx="3998574" cy="108587"/>
            <a:chOff x="0" y="2132634"/>
            <a:chExt cx="4921321" cy="108587"/>
          </a:xfrm>
        </p:grpSpPr>
        <p:sp>
          <p:nvSpPr>
            <p:cNvPr id="10" name="正方形/長方形 9">
              <a:extLst>
                <a:ext uri="{FF2B5EF4-FFF2-40B4-BE49-F238E27FC236}">
                  <a16:creationId xmlns:a16="http://schemas.microsoft.com/office/drawing/2014/main" id="{65BD971B-E74F-473D-A707-74402193C0F3}"/>
                </a:ext>
              </a:extLst>
            </p:cNvPr>
            <p:cNvSpPr/>
            <p:nvPr userDrawn="1"/>
          </p:nvSpPr>
          <p:spPr>
            <a:xfrm>
              <a:off x="0" y="2132634"/>
              <a:ext cx="1149178" cy="108587"/>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1" name="正方形/長方形 10">
              <a:extLst>
                <a:ext uri="{FF2B5EF4-FFF2-40B4-BE49-F238E27FC236}">
                  <a16:creationId xmlns:a16="http://schemas.microsoft.com/office/drawing/2014/main" id="{C6F07540-C3FF-4028-A22E-34944EADAC56}"/>
                </a:ext>
              </a:extLst>
            </p:cNvPr>
            <p:cNvSpPr/>
            <p:nvPr userDrawn="1"/>
          </p:nvSpPr>
          <p:spPr>
            <a:xfrm>
              <a:off x="1149178" y="2132634"/>
              <a:ext cx="1149178" cy="108587"/>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2" name="正方形/長方形 11">
              <a:extLst>
                <a:ext uri="{FF2B5EF4-FFF2-40B4-BE49-F238E27FC236}">
                  <a16:creationId xmlns:a16="http://schemas.microsoft.com/office/drawing/2014/main" id="{110F2029-7C8D-40B5-A936-DE06ADA9A67D}"/>
                </a:ext>
              </a:extLst>
            </p:cNvPr>
            <p:cNvSpPr/>
            <p:nvPr userDrawn="1"/>
          </p:nvSpPr>
          <p:spPr>
            <a:xfrm>
              <a:off x="2298356" y="2132634"/>
              <a:ext cx="2622965" cy="108587"/>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13" name="タイトル 1">
            <a:extLst>
              <a:ext uri="{FF2B5EF4-FFF2-40B4-BE49-F238E27FC236}">
                <a16:creationId xmlns:a16="http://schemas.microsoft.com/office/drawing/2014/main" id="{3963F06C-7FA8-4D63-A654-F500575BB03D}"/>
              </a:ext>
            </a:extLst>
          </p:cNvPr>
          <p:cNvSpPr>
            <a:spLocks noGrp="1"/>
          </p:cNvSpPr>
          <p:nvPr>
            <p:ph type="title"/>
          </p:nvPr>
        </p:nvSpPr>
        <p:spPr>
          <a:xfrm>
            <a:off x="363824" y="457200"/>
            <a:ext cx="3634750" cy="1515438"/>
          </a:xfrm>
        </p:spPr>
        <p:txBody>
          <a:bodyPr anchor="b"/>
          <a:lstStyle>
            <a:lvl1pPr>
              <a:defRPr sz="2400"/>
            </a:lvl1pPr>
          </a:lstStyle>
          <a:p>
            <a:r>
              <a:rPr kumimoji="1" lang="ja-JP" altLang="en-US"/>
              <a:t>マスター タイトルの書式設定</a:t>
            </a:r>
          </a:p>
        </p:txBody>
      </p:sp>
      <p:sp>
        <p:nvSpPr>
          <p:cNvPr id="14" name="テキスト プレースホルダー 3">
            <a:extLst>
              <a:ext uri="{FF2B5EF4-FFF2-40B4-BE49-F238E27FC236}">
                <a16:creationId xmlns:a16="http://schemas.microsoft.com/office/drawing/2014/main" id="{8F2CB95E-D401-4768-B23E-320DF7D8FBC3}"/>
              </a:ext>
            </a:extLst>
          </p:cNvPr>
          <p:cNvSpPr>
            <a:spLocks noGrp="1"/>
          </p:cNvSpPr>
          <p:nvPr>
            <p:ph type="body" sz="half" idx="2"/>
          </p:nvPr>
        </p:nvSpPr>
        <p:spPr>
          <a:xfrm>
            <a:off x="363824" y="2339392"/>
            <a:ext cx="3634750" cy="3814829"/>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pic>
        <p:nvPicPr>
          <p:cNvPr id="17" name="図 16">
            <a:extLst>
              <a:ext uri="{FF2B5EF4-FFF2-40B4-BE49-F238E27FC236}">
                <a16:creationId xmlns:a16="http://schemas.microsoft.com/office/drawing/2014/main" id="{96203EC7-473C-4E9C-B160-4D91EFB672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sp>
        <p:nvSpPr>
          <p:cNvPr id="16" name="スライド番号プレースホルダー 5">
            <a:extLst>
              <a:ext uri="{FF2B5EF4-FFF2-40B4-BE49-F238E27FC236}">
                <a16:creationId xmlns:a16="http://schemas.microsoft.com/office/drawing/2014/main" id="{4F09E17A-2E7B-498C-8194-29598DC1256A}"/>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705630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タイトルと縦書きテキスト">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D5A9F40E-93A1-4BF3-9497-3079152EDF5A}"/>
              </a:ext>
            </a:extLst>
          </p:cNvPr>
          <p:cNvSpPr>
            <a:spLocks noGrp="1"/>
          </p:cNvSpPr>
          <p:nvPr>
            <p:ph type="body" orient="vert" idx="1"/>
          </p:nvPr>
        </p:nvSpPr>
        <p:spPr>
          <a:xfrm>
            <a:off x="363823" y="1344201"/>
            <a:ext cx="9252788" cy="483276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cxnSp>
        <p:nvCxnSpPr>
          <p:cNvPr id="6" name="直線コネクタ 5">
            <a:extLst>
              <a:ext uri="{FF2B5EF4-FFF2-40B4-BE49-F238E27FC236}">
                <a16:creationId xmlns:a16="http://schemas.microsoft.com/office/drawing/2014/main" id="{604A37F7-FFFA-433A-8AC8-96A6EF255032}"/>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sp>
        <p:nvSpPr>
          <p:cNvPr id="11" name="タイトル プレースホルダー 1">
            <a:extLst>
              <a:ext uri="{FF2B5EF4-FFF2-40B4-BE49-F238E27FC236}">
                <a16:creationId xmlns:a16="http://schemas.microsoft.com/office/drawing/2014/main" id="{55D506B8-19F6-4AF4-BE1F-A79D3FE87834}"/>
              </a:ext>
            </a:extLst>
          </p:cNvPr>
          <p:cNvSpPr>
            <a:spLocks noGrp="1"/>
          </p:cNvSpPr>
          <p:nvPr>
            <p:ph type="title"/>
          </p:nvPr>
        </p:nvSpPr>
        <p:spPr>
          <a:xfrm>
            <a:off x="363823" y="365128"/>
            <a:ext cx="7140807" cy="691120"/>
          </a:xfrm>
          <a:prstGeom prst="rect">
            <a:avLst/>
          </a:prstGeom>
        </p:spPr>
        <p:txBody>
          <a:bodyPr vert="horz" lIns="91440" tIns="45720" rIns="91440" bIns="45720" rtlCol="0" anchor="ctr">
            <a:normAutofit/>
          </a:bodyPr>
          <a:lstStyle>
            <a:lvl1pPr>
              <a:defRPr b="1">
                <a:latin typeface="+mn-ea"/>
                <a:ea typeface="+mn-ea"/>
              </a:defRPr>
            </a:lvl1pPr>
          </a:lstStyle>
          <a:p>
            <a:r>
              <a:rPr kumimoji="1" lang="ja-JP" altLang="en-US" dirty="0"/>
              <a:t>マスター タイトルの書式設定</a:t>
            </a:r>
          </a:p>
        </p:txBody>
      </p:sp>
      <p:pic>
        <p:nvPicPr>
          <p:cNvPr id="15" name="図 14">
            <a:extLst>
              <a:ext uri="{FF2B5EF4-FFF2-40B4-BE49-F238E27FC236}">
                <a16:creationId xmlns:a16="http://schemas.microsoft.com/office/drawing/2014/main" id="{9F6E8A5C-A057-4C56-9B46-8B397BC102C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grpSp>
        <p:nvGrpSpPr>
          <p:cNvPr id="14" name="グループ化 13">
            <a:extLst>
              <a:ext uri="{FF2B5EF4-FFF2-40B4-BE49-F238E27FC236}">
                <a16:creationId xmlns:a16="http://schemas.microsoft.com/office/drawing/2014/main" id="{722359B8-11F5-4E74-BC7B-BA9A94D9C2EE}"/>
              </a:ext>
            </a:extLst>
          </p:cNvPr>
          <p:cNvGrpSpPr/>
          <p:nvPr userDrawn="1"/>
        </p:nvGrpSpPr>
        <p:grpSpPr>
          <a:xfrm>
            <a:off x="0" y="1152232"/>
            <a:ext cx="9906000" cy="95985"/>
            <a:chOff x="0" y="1633655"/>
            <a:chExt cx="12192000" cy="95985"/>
          </a:xfrm>
        </p:grpSpPr>
        <p:sp>
          <p:nvSpPr>
            <p:cNvPr id="16" name="正方形/長方形 15">
              <a:extLst>
                <a:ext uri="{FF2B5EF4-FFF2-40B4-BE49-F238E27FC236}">
                  <a16:creationId xmlns:a16="http://schemas.microsoft.com/office/drawing/2014/main" id="{93A6EAB1-ECA4-45CD-BB68-80BA8467F551}"/>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7" name="正方形/長方形 16">
              <a:extLst>
                <a:ext uri="{FF2B5EF4-FFF2-40B4-BE49-F238E27FC236}">
                  <a16:creationId xmlns:a16="http://schemas.microsoft.com/office/drawing/2014/main" id="{52A5E132-2C58-4A3D-84CA-289BCE84DBFC}"/>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21" name="正方形/長方形 20">
              <a:extLst>
                <a:ext uri="{FF2B5EF4-FFF2-40B4-BE49-F238E27FC236}">
                  <a16:creationId xmlns:a16="http://schemas.microsoft.com/office/drawing/2014/main" id="{A9E9D15B-5516-488F-91A5-EA6318F0C157}"/>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22" name="スライド番号プレースホルダー 5">
            <a:extLst>
              <a:ext uri="{FF2B5EF4-FFF2-40B4-BE49-F238E27FC236}">
                <a16:creationId xmlns:a16="http://schemas.microsoft.com/office/drawing/2014/main" id="{83ABBF3A-986A-4D84-A478-C6ED031835FE}"/>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3145234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C6D6090-F046-4090-BD11-FFD95FF5D6A1}"/>
              </a:ext>
            </a:extLst>
          </p:cNvPr>
          <p:cNvSpPr>
            <a:spLocks noGrp="1"/>
          </p:cNvSpPr>
          <p:nvPr>
            <p:ph type="title" orient="vert"/>
          </p:nvPr>
        </p:nvSpPr>
        <p:spPr>
          <a:xfrm>
            <a:off x="6836810" y="365125"/>
            <a:ext cx="1352336" cy="5811838"/>
          </a:xfrm>
        </p:spPr>
        <p:txBody>
          <a:bodyPr vert="eaVert">
            <a:normAutofit/>
          </a:bodyPr>
          <a:lstStyle>
            <a:lvl1pPr>
              <a:defRPr sz="2700"/>
            </a:lvl1pPr>
          </a:lstStyle>
          <a:p>
            <a:r>
              <a:rPr kumimoji="1" lang="ja-JP" altLang="en-US"/>
              <a:t>マスター タイトルの書式設定</a:t>
            </a:r>
            <a:endParaRPr kumimoji="1" lang="ja-JP" altLang="en-US" dirty="0"/>
          </a:p>
        </p:txBody>
      </p:sp>
      <p:sp>
        <p:nvSpPr>
          <p:cNvPr id="3" name="縦書きテキスト プレースホルダー 2">
            <a:extLst>
              <a:ext uri="{FF2B5EF4-FFF2-40B4-BE49-F238E27FC236}">
                <a16:creationId xmlns:a16="http://schemas.microsoft.com/office/drawing/2014/main" id="{1F59B434-557C-4BC8-98A1-0A720F4DE35A}"/>
              </a:ext>
            </a:extLst>
          </p:cNvPr>
          <p:cNvSpPr>
            <a:spLocks noGrp="1"/>
          </p:cNvSpPr>
          <p:nvPr>
            <p:ph type="body" orient="vert" idx="1"/>
          </p:nvPr>
        </p:nvSpPr>
        <p:spPr>
          <a:xfrm>
            <a:off x="367303" y="365125"/>
            <a:ext cx="627751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cxnSp>
        <p:nvCxnSpPr>
          <p:cNvPr id="6" name="直線コネクタ 5">
            <a:extLst>
              <a:ext uri="{FF2B5EF4-FFF2-40B4-BE49-F238E27FC236}">
                <a16:creationId xmlns:a16="http://schemas.microsoft.com/office/drawing/2014/main" id="{147B9D00-7479-4723-85B0-E6F6E3613256}"/>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pic>
        <p:nvPicPr>
          <p:cNvPr id="7" name="図 6">
            <a:extLst>
              <a:ext uri="{FF2B5EF4-FFF2-40B4-BE49-F238E27FC236}">
                <a16:creationId xmlns:a16="http://schemas.microsoft.com/office/drawing/2014/main" id="{D8B48F63-4923-4BE0-895E-3D209F366F2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sp>
        <p:nvSpPr>
          <p:cNvPr id="9" name="スライド番号プレースホルダー 5">
            <a:extLst>
              <a:ext uri="{FF2B5EF4-FFF2-40B4-BE49-F238E27FC236}">
                <a16:creationId xmlns:a16="http://schemas.microsoft.com/office/drawing/2014/main" id="{874675F8-FAC4-4508-A9F2-7FBFF4249AF3}"/>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3537212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 部署名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AAF40E-7526-4F8B-AE17-EC800C3BE74B}"/>
              </a:ext>
            </a:extLst>
          </p:cNvPr>
          <p:cNvSpPr>
            <a:spLocks noGrp="1"/>
          </p:cNvSpPr>
          <p:nvPr>
            <p:ph type="ctrTitle"/>
          </p:nvPr>
        </p:nvSpPr>
        <p:spPr>
          <a:xfrm>
            <a:off x="367436" y="1508999"/>
            <a:ext cx="8163968" cy="1655762"/>
          </a:xfrm>
        </p:spPr>
        <p:txBody>
          <a:bodyPr anchor="b">
            <a:normAutofit/>
          </a:bodyPr>
          <a:lstStyle>
            <a:lvl1pPr algn="l">
              <a:defRPr sz="3000" b="1"/>
            </a:lvl1pPr>
          </a:lstStyle>
          <a:p>
            <a:r>
              <a:rPr kumimoji="1" lang="ja-JP" altLang="en-US" dirty="0"/>
              <a:t>マスター タイトルの書式設定</a:t>
            </a:r>
          </a:p>
        </p:txBody>
      </p:sp>
      <p:sp>
        <p:nvSpPr>
          <p:cNvPr id="23" name="テキスト プレースホルダー 3">
            <a:extLst>
              <a:ext uri="{FF2B5EF4-FFF2-40B4-BE49-F238E27FC236}">
                <a16:creationId xmlns:a16="http://schemas.microsoft.com/office/drawing/2014/main" id="{B1AAF0D4-8877-4577-A56A-2986D59F97C4}"/>
              </a:ext>
            </a:extLst>
          </p:cNvPr>
          <p:cNvSpPr>
            <a:spLocks noGrp="1"/>
          </p:cNvSpPr>
          <p:nvPr>
            <p:ph type="body" sz="half" idx="13" hasCustomPrompt="1"/>
          </p:nvPr>
        </p:nvSpPr>
        <p:spPr>
          <a:xfrm>
            <a:off x="500399" y="6149510"/>
            <a:ext cx="7993857" cy="348652"/>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部署名の書式設定</a:t>
            </a:r>
          </a:p>
        </p:txBody>
      </p:sp>
      <p:sp>
        <p:nvSpPr>
          <p:cNvPr id="24" name="テキスト プレースホルダー 3">
            <a:extLst>
              <a:ext uri="{FF2B5EF4-FFF2-40B4-BE49-F238E27FC236}">
                <a16:creationId xmlns:a16="http://schemas.microsoft.com/office/drawing/2014/main" id="{79D91572-B6A8-403E-B991-2E29C356EA60}"/>
              </a:ext>
            </a:extLst>
          </p:cNvPr>
          <p:cNvSpPr>
            <a:spLocks noGrp="1"/>
          </p:cNvSpPr>
          <p:nvPr>
            <p:ph type="body" sz="half" idx="14" hasCustomPrompt="1"/>
          </p:nvPr>
        </p:nvSpPr>
        <p:spPr>
          <a:xfrm>
            <a:off x="397967" y="3345984"/>
            <a:ext cx="2263751" cy="366221"/>
          </a:xfrm>
        </p:spPr>
        <p:txBody>
          <a:bodyPr>
            <a:noAutofit/>
          </a:bodyPr>
          <a:lstStyle>
            <a:lvl1pPr marL="0" indent="0">
              <a:buNone/>
              <a:defRPr sz="1800" b="1" i="0" baseline="0">
                <a:latin typeface="+mn-lt"/>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日時の書式設定</a:t>
            </a:r>
          </a:p>
        </p:txBody>
      </p:sp>
      <p:sp>
        <p:nvSpPr>
          <p:cNvPr id="9" name="正方形/長方形 8">
            <a:extLst>
              <a:ext uri="{FF2B5EF4-FFF2-40B4-BE49-F238E27FC236}">
                <a16:creationId xmlns:a16="http://schemas.microsoft.com/office/drawing/2014/main" id="{99616F60-FD02-4282-8C62-6235A8801BD7}"/>
              </a:ext>
            </a:extLst>
          </p:cNvPr>
          <p:cNvSpPr/>
          <p:nvPr userDrawn="1"/>
        </p:nvSpPr>
        <p:spPr>
          <a:xfrm>
            <a:off x="436964" y="5892485"/>
            <a:ext cx="37146" cy="50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11" name="テキスト プレースホルダー 3">
            <a:extLst>
              <a:ext uri="{FF2B5EF4-FFF2-40B4-BE49-F238E27FC236}">
                <a16:creationId xmlns:a16="http://schemas.microsoft.com/office/drawing/2014/main" id="{F60EFCA5-BC2A-4213-A9FC-B8565910DEB9}"/>
              </a:ext>
            </a:extLst>
          </p:cNvPr>
          <p:cNvSpPr>
            <a:spLocks noGrp="1"/>
          </p:cNvSpPr>
          <p:nvPr>
            <p:ph type="body" sz="half" idx="15" hasCustomPrompt="1"/>
          </p:nvPr>
        </p:nvSpPr>
        <p:spPr>
          <a:xfrm>
            <a:off x="367436" y="221199"/>
            <a:ext cx="1042264" cy="261788"/>
          </a:xfrm>
          <a:ln>
            <a:solidFill>
              <a:schemeClr val="accent1"/>
            </a:solidFill>
          </a:ln>
        </p:spPr>
        <p:txBody>
          <a:bodyPr>
            <a:noAutofit/>
          </a:bodyPr>
          <a:lstStyle>
            <a:lvl1pPr marL="0" indent="0" algn="ctr">
              <a:lnSpc>
                <a:spcPct val="100000"/>
              </a:lnSpc>
              <a:buNone/>
              <a:defRPr sz="1050" b="1" i="0" baseline="0">
                <a:latin typeface="Arial" panose="020B0604020202020204" pitchFamily="34" charset="0"/>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en-US" altLang="ja-JP" dirty="0"/>
              <a:t>Confidential</a:t>
            </a:r>
            <a:endParaRPr kumimoji="1" lang="ja-JP" altLang="en-US" dirty="0"/>
          </a:p>
        </p:txBody>
      </p:sp>
      <p:pic>
        <p:nvPicPr>
          <p:cNvPr id="14" name="図 13">
            <a:extLst>
              <a:ext uri="{FF2B5EF4-FFF2-40B4-BE49-F238E27FC236}">
                <a16:creationId xmlns:a16="http://schemas.microsoft.com/office/drawing/2014/main" id="{B4BC263F-A53E-47B3-80C0-1CD8C62845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866" y="5898095"/>
            <a:ext cx="4899687" cy="191530"/>
          </a:xfrm>
          <a:prstGeom prst="rect">
            <a:avLst/>
          </a:prstGeom>
        </p:spPr>
      </p:pic>
      <p:sp>
        <p:nvSpPr>
          <p:cNvPr id="12" name="スライド番号プレースホルダー 5">
            <a:extLst>
              <a:ext uri="{FF2B5EF4-FFF2-40B4-BE49-F238E27FC236}">
                <a16:creationId xmlns:a16="http://schemas.microsoft.com/office/drawing/2014/main" id="{C0812218-A65A-46E8-B407-3DAF0C98FF9D}"/>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1004719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 機構名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AAF40E-7526-4F8B-AE17-EC800C3BE74B}"/>
              </a:ext>
            </a:extLst>
          </p:cNvPr>
          <p:cNvSpPr>
            <a:spLocks noGrp="1"/>
          </p:cNvSpPr>
          <p:nvPr>
            <p:ph type="ctrTitle"/>
          </p:nvPr>
        </p:nvSpPr>
        <p:spPr>
          <a:xfrm>
            <a:off x="367436" y="1508999"/>
            <a:ext cx="8163968" cy="1655762"/>
          </a:xfrm>
        </p:spPr>
        <p:txBody>
          <a:bodyPr anchor="b">
            <a:normAutofit/>
          </a:bodyPr>
          <a:lstStyle>
            <a:lvl1pPr algn="l">
              <a:defRPr sz="3000" b="1"/>
            </a:lvl1pPr>
          </a:lstStyle>
          <a:p>
            <a:r>
              <a:rPr kumimoji="1" lang="ja-JP" altLang="en-US" dirty="0"/>
              <a:t>マスター タイトルの書式設定</a:t>
            </a:r>
          </a:p>
        </p:txBody>
      </p:sp>
      <p:sp>
        <p:nvSpPr>
          <p:cNvPr id="24" name="テキスト プレースホルダー 3">
            <a:extLst>
              <a:ext uri="{FF2B5EF4-FFF2-40B4-BE49-F238E27FC236}">
                <a16:creationId xmlns:a16="http://schemas.microsoft.com/office/drawing/2014/main" id="{79D91572-B6A8-403E-B991-2E29C356EA60}"/>
              </a:ext>
            </a:extLst>
          </p:cNvPr>
          <p:cNvSpPr>
            <a:spLocks noGrp="1"/>
          </p:cNvSpPr>
          <p:nvPr>
            <p:ph type="body" sz="half" idx="14" hasCustomPrompt="1"/>
          </p:nvPr>
        </p:nvSpPr>
        <p:spPr>
          <a:xfrm>
            <a:off x="397967" y="3345984"/>
            <a:ext cx="2263751" cy="366221"/>
          </a:xfrm>
        </p:spPr>
        <p:txBody>
          <a:bodyPr>
            <a:noAutofit/>
          </a:bodyPr>
          <a:lstStyle>
            <a:lvl1pPr marL="0" indent="0">
              <a:buNone/>
              <a:defRPr sz="1800" b="1" i="0" baseline="0">
                <a:latin typeface="+mn-lt"/>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日時の書式設定</a:t>
            </a:r>
          </a:p>
        </p:txBody>
      </p:sp>
      <p:sp>
        <p:nvSpPr>
          <p:cNvPr id="11" name="テキスト プレースホルダー 3">
            <a:extLst>
              <a:ext uri="{FF2B5EF4-FFF2-40B4-BE49-F238E27FC236}">
                <a16:creationId xmlns:a16="http://schemas.microsoft.com/office/drawing/2014/main" id="{F60EFCA5-BC2A-4213-A9FC-B8565910DEB9}"/>
              </a:ext>
            </a:extLst>
          </p:cNvPr>
          <p:cNvSpPr>
            <a:spLocks noGrp="1"/>
          </p:cNvSpPr>
          <p:nvPr>
            <p:ph type="body" sz="half" idx="15" hasCustomPrompt="1"/>
          </p:nvPr>
        </p:nvSpPr>
        <p:spPr>
          <a:xfrm>
            <a:off x="367436" y="221199"/>
            <a:ext cx="1042264" cy="261788"/>
          </a:xfrm>
          <a:ln>
            <a:solidFill>
              <a:schemeClr val="accent1"/>
            </a:solidFill>
          </a:ln>
        </p:spPr>
        <p:txBody>
          <a:bodyPr>
            <a:noAutofit/>
          </a:bodyPr>
          <a:lstStyle>
            <a:lvl1pPr marL="0" indent="0" algn="ctr">
              <a:lnSpc>
                <a:spcPct val="100000"/>
              </a:lnSpc>
              <a:buNone/>
              <a:defRPr sz="1050" b="1" i="0" baseline="0">
                <a:latin typeface="Arial" panose="020B0604020202020204" pitchFamily="34" charset="0"/>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en-US" altLang="ja-JP" dirty="0"/>
              <a:t>Confidential</a:t>
            </a:r>
            <a:endParaRPr kumimoji="1" lang="ja-JP" altLang="en-US" dirty="0"/>
          </a:p>
        </p:txBody>
      </p:sp>
      <p:pic>
        <p:nvPicPr>
          <p:cNvPr id="14" name="図 13">
            <a:extLst>
              <a:ext uri="{FF2B5EF4-FFF2-40B4-BE49-F238E27FC236}">
                <a16:creationId xmlns:a16="http://schemas.microsoft.com/office/drawing/2014/main" id="{B4BC263F-A53E-47B3-80C0-1CD8C62845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4770" y="6167995"/>
            <a:ext cx="4899687" cy="191530"/>
          </a:xfrm>
          <a:prstGeom prst="rect">
            <a:avLst/>
          </a:prstGeom>
        </p:spPr>
      </p:pic>
      <p:sp>
        <p:nvSpPr>
          <p:cNvPr id="12" name="スライド番号プレースホルダー 5">
            <a:extLst>
              <a:ext uri="{FF2B5EF4-FFF2-40B4-BE49-F238E27FC236}">
                <a16:creationId xmlns:a16="http://schemas.microsoft.com/office/drawing/2014/main" id="{C0812218-A65A-46E8-B407-3DAF0C98FF9D}"/>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4257153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10" name="タイトル プレースホルダー 1">
            <a:extLst>
              <a:ext uri="{FF2B5EF4-FFF2-40B4-BE49-F238E27FC236}">
                <a16:creationId xmlns:a16="http://schemas.microsoft.com/office/drawing/2014/main" id="{C0CB3E06-502B-41BD-8F32-E721FA4F337C}"/>
              </a:ext>
            </a:extLst>
          </p:cNvPr>
          <p:cNvSpPr>
            <a:spLocks noGrp="1"/>
          </p:cNvSpPr>
          <p:nvPr>
            <p:ph type="title"/>
          </p:nvPr>
        </p:nvSpPr>
        <p:spPr>
          <a:xfrm>
            <a:off x="206805" y="62294"/>
            <a:ext cx="7140807" cy="691120"/>
          </a:xfrm>
          <a:prstGeom prst="rect">
            <a:avLst/>
          </a:prstGeom>
        </p:spPr>
        <p:txBody>
          <a:bodyPr vert="horz" lIns="91440" tIns="45720" rIns="91440" bIns="45720" rtlCol="0" anchor="ctr">
            <a:normAutofit/>
          </a:bodyPr>
          <a:lstStyle>
            <a:lvl1pPr>
              <a:defRPr b="1">
                <a:latin typeface="メイリオ" panose="020B0604030504040204" pitchFamily="50" charset="-128"/>
                <a:ea typeface="メイリオ" panose="020B0604030504040204" pitchFamily="50" charset="-128"/>
              </a:defRPr>
            </a:lvl1pPr>
          </a:lstStyle>
          <a:p>
            <a:r>
              <a:rPr kumimoji="1" lang="ja-JP" altLang="en-US" dirty="0"/>
              <a:t>マスター タイトルの書式設定</a:t>
            </a:r>
          </a:p>
        </p:txBody>
      </p:sp>
      <p:grpSp>
        <p:nvGrpSpPr>
          <p:cNvPr id="14" name="グループ化 13">
            <a:extLst>
              <a:ext uri="{FF2B5EF4-FFF2-40B4-BE49-F238E27FC236}">
                <a16:creationId xmlns:a16="http://schemas.microsoft.com/office/drawing/2014/main" id="{08F00BED-263C-4A9F-8F96-648C48A57D57}"/>
              </a:ext>
            </a:extLst>
          </p:cNvPr>
          <p:cNvGrpSpPr/>
          <p:nvPr userDrawn="1"/>
        </p:nvGrpSpPr>
        <p:grpSpPr>
          <a:xfrm>
            <a:off x="0" y="828965"/>
            <a:ext cx="9906000" cy="95985"/>
            <a:chOff x="0" y="1633655"/>
            <a:chExt cx="12192000" cy="95985"/>
          </a:xfrm>
        </p:grpSpPr>
        <p:sp>
          <p:nvSpPr>
            <p:cNvPr id="15" name="正方形/長方形 14">
              <a:extLst>
                <a:ext uri="{FF2B5EF4-FFF2-40B4-BE49-F238E27FC236}">
                  <a16:creationId xmlns:a16="http://schemas.microsoft.com/office/drawing/2014/main" id="{8ABDC729-8A44-4EF3-A80F-04CEE484900F}"/>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7" name="正方形/長方形 16">
              <a:extLst>
                <a:ext uri="{FF2B5EF4-FFF2-40B4-BE49-F238E27FC236}">
                  <a16:creationId xmlns:a16="http://schemas.microsoft.com/office/drawing/2014/main" id="{1839F230-B275-447B-B067-9ED3678FB27B}"/>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8" name="正方形/長方形 17">
              <a:extLst>
                <a:ext uri="{FF2B5EF4-FFF2-40B4-BE49-F238E27FC236}">
                  <a16:creationId xmlns:a16="http://schemas.microsoft.com/office/drawing/2014/main" id="{08428735-0B86-49FE-8AF8-0BFABA1B29F6}"/>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19" name="スライド番号プレースホルダー 5">
            <a:extLst>
              <a:ext uri="{FF2B5EF4-FFF2-40B4-BE49-F238E27FC236}">
                <a16:creationId xmlns:a16="http://schemas.microsoft.com/office/drawing/2014/main" id="{ABDF4ECD-48AE-47C5-B67D-2490A35F33CD}"/>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71720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9C61C4-7CDA-419F-8F1D-40D96DB2637C}"/>
              </a:ext>
            </a:extLst>
          </p:cNvPr>
          <p:cNvSpPr>
            <a:spLocks noGrp="1"/>
          </p:cNvSpPr>
          <p:nvPr>
            <p:ph type="title"/>
          </p:nvPr>
        </p:nvSpPr>
        <p:spPr>
          <a:xfrm>
            <a:off x="363824" y="1664415"/>
            <a:ext cx="9252788" cy="2579563"/>
          </a:xfrm>
        </p:spPr>
        <p:txBody>
          <a:bodyPr anchor="b">
            <a:normAutofit/>
          </a:bodyPr>
          <a:lstStyle>
            <a:lvl1pPr>
              <a:defRPr sz="3600"/>
            </a:lvl1pPr>
          </a:lstStyle>
          <a:p>
            <a:r>
              <a:rPr kumimoji="1" lang="ja-JP" altLang="en-US"/>
              <a:t>マスター タイトルの書式設定</a:t>
            </a:r>
            <a:endParaRPr kumimoji="1" lang="ja-JP" altLang="en-US" dirty="0"/>
          </a:p>
        </p:txBody>
      </p:sp>
      <p:sp>
        <p:nvSpPr>
          <p:cNvPr id="3" name="テキスト プレースホルダー 2">
            <a:extLst>
              <a:ext uri="{FF2B5EF4-FFF2-40B4-BE49-F238E27FC236}">
                <a16:creationId xmlns:a16="http://schemas.microsoft.com/office/drawing/2014/main" id="{5BF5655E-5610-48A1-BEEA-09BA8337AC9B}"/>
              </a:ext>
            </a:extLst>
          </p:cNvPr>
          <p:cNvSpPr>
            <a:spLocks noGrp="1"/>
          </p:cNvSpPr>
          <p:nvPr>
            <p:ph type="body" idx="1"/>
          </p:nvPr>
        </p:nvSpPr>
        <p:spPr>
          <a:xfrm>
            <a:off x="363823" y="4589465"/>
            <a:ext cx="9252788"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cxnSp>
        <p:nvCxnSpPr>
          <p:cNvPr id="6" name="直線コネクタ 5">
            <a:extLst>
              <a:ext uri="{FF2B5EF4-FFF2-40B4-BE49-F238E27FC236}">
                <a16:creationId xmlns:a16="http://schemas.microsoft.com/office/drawing/2014/main" id="{BBA2AF1D-1C57-4F27-9F5C-63EED1F8B357}"/>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grpSp>
        <p:nvGrpSpPr>
          <p:cNvPr id="9" name="グループ化 8">
            <a:extLst>
              <a:ext uri="{FF2B5EF4-FFF2-40B4-BE49-F238E27FC236}">
                <a16:creationId xmlns:a16="http://schemas.microsoft.com/office/drawing/2014/main" id="{6900B54C-CFDC-4D97-BA7E-74E7A646AFCC}"/>
              </a:ext>
            </a:extLst>
          </p:cNvPr>
          <p:cNvGrpSpPr/>
          <p:nvPr userDrawn="1"/>
        </p:nvGrpSpPr>
        <p:grpSpPr>
          <a:xfrm>
            <a:off x="0" y="4388956"/>
            <a:ext cx="9906000" cy="95985"/>
            <a:chOff x="0" y="1633655"/>
            <a:chExt cx="12192000" cy="95985"/>
          </a:xfrm>
        </p:grpSpPr>
        <p:sp>
          <p:nvSpPr>
            <p:cNvPr id="10" name="正方形/長方形 9">
              <a:extLst>
                <a:ext uri="{FF2B5EF4-FFF2-40B4-BE49-F238E27FC236}">
                  <a16:creationId xmlns:a16="http://schemas.microsoft.com/office/drawing/2014/main" id="{6F840603-3A30-4EC6-B1E7-36B17AE29075}"/>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1" name="正方形/長方形 10">
              <a:extLst>
                <a:ext uri="{FF2B5EF4-FFF2-40B4-BE49-F238E27FC236}">
                  <a16:creationId xmlns:a16="http://schemas.microsoft.com/office/drawing/2014/main" id="{E8DC0E0D-7730-4345-936F-A363E8E2E05F}"/>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2" name="正方形/長方形 11">
              <a:extLst>
                <a:ext uri="{FF2B5EF4-FFF2-40B4-BE49-F238E27FC236}">
                  <a16:creationId xmlns:a16="http://schemas.microsoft.com/office/drawing/2014/main" id="{F3C5175F-89EC-4F89-84FE-CFD704718C87}"/>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pic>
        <p:nvPicPr>
          <p:cNvPr id="15" name="図 14">
            <a:extLst>
              <a:ext uri="{FF2B5EF4-FFF2-40B4-BE49-F238E27FC236}">
                <a16:creationId xmlns:a16="http://schemas.microsoft.com/office/drawing/2014/main" id="{C2943D3B-D5E7-4701-8416-74224CE79A0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sp>
        <p:nvSpPr>
          <p:cNvPr id="14" name="スライド番号プレースホルダー 5">
            <a:extLst>
              <a:ext uri="{FF2B5EF4-FFF2-40B4-BE49-F238E27FC236}">
                <a16:creationId xmlns:a16="http://schemas.microsoft.com/office/drawing/2014/main" id="{954FA7B6-C3BE-45D0-9F13-5A3D2CBAF5FB}"/>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1477929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10" name="コンテンツ プレースホルダー 3">
            <a:extLst>
              <a:ext uri="{FF2B5EF4-FFF2-40B4-BE49-F238E27FC236}">
                <a16:creationId xmlns:a16="http://schemas.microsoft.com/office/drawing/2014/main" id="{292F7800-AAB4-4801-85AC-95F164BE662F}"/>
              </a:ext>
            </a:extLst>
          </p:cNvPr>
          <p:cNvSpPr>
            <a:spLocks noGrp="1"/>
          </p:cNvSpPr>
          <p:nvPr>
            <p:ph sz="half" idx="2"/>
          </p:nvPr>
        </p:nvSpPr>
        <p:spPr>
          <a:xfrm>
            <a:off x="363823" y="1323088"/>
            <a:ext cx="4513977" cy="486657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 name="コンテンツ プレースホルダー 5">
            <a:extLst>
              <a:ext uri="{FF2B5EF4-FFF2-40B4-BE49-F238E27FC236}">
                <a16:creationId xmlns:a16="http://schemas.microsoft.com/office/drawing/2014/main" id="{EA0F60A0-20FC-4642-AD57-4034754A6C76}"/>
              </a:ext>
            </a:extLst>
          </p:cNvPr>
          <p:cNvSpPr>
            <a:spLocks noGrp="1"/>
          </p:cNvSpPr>
          <p:nvPr>
            <p:ph sz="quarter" idx="4"/>
          </p:nvPr>
        </p:nvSpPr>
        <p:spPr>
          <a:xfrm>
            <a:off x="5080403" y="1323088"/>
            <a:ext cx="4536207" cy="486657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cxnSp>
        <p:nvCxnSpPr>
          <p:cNvPr id="7" name="直線コネクタ 6">
            <a:extLst>
              <a:ext uri="{FF2B5EF4-FFF2-40B4-BE49-F238E27FC236}">
                <a16:creationId xmlns:a16="http://schemas.microsoft.com/office/drawing/2014/main" id="{5F542677-B10F-465A-9FEC-CB01B8601E2C}"/>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sp>
        <p:nvSpPr>
          <p:cNvPr id="12" name="タイトル プレースホルダー 1">
            <a:extLst>
              <a:ext uri="{FF2B5EF4-FFF2-40B4-BE49-F238E27FC236}">
                <a16:creationId xmlns:a16="http://schemas.microsoft.com/office/drawing/2014/main" id="{9D9C3F2D-29A7-4005-85B4-A05C582C5A83}"/>
              </a:ext>
            </a:extLst>
          </p:cNvPr>
          <p:cNvSpPr>
            <a:spLocks noGrp="1"/>
          </p:cNvSpPr>
          <p:nvPr>
            <p:ph type="title"/>
          </p:nvPr>
        </p:nvSpPr>
        <p:spPr>
          <a:xfrm>
            <a:off x="363823" y="365127"/>
            <a:ext cx="7140807" cy="712235"/>
          </a:xfrm>
          <a:prstGeom prst="rect">
            <a:avLst/>
          </a:prstGeom>
        </p:spPr>
        <p:txBody>
          <a:bodyPr vert="horz" lIns="91440" tIns="45720" rIns="91440" bIns="45720" rtlCol="0" anchor="ctr">
            <a:normAutofit/>
          </a:bodyPr>
          <a:lstStyle>
            <a:lvl1pPr>
              <a:defRPr b="1">
                <a:latin typeface="+mn-ea"/>
                <a:ea typeface="+mn-ea"/>
              </a:defRPr>
            </a:lvl1pPr>
          </a:lstStyle>
          <a:p>
            <a:r>
              <a:rPr kumimoji="1" lang="ja-JP" altLang="en-US" dirty="0"/>
              <a:t>マスター タイトルの書式設定</a:t>
            </a:r>
          </a:p>
        </p:txBody>
      </p:sp>
      <p:pic>
        <p:nvPicPr>
          <p:cNvPr id="16" name="図 15">
            <a:extLst>
              <a:ext uri="{FF2B5EF4-FFF2-40B4-BE49-F238E27FC236}">
                <a16:creationId xmlns:a16="http://schemas.microsoft.com/office/drawing/2014/main" id="{7F1809A9-28D2-4ADA-A487-03EC49CDC74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grpSp>
        <p:nvGrpSpPr>
          <p:cNvPr id="13" name="グループ化 12">
            <a:extLst>
              <a:ext uri="{FF2B5EF4-FFF2-40B4-BE49-F238E27FC236}">
                <a16:creationId xmlns:a16="http://schemas.microsoft.com/office/drawing/2014/main" id="{DCCFB8FF-C45C-4B13-9011-F32201E63C8C}"/>
              </a:ext>
            </a:extLst>
          </p:cNvPr>
          <p:cNvGrpSpPr/>
          <p:nvPr userDrawn="1"/>
        </p:nvGrpSpPr>
        <p:grpSpPr>
          <a:xfrm>
            <a:off x="0" y="1152232"/>
            <a:ext cx="9906000" cy="95985"/>
            <a:chOff x="0" y="1633655"/>
            <a:chExt cx="12192000" cy="95985"/>
          </a:xfrm>
        </p:grpSpPr>
        <p:sp>
          <p:nvSpPr>
            <p:cNvPr id="17" name="正方形/長方形 16">
              <a:extLst>
                <a:ext uri="{FF2B5EF4-FFF2-40B4-BE49-F238E27FC236}">
                  <a16:creationId xmlns:a16="http://schemas.microsoft.com/office/drawing/2014/main" id="{829A7AD7-ABD6-4BF1-809C-3CDD6D9B6232}"/>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8" name="正方形/長方形 17">
              <a:extLst>
                <a:ext uri="{FF2B5EF4-FFF2-40B4-BE49-F238E27FC236}">
                  <a16:creationId xmlns:a16="http://schemas.microsoft.com/office/drawing/2014/main" id="{A24FB5A6-27B6-404B-B1D6-1DD20C55D4A4}"/>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9" name="正方形/長方形 18">
              <a:extLst>
                <a:ext uri="{FF2B5EF4-FFF2-40B4-BE49-F238E27FC236}">
                  <a16:creationId xmlns:a16="http://schemas.microsoft.com/office/drawing/2014/main" id="{42FAD9C0-D2EA-4B7B-BCEB-389433708AD5}"/>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23" name="スライド番号プレースホルダー 5">
            <a:extLst>
              <a:ext uri="{FF2B5EF4-FFF2-40B4-BE49-F238E27FC236}">
                <a16:creationId xmlns:a16="http://schemas.microsoft.com/office/drawing/2014/main" id="{CD20E888-670F-4B36-BB93-AD2E8A71222F}"/>
              </a:ext>
            </a:extLst>
          </p:cNvPr>
          <p:cNvSpPr>
            <a:spLocks noGrp="1"/>
          </p:cNvSpPr>
          <p:nvPr>
            <p:ph type="sldNum" sz="quarter" idx="10"/>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3918458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19ABAA52-3386-4D4E-971E-E1737D5F001E}"/>
              </a:ext>
            </a:extLst>
          </p:cNvPr>
          <p:cNvSpPr>
            <a:spLocks noGrp="1"/>
          </p:cNvSpPr>
          <p:nvPr>
            <p:ph type="body" idx="1"/>
          </p:nvPr>
        </p:nvSpPr>
        <p:spPr>
          <a:xfrm>
            <a:off x="363823" y="1344201"/>
            <a:ext cx="4513977" cy="64545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644E088-A4D7-4F94-9E33-DEF63E5E95FC}"/>
              </a:ext>
            </a:extLst>
          </p:cNvPr>
          <p:cNvSpPr>
            <a:spLocks noGrp="1"/>
          </p:cNvSpPr>
          <p:nvPr>
            <p:ph sz="half" idx="2"/>
          </p:nvPr>
        </p:nvSpPr>
        <p:spPr>
          <a:xfrm>
            <a:off x="363823" y="2085638"/>
            <a:ext cx="4513977" cy="408262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1B5A3CC3-0FA3-4264-B9CC-CCC6603CCCFA}"/>
              </a:ext>
            </a:extLst>
          </p:cNvPr>
          <p:cNvSpPr>
            <a:spLocks noGrp="1"/>
          </p:cNvSpPr>
          <p:nvPr>
            <p:ph type="body" sz="quarter" idx="3"/>
          </p:nvPr>
        </p:nvSpPr>
        <p:spPr>
          <a:xfrm>
            <a:off x="5080403" y="1344201"/>
            <a:ext cx="4536207" cy="64545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09603E4-C4E6-40CD-976C-B4E630B48120}"/>
              </a:ext>
            </a:extLst>
          </p:cNvPr>
          <p:cNvSpPr>
            <a:spLocks noGrp="1"/>
          </p:cNvSpPr>
          <p:nvPr>
            <p:ph sz="quarter" idx="4"/>
          </p:nvPr>
        </p:nvSpPr>
        <p:spPr>
          <a:xfrm>
            <a:off x="5080403" y="2085638"/>
            <a:ext cx="4536207" cy="408262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cxnSp>
        <p:nvCxnSpPr>
          <p:cNvPr id="9" name="直線コネクタ 8">
            <a:extLst>
              <a:ext uri="{FF2B5EF4-FFF2-40B4-BE49-F238E27FC236}">
                <a16:creationId xmlns:a16="http://schemas.microsoft.com/office/drawing/2014/main" id="{F7E31975-D24C-4B58-83EB-226A646EFED2}"/>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sp>
        <p:nvSpPr>
          <p:cNvPr id="14" name="タイトル プレースホルダー 1">
            <a:extLst>
              <a:ext uri="{FF2B5EF4-FFF2-40B4-BE49-F238E27FC236}">
                <a16:creationId xmlns:a16="http://schemas.microsoft.com/office/drawing/2014/main" id="{7308AD34-F2A1-47C0-9C5D-36A21DEFE29E}"/>
              </a:ext>
            </a:extLst>
          </p:cNvPr>
          <p:cNvSpPr>
            <a:spLocks noGrp="1"/>
          </p:cNvSpPr>
          <p:nvPr>
            <p:ph type="title"/>
          </p:nvPr>
        </p:nvSpPr>
        <p:spPr>
          <a:xfrm>
            <a:off x="363823" y="365128"/>
            <a:ext cx="7140807" cy="691120"/>
          </a:xfrm>
          <a:prstGeom prst="rect">
            <a:avLst/>
          </a:prstGeom>
        </p:spPr>
        <p:txBody>
          <a:bodyPr vert="horz" lIns="91440" tIns="45720" rIns="91440" bIns="45720" rtlCol="0" anchor="ctr">
            <a:normAutofit/>
          </a:bodyPr>
          <a:lstStyle>
            <a:lvl1pPr>
              <a:defRPr b="1">
                <a:latin typeface="+mn-ea"/>
                <a:ea typeface="+mn-ea"/>
              </a:defRPr>
            </a:lvl1pPr>
          </a:lstStyle>
          <a:p>
            <a:r>
              <a:rPr kumimoji="1" lang="ja-JP" altLang="en-US" dirty="0"/>
              <a:t>マスター タイトルの書式設定</a:t>
            </a:r>
          </a:p>
        </p:txBody>
      </p:sp>
      <p:pic>
        <p:nvPicPr>
          <p:cNvPr id="17" name="図 16">
            <a:extLst>
              <a:ext uri="{FF2B5EF4-FFF2-40B4-BE49-F238E27FC236}">
                <a16:creationId xmlns:a16="http://schemas.microsoft.com/office/drawing/2014/main" id="{A8D0488E-3FA8-4CB0-A7A1-E217FCBA9BB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grpSp>
        <p:nvGrpSpPr>
          <p:cNvPr id="16" name="グループ化 15">
            <a:extLst>
              <a:ext uri="{FF2B5EF4-FFF2-40B4-BE49-F238E27FC236}">
                <a16:creationId xmlns:a16="http://schemas.microsoft.com/office/drawing/2014/main" id="{5DEFE4F5-287D-41EC-99C6-B55E4DBC65C5}"/>
              </a:ext>
            </a:extLst>
          </p:cNvPr>
          <p:cNvGrpSpPr/>
          <p:nvPr userDrawn="1"/>
        </p:nvGrpSpPr>
        <p:grpSpPr>
          <a:xfrm>
            <a:off x="0" y="1152232"/>
            <a:ext cx="9906000" cy="95985"/>
            <a:chOff x="0" y="1633655"/>
            <a:chExt cx="12192000" cy="95985"/>
          </a:xfrm>
        </p:grpSpPr>
        <p:sp>
          <p:nvSpPr>
            <p:cNvPr id="18" name="正方形/長方形 17">
              <a:extLst>
                <a:ext uri="{FF2B5EF4-FFF2-40B4-BE49-F238E27FC236}">
                  <a16:creationId xmlns:a16="http://schemas.microsoft.com/office/drawing/2014/main" id="{12E84CE3-02F9-4F95-BCC7-9214AB0EE881}"/>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9" name="正方形/長方形 18">
              <a:extLst>
                <a:ext uri="{FF2B5EF4-FFF2-40B4-BE49-F238E27FC236}">
                  <a16:creationId xmlns:a16="http://schemas.microsoft.com/office/drawing/2014/main" id="{917D63D8-A435-4529-943B-301843AB7D6F}"/>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24" name="正方形/長方形 23">
              <a:extLst>
                <a:ext uri="{FF2B5EF4-FFF2-40B4-BE49-F238E27FC236}">
                  <a16:creationId xmlns:a16="http://schemas.microsoft.com/office/drawing/2014/main" id="{D08D646D-A372-4F3F-B652-D58EE37B1406}"/>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25" name="スライド番号プレースホルダー 5">
            <a:extLst>
              <a:ext uri="{FF2B5EF4-FFF2-40B4-BE49-F238E27FC236}">
                <a16:creationId xmlns:a16="http://schemas.microsoft.com/office/drawing/2014/main" id="{24381AEA-0461-43F9-8460-32A8D10FE103}"/>
              </a:ext>
            </a:extLst>
          </p:cNvPr>
          <p:cNvSpPr>
            <a:spLocks noGrp="1"/>
          </p:cNvSpPr>
          <p:nvPr>
            <p:ph type="sldNum" sz="quarter" idx="10"/>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1765036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10" name="タイトル プレースホルダー 1">
            <a:extLst>
              <a:ext uri="{FF2B5EF4-FFF2-40B4-BE49-F238E27FC236}">
                <a16:creationId xmlns:a16="http://schemas.microsoft.com/office/drawing/2014/main" id="{A20CC62D-8F6A-4653-9FB5-1246AD0C88F2}"/>
              </a:ext>
            </a:extLst>
          </p:cNvPr>
          <p:cNvSpPr>
            <a:spLocks noGrp="1"/>
          </p:cNvSpPr>
          <p:nvPr>
            <p:ph type="title"/>
          </p:nvPr>
        </p:nvSpPr>
        <p:spPr>
          <a:xfrm>
            <a:off x="363823" y="365128"/>
            <a:ext cx="7140807" cy="691120"/>
          </a:xfrm>
          <a:prstGeom prst="rect">
            <a:avLst/>
          </a:prstGeom>
        </p:spPr>
        <p:txBody>
          <a:bodyPr vert="horz" lIns="91440" tIns="45720" rIns="91440" bIns="45720" rtlCol="0" anchor="ctr">
            <a:normAutofit/>
          </a:bodyPr>
          <a:lstStyle>
            <a:lvl1pPr>
              <a:defRPr b="1">
                <a:latin typeface="+mn-ea"/>
                <a:ea typeface="+mn-ea"/>
              </a:defRPr>
            </a:lvl1pPr>
          </a:lstStyle>
          <a:p>
            <a:r>
              <a:rPr kumimoji="1" lang="ja-JP" altLang="en-US" dirty="0"/>
              <a:t>マスター タイトルの書式設定</a:t>
            </a:r>
          </a:p>
        </p:txBody>
      </p:sp>
      <p:grpSp>
        <p:nvGrpSpPr>
          <p:cNvPr id="12" name="グループ化 11">
            <a:extLst>
              <a:ext uri="{FF2B5EF4-FFF2-40B4-BE49-F238E27FC236}">
                <a16:creationId xmlns:a16="http://schemas.microsoft.com/office/drawing/2014/main" id="{ED9EF6F4-1E5F-4253-A9E8-DD5D104DD99F}"/>
              </a:ext>
            </a:extLst>
          </p:cNvPr>
          <p:cNvGrpSpPr/>
          <p:nvPr userDrawn="1"/>
        </p:nvGrpSpPr>
        <p:grpSpPr>
          <a:xfrm>
            <a:off x="0" y="1152232"/>
            <a:ext cx="9906000" cy="95985"/>
            <a:chOff x="0" y="1633655"/>
            <a:chExt cx="12192000" cy="95985"/>
          </a:xfrm>
        </p:grpSpPr>
        <p:sp>
          <p:nvSpPr>
            <p:cNvPr id="14" name="正方形/長方形 13">
              <a:extLst>
                <a:ext uri="{FF2B5EF4-FFF2-40B4-BE49-F238E27FC236}">
                  <a16:creationId xmlns:a16="http://schemas.microsoft.com/office/drawing/2014/main" id="{39FE272E-A015-4017-81F8-02B5C665C356}"/>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5" name="正方形/長方形 14">
              <a:extLst>
                <a:ext uri="{FF2B5EF4-FFF2-40B4-BE49-F238E27FC236}">
                  <a16:creationId xmlns:a16="http://schemas.microsoft.com/office/drawing/2014/main" id="{7D6F32E3-BB6A-4993-B98E-0C96DE0B2DC7}"/>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20" name="正方形/長方形 19">
              <a:extLst>
                <a:ext uri="{FF2B5EF4-FFF2-40B4-BE49-F238E27FC236}">
                  <a16:creationId xmlns:a16="http://schemas.microsoft.com/office/drawing/2014/main" id="{A011ED55-2850-4FEF-8081-E95AF8306D9A}"/>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21" name="スライド番号プレースホルダー 5">
            <a:extLst>
              <a:ext uri="{FF2B5EF4-FFF2-40B4-BE49-F238E27FC236}">
                <a16:creationId xmlns:a16="http://schemas.microsoft.com/office/drawing/2014/main" id="{D1D3E5C9-461A-46C3-91A7-5F458066C545}"/>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2518586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cxnSp>
        <p:nvCxnSpPr>
          <p:cNvPr id="6" name="直線コネクタ 5">
            <a:extLst>
              <a:ext uri="{FF2B5EF4-FFF2-40B4-BE49-F238E27FC236}">
                <a16:creationId xmlns:a16="http://schemas.microsoft.com/office/drawing/2014/main" id="{3A26408B-1AF6-42A9-81FE-1F33CC4F1179}"/>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pic>
        <p:nvPicPr>
          <p:cNvPr id="7" name="図 6">
            <a:extLst>
              <a:ext uri="{FF2B5EF4-FFF2-40B4-BE49-F238E27FC236}">
                <a16:creationId xmlns:a16="http://schemas.microsoft.com/office/drawing/2014/main" id="{2C046AFA-384F-4495-A8E8-C7403053DE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sp>
        <p:nvSpPr>
          <p:cNvPr id="8" name="スライド番号プレースホルダー 5">
            <a:extLst>
              <a:ext uri="{FF2B5EF4-FFF2-40B4-BE49-F238E27FC236}">
                <a16:creationId xmlns:a16="http://schemas.microsoft.com/office/drawing/2014/main" id="{8B5864F1-C7EC-47A9-A20C-E9634EEE20C3}"/>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1183195872"/>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theme/theme1.xml" Type="http://schemas.openxmlformats.org/officeDocument/2006/relationships/theme"/><Relationship Id="rId15" Target="../media/image1.png" Type="http://schemas.openxmlformats.org/officeDocument/2006/relationships/image"/><Relationship Id="rId16" Target="../media/image2.sv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4FC72CD-5CBE-404F-9752-A86ABDAF7586}"/>
              </a:ext>
            </a:extLst>
          </p:cNvPr>
          <p:cNvSpPr>
            <a:spLocks noGrp="1"/>
          </p:cNvSpPr>
          <p:nvPr>
            <p:ph type="title"/>
          </p:nvPr>
        </p:nvSpPr>
        <p:spPr>
          <a:xfrm>
            <a:off x="363823" y="365128"/>
            <a:ext cx="7140807" cy="666968"/>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BF1726D2-2E3D-40CF-9BBB-FB1C58F7416B}"/>
              </a:ext>
            </a:extLst>
          </p:cNvPr>
          <p:cNvSpPr>
            <a:spLocks noGrp="1"/>
          </p:cNvSpPr>
          <p:nvPr>
            <p:ph type="body" idx="1"/>
          </p:nvPr>
        </p:nvSpPr>
        <p:spPr>
          <a:xfrm>
            <a:off x="363822" y="1330859"/>
            <a:ext cx="9252789" cy="4846105"/>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a:extLst>
              <a:ext uri="{FF2B5EF4-FFF2-40B4-BE49-F238E27FC236}">
                <a16:creationId xmlns:a16="http://schemas.microsoft.com/office/drawing/2014/main" id="{9FADD3F7-25D7-42AD-B515-2A52521F74EB}"/>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pic>
        <p:nvPicPr>
          <p:cNvPr id="7" name="グラフィックス 6">
            <a:extLst>
              <a:ext uri="{FF2B5EF4-FFF2-40B4-BE49-F238E27FC236}">
                <a16:creationId xmlns:a16="http://schemas.microsoft.com/office/drawing/2014/main" id="{73680EEB-D24B-4A9F-B417-6580895CA072}"/>
              </a:ext>
            </a:extLst>
          </p:cNvPr>
          <p:cNvPicPr>
            <a:picLocks noChangeAspect="1"/>
          </p:cNvPicPr>
          <p:nvPr userDrawn="1"/>
        </p:nvPicPr>
        <p:blipFill>
          <a:blip r:embed="rId15">
            <a:extLst>
              <a:ext uri="{96DAC541-7B7A-43D3-8B79-37D633B846F1}">
                <asvg:svgBlip xmlns:asvg="http://schemas.microsoft.com/office/drawing/2016/SVG/main" r:embed="rId16"/>
              </a:ext>
            </a:extLst>
          </a:blip>
          <a:stretch>
            <a:fillRect/>
          </a:stretch>
        </p:blipFill>
        <p:spPr>
          <a:xfrm>
            <a:off x="8549963" y="156651"/>
            <a:ext cx="1066648" cy="524385"/>
          </a:xfrm>
          <a:prstGeom prst="rect">
            <a:avLst/>
          </a:prstGeom>
        </p:spPr>
      </p:pic>
    </p:spTree>
    <p:extLst>
      <p:ext uri="{BB962C8B-B14F-4D97-AF65-F5344CB8AC3E}">
        <p14:creationId xmlns:p14="http://schemas.microsoft.com/office/powerpoint/2010/main" val="81786911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hdr="0" ftr="0" dt="0"/>
  <p:txStyles>
    <p:titleStyle>
      <a:lvl1pPr algn="l" defTabSz="685800" rtl="0" eaLnBrk="1" latinLnBrk="0" hangingPunct="1">
        <a:lnSpc>
          <a:spcPct val="90000"/>
        </a:lnSpc>
        <a:spcBef>
          <a:spcPct val="0"/>
        </a:spcBef>
        <a:buNone/>
        <a:defRPr kumimoji="1" sz="2700" b="1" kern="1200">
          <a:solidFill>
            <a:schemeClr val="accent1">
              <a:lumMod val="75000"/>
            </a:schemeClr>
          </a:solidFill>
          <a:latin typeface="+mn-ea"/>
          <a:ea typeface="+mn-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4.emf"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5.emf"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113495" y="90287"/>
            <a:ext cx="8424015" cy="691120"/>
          </a:xfrm>
        </p:spPr>
        <p:txBody>
          <a:bodyPr>
            <a:normAutofit fontScale="90000"/>
          </a:bodyPr>
          <a:lstStyle/>
          <a:p>
            <a:r>
              <a:rPr kumimoji="1" lang="ja-JP" altLang="en-US" dirty="0"/>
              <a:t>大学発スタートアップにおける経営人材確保支援（</a:t>
            </a:r>
            <a:r>
              <a:rPr kumimoji="1" lang="en-US" altLang="ja-JP" dirty="0"/>
              <a:t>MPM</a:t>
            </a:r>
            <a:r>
              <a:rPr kumimoji="1" lang="ja-JP" altLang="en-US" dirty="0"/>
              <a:t>）</a:t>
            </a:r>
            <a:br>
              <a:rPr kumimoji="1" lang="en-US" altLang="ja-JP" dirty="0"/>
            </a:br>
            <a:r>
              <a:rPr kumimoji="1" lang="ja-JP" altLang="en-US" dirty="0"/>
              <a:t>に係る提案書</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a:t>
            </a:fld>
            <a:endParaRPr lang="ja-JP" altLang="en-US" dirty="0"/>
          </a:p>
        </p:txBody>
      </p:sp>
      <p:sp>
        <p:nvSpPr>
          <p:cNvPr id="12" name="テキスト ボックス 11">
            <a:extLst>
              <a:ext uri="{FF2B5EF4-FFF2-40B4-BE49-F238E27FC236}">
                <a16:creationId xmlns:a16="http://schemas.microsoft.com/office/drawing/2014/main" id="{8D2377C2-5A32-B849-4738-E14C18BA261E}"/>
              </a:ext>
            </a:extLst>
          </p:cNvPr>
          <p:cNvSpPr txBox="1"/>
          <p:nvPr/>
        </p:nvSpPr>
        <p:spPr>
          <a:xfrm>
            <a:off x="9196472" y="0"/>
            <a:ext cx="709528"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latin typeface="メイリオ" panose="020B0604030504040204" pitchFamily="50" charset="-128"/>
                <a:ea typeface="メイリオ" panose="020B0604030504040204" pitchFamily="50" charset="-128"/>
              </a:rPr>
              <a:t>様式１</a:t>
            </a:r>
          </a:p>
        </p:txBody>
      </p:sp>
      <p:graphicFrame>
        <p:nvGraphicFramePr>
          <p:cNvPr id="13" name="表 13">
            <a:extLst>
              <a:ext uri="{FF2B5EF4-FFF2-40B4-BE49-F238E27FC236}">
                <a16:creationId xmlns:a16="http://schemas.microsoft.com/office/drawing/2014/main" id="{57BEA0F5-1B01-B38C-4956-924097570FD7}"/>
              </a:ext>
            </a:extLst>
          </p:cNvPr>
          <p:cNvGraphicFramePr>
            <a:graphicFrameLocks noGrp="1"/>
          </p:cNvGraphicFramePr>
          <p:nvPr>
            <p:extLst>
              <p:ext uri="{D42A27DB-BD31-4B8C-83A1-F6EECF244321}">
                <p14:modId xmlns:p14="http://schemas.microsoft.com/office/powerpoint/2010/main" val="1682693616"/>
              </p:ext>
            </p:extLst>
          </p:nvPr>
        </p:nvGraphicFramePr>
        <p:xfrm>
          <a:off x="586014" y="1037191"/>
          <a:ext cx="8733972" cy="4850208"/>
        </p:xfrm>
        <a:graphic>
          <a:graphicData uri="http://schemas.openxmlformats.org/drawingml/2006/table">
            <a:tbl>
              <a:tblPr firstRow="1" bandRow="1">
                <a:tableStyleId>{5C22544A-7EE6-4342-B048-85BDC9FD1C3A}</a:tableStyleId>
              </a:tblPr>
              <a:tblGrid>
                <a:gridCol w="1298770">
                  <a:extLst>
                    <a:ext uri="{9D8B030D-6E8A-4147-A177-3AD203B41FA5}">
                      <a16:colId xmlns:a16="http://schemas.microsoft.com/office/drawing/2014/main" val="2914699276"/>
                    </a:ext>
                  </a:extLst>
                </a:gridCol>
                <a:gridCol w="522514">
                  <a:extLst>
                    <a:ext uri="{9D8B030D-6E8A-4147-A177-3AD203B41FA5}">
                      <a16:colId xmlns:a16="http://schemas.microsoft.com/office/drawing/2014/main" val="974727151"/>
                    </a:ext>
                  </a:extLst>
                </a:gridCol>
                <a:gridCol w="6912688">
                  <a:extLst>
                    <a:ext uri="{9D8B030D-6E8A-4147-A177-3AD203B41FA5}">
                      <a16:colId xmlns:a16="http://schemas.microsoft.com/office/drawing/2014/main" val="315554523"/>
                    </a:ext>
                  </a:extLst>
                </a:gridCol>
              </a:tblGrid>
              <a:tr h="303138">
                <a:tc>
                  <a:txBody>
                    <a:bodyPr/>
                    <a:lstStyle/>
                    <a:p>
                      <a:r>
                        <a:rPr kumimoji="1" lang="ja-JP" altLang="en-US" sz="1100" b="0" dirty="0">
                          <a:solidFill>
                            <a:schemeClr val="tx1"/>
                          </a:solidFill>
                        </a:rPr>
                        <a:t>＜提案者情報＞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275457472"/>
                  </a:ext>
                </a:extLst>
              </a:tr>
              <a:tr h="303138">
                <a:tc>
                  <a:txBody>
                    <a:bodyPr/>
                    <a:lstStyle/>
                    <a:p>
                      <a:r>
                        <a:rPr kumimoji="1" lang="ja-JP" altLang="en-US" sz="1100" b="0" dirty="0">
                          <a:solidFill>
                            <a:schemeClr val="tx1"/>
                          </a:solidFill>
                        </a:rPr>
                        <a:t>提案代表者名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zh-CN" altLang="en-US" sz="1100" b="0" dirty="0">
                          <a:solidFill>
                            <a:schemeClr val="accent1"/>
                          </a:solidFill>
                        </a:rPr>
                        <a:t>○○○○○株式会社</a:t>
                      </a:r>
                      <a:endParaRPr kumimoji="1" lang="ja-JP" altLang="en-US" sz="1100" b="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747056257"/>
                  </a:ext>
                </a:extLst>
              </a:tr>
              <a:tr h="303138">
                <a:tc>
                  <a:txBody>
                    <a:bodyPr/>
                    <a:lstStyle/>
                    <a:p>
                      <a:r>
                        <a:rPr kumimoji="1" lang="ja-JP" altLang="en-US" sz="1100" b="0" dirty="0">
                          <a:solidFill>
                            <a:schemeClr val="tx1"/>
                          </a:solidFill>
                        </a:rPr>
                        <a:t>法人番号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zh-CN" altLang="en-US" sz="1100" b="0" dirty="0">
                          <a:solidFill>
                            <a:schemeClr val="accent1"/>
                          </a:solidFill>
                        </a:rPr>
                        <a:t>法人番号</a:t>
                      </a:r>
                      <a:r>
                        <a:rPr kumimoji="1" lang="en-US" altLang="zh-CN" sz="1100" b="0" dirty="0">
                          <a:solidFill>
                            <a:schemeClr val="accent1"/>
                          </a:solidFill>
                        </a:rPr>
                        <a:t>13</a:t>
                      </a:r>
                      <a:r>
                        <a:rPr kumimoji="1" lang="zh-CN" altLang="en-US" sz="1100" b="0" dirty="0">
                          <a:solidFill>
                            <a:schemeClr val="accent1"/>
                          </a:solidFill>
                        </a:rPr>
                        <a:t>桁</a:t>
                      </a:r>
                      <a:endParaRPr kumimoji="1" lang="ja-JP" altLang="en-US" sz="1100" b="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900367772"/>
                  </a:ext>
                </a:extLst>
              </a:tr>
              <a:tr h="303138">
                <a:tc>
                  <a:txBody>
                    <a:bodyPr/>
                    <a:lstStyle/>
                    <a:p>
                      <a:r>
                        <a:rPr kumimoji="1" lang="ja-JP" altLang="en-US" sz="1100" b="0" dirty="0">
                          <a:solidFill>
                            <a:schemeClr val="tx1"/>
                          </a:solidFill>
                        </a:rPr>
                        <a:t>代表者役職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zh-TW" altLang="en-US" sz="1100" b="0" dirty="0">
                          <a:solidFill>
                            <a:schemeClr val="accent1"/>
                          </a:solidFill>
                        </a:rPr>
                        <a:t>代表取締役社長　</a:t>
                      </a:r>
                      <a:endParaRPr kumimoji="1" lang="ja-JP" altLang="en-US" sz="1100" b="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932812960"/>
                  </a:ext>
                </a:extLst>
              </a:tr>
              <a:tr h="303138">
                <a:tc>
                  <a:txBody>
                    <a:bodyPr/>
                    <a:lstStyle/>
                    <a:p>
                      <a:r>
                        <a:rPr kumimoji="1" lang="ja-JP" altLang="en-US" sz="1100" b="0" dirty="0">
                          <a:solidFill>
                            <a:schemeClr val="tx1"/>
                          </a:solidFill>
                        </a:rPr>
                        <a:t>代表者氏名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zh-TW" altLang="en-US" sz="1100" b="0" dirty="0">
                          <a:solidFill>
                            <a:schemeClr val="accent1"/>
                          </a:solidFill>
                        </a:rPr>
                        <a:t>○○　○○</a:t>
                      </a:r>
                      <a:endParaRPr kumimoji="1" lang="ja-JP" altLang="en-US" sz="1100" b="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915376096"/>
                  </a:ext>
                </a:extLst>
              </a:tr>
              <a:tr h="303138">
                <a:tc>
                  <a:txBody>
                    <a:bodyPr/>
                    <a:lstStyle/>
                    <a:p>
                      <a:r>
                        <a:rPr kumimoji="1" lang="ja-JP" altLang="en-US" sz="1100" b="0" dirty="0">
                          <a:solidFill>
                            <a:schemeClr val="tx1"/>
                          </a:solidFill>
                        </a:rPr>
                        <a:t>所 在 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100" b="0" dirty="0">
                          <a:solidFill>
                            <a:schemeClr val="accent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029991621"/>
                  </a:ext>
                </a:extLst>
              </a:tr>
              <a:tr h="303138">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100" b="0" dirty="0">
                          <a:solidFill>
                            <a:schemeClr val="accent1"/>
                          </a:solidFill>
                        </a:rPr>
                        <a:t>○○県△△市・・・・・・・・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52341283"/>
                  </a:ext>
                </a:extLst>
              </a:tr>
              <a:tr h="303138">
                <a:tc>
                  <a:txBody>
                    <a:bodyPr/>
                    <a:lstStyle/>
                    <a:p>
                      <a:r>
                        <a:rPr kumimoji="1" lang="ja-JP" altLang="en-US" sz="1100" b="0" dirty="0">
                          <a:solidFill>
                            <a:schemeClr val="tx1"/>
                          </a:solidFill>
                        </a:rPr>
                        <a:t>＜連絡先＞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sz="1100" b="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245086542"/>
                  </a:ext>
                </a:extLst>
              </a:tr>
              <a:tr h="303138">
                <a:tc>
                  <a:txBody>
                    <a:bodyPr/>
                    <a:lstStyle/>
                    <a:p>
                      <a:r>
                        <a:rPr kumimoji="1" lang="ja-JP" altLang="en-US" sz="1100" b="0" dirty="0">
                          <a:solidFill>
                            <a:schemeClr val="tx1"/>
                          </a:solidFill>
                        </a:rPr>
                        <a:t>所　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100" b="0" dirty="0">
                          <a:solidFill>
                            <a:schemeClr val="accent1"/>
                          </a:solidFill>
                        </a:rPr>
                        <a:t>○○○部　△△△課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469144953"/>
                  </a:ext>
                </a:extLst>
              </a:tr>
              <a:tr h="303138">
                <a:tc>
                  <a:txBody>
                    <a:bodyPr/>
                    <a:lstStyle/>
                    <a:p>
                      <a:r>
                        <a:rPr kumimoji="1" lang="ja-JP" altLang="en-US" sz="1100" b="0" dirty="0">
                          <a:solidFill>
                            <a:schemeClr val="tx1"/>
                          </a:solidFill>
                        </a:rPr>
                        <a:t>役職名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100" b="0" dirty="0">
                          <a:solidFill>
                            <a:schemeClr val="accent1"/>
                          </a:solidFill>
                        </a:rPr>
                        <a:t>○○○○○部（課）長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594370116"/>
                  </a:ext>
                </a:extLst>
              </a:tr>
              <a:tr h="303138">
                <a:tc>
                  <a:txBody>
                    <a:bodyPr/>
                    <a:lstStyle/>
                    <a:p>
                      <a:r>
                        <a:rPr kumimoji="1" lang="ja-JP" altLang="en-US" sz="1100" b="0" dirty="0">
                          <a:solidFill>
                            <a:schemeClr val="tx1"/>
                          </a:solidFill>
                        </a:rPr>
                        <a:t>氏　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100" b="0" dirty="0">
                          <a:solidFill>
                            <a:schemeClr val="accent1"/>
                          </a:solidFill>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407516520"/>
                  </a:ext>
                </a:extLst>
              </a:tr>
              <a:tr h="303138">
                <a:tc>
                  <a:txBody>
                    <a:bodyPr/>
                    <a:lstStyle/>
                    <a:p>
                      <a:r>
                        <a:rPr kumimoji="1" lang="ja-JP" altLang="en-US" sz="1100" b="0" dirty="0">
                          <a:solidFill>
                            <a:schemeClr val="tx1"/>
                          </a:solidFill>
                        </a:rPr>
                        <a:t>所在地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accent1"/>
                          </a:solidFill>
                        </a:rPr>
                        <a:t>〒○○○－○○○○　＊連絡先が上記の所在地と異なる場合は、連絡先所在地を記載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4168714577"/>
                  </a:ext>
                </a:extLst>
              </a:tr>
              <a:tr h="303138">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100" b="0" dirty="0">
                          <a:solidFill>
                            <a:schemeClr val="accent1"/>
                          </a:solidFill>
                        </a:rPr>
                        <a:t>○○県△△市・・・・・・・・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974757424"/>
                  </a:ext>
                </a:extLst>
              </a:tr>
              <a:tr h="303138">
                <a:tc>
                  <a:txBody>
                    <a:bodyPr/>
                    <a:lstStyle/>
                    <a:p>
                      <a:r>
                        <a:rPr kumimoji="1" lang="ja-JP" altLang="en-US" sz="1100" b="0" dirty="0">
                          <a:solidFill>
                            <a:schemeClr val="tx1"/>
                          </a:solidFill>
                        </a:rPr>
                        <a:t>ＴＥＬ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100" b="0" dirty="0">
                          <a:solidFill>
                            <a:schemeClr val="accent1"/>
                          </a:solidFill>
                        </a:rPr>
                        <a:t>△△△－△△－△△△△（代）＊日中連絡がつく連絡先を記載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768862081"/>
                  </a:ext>
                </a:extLst>
              </a:tr>
              <a:tr h="303138">
                <a:tc>
                  <a:txBody>
                    <a:bodyPr/>
                    <a:lstStyle/>
                    <a:p>
                      <a:r>
                        <a:rPr kumimoji="1" lang="en-US" altLang="ja-JP" sz="1100" b="0" dirty="0">
                          <a:solidFill>
                            <a:schemeClr val="tx1"/>
                          </a:solidFill>
                        </a:rPr>
                        <a:t>E-mail</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100" b="0" dirty="0">
                          <a:solidFill>
                            <a:schemeClr val="accent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4252649085"/>
                  </a:ext>
                </a:extLst>
              </a:tr>
              <a:tr h="303138">
                <a:tc>
                  <a:txBody>
                    <a:bodyPr/>
                    <a:lstStyle/>
                    <a:p>
                      <a:r>
                        <a:rPr kumimoji="1" lang="ja-JP" altLang="en-US" sz="1100" b="0" dirty="0">
                          <a:solidFill>
                            <a:schemeClr val="bg1"/>
                          </a:solidFill>
                        </a:rPr>
                        <a:t>応募枠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accent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sz="1100" b="0" dirty="0">
                          <a:solidFill>
                            <a:schemeClr val="bg1"/>
                          </a:solidFill>
                        </a:rPr>
                        <a:t>加速枠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995080635"/>
                  </a:ext>
                </a:extLst>
              </a:tr>
            </a:tbl>
          </a:graphicData>
        </a:graphic>
      </p:graphicFrame>
      <p:sp>
        <p:nvSpPr>
          <p:cNvPr id="2" name="テキスト ボックス 1">
            <a:extLst>
              <a:ext uri="{FF2B5EF4-FFF2-40B4-BE49-F238E27FC236}">
                <a16:creationId xmlns:a16="http://schemas.microsoft.com/office/drawing/2014/main" id="{D75B036E-1680-8A4C-13FF-5FD4C79AC7CA}"/>
              </a:ext>
            </a:extLst>
          </p:cNvPr>
          <p:cNvSpPr txBox="1"/>
          <p:nvPr/>
        </p:nvSpPr>
        <p:spPr>
          <a:xfrm>
            <a:off x="2884313" y="5919281"/>
            <a:ext cx="6312159" cy="600164"/>
          </a:xfrm>
          <a:prstGeom prst="rect">
            <a:avLst/>
          </a:prstGeom>
          <a:noFill/>
        </p:spPr>
        <p:txBody>
          <a:bodyPr wrap="square">
            <a:spAutoFit/>
          </a:bodyPr>
          <a:lstStyle/>
          <a:p>
            <a:r>
              <a:rPr lang="ja-JP" altLang="en-US" sz="1100" dirty="0">
                <a:solidFill>
                  <a:schemeClr val="accent1"/>
                </a:solidFill>
              </a:rPr>
              <a:t>枠線、サイズ等は自由に改変していただいて構いません。</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a:p>
            <a:r>
              <a:rPr kumimoji="1" lang="ja-JP" altLang="en-US" sz="1100" dirty="0">
                <a:solidFill>
                  <a:schemeClr val="accent1"/>
                </a:solidFill>
              </a:rPr>
              <a:t>応募枠は、加速枠の場合のみ「○」を入れてください。</a:t>
            </a:r>
          </a:p>
        </p:txBody>
      </p:sp>
      <p:sp>
        <p:nvSpPr>
          <p:cNvPr id="5" name="テキスト ボックス 4">
            <a:extLst>
              <a:ext uri="{FF2B5EF4-FFF2-40B4-BE49-F238E27FC236}">
                <a16:creationId xmlns:a16="http://schemas.microsoft.com/office/drawing/2014/main" id="{387DD6C5-38DA-5C18-D424-A459BA89545D}"/>
              </a:ext>
            </a:extLst>
          </p:cNvPr>
          <p:cNvSpPr txBox="1"/>
          <p:nvPr/>
        </p:nvSpPr>
        <p:spPr>
          <a:xfrm>
            <a:off x="113495" y="667859"/>
            <a:ext cx="7733550" cy="369332"/>
          </a:xfrm>
          <a:prstGeom prst="rect">
            <a:avLst/>
          </a:prstGeom>
          <a:noFill/>
        </p:spPr>
        <p:txBody>
          <a:bodyPr wrap="square">
            <a:spAutoFit/>
          </a:bodyPr>
          <a:lstStyle/>
          <a:p>
            <a:r>
              <a:rPr lang="en-US" altLang="ja-JP" sz="1800" dirty="0">
                <a:solidFill>
                  <a:schemeClr val="accent1"/>
                </a:solidFill>
              </a:rPr>
              <a:t>※</a:t>
            </a:r>
            <a:r>
              <a:rPr lang="ja-JP" altLang="en-US" sz="1800" dirty="0">
                <a:solidFill>
                  <a:schemeClr val="accent1"/>
                </a:solidFill>
              </a:rPr>
              <a:t>全スライドについて、青字は削除し、「黒字」で記入してください。</a:t>
            </a:r>
            <a:endParaRPr lang="en-US" altLang="ja-JP" sz="1800" dirty="0">
              <a:solidFill>
                <a:schemeClr val="accent1"/>
              </a:solidFill>
            </a:endParaRPr>
          </a:p>
        </p:txBody>
      </p:sp>
    </p:spTree>
    <p:extLst>
      <p:ext uri="{BB962C8B-B14F-4D97-AF65-F5344CB8AC3E}">
        <p14:creationId xmlns:p14="http://schemas.microsoft.com/office/powerpoint/2010/main" val="2633512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p:txBody>
          <a:bodyPr>
            <a:normAutofit/>
          </a:bodyPr>
          <a:lstStyle/>
          <a:p>
            <a:r>
              <a:rPr lang="ja-JP" altLang="en-US" dirty="0"/>
              <a:t>２</a:t>
            </a:r>
            <a:r>
              <a:rPr kumimoji="1" lang="ja-JP" altLang="en-US" dirty="0"/>
              <a:t>．提案する内容（実施項目④）</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10</a:t>
            </a:fld>
            <a:endParaRPr lang="ja-JP" altLang="en-US" dirty="0"/>
          </a:p>
        </p:txBody>
      </p:sp>
      <p:sp>
        <p:nvSpPr>
          <p:cNvPr id="5" name="テキスト ボックス 4">
            <a:extLst>
              <a:ext uri="{FF2B5EF4-FFF2-40B4-BE49-F238E27FC236}">
                <a16:creationId xmlns:a16="http://schemas.microsoft.com/office/drawing/2014/main" id="{420AC40B-80A2-3053-CCD5-CBD3EE4EB498}"/>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2-2</a:t>
            </a:r>
            <a:r>
              <a:rPr kumimoji="1" lang="ja-JP" altLang="en-US" sz="800" dirty="0">
                <a:solidFill>
                  <a:schemeClr val="bg1"/>
                </a:solidFill>
                <a:latin typeface="メイリオ" panose="020B0604030504040204" pitchFamily="50" charset="-128"/>
                <a:ea typeface="メイリオ" panose="020B0604030504040204" pitchFamily="50" charset="-128"/>
              </a:rPr>
              <a:t>～</a:t>
            </a:r>
            <a:r>
              <a:rPr kumimoji="1" lang="en-US" altLang="ja-JP" sz="800" dirty="0">
                <a:solidFill>
                  <a:schemeClr val="bg1"/>
                </a:solidFill>
                <a:latin typeface="メイリオ" panose="020B0604030504040204" pitchFamily="50" charset="-128"/>
                <a:ea typeface="メイリオ" panose="020B0604030504040204" pitchFamily="50" charset="-128"/>
              </a:rPr>
              <a:t>5</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2FD3CFAF-E5EA-DA48-C7E5-A673864F2258}"/>
              </a:ext>
            </a:extLst>
          </p:cNvPr>
          <p:cNvSpPr txBox="1"/>
          <p:nvPr/>
        </p:nvSpPr>
        <p:spPr>
          <a:xfrm>
            <a:off x="363823" y="1140483"/>
            <a:ext cx="8056983" cy="1785104"/>
          </a:xfrm>
          <a:prstGeom prst="rect">
            <a:avLst/>
          </a:prstGeom>
          <a:noFill/>
        </p:spPr>
        <p:txBody>
          <a:bodyPr wrap="square">
            <a:spAutoFit/>
          </a:bodyPr>
          <a:lstStyle/>
          <a:p>
            <a:r>
              <a:rPr lang="ja-JP" altLang="en-US" sz="1100" dirty="0">
                <a:solidFill>
                  <a:schemeClr val="accent1"/>
                </a:solidFill>
              </a:rPr>
              <a:t>仕様書に記載のある実施内容に呼応する形式で項目を立てて、定義、方法、考え方等について説明した上で、課題選定と対応策、重要点、取りまとめ手法をわかりやすく整理して記載してください。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報告書等を作成するにあたって、その形式、取りまとめ手法等を踏まえた成果物のイメージを説明してください。</a:t>
            </a:r>
          </a:p>
          <a:p>
            <a:r>
              <a:rPr lang="ja-JP" altLang="en-US" sz="1100" dirty="0">
                <a:solidFill>
                  <a:schemeClr val="accent1"/>
                </a:solidFill>
              </a:rPr>
              <a:t>また、報告会等に対する考え方も説明してください。</a:t>
            </a:r>
          </a:p>
          <a:p>
            <a:endParaRPr lang="en-US" altLang="ja-JP" sz="1100" dirty="0">
              <a:solidFill>
                <a:schemeClr val="accent1"/>
              </a:solidFill>
            </a:endParaRPr>
          </a:p>
          <a:p>
            <a:r>
              <a:rPr lang="ja-JP" altLang="en-US" sz="1100" dirty="0">
                <a:solidFill>
                  <a:schemeClr val="accent1"/>
                </a:solidFill>
              </a:rPr>
              <a:t>また、独自性がわかるように、項目を設けるか、下線、マーカー等で視覚的に強調する等工夫してください。</a:t>
            </a:r>
            <a:endParaRPr lang="en-US" altLang="ja-JP" sz="1100" dirty="0">
              <a:solidFill>
                <a:schemeClr val="accent1"/>
              </a:solidFill>
            </a:endParaRPr>
          </a:p>
          <a:p>
            <a:r>
              <a:rPr lang="ja-JP" altLang="en-US" sz="1100" dirty="0">
                <a:solidFill>
                  <a:schemeClr val="accent1"/>
                </a:solidFill>
              </a:rPr>
              <a:t>各実施項目（小項目含む）について、最大</a:t>
            </a:r>
            <a:r>
              <a:rPr lang="en-US" altLang="ja-JP" sz="1100" dirty="0">
                <a:solidFill>
                  <a:schemeClr val="accent1"/>
                </a:solidFill>
              </a:rPr>
              <a:t>4</a:t>
            </a:r>
            <a:r>
              <a:rPr lang="ja-JP" altLang="en-US" sz="1100" dirty="0">
                <a:solidFill>
                  <a:schemeClr val="accent1"/>
                </a:solidFill>
              </a:rPr>
              <a:t>スライド以内に収めてください。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p:txBody>
      </p:sp>
    </p:spTree>
    <p:extLst>
      <p:ext uri="{BB962C8B-B14F-4D97-AF65-F5344CB8AC3E}">
        <p14:creationId xmlns:p14="http://schemas.microsoft.com/office/powerpoint/2010/main" val="2655197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lang="ja-JP" altLang="en-US" dirty="0"/>
              <a:t>３</a:t>
            </a:r>
            <a:r>
              <a:rPr kumimoji="1" lang="ja-JP" altLang="en-US" dirty="0"/>
              <a:t>．必要経費</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11</a:t>
            </a:fld>
            <a:endParaRPr lang="ja-JP" altLang="en-US" dirty="0"/>
          </a:p>
        </p:txBody>
      </p:sp>
      <p:sp>
        <p:nvSpPr>
          <p:cNvPr id="7" name="テキスト ボックス 6">
            <a:extLst>
              <a:ext uri="{FF2B5EF4-FFF2-40B4-BE49-F238E27FC236}">
                <a16:creationId xmlns:a16="http://schemas.microsoft.com/office/drawing/2014/main" id="{3E03A146-D51E-0478-DD09-D8E542AF8C98}"/>
              </a:ext>
            </a:extLst>
          </p:cNvPr>
          <p:cNvSpPr txBox="1"/>
          <p:nvPr/>
        </p:nvSpPr>
        <p:spPr>
          <a:xfrm>
            <a:off x="811692" y="1352167"/>
            <a:ext cx="7735148" cy="2292935"/>
          </a:xfrm>
          <a:prstGeom prst="rect">
            <a:avLst/>
          </a:prstGeom>
          <a:noFill/>
        </p:spPr>
        <p:txBody>
          <a:bodyPr wrap="square">
            <a:spAutoFit/>
          </a:bodyPr>
          <a:lstStyle/>
          <a:p>
            <a:r>
              <a:rPr lang="ja-JP" altLang="en-US" sz="1100" dirty="0">
                <a:solidFill>
                  <a:schemeClr val="accent1"/>
                </a:solidFill>
              </a:rPr>
              <a:t>調査の経済性が優れていることを審査します。</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提案者が本業務を実施する際に計上したい経営人材の労務費の計上する場合、もしくは、経営人材に対して、専門家もしくは有識者として委員謝金として当該行為に対する経費を計上する場合は、その経費計上の考え方を記載してください。</a:t>
            </a:r>
            <a:endParaRPr lang="en-US" altLang="ja-JP" sz="1100" dirty="0">
              <a:solidFill>
                <a:schemeClr val="accent1"/>
              </a:solidFill>
            </a:endParaRPr>
          </a:p>
          <a:p>
            <a:r>
              <a:rPr lang="ja-JP" altLang="en-US" sz="1100" dirty="0">
                <a:solidFill>
                  <a:schemeClr val="accent1"/>
                </a:solidFill>
              </a:rPr>
              <a:t>なお、その雇用規定、契約条件等については、実施内容③に説明してください。</a:t>
            </a:r>
            <a:endParaRPr lang="en-US" altLang="ja-JP" sz="1100" dirty="0">
              <a:solidFill>
                <a:schemeClr val="accent1"/>
              </a:solidFill>
            </a:endParaRPr>
          </a:p>
          <a:p>
            <a:r>
              <a:rPr lang="ja-JP" altLang="en-US" sz="1100" dirty="0">
                <a:solidFill>
                  <a:schemeClr val="accent1"/>
                </a:solidFill>
              </a:rPr>
              <a:t>また、本業務で経営人材をマッチングするスタートアップに対して、株式取得等の行為を行っていなるかいないか、チェックしてください。</a:t>
            </a:r>
            <a:endParaRPr lang="en-US" altLang="ja-JP" sz="1100" dirty="0">
              <a:solidFill>
                <a:schemeClr val="accent1"/>
              </a:solidFill>
            </a:endParaRPr>
          </a:p>
          <a:p>
            <a:r>
              <a:rPr lang="ja-JP" altLang="en-US" sz="1100" dirty="0">
                <a:solidFill>
                  <a:schemeClr val="accent1"/>
                </a:solidFill>
              </a:rPr>
              <a:t>経営人材と提案者の利害関係を調整・整理している点も、チェックしてください。</a:t>
            </a:r>
            <a:endParaRPr lang="en-US" altLang="ja-JP" sz="1100" dirty="0">
              <a:solidFill>
                <a:schemeClr val="accent1"/>
              </a:solidFill>
            </a:endParaRPr>
          </a:p>
          <a:p>
            <a:r>
              <a:rPr lang="ja-JP" altLang="en-US" sz="1100" dirty="0">
                <a:solidFill>
                  <a:schemeClr val="accent1"/>
                </a:solidFill>
              </a:rPr>
              <a:t>最大２スライド以内に収めてください。</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また、加速枠として別枠にて当該提案をする場合は、これまでの成果を基に、加速的かつ更なる挑戦的な実証となる提案であることが経費上でも、明瞭に確認できるように記載してください。</a:t>
            </a:r>
            <a:endParaRPr lang="en-US" altLang="ja-JP" sz="1100" dirty="0">
              <a:solidFill>
                <a:schemeClr val="accent1"/>
              </a:solidFill>
            </a:endParaRPr>
          </a:p>
        </p:txBody>
      </p:sp>
      <p:sp>
        <p:nvSpPr>
          <p:cNvPr id="6" name="テキスト ボックス 5">
            <a:extLst>
              <a:ext uri="{FF2B5EF4-FFF2-40B4-BE49-F238E27FC236}">
                <a16:creationId xmlns:a16="http://schemas.microsoft.com/office/drawing/2014/main" id="{12236BF3-2847-A556-59EC-A34057FF13B2}"/>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lang="en-US" altLang="ja-JP" sz="800" dirty="0">
                <a:solidFill>
                  <a:schemeClr val="bg1"/>
                </a:solidFill>
                <a:latin typeface="メイリオ" panose="020B0604030504040204" pitchFamily="50" charset="-128"/>
                <a:ea typeface="メイリオ" panose="020B0604030504040204" pitchFamily="50" charset="-128"/>
              </a:rPr>
              <a:t>3</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graphicFrame>
        <p:nvGraphicFramePr>
          <p:cNvPr id="2" name="表 13">
            <a:extLst>
              <a:ext uri="{FF2B5EF4-FFF2-40B4-BE49-F238E27FC236}">
                <a16:creationId xmlns:a16="http://schemas.microsoft.com/office/drawing/2014/main" id="{8D385162-1A1E-EC6C-99C3-716665E16FA6}"/>
              </a:ext>
            </a:extLst>
          </p:cNvPr>
          <p:cNvGraphicFramePr>
            <a:graphicFrameLocks noGrp="1"/>
          </p:cNvGraphicFramePr>
          <p:nvPr>
            <p:extLst>
              <p:ext uri="{D42A27DB-BD31-4B8C-83A1-F6EECF244321}">
                <p14:modId xmlns:p14="http://schemas.microsoft.com/office/powerpoint/2010/main" val="1766335342"/>
              </p:ext>
            </p:extLst>
          </p:nvPr>
        </p:nvGraphicFramePr>
        <p:xfrm>
          <a:off x="241615" y="5612398"/>
          <a:ext cx="9422769" cy="777240"/>
        </p:xfrm>
        <a:graphic>
          <a:graphicData uri="http://schemas.openxmlformats.org/drawingml/2006/table">
            <a:tbl>
              <a:tblPr firstRow="1" bandRow="1">
                <a:tableStyleId>{5C22544A-7EE6-4342-B048-85BDC9FD1C3A}</a:tableStyleId>
              </a:tblPr>
              <a:tblGrid>
                <a:gridCol w="5496712">
                  <a:extLst>
                    <a:ext uri="{9D8B030D-6E8A-4147-A177-3AD203B41FA5}">
                      <a16:colId xmlns:a16="http://schemas.microsoft.com/office/drawing/2014/main" val="2914699276"/>
                    </a:ext>
                  </a:extLst>
                </a:gridCol>
                <a:gridCol w="3926057">
                  <a:extLst>
                    <a:ext uri="{9D8B030D-6E8A-4147-A177-3AD203B41FA5}">
                      <a16:colId xmlns:a16="http://schemas.microsoft.com/office/drawing/2014/main" val="288065185"/>
                    </a:ext>
                  </a:extLst>
                </a:gridCol>
              </a:tblGrid>
              <a:tr h="206650">
                <a:tc>
                  <a:txBody>
                    <a:bodyPr/>
                    <a:lstStyle/>
                    <a:p>
                      <a:pPr algn="ctr"/>
                      <a:r>
                        <a:rPr kumimoji="1" lang="ja-JP" altLang="en-US" sz="1100" b="0" dirty="0">
                          <a:solidFill>
                            <a:schemeClr val="tx1"/>
                          </a:solidFill>
                        </a:rPr>
                        <a:t>確認事項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対応状況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32812960"/>
                  </a:ext>
                </a:extLst>
              </a:tr>
              <a:tr h="206650">
                <a:tc>
                  <a:txBody>
                    <a:bodyPr/>
                    <a:lstStyle/>
                    <a:p>
                      <a:r>
                        <a:rPr kumimoji="1" lang="ja-JP" altLang="en-US" sz="1100" b="0" dirty="0">
                          <a:solidFill>
                            <a:schemeClr val="tx1"/>
                          </a:solidFill>
                        </a:rPr>
                        <a:t>経営人材に対する労務費等の経費を計上しますか？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tx1"/>
                          </a:solidFill>
                        </a:rPr>
                        <a:t>（　）計上します　（　）計上しません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8529789"/>
                  </a:ext>
                </a:extLst>
              </a:tr>
              <a:tr h="206650">
                <a:tc>
                  <a:txBody>
                    <a:bodyPr/>
                    <a:lstStyle/>
                    <a:p>
                      <a:r>
                        <a:rPr kumimoji="1" lang="ja-JP" altLang="en-US" sz="1100" b="0" dirty="0">
                          <a:solidFill>
                            <a:schemeClr val="tx1"/>
                          </a:solidFill>
                        </a:rPr>
                        <a:t>経営人材と提案者及び大学発スタートアップの利害関係を調整・整理していますか？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tx1"/>
                          </a:solidFill>
                        </a:rPr>
                        <a:t>（　）調整・整理している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9991621"/>
                  </a:ext>
                </a:extLst>
              </a:tr>
            </a:tbl>
          </a:graphicData>
        </a:graphic>
      </p:graphicFrame>
      <p:sp>
        <p:nvSpPr>
          <p:cNvPr id="8" name="テキスト ボックス 7">
            <a:extLst>
              <a:ext uri="{FF2B5EF4-FFF2-40B4-BE49-F238E27FC236}">
                <a16:creationId xmlns:a16="http://schemas.microsoft.com/office/drawing/2014/main" id="{5B9541B8-AA86-CBD2-7D71-2F83182BA0C3}"/>
              </a:ext>
            </a:extLst>
          </p:cNvPr>
          <p:cNvSpPr txBox="1"/>
          <p:nvPr/>
        </p:nvSpPr>
        <p:spPr>
          <a:xfrm>
            <a:off x="206804" y="6436682"/>
            <a:ext cx="9457579" cy="338554"/>
          </a:xfrm>
          <a:prstGeom prst="rect">
            <a:avLst/>
          </a:prstGeom>
          <a:noFill/>
        </p:spPr>
        <p:txBody>
          <a:bodyPr wrap="square">
            <a:spAutoFit/>
          </a:bodyPr>
          <a:lstStyle/>
          <a:p>
            <a:r>
              <a:rPr lang="en-US" altLang="ja-JP" sz="800" dirty="0"/>
              <a:t>※</a:t>
            </a:r>
            <a:r>
              <a:rPr lang="ja-JP" altLang="en-US" sz="800" dirty="0"/>
              <a:t>経営人材として経営に参画することが決まった時点までに、本業務で経営人材をマッチングする大学発スタートアップに対して、提案者及び経営人材が株式取得等の行為を行っている場合は、当該労務費等は対象外とします。</a:t>
            </a:r>
          </a:p>
        </p:txBody>
      </p:sp>
    </p:spTree>
    <p:extLst>
      <p:ext uri="{BB962C8B-B14F-4D97-AF65-F5344CB8AC3E}">
        <p14:creationId xmlns:p14="http://schemas.microsoft.com/office/powerpoint/2010/main" val="3394859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lang="ja-JP" altLang="en-US" dirty="0"/>
              <a:t>３</a:t>
            </a:r>
            <a:r>
              <a:rPr kumimoji="1" lang="ja-JP" altLang="en-US" dirty="0"/>
              <a:t>．必要経費（積算表）</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12</a:t>
            </a:fld>
            <a:endParaRPr lang="ja-JP" altLang="en-US" dirty="0"/>
          </a:p>
        </p:txBody>
      </p:sp>
      <p:sp>
        <p:nvSpPr>
          <p:cNvPr id="6" name="テキスト ボックス 5">
            <a:extLst>
              <a:ext uri="{FF2B5EF4-FFF2-40B4-BE49-F238E27FC236}">
                <a16:creationId xmlns:a16="http://schemas.microsoft.com/office/drawing/2014/main" id="{ED410782-4E71-CE44-D0AC-53D9FACD3044}"/>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lang="en-US" altLang="ja-JP" sz="800" dirty="0">
                <a:solidFill>
                  <a:schemeClr val="bg1"/>
                </a:solidFill>
                <a:latin typeface="メイリオ" panose="020B0604030504040204" pitchFamily="50" charset="-128"/>
                <a:ea typeface="メイリオ" panose="020B0604030504040204" pitchFamily="50" charset="-128"/>
              </a:rPr>
              <a:t>3</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graphicFrame>
        <p:nvGraphicFramePr>
          <p:cNvPr id="2" name="表 13">
            <a:extLst>
              <a:ext uri="{FF2B5EF4-FFF2-40B4-BE49-F238E27FC236}">
                <a16:creationId xmlns:a16="http://schemas.microsoft.com/office/drawing/2014/main" id="{68F9D132-ABBB-8771-942D-C94C30A39DCE}"/>
              </a:ext>
            </a:extLst>
          </p:cNvPr>
          <p:cNvGraphicFramePr>
            <a:graphicFrameLocks noGrp="1"/>
          </p:cNvGraphicFramePr>
          <p:nvPr>
            <p:extLst>
              <p:ext uri="{D42A27DB-BD31-4B8C-83A1-F6EECF244321}">
                <p14:modId xmlns:p14="http://schemas.microsoft.com/office/powerpoint/2010/main" val="3463499164"/>
              </p:ext>
            </p:extLst>
          </p:nvPr>
        </p:nvGraphicFramePr>
        <p:xfrm>
          <a:off x="206805" y="1101013"/>
          <a:ext cx="9338412" cy="4555908"/>
        </p:xfrm>
        <a:graphic>
          <a:graphicData uri="http://schemas.openxmlformats.org/drawingml/2006/table">
            <a:tbl>
              <a:tblPr firstRow="1" bandRow="1">
                <a:tableStyleId>{5C22544A-7EE6-4342-B048-85BDC9FD1C3A}</a:tableStyleId>
              </a:tblPr>
              <a:tblGrid>
                <a:gridCol w="2023211">
                  <a:extLst>
                    <a:ext uri="{9D8B030D-6E8A-4147-A177-3AD203B41FA5}">
                      <a16:colId xmlns:a16="http://schemas.microsoft.com/office/drawing/2014/main" val="2914699276"/>
                    </a:ext>
                  </a:extLst>
                </a:gridCol>
                <a:gridCol w="2379306">
                  <a:extLst>
                    <a:ext uri="{9D8B030D-6E8A-4147-A177-3AD203B41FA5}">
                      <a16:colId xmlns:a16="http://schemas.microsoft.com/office/drawing/2014/main" val="3254119355"/>
                    </a:ext>
                  </a:extLst>
                </a:gridCol>
                <a:gridCol w="2528596">
                  <a:extLst>
                    <a:ext uri="{9D8B030D-6E8A-4147-A177-3AD203B41FA5}">
                      <a16:colId xmlns:a16="http://schemas.microsoft.com/office/drawing/2014/main" val="974727151"/>
                    </a:ext>
                  </a:extLst>
                </a:gridCol>
                <a:gridCol w="2407299">
                  <a:extLst>
                    <a:ext uri="{9D8B030D-6E8A-4147-A177-3AD203B41FA5}">
                      <a16:colId xmlns:a16="http://schemas.microsoft.com/office/drawing/2014/main" val="1506180924"/>
                    </a:ext>
                  </a:extLst>
                </a:gridCol>
              </a:tblGrid>
              <a:tr h="200236">
                <a:tc>
                  <a:txBody>
                    <a:bodyPr/>
                    <a:lstStyle/>
                    <a:p>
                      <a:pPr algn="ctr"/>
                      <a:r>
                        <a:rPr kumimoji="1" lang="ja-JP" altLang="en-US" sz="1100" b="0" dirty="0">
                          <a:solidFill>
                            <a:schemeClr val="tx1"/>
                          </a:solidFill>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1100" b="0" dirty="0">
                          <a:solidFill>
                            <a:schemeClr val="tx1"/>
                          </a:solidFill>
                        </a:rPr>
                        <a:t>事業期間全体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2025</a:t>
                      </a:r>
                      <a:r>
                        <a:rPr kumimoji="1" lang="ja-JP" altLang="en-US" sz="1100" b="0" dirty="0">
                          <a:solidFill>
                            <a:schemeClr val="tx1"/>
                          </a:solidFill>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2026</a:t>
                      </a:r>
                      <a:r>
                        <a:rPr kumimoji="1" lang="ja-JP" altLang="en-US" sz="1100" b="0" dirty="0">
                          <a:solidFill>
                            <a:schemeClr val="tx1"/>
                          </a:solidFill>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932812960"/>
                  </a:ext>
                </a:extLst>
              </a:tr>
              <a:tr h="254486">
                <a:tc>
                  <a:txBody>
                    <a:bodyPr/>
                    <a:lstStyle/>
                    <a:p>
                      <a:r>
                        <a:rPr kumimoji="1" lang="en-US" altLang="ja-JP" sz="1100" b="0" dirty="0">
                          <a:solidFill>
                            <a:schemeClr val="tx1"/>
                          </a:solidFill>
                        </a:rPr>
                        <a:t>Ⅰ</a:t>
                      </a:r>
                      <a:r>
                        <a:rPr kumimoji="1" lang="ja-JP" altLang="en-US" sz="1100" b="0" dirty="0">
                          <a:solidFill>
                            <a:schemeClr val="tx1"/>
                          </a:solidFill>
                        </a:rPr>
                        <a:t>．労務費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8529789"/>
                  </a:ext>
                </a:extLst>
              </a:tr>
              <a:tr h="265302">
                <a:tc>
                  <a:txBody>
                    <a:bodyPr/>
                    <a:lstStyle/>
                    <a:p>
                      <a:r>
                        <a:rPr kumimoji="1" lang="ja-JP" altLang="en-US" sz="1100" b="0" dirty="0">
                          <a:solidFill>
                            <a:schemeClr val="tx1"/>
                          </a:solidFill>
                        </a:rPr>
                        <a:t>　１．研究員費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3613529"/>
                  </a:ext>
                </a:extLst>
              </a:tr>
              <a:tr h="265302">
                <a:tc>
                  <a:txBody>
                    <a:bodyPr/>
                    <a:lstStyle/>
                    <a:p>
                      <a:r>
                        <a:rPr kumimoji="1" lang="ja-JP" altLang="en-US" sz="1100" b="0" dirty="0">
                          <a:solidFill>
                            <a:schemeClr val="tx1"/>
                          </a:solidFill>
                        </a:rPr>
                        <a:t>　２．補助員費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63530273"/>
                  </a:ext>
                </a:extLst>
              </a:tr>
              <a:tr h="265302">
                <a:tc>
                  <a:txBody>
                    <a:bodyPr/>
                    <a:lstStyle/>
                    <a:p>
                      <a:r>
                        <a:rPr kumimoji="1" lang="en-US" altLang="ja-JP" sz="1100" b="0" dirty="0">
                          <a:solidFill>
                            <a:schemeClr val="tx1"/>
                          </a:solidFill>
                        </a:rPr>
                        <a:t>Ⅱ</a:t>
                      </a:r>
                      <a:r>
                        <a:rPr kumimoji="1" lang="ja-JP" altLang="en-US" sz="1100" b="0" dirty="0">
                          <a:solidFill>
                            <a:schemeClr val="tx1"/>
                          </a:solidFill>
                        </a:rPr>
                        <a:t>．その他経費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5376096"/>
                  </a:ext>
                </a:extLst>
              </a:tr>
              <a:tr h="265302">
                <a:tc>
                  <a:txBody>
                    <a:bodyPr/>
                    <a:lstStyle/>
                    <a:p>
                      <a:r>
                        <a:rPr kumimoji="1" lang="ja-JP" altLang="en-US" sz="1100" b="0" dirty="0">
                          <a:solidFill>
                            <a:schemeClr val="tx1"/>
                          </a:solidFill>
                        </a:rPr>
                        <a:t>　１．消耗品費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9991621"/>
                  </a:ext>
                </a:extLst>
              </a:tr>
              <a:tr h="265302">
                <a:tc>
                  <a:txBody>
                    <a:bodyPr/>
                    <a:lstStyle/>
                    <a:p>
                      <a:r>
                        <a:rPr kumimoji="1" lang="ja-JP" altLang="en-US" sz="1100" b="0" dirty="0">
                          <a:solidFill>
                            <a:schemeClr val="tx1"/>
                          </a:solidFill>
                        </a:rPr>
                        <a:t>　２．旅費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341283"/>
                  </a:ext>
                </a:extLst>
              </a:tr>
              <a:tr h="265302">
                <a:tc>
                  <a:txBody>
                    <a:bodyPr/>
                    <a:lstStyle/>
                    <a:p>
                      <a:r>
                        <a:rPr kumimoji="1" lang="ja-JP" altLang="en-US" sz="1100" b="0" dirty="0">
                          <a:solidFill>
                            <a:schemeClr val="tx1"/>
                          </a:solidFill>
                        </a:rPr>
                        <a:t>　３．外注費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0480720"/>
                  </a:ext>
                </a:extLst>
              </a:tr>
              <a:tr h="369528">
                <a:tc>
                  <a:txBody>
                    <a:bodyPr/>
                    <a:lstStyle/>
                    <a:p>
                      <a:r>
                        <a:rPr kumimoji="1" lang="ja-JP" altLang="en-US" sz="1100" b="0" dirty="0">
                          <a:solidFill>
                            <a:schemeClr val="tx1"/>
                          </a:solidFill>
                        </a:rPr>
                        <a:t>　４．諸経費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029123"/>
                  </a:ext>
                </a:extLst>
              </a:tr>
              <a:tr h="369528">
                <a:tc>
                  <a:txBody>
                    <a:bodyPr/>
                    <a:lstStyle/>
                    <a:p>
                      <a:r>
                        <a:rPr kumimoji="1" lang="ja-JP" altLang="en-US" sz="1100" b="0" dirty="0">
                          <a:solidFill>
                            <a:schemeClr val="tx1"/>
                          </a:solidFill>
                        </a:rPr>
                        <a:t>小計</a:t>
                      </a:r>
                      <a:r>
                        <a:rPr kumimoji="1" lang="en-US" altLang="ja-JP" sz="1100" b="0" dirty="0">
                          <a:solidFill>
                            <a:schemeClr val="tx1"/>
                          </a:solidFill>
                        </a:rPr>
                        <a:t>A</a:t>
                      </a:r>
                      <a:r>
                        <a:rPr kumimoji="1" lang="ja-JP" altLang="en-US" sz="1100" b="0" dirty="0">
                          <a:solidFill>
                            <a:schemeClr val="tx1"/>
                          </a:solidFill>
                        </a:rPr>
                        <a:t>（＝</a:t>
                      </a:r>
                      <a:r>
                        <a:rPr kumimoji="1" lang="en-US" altLang="ja-JP" sz="1100" b="0" dirty="0">
                          <a:solidFill>
                            <a:schemeClr val="tx1"/>
                          </a:solidFill>
                        </a:rPr>
                        <a:t>Ⅰ</a:t>
                      </a:r>
                      <a:r>
                        <a:rPr kumimoji="1" lang="ja-JP" altLang="en-US" sz="1100" b="0" dirty="0">
                          <a:solidFill>
                            <a:schemeClr val="tx1"/>
                          </a:solidFill>
                        </a:rPr>
                        <a:t>＋</a:t>
                      </a:r>
                      <a:r>
                        <a:rPr kumimoji="1" lang="en-US" altLang="ja-JP" sz="1100" b="0" dirty="0">
                          <a:solidFill>
                            <a:schemeClr val="tx1"/>
                          </a:solidFill>
                        </a:rPr>
                        <a:t>Ⅱ</a:t>
                      </a:r>
                      <a:r>
                        <a:rPr kumimoji="1" lang="ja-JP" altLang="en-US" sz="1100" b="0"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00353026"/>
                  </a:ext>
                </a:extLst>
              </a:tr>
              <a:tr h="369528">
                <a:tc>
                  <a:txBody>
                    <a:bodyPr/>
                    <a:lstStyle/>
                    <a:p>
                      <a:r>
                        <a:rPr kumimoji="1" lang="en-US" altLang="ja-JP" sz="1100" b="0" dirty="0">
                          <a:solidFill>
                            <a:schemeClr val="tx1"/>
                          </a:solidFill>
                        </a:rPr>
                        <a:t>Ⅲ</a:t>
                      </a:r>
                      <a:r>
                        <a:rPr kumimoji="1" lang="ja-JP" altLang="en-US" sz="1100" b="0" dirty="0">
                          <a:solidFill>
                            <a:schemeClr val="tx1"/>
                          </a:solidFill>
                        </a:rPr>
                        <a:t>．間接経費（＝</a:t>
                      </a:r>
                      <a:r>
                        <a:rPr kumimoji="1" lang="en-US" altLang="ja-JP" sz="1100" b="0" dirty="0">
                          <a:solidFill>
                            <a:schemeClr val="tx1"/>
                          </a:solidFill>
                        </a:rPr>
                        <a:t>A×</a:t>
                      </a:r>
                      <a:r>
                        <a:rPr kumimoji="1" lang="ja-JP" altLang="en-US" sz="1100" b="0" dirty="0">
                          <a:solidFill>
                            <a:schemeClr val="tx1"/>
                          </a:solidFill>
                        </a:rPr>
                        <a:t>比率）</a:t>
                      </a:r>
                      <a:endParaRPr kumimoji="1" lang="en-US" altLang="ja-JP" sz="1100" b="0" dirty="0">
                        <a:solidFill>
                          <a:schemeClr val="tx1"/>
                        </a:solidFill>
                      </a:endParaRPr>
                    </a:p>
                    <a:p>
                      <a:r>
                        <a:rPr kumimoji="1" lang="ja-JP" altLang="en-US" sz="1100" b="0" dirty="0">
                          <a:solidFill>
                            <a:schemeClr val="tx1"/>
                          </a:solidFill>
                        </a:rPr>
                        <a:t>（注１）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3997088"/>
                  </a:ext>
                </a:extLst>
              </a:tr>
              <a:tr h="329801">
                <a:tc>
                  <a:txBody>
                    <a:bodyPr/>
                    <a:lstStyle/>
                    <a:p>
                      <a:r>
                        <a:rPr kumimoji="1" lang="ja-JP" altLang="en-US" sz="1100" b="0" dirty="0">
                          <a:solidFill>
                            <a:schemeClr val="tx1"/>
                          </a:solidFill>
                        </a:rPr>
                        <a:t>合計</a:t>
                      </a:r>
                      <a:r>
                        <a:rPr kumimoji="1" lang="en-US" altLang="ja-JP" sz="1100" b="0" dirty="0">
                          <a:solidFill>
                            <a:schemeClr val="tx1"/>
                          </a:solidFill>
                        </a:rPr>
                        <a:t>B</a:t>
                      </a:r>
                      <a:r>
                        <a:rPr kumimoji="1" lang="ja-JP" altLang="en-US" sz="1100" b="0" dirty="0">
                          <a:solidFill>
                            <a:schemeClr val="tx1"/>
                          </a:solidFill>
                        </a:rPr>
                        <a:t>（＝</a:t>
                      </a:r>
                      <a:r>
                        <a:rPr kumimoji="1" lang="en-US" altLang="ja-JP" sz="1100" b="0" dirty="0">
                          <a:solidFill>
                            <a:schemeClr val="tx1"/>
                          </a:solidFill>
                        </a:rPr>
                        <a:t>A</a:t>
                      </a:r>
                      <a:r>
                        <a:rPr kumimoji="1" lang="ja-JP" altLang="en-US" sz="1100" b="0" dirty="0">
                          <a:solidFill>
                            <a:schemeClr val="tx1"/>
                          </a:solidFill>
                        </a:rPr>
                        <a:t>＋</a:t>
                      </a:r>
                      <a:r>
                        <a:rPr kumimoji="1" lang="en-US" altLang="ja-JP" sz="1100" b="0" dirty="0">
                          <a:solidFill>
                            <a:schemeClr val="tx1"/>
                          </a:solidFill>
                        </a:rPr>
                        <a:t>Ⅲ</a:t>
                      </a:r>
                      <a:r>
                        <a:rPr kumimoji="1" lang="ja-JP" altLang="en-US" sz="1100" b="0" dirty="0">
                          <a:solidFill>
                            <a:schemeClr val="tx1"/>
                          </a:solidFill>
                        </a:rPr>
                        <a:t>）</a:t>
                      </a:r>
                      <a:endParaRPr kumimoji="1" lang="en-US" altLang="ja-JP" sz="1100" b="0" dirty="0">
                        <a:solidFill>
                          <a:schemeClr val="tx1"/>
                        </a:solidFill>
                      </a:endParaRPr>
                    </a:p>
                    <a:p>
                      <a:r>
                        <a:rPr kumimoji="1" lang="ja-JP" altLang="en-US" sz="1100" b="0" dirty="0">
                          <a:solidFill>
                            <a:schemeClr val="tx1"/>
                          </a:solidFill>
                        </a:rPr>
                        <a:t>（注２）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792856"/>
                  </a:ext>
                </a:extLst>
              </a:tr>
              <a:tr h="459366">
                <a:tc>
                  <a:txBody>
                    <a:bodyPr/>
                    <a:lstStyle/>
                    <a:p>
                      <a:r>
                        <a:rPr kumimoji="1" lang="ja-JP" altLang="en-US" sz="1100" b="0" dirty="0">
                          <a:solidFill>
                            <a:schemeClr val="tx1"/>
                          </a:solidFill>
                        </a:rPr>
                        <a:t>消費税及び地方消費税</a:t>
                      </a:r>
                      <a:r>
                        <a:rPr kumimoji="1" lang="en-US" altLang="ja-JP" sz="1100" b="0" dirty="0">
                          <a:solidFill>
                            <a:schemeClr val="tx1"/>
                          </a:solidFill>
                        </a:rPr>
                        <a:t>C</a:t>
                      </a:r>
                      <a:r>
                        <a:rPr kumimoji="1" lang="ja-JP" altLang="en-US" sz="1100" b="0" dirty="0">
                          <a:solidFill>
                            <a:schemeClr val="tx1"/>
                          </a:solidFill>
                        </a:rPr>
                        <a:t>（＝</a:t>
                      </a:r>
                      <a:r>
                        <a:rPr kumimoji="1" lang="en-US" altLang="ja-JP" sz="1100" b="0" dirty="0">
                          <a:solidFill>
                            <a:schemeClr val="tx1"/>
                          </a:solidFill>
                        </a:rPr>
                        <a:t>B×10</a:t>
                      </a:r>
                      <a:r>
                        <a:rPr kumimoji="1" lang="ja-JP" altLang="en-US" sz="1100" b="0" dirty="0">
                          <a:solidFill>
                            <a:schemeClr val="tx1"/>
                          </a:solidFill>
                        </a:rPr>
                        <a:t>％）</a:t>
                      </a:r>
                      <a:endParaRPr kumimoji="1" lang="en-US" altLang="ja-JP" sz="1100" b="0" dirty="0">
                        <a:solidFill>
                          <a:schemeClr val="tx1"/>
                        </a:solidFill>
                      </a:endParaRPr>
                    </a:p>
                    <a:p>
                      <a:r>
                        <a:rPr kumimoji="1" lang="ja-JP" altLang="en-US" sz="1100" b="0" dirty="0">
                          <a:solidFill>
                            <a:schemeClr val="tx1"/>
                          </a:solidFill>
                        </a:rPr>
                        <a:t>（注３）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11262952"/>
                  </a:ext>
                </a:extLst>
              </a:tr>
              <a:tr h="254486">
                <a:tc>
                  <a:txBody>
                    <a:bodyPr/>
                    <a:lstStyle/>
                    <a:p>
                      <a:r>
                        <a:rPr kumimoji="1" lang="ja-JP" altLang="en-US" sz="1100" b="0" dirty="0">
                          <a:solidFill>
                            <a:schemeClr val="tx1"/>
                          </a:solidFill>
                        </a:rPr>
                        <a:t>総計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990291055"/>
                  </a:ext>
                </a:extLst>
              </a:tr>
            </a:tbl>
          </a:graphicData>
        </a:graphic>
      </p:graphicFrame>
      <p:sp>
        <p:nvSpPr>
          <p:cNvPr id="7" name="テキスト ボックス 6">
            <a:extLst>
              <a:ext uri="{FF2B5EF4-FFF2-40B4-BE49-F238E27FC236}">
                <a16:creationId xmlns:a16="http://schemas.microsoft.com/office/drawing/2014/main" id="{5E60A0A1-2427-3AB7-BA9D-99C63840650A}"/>
              </a:ext>
            </a:extLst>
          </p:cNvPr>
          <p:cNvSpPr txBox="1"/>
          <p:nvPr/>
        </p:nvSpPr>
        <p:spPr>
          <a:xfrm>
            <a:off x="8816874" y="769915"/>
            <a:ext cx="1208314" cy="246221"/>
          </a:xfrm>
          <a:prstGeom prst="rect">
            <a:avLst/>
          </a:prstGeom>
          <a:noFill/>
        </p:spPr>
        <p:txBody>
          <a:bodyPr wrap="square">
            <a:spAutoFit/>
          </a:bodyPr>
          <a:lstStyle/>
          <a:p>
            <a:r>
              <a:rPr kumimoji="1" lang="ja-JP" altLang="en-US" sz="1000" b="0" dirty="0">
                <a:solidFill>
                  <a:schemeClr val="tx1"/>
                </a:solidFill>
              </a:rPr>
              <a:t>（単位：円）</a:t>
            </a:r>
            <a:endParaRPr lang="ja-JP" altLang="en-US" sz="1000" dirty="0"/>
          </a:p>
        </p:txBody>
      </p:sp>
      <p:sp>
        <p:nvSpPr>
          <p:cNvPr id="9" name="テキスト ボックス 8">
            <a:extLst>
              <a:ext uri="{FF2B5EF4-FFF2-40B4-BE49-F238E27FC236}">
                <a16:creationId xmlns:a16="http://schemas.microsoft.com/office/drawing/2014/main" id="{A98B8815-0D76-60FF-1BB5-E71178C20C12}"/>
              </a:ext>
            </a:extLst>
          </p:cNvPr>
          <p:cNvSpPr txBox="1"/>
          <p:nvPr/>
        </p:nvSpPr>
        <p:spPr>
          <a:xfrm>
            <a:off x="206805" y="6334780"/>
            <a:ext cx="6499173" cy="461665"/>
          </a:xfrm>
          <a:prstGeom prst="rect">
            <a:avLst/>
          </a:prstGeom>
          <a:noFill/>
        </p:spPr>
        <p:txBody>
          <a:bodyPr wrap="square">
            <a:spAutoFit/>
          </a:bodyPr>
          <a:lstStyle/>
          <a:p>
            <a:r>
              <a:rPr lang="ja-JP" altLang="en-US" sz="600" dirty="0"/>
              <a:t>注１）間接経費は中小企業等は２０％、その他は１０％、とし、</a:t>
            </a:r>
            <a:r>
              <a:rPr lang="en-US" altLang="ja-JP" sz="600" dirty="0"/>
              <a:t>Ⅰ</a:t>
            </a:r>
            <a:r>
              <a:rPr lang="ja-JP" altLang="en-US" sz="600" dirty="0"/>
              <a:t>～</a:t>
            </a:r>
            <a:r>
              <a:rPr lang="en-US" altLang="ja-JP" sz="600" dirty="0"/>
              <a:t>Ⅱ</a:t>
            </a:r>
            <a:r>
              <a:rPr lang="ja-JP" altLang="en-US" sz="600" dirty="0"/>
              <a:t>の経費総額に対して算定してください。</a:t>
            </a:r>
          </a:p>
          <a:p>
            <a:r>
              <a:rPr lang="ja-JP" altLang="en-US" sz="600" dirty="0"/>
              <a:t>注２）合計は、</a:t>
            </a:r>
            <a:r>
              <a:rPr lang="en-US" altLang="ja-JP" sz="600" dirty="0"/>
              <a:t>Ⅰ</a:t>
            </a:r>
            <a:r>
              <a:rPr lang="ja-JP" altLang="en-US" sz="600" dirty="0"/>
              <a:t>～</a:t>
            </a:r>
            <a:r>
              <a:rPr lang="en-US" altLang="ja-JP" sz="600" dirty="0"/>
              <a:t>Ⅲ</a:t>
            </a:r>
            <a:r>
              <a:rPr lang="ja-JP" altLang="en-US" sz="600" dirty="0"/>
              <a:t>の各項目の消費税を除いた額で算定し、その総額を記載してください。</a:t>
            </a:r>
          </a:p>
          <a:p>
            <a:r>
              <a:rPr lang="ja-JP" altLang="en-US" sz="600" dirty="0"/>
              <a:t>注３）提案者が免税業者</a:t>
            </a:r>
            <a:r>
              <a:rPr lang="en-US" altLang="ja-JP" sz="600" dirty="0"/>
              <a:t>※</a:t>
            </a:r>
            <a:r>
              <a:rPr lang="ja-JP" altLang="en-US" sz="600" dirty="0"/>
              <a:t>の場合は、積算内訳欄に単価</a:t>
            </a:r>
            <a:r>
              <a:rPr lang="en-US" altLang="ja-JP" sz="600" dirty="0"/>
              <a:t>×</a:t>
            </a:r>
            <a:r>
              <a:rPr lang="ja-JP" altLang="en-US" sz="600" dirty="0"/>
              <a:t>数量</a:t>
            </a:r>
            <a:r>
              <a:rPr lang="en-US" altLang="ja-JP" sz="600" dirty="0"/>
              <a:t>×</a:t>
            </a:r>
            <a:r>
              <a:rPr lang="ja-JP" altLang="en-US" sz="600" dirty="0"/>
              <a:t>１．１で記載し、消費税及び地方消費税Ｃ欄には記載しないでください。</a:t>
            </a:r>
          </a:p>
          <a:p>
            <a:r>
              <a:rPr lang="en-US" altLang="ja-JP" sz="600" dirty="0"/>
              <a:t>※</a:t>
            </a:r>
            <a:r>
              <a:rPr lang="ja-JP" altLang="en-US" sz="600" dirty="0"/>
              <a:t>例えば、設立２年未満の団体、又は前々年度の課税売上高が１千万円以下の場合は、消費税及び地方税の非課税事業者として取扱われます。</a:t>
            </a:r>
          </a:p>
        </p:txBody>
      </p:sp>
      <p:sp>
        <p:nvSpPr>
          <p:cNvPr id="10" name="テキスト ボックス 9">
            <a:extLst>
              <a:ext uri="{FF2B5EF4-FFF2-40B4-BE49-F238E27FC236}">
                <a16:creationId xmlns:a16="http://schemas.microsoft.com/office/drawing/2014/main" id="{3D7EADBF-371C-DA40-90FA-EE68B3DE585D}"/>
              </a:ext>
            </a:extLst>
          </p:cNvPr>
          <p:cNvSpPr txBox="1"/>
          <p:nvPr/>
        </p:nvSpPr>
        <p:spPr>
          <a:xfrm>
            <a:off x="2813180" y="2256177"/>
            <a:ext cx="6340152" cy="2292935"/>
          </a:xfrm>
          <a:prstGeom prst="rect">
            <a:avLst/>
          </a:prstGeom>
          <a:noFill/>
        </p:spPr>
        <p:txBody>
          <a:bodyPr wrap="square">
            <a:spAutoFit/>
          </a:bodyPr>
          <a:lstStyle/>
          <a:p>
            <a:r>
              <a:rPr lang="ja-JP" altLang="en-US" sz="1100" dirty="0">
                <a:solidFill>
                  <a:schemeClr val="accent1"/>
                </a:solidFill>
              </a:rPr>
              <a:t>予算の範囲内の積算額を適切に提示し、かつ調査の内容から判断して妥当な積算としてください。</a:t>
            </a:r>
            <a:endParaRPr lang="en-US" altLang="ja-JP" sz="1100" dirty="0">
              <a:solidFill>
                <a:schemeClr val="accent1"/>
              </a:solidFill>
            </a:endParaRPr>
          </a:p>
          <a:p>
            <a:r>
              <a:rPr lang="ja-JP" altLang="en-US" sz="1100" dirty="0">
                <a:solidFill>
                  <a:schemeClr val="accent1"/>
                </a:solidFill>
              </a:rPr>
              <a:t>上記の業務に必要な経費の概算額を調査委託費積算基準（</a:t>
            </a:r>
            <a:r>
              <a:rPr lang="en-US" altLang="ja-JP" sz="1100" dirty="0">
                <a:solidFill>
                  <a:schemeClr val="accent1"/>
                </a:solidFill>
              </a:rPr>
              <a:t>https://www.nedo.go.jp/itaku-gyomu/yakkan.html</a:t>
            </a:r>
            <a:r>
              <a:rPr lang="ja-JP" altLang="en-US" sz="1100" dirty="0">
                <a:solidFill>
                  <a:schemeClr val="accent1"/>
                </a:solidFill>
              </a:rPr>
              <a:t>）に定める経費項目に従って、記載してください。</a:t>
            </a:r>
            <a:endParaRPr lang="en-US" altLang="ja-JP" sz="1100" dirty="0">
              <a:solidFill>
                <a:schemeClr val="accent1"/>
              </a:solidFill>
            </a:endParaRPr>
          </a:p>
          <a:p>
            <a:r>
              <a:rPr lang="ja-JP" altLang="en-US" sz="1100" dirty="0">
                <a:solidFill>
                  <a:schemeClr val="accent1"/>
                </a:solidFill>
              </a:rPr>
              <a:t>その他、詳細はマニュアルを参照してください。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再委託がある場合は、「</a:t>
            </a:r>
            <a:r>
              <a:rPr lang="en-US" altLang="ja-JP" sz="1100" dirty="0">
                <a:solidFill>
                  <a:schemeClr val="accent1"/>
                </a:solidFill>
              </a:rPr>
              <a:t>Ⅳ</a:t>
            </a:r>
            <a:r>
              <a:rPr lang="ja-JP" altLang="en-US" sz="1100" dirty="0">
                <a:solidFill>
                  <a:schemeClr val="accent1"/>
                </a:solidFill>
              </a:rPr>
              <a:t>。再委託費」を追加してください。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スライドは必要に応じて追加していただいて構いません。</a:t>
            </a:r>
            <a:endParaRPr lang="en-US" altLang="ja-JP" sz="1100" dirty="0">
              <a:solidFill>
                <a:schemeClr val="accent1"/>
              </a:solidFill>
            </a:endParaRPr>
          </a:p>
          <a:p>
            <a:r>
              <a:rPr lang="ja-JP" altLang="en-US" sz="1100" dirty="0">
                <a:solidFill>
                  <a:schemeClr val="accent1"/>
                </a:solidFill>
              </a:rPr>
              <a:t>枠線、サイズ等は自由に改変していただいて構いません。</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a:p>
            <a:endParaRPr lang="en-US" altLang="ja-JP" sz="1100" dirty="0">
              <a:solidFill>
                <a:schemeClr val="accent1"/>
              </a:solidFill>
            </a:endParaRPr>
          </a:p>
          <a:p>
            <a:r>
              <a:rPr lang="en-US" altLang="ja-JP" sz="1100" dirty="0">
                <a:solidFill>
                  <a:schemeClr val="accent1"/>
                </a:solidFill>
              </a:rPr>
              <a:t>※</a:t>
            </a:r>
            <a:r>
              <a:rPr lang="ja-JP" altLang="en-US" sz="1100" dirty="0">
                <a:solidFill>
                  <a:schemeClr val="accent1"/>
                </a:solidFill>
              </a:rPr>
              <a:t>加速枠の場合は、</a:t>
            </a:r>
            <a:r>
              <a:rPr lang="en-US" altLang="ja-JP" sz="1100" dirty="0">
                <a:solidFill>
                  <a:schemeClr val="accent1"/>
                </a:solidFill>
              </a:rPr>
              <a:t>2025</a:t>
            </a:r>
            <a:r>
              <a:rPr lang="ja-JP" altLang="en-US" sz="1100" dirty="0">
                <a:solidFill>
                  <a:schemeClr val="accent1"/>
                </a:solidFill>
              </a:rPr>
              <a:t>年度の</a:t>
            </a:r>
            <a:r>
              <a:rPr lang="en-US" altLang="ja-JP" sz="1100" dirty="0">
                <a:solidFill>
                  <a:schemeClr val="accent1"/>
                </a:solidFill>
              </a:rPr>
              <a:t>NEDO</a:t>
            </a:r>
            <a:r>
              <a:rPr lang="ja-JP" altLang="en-US" sz="1100" dirty="0">
                <a:solidFill>
                  <a:schemeClr val="accent1"/>
                </a:solidFill>
              </a:rPr>
              <a:t>に計上する経費のみを記載してください（不要な列は削除してください）。</a:t>
            </a:r>
            <a:endParaRPr lang="en-US" altLang="ja-JP" sz="1100" dirty="0">
              <a:solidFill>
                <a:schemeClr val="accent1"/>
              </a:solidFill>
            </a:endParaRPr>
          </a:p>
        </p:txBody>
      </p:sp>
    </p:spTree>
    <p:extLst>
      <p:ext uri="{BB962C8B-B14F-4D97-AF65-F5344CB8AC3E}">
        <p14:creationId xmlns:p14="http://schemas.microsoft.com/office/powerpoint/2010/main" val="893236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kumimoji="1" lang="ja-JP" altLang="en-US" dirty="0"/>
              <a:t>４．</a:t>
            </a:r>
            <a:r>
              <a:rPr kumimoji="1" lang="zh-TW" altLang="en-US" dirty="0"/>
              <a:t>関連業務実績</a:t>
            </a:r>
            <a:endParaRPr kumimoji="1" lang="ja-JP" altLang="en-US" dirty="0"/>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13</a:t>
            </a:fld>
            <a:endParaRPr lang="ja-JP" altLang="en-US" dirty="0"/>
          </a:p>
        </p:txBody>
      </p:sp>
      <p:sp>
        <p:nvSpPr>
          <p:cNvPr id="6" name="テキスト ボックス 5">
            <a:extLst>
              <a:ext uri="{FF2B5EF4-FFF2-40B4-BE49-F238E27FC236}">
                <a16:creationId xmlns:a16="http://schemas.microsoft.com/office/drawing/2014/main" id="{1A9C2A21-EB4A-5281-5110-B6AD90ADAC88}"/>
              </a:ext>
            </a:extLst>
          </p:cNvPr>
          <p:cNvSpPr txBox="1"/>
          <p:nvPr/>
        </p:nvSpPr>
        <p:spPr>
          <a:xfrm>
            <a:off x="769775" y="1208229"/>
            <a:ext cx="6536094" cy="1785104"/>
          </a:xfrm>
          <a:prstGeom prst="rect">
            <a:avLst/>
          </a:prstGeom>
          <a:noFill/>
        </p:spPr>
        <p:txBody>
          <a:bodyPr wrap="square">
            <a:spAutoFit/>
          </a:bodyPr>
          <a:lstStyle/>
          <a:p>
            <a:r>
              <a:rPr lang="ja-JP" altLang="en-US" sz="1100" dirty="0">
                <a:solidFill>
                  <a:schemeClr val="accent1"/>
                </a:solidFill>
              </a:rPr>
              <a:t>提案者が関連分野の調査等に関する実績を有することを審査します。</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過去に、当該課題を解決する技術について体系的に取りまとめた実績・ノウハウを有するか等を記載してください。</a:t>
            </a:r>
            <a:endParaRPr lang="en-US" altLang="ja-JP" sz="1100" dirty="0">
              <a:solidFill>
                <a:schemeClr val="accent1"/>
              </a:solidFill>
            </a:endParaRPr>
          </a:p>
          <a:p>
            <a:r>
              <a:rPr lang="ja-JP" altLang="en-US" sz="1100" dirty="0">
                <a:solidFill>
                  <a:schemeClr val="accent1"/>
                </a:solidFill>
              </a:rPr>
              <a:t>日本全国に所在する大学等もしくは特定の大学等技術シーズ等、大学発スタートアップの経営や技術的な事業化ニーズ等の情報に精通しており、大学等の産学連携部門や研究推進部門、及び企業の産学連携部門等と連携でき、それらの実績を有していること等も踏まえて記載してください。</a:t>
            </a:r>
          </a:p>
          <a:p>
            <a:endParaRPr lang="en-US" altLang="ja-JP" sz="1100" dirty="0">
              <a:solidFill>
                <a:schemeClr val="accent1"/>
              </a:solidFill>
            </a:endParaRPr>
          </a:p>
          <a:p>
            <a:r>
              <a:rPr lang="ja-JP" altLang="en-US" sz="1100" dirty="0">
                <a:solidFill>
                  <a:schemeClr val="accent1"/>
                </a:solidFill>
              </a:rPr>
              <a:t>最大</a:t>
            </a:r>
            <a:r>
              <a:rPr lang="en-US" altLang="ja-JP" sz="1100" dirty="0">
                <a:solidFill>
                  <a:schemeClr val="accent1"/>
                </a:solidFill>
              </a:rPr>
              <a:t>2</a:t>
            </a:r>
            <a:r>
              <a:rPr lang="ja-JP" altLang="en-US" sz="1100" dirty="0">
                <a:solidFill>
                  <a:schemeClr val="accent1"/>
                </a:solidFill>
              </a:rPr>
              <a:t>スライド以内としてください。</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p>
        </p:txBody>
      </p:sp>
      <p:sp>
        <p:nvSpPr>
          <p:cNvPr id="7" name="テキスト ボックス 6">
            <a:extLst>
              <a:ext uri="{FF2B5EF4-FFF2-40B4-BE49-F238E27FC236}">
                <a16:creationId xmlns:a16="http://schemas.microsoft.com/office/drawing/2014/main" id="{5E13FB70-B659-87F1-B9B2-2E92C8E0DC51}"/>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4</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25684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kumimoji="1" lang="ja-JP" altLang="en-US" dirty="0"/>
              <a:t>５．事業実施体制図</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14</a:t>
            </a:fld>
            <a:endParaRPr lang="ja-JP" altLang="en-US" dirty="0"/>
          </a:p>
        </p:txBody>
      </p:sp>
      <p:sp>
        <p:nvSpPr>
          <p:cNvPr id="45" name="テキスト ボックス 44">
            <a:extLst>
              <a:ext uri="{FF2B5EF4-FFF2-40B4-BE49-F238E27FC236}">
                <a16:creationId xmlns:a16="http://schemas.microsoft.com/office/drawing/2014/main" id="{95CEA218-7509-3CB3-1B82-587354E448E5}"/>
              </a:ext>
            </a:extLst>
          </p:cNvPr>
          <p:cNvSpPr txBox="1"/>
          <p:nvPr/>
        </p:nvSpPr>
        <p:spPr>
          <a:xfrm>
            <a:off x="206805" y="1116510"/>
            <a:ext cx="4299881" cy="3308598"/>
          </a:xfrm>
          <a:prstGeom prst="rect">
            <a:avLst/>
          </a:prstGeom>
          <a:noFill/>
        </p:spPr>
        <p:txBody>
          <a:bodyPr wrap="square">
            <a:spAutoFit/>
          </a:bodyPr>
          <a:lstStyle/>
          <a:p>
            <a:r>
              <a:rPr lang="ja-JP" altLang="en-US" sz="1100" dirty="0">
                <a:solidFill>
                  <a:schemeClr val="accent1"/>
                </a:solidFill>
              </a:rPr>
              <a:t>当該調査を行う体制が整っていることを審査します。</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本業務を的確に実施することが出来る力量を備えた人員を備えているなど、当該調査に必要な知見を有する研究員等を配置していることを右図のイメージで説明してください。</a:t>
            </a:r>
            <a:endParaRPr lang="en-US" altLang="ja-JP" sz="1100" dirty="0">
              <a:solidFill>
                <a:schemeClr val="accent1"/>
              </a:solidFill>
            </a:endParaRPr>
          </a:p>
          <a:p>
            <a:r>
              <a:rPr lang="ja-JP" altLang="en-US" sz="1100" dirty="0">
                <a:solidFill>
                  <a:schemeClr val="accent1"/>
                </a:solidFill>
              </a:rPr>
              <a:t>また、組織内外の業務の分担を行っている場合は、明確で効率的に整理してください。</a:t>
            </a:r>
            <a:endParaRPr lang="en-US" altLang="ja-JP" sz="1100" dirty="0">
              <a:solidFill>
                <a:schemeClr val="accent1"/>
              </a:solidFill>
            </a:endParaRPr>
          </a:p>
          <a:p>
            <a:r>
              <a:rPr lang="ja-JP" altLang="en-US" sz="1100" dirty="0">
                <a:solidFill>
                  <a:schemeClr val="accent1"/>
                </a:solidFill>
              </a:rPr>
              <a:t>外注もしくは再委託で想定する業務内容については、別紙（添付資料３）でも説明してください。</a:t>
            </a:r>
            <a:endParaRPr lang="en-US" altLang="ja-JP" sz="1100" dirty="0">
              <a:solidFill>
                <a:schemeClr val="accent1"/>
              </a:solidFill>
            </a:endParaRPr>
          </a:p>
          <a:p>
            <a:r>
              <a:rPr lang="ja-JP" altLang="en-US" sz="1100" dirty="0">
                <a:solidFill>
                  <a:schemeClr val="accent1"/>
                </a:solidFill>
              </a:rPr>
              <a:t>なお、外注先の名称は不要です。</a:t>
            </a:r>
            <a:endParaRPr lang="en-US" altLang="ja-JP" sz="1100" dirty="0">
              <a:solidFill>
                <a:schemeClr val="accent1"/>
              </a:solidFill>
            </a:endParaRPr>
          </a:p>
          <a:p>
            <a:r>
              <a:rPr lang="ja-JP" altLang="en-US" sz="1100" dirty="0">
                <a:solidFill>
                  <a:schemeClr val="accent1"/>
                </a:solidFill>
              </a:rPr>
              <a:t>また、適切かつ迅速に遂行できる体制（職業紹介事業に相当する場合に必要な許可申請等の国の許認可を得ていることを含む）を有していることを確認してください。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なお、本委託業務を実施するための業務管理体制（事務機能）は、「８．</a:t>
            </a:r>
            <a:r>
              <a:rPr lang="zh-TW" altLang="en-US" sz="1100" dirty="0">
                <a:solidFill>
                  <a:schemeClr val="accent1"/>
                </a:solidFill>
              </a:rPr>
              <a:t>委託業務管理体制</a:t>
            </a:r>
            <a:r>
              <a:rPr lang="ja-JP" altLang="en-US" sz="1100" dirty="0">
                <a:solidFill>
                  <a:schemeClr val="accent1"/>
                </a:solidFill>
              </a:rPr>
              <a:t>」に整理していください。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スライドは必要に応じて追加していただいて構いません。</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p:txBody>
      </p:sp>
      <p:sp>
        <p:nvSpPr>
          <p:cNvPr id="5" name="テキスト ボックス 4">
            <a:extLst>
              <a:ext uri="{FF2B5EF4-FFF2-40B4-BE49-F238E27FC236}">
                <a16:creationId xmlns:a16="http://schemas.microsoft.com/office/drawing/2014/main" id="{5683A210-099B-B325-BC4C-9217373FDEED}"/>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5-1</a:t>
            </a:r>
            <a:r>
              <a:rPr kumimoji="1" lang="ja-JP" altLang="en-US" sz="800" dirty="0">
                <a:solidFill>
                  <a:schemeClr val="bg1"/>
                </a:solidFill>
                <a:latin typeface="メイリオ" panose="020B0604030504040204" pitchFamily="50" charset="-128"/>
                <a:ea typeface="メイリオ" panose="020B0604030504040204" pitchFamily="50" charset="-128"/>
              </a:rPr>
              <a:t>～</a:t>
            </a:r>
            <a:r>
              <a:rPr kumimoji="1" lang="en-US" altLang="ja-JP" sz="800" dirty="0">
                <a:solidFill>
                  <a:schemeClr val="bg1"/>
                </a:solidFill>
                <a:latin typeface="メイリオ" panose="020B0604030504040204" pitchFamily="50" charset="-128"/>
                <a:ea typeface="メイリオ" panose="020B0604030504040204" pitchFamily="50" charset="-128"/>
              </a:rPr>
              <a:t>2</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pic>
        <p:nvPicPr>
          <p:cNvPr id="2" name="図 1">
            <a:extLst>
              <a:ext uri="{FF2B5EF4-FFF2-40B4-BE49-F238E27FC236}">
                <a16:creationId xmlns:a16="http://schemas.microsoft.com/office/drawing/2014/main" id="{AE6BAD0F-1AFA-658B-4C97-4FD04AC3B1A0}"/>
              </a:ext>
            </a:extLst>
          </p:cNvPr>
          <p:cNvPicPr>
            <a:picLocks noChangeAspect="1"/>
          </p:cNvPicPr>
          <p:nvPr/>
        </p:nvPicPr>
        <p:blipFill>
          <a:blip r:embed="rId2">
            <a:duotone>
              <a:schemeClr val="accent5">
                <a:shade val="45000"/>
                <a:satMod val="135000"/>
              </a:schemeClr>
              <a:prstClr val="white"/>
            </a:duotone>
          </a:blip>
          <a:stretch>
            <a:fillRect/>
          </a:stretch>
        </p:blipFill>
        <p:spPr>
          <a:xfrm>
            <a:off x="4552483" y="1334278"/>
            <a:ext cx="5306547" cy="4460033"/>
          </a:xfrm>
          <a:prstGeom prst="rect">
            <a:avLst/>
          </a:prstGeom>
        </p:spPr>
      </p:pic>
    </p:spTree>
    <p:extLst>
      <p:ext uri="{BB962C8B-B14F-4D97-AF65-F5344CB8AC3E}">
        <p14:creationId xmlns:p14="http://schemas.microsoft.com/office/powerpoint/2010/main" val="2516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kumimoji="1" lang="ja-JP" altLang="en-US" dirty="0"/>
              <a:t>６．経営基盤</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15</a:t>
            </a:fld>
            <a:endParaRPr lang="ja-JP" altLang="en-US" dirty="0"/>
          </a:p>
        </p:txBody>
      </p:sp>
      <p:sp>
        <p:nvSpPr>
          <p:cNvPr id="45" name="テキスト ボックス 44">
            <a:extLst>
              <a:ext uri="{FF2B5EF4-FFF2-40B4-BE49-F238E27FC236}">
                <a16:creationId xmlns:a16="http://schemas.microsoft.com/office/drawing/2014/main" id="{95CEA218-7509-3CB3-1B82-587354E448E5}"/>
              </a:ext>
            </a:extLst>
          </p:cNvPr>
          <p:cNvSpPr txBox="1"/>
          <p:nvPr/>
        </p:nvSpPr>
        <p:spPr>
          <a:xfrm>
            <a:off x="906601" y="1443081"/>
            <a:ext cx="4954554" cy="1107996"/>
          </a:xfrm>
          <a:prstGeom prst="rect">
            <a:avLst/>
          </a:prstGeom>
          <a:noFill/>
        </p:spPr>
        <p:txBody>
          <a:bodyPr wrap="square">
            <a:spAutoFit/>
          </a:bodyPr>
          <a:lstStyle/>
          <a:p>
            <a:r>
              <a:rPr lang="en-US" altLang="ja-JP" sz="1100" dirty="0">
                <a:solidFill>
                  <a:schemeClr val="accent1"/>
                </a:solidFill>
              </a:rPr>
              <a:t>NEDO</a:t>
            </a:r>
            <a:r>
              <a:rPr lang="ja-JP" altLang="en-US" sz="1100" dirty="0">
                <a:solidFill>
                  <a:schemeClr val="accent1"/>
                </a:solidFill>
              </a:rPr>
              <a:t>事業を実施するにあたって、経営基盤が確立していることを審査します。</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過去</a:t>
            </a:r>
            <a:r>
              <a:rPr lang="en-US" altLang="ja-JP" sz="1100" dirty="0">
                <a:solidFill>
                  <a:schemeClr val="accent1"/>
                </a:solidFill>
              </a:rPr>
              <a:t>3</a:t>
            </a:r>
            <a:r>
              <a:rPr lang="ja-JP" altLang="en-US" sz="1100" dirty="0">
                <a:solidFill>
                  <a:schemeClr val="accent1"/>
                </a:solidFill>
              </a:rPr>
              <a:t>年間の経営状態が確認できる資料として、事業報告書及び直近３年分の財務諸表を添付資料としてください。</a:t>
            </a:r>
            <a:endParaRPr lang="en-US" altLang="ja-JP" sz="1100" dirty="0">
              <a:solidFill>
                <a:schemeClr val="accent1"/>
              </a:solidFill>
            </a:endParaRPr>
          </a:p>
          <a:p>
            <a:r>
              <a:rPr lang="ja-JP" altLang="en-US" sz="1100" dirty="0">
                <a:solidFill>
                  <a:schemeClr val="accent1"/>
                </a:solidFill>
              </a:rPr>
              <a:t>（本スライドは、特記事項がなければ、特に白紙のままで構いません）</a:t>
            </a:r>
          </a:p>
        </p:txBody>
      </p:sp>
      <p:sp>
        <p:nvSpPr>
          <p:cNvPr id="5" name="テキスト ボックス 4">
            <a:extLst>
              <a:ext uri="{FF2B5EF4-FFF2-40B4-BE49-F238E27FC236}">
                <a16:creationId xmlns:a16="http://schemas.microsoft.com/office/drawing/2014/main" id="{5683A210-099B-B325-BC4C-9217373FDEED}"/>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lang="en-US" altLang="ja-JP" sz="800" dirty="0">
                <a:solidFill>
                  <a:schemeClr val="bg1"/>
                </a:solidFill>
                <a:latin typeface="メイリオ" panose="020B0604030504040204" pitchFamily="50" charset="-128"/>
                <a:ea typeface="メイリオ" panose="020B0604030504040204" pitchFamily="50" charset="-128"/>
              </a:rPr>
              <a:t>6</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18215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kumimoji="1" lang="ja-JP" altLang="en-US" dirty="0"/>
              <a:t>７．経営人材及び事業管理者について</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16</a:t>
            </a:fld>
            <a:endParaRPr lang="ja-JP" altLang="en-US" dirty="0"/>
          </a:p>
        </p:txBody>
      </p:sp>
      <p:sp>
        <p:nvSpPr>
          <p:cNvPr id="7" name="テキスト ボックス 6">
            <a:extLst>
              <a:ext uri="{FF2B5EF4-FFF2-40B4-BE49-F238E27FC236}">
                <a16:creationId xmlns:a16="http://schemas.microsoft.com/office/drawing/2014/main" id="{840035E0-BA53-2F03-6971-6880FE2ED5A3}"/>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7</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D94E31B7-7117-61B9-A8C8-A3E61F5672F3}"/>
              </a:ext>
            </a:extLst>
          </p:cNvPr>
          <p:cNvSpPr txBox="1"/>
          <p:nvPr/>
        </p:nvSpPr>
        <p:spPr>
          <a:xfrm>
            <a:off x="309442" y="2528679"/>
            <a:ext cx="9320132" cy="1107996"/>
          </a:xfrm>
          <a:prstGeom prst="rect">
            <a:avLst/>
          </a:prstGeom>
          <a:noFill/>
        </p:spPr>
        <p:txBody>
          <a:bodyPr wrap="square">
            <a:spAutoFit/>
          </a:bodyPr>
          <a:lstStyle/>
          <a:p>
            <a:r>
              <a:rPr lang="ja-JP" altLang="en-US" sz="1100" dirty="0">
                <a:solidFill>
                  <a:schemeClr val="accent1"/>
                </a:solidFill>
              </a:rPr>
              <a:t>当該調査等に必要な研究員等を有していることを審査します。</a:t>
            </a:r>
            <a:endParaRPr lang="en-US" altLang="ja-JP" sz="1100" dirty="0">
              <a:solidFill>
                <a:schemeClr val="accent1"/>
              </a:solidFill>
            </a:endParaRPr>
          </a:p>
          <a:p>
            <a:r>
              <a:rPr lang="ja-JP" altLang="en-US" sz="1100" dirty="0">
                <a:solidFill>
                  <a:schemeClr val="accent1"/>
                </a:solidFill>
              </a:rPr>
              <a:t>該当研究員等の関連業務実績についても、補足してください。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スライドは必要に応じて追加していただいて構いません。</a:t>
            </a:r>
            <a:endParaRPr lang="en-US" altLang="ja-JP" sz="1100" dirty="0">
              <a:solidFill>
                <a:schemeClr val="accent1"/>
              </a:solidFill>
            </a:endParaRPr>
          </a:p>
          <a:p>
            <a:r>
              <a:rPr lang="ja-JP" altLang="en-US" sz="1100" dirty="0">
                <a:solidFill>
                  <a:schemeClr val="accent1"/>
                </a:solidFill>
              </a:rPr>
              <a:t>枠線、サイズ等は自由に改変していただいて構いません。</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p>
        </p:txBody>
      </p:sp>
      <p:graphicFrame>
        <p:nvGraphicFramePr>
          <p:cNvPr id="9" name="表 13">
            <a:extLst>
              <a:ext uri="{FF2B5EF4-FFF2-40B4-BE49-F238E27FC236}">
                <a16:creationId xmlns:a16="http://schemas.microsoft.com/office/drawing/2014/main" id="{5A564EBD-13BD-9FF0-3B82-0A80326B58BA}"/>
              </a:ext>
            </a:extLst>
          </p:cNvPr>
          <p:cNvGraphicFramePr>
            <a:graphicFrameLocks noGrp="1"/>
          </p:cNvGraphicFramePr>
          <p:nvPr>
            <p:extLst>
              <p:ext uri="{D42A27DB-BD31-4B8C-83A1-F6EECF244321}">
                <p14:modId xmlns:p14="http://schemas.microsoft.com/office/powerpoint/2010/main" val="3874370492"/>
              </p:ext>
            </p:extLst>
          </p:nvPr>
        </p:nvGraphicFramePr>
        <p:xfrm>
          <a:off x="309442" y="1068338"/>
          <a:ext cx="9422769" cy="1295400"/>
        </p:xfrm>
        <a:graphic>
          <a:graphicData uri="http://schemas.openxmlformats.org/drawingml/2006/table">
            <a:tbl>
              <a:tblPr firstRow="1" bandRow="1">
                <a:tableStyleId>{5C22544A-7EE6-4342-B048-85BDC9FD1C3A}</a:tableStyleId>
              </a:tblPr>
              <a:tblGrid>
                <a:gridCol w="2443089">
                  <a:extLst>
                    <a:ext uri="{9D8B030D-6E8A-4147-A177-3AD203B41FA5}">
                      <a16:colId xmlns:a16="http://schemas.microsoft.com/office/drawing/2014/main" val="2914699276"/>
                    </a:ext>
                  </a:extLst>
                </a:gridCol>
                <a:gridCol w="6979680">
                  <a:extLst>
                    <a:ext uri="{9D8B030D-6E8A-4147-A177-3AD203B41FA5}">
                      <a16:colId xmlns:a16="http://schemas.microsoft.com/office/drawing/2014/main" val="288065185"/>
                    </a:ext>
                  </a:extLst>
                </a:gridCol>
              </a:tblGrid>
              <a:tr h="0">
                <a:tc>
                  <a:txBody>
                    <a:bodyPr/>
                    <a:lstStyle/>
                    <a:p>
                      <a:pPr algn="ctr"/>
                      <a:r>
                        <a:rPr kumimoji="1" lang="ja-JP" altLang="en-US" sz="1100" b="0" dirty="0">
                          <a:solidFill>
                            <a:schemeClr val="tx1"/>
                          </a:solidFill>
                        </a:rPr>
                        <a:t>業務管理者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関連業務実績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32812960"/>
                  </a:ext>
                </a:extLst>
              </a:tr>
              <a:tr h="0">
                <a:tc>
                  <a:txBody>
                    <a:bodyPr/>
                    <a:lstStyle/>
                    <a:p>
                      <a:r>
                        <a:rPr kumimoji="1" lang="ja-JP" altLang="en-US" sz="1100" b="0" dirty="0">
                          <a:solidFill>
                            <a:schemeClr val="tx1"/>
                          </a:solidFill>
                        </a:rPr>
                        <a:t>○○　○○（氏名）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8529789"/>
                  </a:ext>
                </a:extLst>
              </a:tr>
              <a:tr h="0">
                <a:tc>
                  <a:txBody>
                    <a:bodyPr/>
                    <a:lstStyle/>
                    <a:p>
                      <a:pPr algn="ctr"/>
                      <a:r>
                        <a:rPr kumimoji="1" lang="ja-JP" altLang="en-US" sz="1100" b="0" dirty="0">
                          <a:solidFill>
                            <a:schemeClr val="tx1"/>
                          </a:solidFill>
                        </a:rPr>
                        <a:t>業務実施者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47209598"/>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rPr>
                        <a:t>○○　○○（氏名）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782825"/>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rPr>
                        <a:t>○○　○○（氏名）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5089138"/>
                  </a:ext>
                </a:extLst>
              </a:tr>
            </a:tbl>
          </a:graphicData>
        </a:graphic>
      </p:graphicFrame>
    </p:spTree>
    <p:extLst>
      <p:ext uri="{BB962C8B-B14F-4D97-AF65-F5344CB8AC3E}">
        <p14:creationId xmlns:p14="http://schemas.microsoft.com/office/powerpoint/2010/main" val="1642233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kumimoji="1" lang="ja-JP" altLang="en-US" dirty="0"/>
              <a:t>７．経営人材及び事業管理者について</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17</a:t>
            </a:fld>
            <a:endParaRPr lang="ja-JP" altLang="en-US" dirty="0"/>
          </a:p>
        </p:txBody>
      </p:sp>
      <p:sp>
        <p:nvSpPr>
          <p:cNvPr id="7" name="テキスト ボックス 6">
            <a:extLst>
              <a:ext uri="{FF2B5EF4-FFF2-40B4-BE49-F238E27FC236}">
                <a16:creationId xmlns:a16="http://schemas.microsoft.com/office/drawing/2014/main" id="{840035E0-BA53-2F03-6971-6880FE2ED5A3}"/>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7</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graphicFrame>
        <p:nvGraphicFramePr>
          <p:cNvPr id="10" name="表 13">
            <a:extLst>
              <a:ext uri="{FF2B5EF4-FFF2-40B4-BE49-F238E27FC236}">
                <a16:creationId xmlns:a16="http://schemas.microsoft.com/office/drawing/2014/main" id="{68E6D26D-25C2-2674-327B-9724BB979DC8}"/>
              </a:ext>
            </a:extLst>
          </p:cNvPr>
          <p:cNvGraphicFramePr>
            <a:graphicFrameLocks noGrp="1"/>
          </p:cNvGraphicFramePr>
          <p:nvPr>
            <p:extLst>
              <p:ext uri="{D42A27DB-BD31-4B8C-83A1-F6EECF244321}">
                <p14:modId xmlns:p14="http://schemas.microsoft.com/office/powerpoint/2010/main" val="704491385"/>
              </p:ext>
            </p:extLst>
          </p:nvPr>
        </p:nvGraphicFramePr>
        <p:xfrm>
          <a:off x="241615" y="1159440"/>
          <a:ext cx="9422770" cy="1295400"/>
        </p:xfrm>
        <a:graphic>
          <a:graphicData uri="http://schemas.openxmlformats.org/drawingml/2006/table">
            <a:tbl>
              <a:tblPr firstRow="1" bandRow="1">
                <a:tableStyleId>{5C22544A-7EE6-4342-B048-85BDC9FD1C3A}</a:tableStyleId>
              </a:tblPr>
              <a:tblGrid>
                <a:gridCol w="567636">
                  <a:extLst>
                    <a:ext uri="{9D8B030D-6E8A-4147-A177-3AD203B41FA5}">
                      <a16:colId xmlns:a16="http://schemas.microsoft.com/office/drawing/2014/main" val="2215293445"/>
                    </a:ext>
                  </a:extLst>
                </a:gridCol>
                <a:gridCol w="1838130">
                  <a:extLst>
                    <a:ext uri="{9D8B030D-6E8A-4147-A177-3AD203B41FA5}">
                      <a16:colId xmlns:a16="http://schemas.microsoft.com/office/drawing/2014/main" val="2914699276"/>
                    </a:ext>
                  </a:extLst>
                </a:gridCol>
                <a:gridCol w="7017004">
                  <a:extLst>
                    <a:ext uri="{9D8B030D-6E8A-4147-A177-3AD203B41FA5}">
                      <a16:colId xmlns:a16="http://schemas.microsoft.com/office/drawing/2014/main" val="288065185"/>
                    </a:ext>
                  </a:extLst>
                </a:gridCol>
              </a:tblGrid>
              <a:tr h="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経営人材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関連業務実績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32812960"/>
                  </a:ext>
                </a:extLst>
              </a:tr>
              <a:tr h="0">
                <a:tc>
                  <a:txBody>
                    <a:bodyPr/>
                    <a:lstStyle/>
                    <a:p>
                      <a:r>
                        <a:rPr kumimoji="1" lang="en-US" altLang="ja-JP" sz="1100" b="0" dirty="0">
                          <a:solidFill>
                            <a:schemeClr val="tx1"/>
                          </a:solidFill>
                        </a:rPr>
                        <a:t>1</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tx1"/>
                          </a:solidFill>
                        </a:rPr>
                        <a:t>○○　○○（氏名）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8529789"/>
                  </a:ext>
                </a:extLst>
              </a:tr>
              <a:tr h="0">
                <a:tc>
                  <a:txBody>
                    <a:bodyPr/>
                    <a:lstStyle/>
                    <a:p>
                      <a:pPr algn="l"/>
                      <a:r>
                        <a:rPr kumimoji="1" lang="en-US" altLang="ja-JP" sz="1100" b="0" dirty="0">
                          <a:solidFill>
                            <a:schemeClr val="tx1"/>
                          </a:solidFill>
                        </a:rPr>
                        <a:t>2</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rPr>
                        <a:t>○○　○○（氏名）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7209598"/>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b="0" dirty="0">
                          <a:solidFill>
                            <a:schemeClr val="tx1"/>
                          </a:solidFill>
                        </a:rPr>
                        <a:t>…</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782825"/>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b="0" dirty="0">
                          <a:solidFill>
                            <a:schemeClr val="tx1"/>
                          </a:solidFill>
                        </a:rPr>
                        <a:t>20</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rPr>
                        <a:t>○○　○○（氏名）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5089138"/>
                  </a:ext>
                </a:extLst>
              </a:tr>
            </a:tbl>
          </a:graphicData>
        </a:graphic>
      </p:graphicFrame>
      <p:graphicFrame>
        <p:nvGraphicFramePr>
          <p:cNvPr id="12" name="表 13">
            <a:extLst>
              <a:ext uri="{FF2B5EF4-FFF2-40B4-BE49-F238E27FC236}">
                <a16:creationId xmlns:a16="http://schemas.microsoft.com/office/drawing/2014/main" id="{00C9004A-C4E9-187B-972E-83EA152AA027}"/>
              </a:ext>
            </a:extLst>
          </p:cNvPr>
          <p:cNvGraphicFramePr>
            <a:graphicFrameLocks noGrp="1"/>
          </p:cNvGraphicFramePr>
          <p:nvPr/>
        </p:nvGraphicFramePr>
        <p:xfrm>
          <a:off x="206805" y="5989637"/>
          <a:ext cx="9422769" cy="685800"/>
        </p:xfrm>
        <a:graphic>
          <a:graphicData uri="http://schemas.openxmlformats.org/drawingml/2006/table">
            <a:tbl>
              <a:tblPr firstRow="1" bandRow="1">
                <a:tableStyleId>{5C22544A-7EE6-4342-B048-85BDC9FD1C3A}</a:tableStyleId>
              </a:tblPr>
              <a:tblGrid>
                <a:gridCol w="8414681">
                  <a:extLst>
                    <a:ext uri="{9D8B030D-6E8A-4147-A177-3AD203B41FA5}">
                      <a16:colId xmlns:a16="http://schemas.microsoft.com/office/drawing/2014/main" val="2914699276"/>
                    </a:ext>
                  </a:extLst>
                </a:gridCol>
                <a:gridCol w="1008088">
                  <a:extLst>
                    <a:ext uri="{9D8B030D-6E8A-4147-A177-3AD203B41FA5}">
                      <a16:colId xmlns:a16="http://schemas.microsoft.com/office/drawing/2014/main" val="288065185"/>
                    </a:ext>
                  </a:extLst>
                </a:gridCol>
              </a:tblGrid>
              <a:tr h="0">
                <a:tc>
                  <a:txBody>
                    <a:bodyPr/>
                    <a:lstStyle/>
                    <a:p>
                      <a:pPr algn="ctr"/>
                      <a:r>
                        <a:rPr kumimoji="1" lang="ja-JP" altLang="en-US" sz="1100" b="0" dirty="0">
                          <a:solidFill>
                            <a:schemeClr val="tx1"/>
                          </a:solidFill>
                        </a:rPr>
                        <a:t>確認事項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対応状況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32812960"/>
                  </a:ext>
                </a:extLst>
              </a:tr>
              <a:tr h="0">
                <a:tc>
                  <a:txBody>
                    <a:bodyPr/>
                    <a:lstStyle/>
                    <a:p>
                      <a:r>
                        <a:rPr kumimoji="1" lang="ja-JP" altLang="en-US" sz="1100" b="0" dirty="0">
                          <a:solidFill>
                            <a:schemeClr val="tx1"/>
                          </a:solidFill>
                        </a:rPr>
                        <a:t>「大学等やスタートアップ等の情報漏洩、機微情報の取扱、外為法含む各種法令等に対して責任を持ってフォローアップできる」経営人材を人選していますか？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tx1"/>
                          </a:solidFill>
                        </a:rPr>
                        <a:t>（　）はい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8529789"/>
                  </a:ext>
                </a:extLst>
              </a:tr>
            </a:tbl>
          </a:graphicData>
        </a:graphic>
      </p:graphicFrame>
      <p:sp>
        <p:nvSpPr>
          <p:cNvPr id="5" name="テキスト ボックス 4">
            <a:extLst>
              <a:ext uri="{FF2B5EF4-FFF2-40B4-BE49-F238E27FC236}">
                <a16:creationId xmlns:a16="http://schemas.microsoft.com/office/drawing/2014/main" id="{B0D7C86E-2EE6-463E-F228-2451790F4263}"/>
              </a:ext>
            </a:extLst>
          </p:cNvPr>
          <p:cNvSpPr txBox="1"/>
          <p:nvPr/>
        </p:nvSpPr>
        <p:spPr>
          <a:xfrm>
            <a:off x="760444" y="3007893"/>
            <a:ext cx="7375849" cy="1615827"/>
          </a:xfrm>
          <a:prstGeom prst="rect">
            <a:avLst/>
          </a:prstGeom>
          <a:noFill/>
        </p:spPr>
        <p:txBody>
          <a:bodyPr wrap="square">
            <a:spAutoFit/>
          </a:bodyPr>
          <a:lstStyle/>
          <a:p>
            <a:r>
              <a:rPr lang="ja-JP" altLang="en-US" sz="1100" dirty="0">
                <a:solidFill>
                  <a:schemeClr val="accent1"/>
                </a:solidFill>
              </a:rPr>
              <a:t>経営人材について、実施項目①に記載の通り、既にリストがある場合は、本スライドに記載してください。</a:t>
            </a:r>
            <a:endParaRPr lang="en-US" altLang="ja-JP" sz="1100" dirty="0">
              <a:solidFill>
                <a:schemeClr val="accent1"/>
              </a:solidFill>
            </a:endParaRPr>
          </a:p>
          <a:p>
            <a:r>
              <a:rPr lang="ja-JP" altLang="en-US" sz="1100" dirty="0">
                <a:solidFill>
                  <a:schemeClr val="accent1"/>
                </a:solidFill>
              </a:rPr>
              <a:t>本業務の中で経営人材を募集する場合は、人数、人材像等を記載してください。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なお、経営人材の人選において、「大学等やスタートアップ等の情報漏洩、機微情報の取扱、外為法含む各種法令等に対して責任を持ってフォローアップできる」点について、確認した旨をチェック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スライドは必要に応じて追加していただいて構いません。</a:t>
            </a:r>
            <a:endParaRPr lang="en-US" altLang="ja-JP" sz="1100" dirty="0">
              <a:solidFill>
                <a:schemeClr val="accent1"/>
              </a:solidFill>
            </a:endParaRPr>
          </a:p>
          <a:p>
            <a:r>
              <a:rPr lang="ja-JP" altLang="en-US" sz="1100" dirty="0">
                <a:solidFill>
                  <a:schemeClr val="accent1"/>
                </a:solidFill>
              </a:rPr>
              <a:t>枠線、サイズ等は自由に改変していただいて構いません。</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ja-JP" altLang="en-US" sz="1100" dirty="0"/>
          </a:p>
        </p:txBody>
      </p:sp>
    </p:spTree>
    <p:extLst>
      <p:ext uri="{BB962C8B-B14F-4D97-AF65-F5344CB8AC3E}">
        <p14:creationId xmlns:p14="http://schemas.microsoft.com/office/powerpoint/2010/main" val="3848437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kumimoji="1" lang="ja-JP" altLang="en-US" dirty="0"/>
              <a:t>８．委託業務管理体制</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18</a:t>
            </a:fld>
            <a:endParaRPr lang="ja-JP" altLang="en-US" dirty="0"/>
          </a:p>
        </p:txBody>
      </p:sp>
      <p:pic>
        <p:nvPicPr>
          <p:cNvPr id="17" name="図 16">
            <a:extLst>
              <a:ext uri="{FF2B5EF4-FFF2-40B4-BE49-F238E27FC236}">
                <a16:creationId xmlns:a16="http://schemas.microsoft.com/office/drawing/2014/main" id="{82DEE7C1-5D2E-CD36-54DF-24863C28BA22}"/>
              </a:ext>
            </a:extLst>
          </p:cNvPr>
          <p:cNvPicPr>
            <a:picLocks noChangeAspect="1"/>
          </p:cNvPicPr>
          <p:nvPr/>
        </p:nvPicPr>
        <p:blipFill>
          <a:blip r:embed="rId2"/>
          <a:stretch>
            <a:fillRect/>
          </a:stretch>
        </p:blipFill>
        <p:spPr>
          <a:xfrm>
            <a:off x="9699195" y="612224"/>
            <a:ext cx="4242712" cy="5880651"/>
          </a:xfrm>
          <a:prstGeom prst="rect">
            <a:avLst/>
          </a:prstGeom>
        </p:spPr>
      </p:pic>
      <p:sp>
        <p:nvSpPr>
          <p:cNvPr id="19" name="テキスト ボックス 18">
            <a:extLst>
              <a:ext uri="{FF2B5EF4-FFF2-40B4-BE49-F238E27FC236}">
                <a16:creationId xmlns:a16="http://schemas.microsoft.com/office/drawing/2014/main" id="{40710E91-E90A-3369-71D5-3074F3B82094}"/>
              </a:ext>
            </a:extLst>
          </p:cNvPr>
          <p:cNvSpPr txBox="1"/>
          <p:nvPr/>
        </p:nvSpPr>
        <p:spPr>
          <a:xfrm>
            <a:off x="206805" y="1255484"/>
            <a:ext cx="6968436" cy="600164"/>
          </a:xfrm>
          <a:prstGeom prst="rect">
            <a:avLst/>
          </a:prstGeom>
          <a:noFill/>
        </p:spPr>
        <p:txBody>
          <a:bodyPr wrap="square">
            <a:spAutoFit/>
          </a:bodyPr>
          <a:lstStyle/>
          <a:p>
            <a:r>
              <a:rPr lang="ja-JP" altLang="en-US" sz="1100" b="0" i="0" u="none" strike="noStrike" dirty="0">
                <a:solidFill>
                  <a:schemeClr val="accent1"/>
                </a:solidFill>
                <a:effectLst/>
                <a:latin typeface="+mn-ea"/>
              </a:rPr>
              <a:t>委託業務管理上</a:t>
            </a:r>
            <a:r>
              <a:rPr lang="en-US" altLang="ja-JP" sz="1100" b="0" i="0" u="none" strike="noStrike" dirty="0">
                <a:solidFill>
                  <a:schemeClr val="accent1"/>
                </a:solidFill>
                <a:effectLst/>
                <a:latin typeface="+mn-ea"/>
              </a:rPr>
              <a:t>NEDO</a:t>
            </a:r>
            <a:r>
              <a:rPr lang="ja-JP" altLang="en-US" sz="1100" b="0" i="0" u="none" strike="noStrike" dirty="0">
                <a:solidFill>
                  <a:schemeClr val="accent1"/>
                </a:solidFill>
                <a:effectLst/>
                <a:latin typeface="+mn-ea"/>
              </a:rPr>
              <a:t>の必要とする措置を適切に遂行できる体制を有していることを審査します。</a:t>
            </a:r>
            <a:endParaRPr lang="en-US" altLang="ja-JP" sz="1100" b="0" i="0" u="none" strike="noStrike" dirty="0">
              <a:solidFill>
                <a:schemeClr val="accent1"/>
              </a:solidFill>
              <a:effectLst/>
              <a:latin typeface="+mn-ea"/>
            </a:endParaRPr>
          </a:p>
          <a:p>
            <a:r>
              <a:rPr lang="ja-JP" altLang="en-US" sz="1100" b="0" i="0" u="none" strike="noStrike" dirty="0">
                <a:solidFill>
                  <a:schemeClr val="accent1"/>
                </a:solidFill>
                <a:effectLst/>
                <a:latin typeface="+mn-ea"/>
              </a:rPr>
              <a:t>経理、進捗管理、対外折衝・調整等を適切に遂行できる体制を図等を用いて説明してください。</a:t>
            </a:r>
            <a:endParaRPr lang="en-US" altLang="ja-JP" sz="1100" b="0" i="0" u="none" strike="noStrike" dirty="0">
              <a:solidFill>
                <a:schemeClr val="accent1"/>
              </a:solidFill>
              <a:effectLst/>
              <a:latin typeface="+mn-ea"/>
            </a:endParaRPr>
          </a:p>
          <a:p>
            <a:r>
              <a:rPr lang="ja-JP" altLang="en-US" sz="1100" dirty="0">
                <a:solidFill>
                  <a:schemeClr val="accent1"/>
                </a:solidFill>
                <a:latin typeface="+mn-ea"/>
              </a:rPr>
              <a:t>「</a:t>
            </a:r>
            <a:r>
              <a:rPr lang="zh-TW" altLang="en-US" sz="1100" dirty="0">
                <a:solidFill>
                  <a:schemeClr val="accent1"/>
                </a:solidFill>
                <a:latin typeface="+mn-ea"/>
              </a:rPr>
              <a:t>５．事業実施体制図</a:t>
            </a:r>
            <a:r>
              <a:rPr lang="ja-JP" altLang="en-US" sz="1100" dirty="0">
                <a:solidFill>
                  <a:schemeClr val="accent1"/>
                </a:solidFill>
                <a:latin typeface="+mn-ea"/>
              </a:rPr>
              <a:t>」のフローチャート図等の形式にしていただいていも構いません。</a:t>
            </a:r>
          </a:p>
        </p:txBody>
      </p:sp>
      <p:sp>
        <p:nvSpPr>
          <p:cNvPr id="2" name="テキスト ボックス 1">
            <a:extLst>
              <a:ext uri="{FF2B5EF4-FFF2-40B4-BE49-F238E27FC236}">
                <a16:creationId xmlns:a16="http://schemas.microsoft.com/office/drawing/2014/main" id="{1FB0EBBE-D750-B45F-A03D-C5611CF6C5DC}"/>
              </a:ext>
            </a:extLst>
          </p:cNvPr>
          <p:cNvSpPr txBox="1"/>
          <p:nvPr/>
        </p:nvSpPr>
        <p:spPr>
          <a:xfrm>
            <a:off x="206805" y="4432965"/>
            <a:ext cx="9492390" cy="738664"/>
          </a:xfrm>
          <a:prstGeom prst="rect">
            <a:avLst/>
          </a:prstGeom>
          <a:noFill/>
        </p:spPr>
        <p:txBody>
          <a:bodyPr wrap="square">
            <a:spAutoFit/>
          </a:bodyPr>
          <a:lstStyle/>
          <a:p>
            <a:r>
              <a:rPr lang="ja-JP" altLang="en-US" sz="1050" dirty="0">
                <a:solidFill>
                  <a:schemeClr val="accent1"/>
                </a:solidFill>
              </a:rPr>
              <a:t>提案者が企業の場合は、以下の表に必要事項を記載してください。大企業、中堅・中小・ベンチャー企業の種別は以下の（参考）の定義を参照してください。会計監査人の設置については、会社法３３７条により大会社や指名委員会等設置会社などに設置が義務付けられている株式会社の機関の一つです。監査役と異なり、独立的な立場から財務諸表等の監査を行います。なお、大会社・委員会設置会社以外の株式会社も会計監査人を設置することができます。設置されている場合は公認会計士または監査法人名を記載してください。</a:t>
            </a:r>
          </a:p>
        </p:txBody>
      </p:sp>
      <p:graphicFrame>
        <p:nvGraphicFramePr>
          <p:cNvPr id="5" name="表 13">
            <a:extLst>
              <a:ext uri="{FF2B5EF4-FFF2-40B4-BE49-F238E27FC236}">
                <a16:creationId xmlns:a16="http://schemas.microsoft.com/office/drawing/2014/main" id="{0BF76085-3E82-4C09-BF9B-21A6E9B6661C}"/>
              </a:ext>
            </a:extLst>
          </p:cNvPr>
          <p:cNvGraphicFramePr>
            <a:graphicFrameLocks noGrp="1"/>
          </p:cNvGraphicFramePr>
          <p:nvPr>
            <p:extLst>
              <p:ext uri="{D42A27DB-BD31-4B8C-83A1-F6EECF244321}">
                <p14:modId xmlns:p14="http://schemas.microsoft.com/office/powerpoint/2010/main" val="4153379598"/>
              </p:ext>
            </p:extLst>
          </p:nvPr>
        </p:nvGraphicFramePr>
        <p:xfrm>
          <a:off x="276425" y="5222681"/>
          <a:ext cx="9455530" cy="1463040"/>
        </p:xfrm>
        <a:graphic>
          <a:graphicData uri="http://schemas.openxmlformats.org/drawingml/2006/table">
            <a:tbl>
              <a:tblPr firstRow="1" bandRow="1">
                <a:tableStyleId>{5C22544A-7EE6-4342-B048-85BDC9FD1C3A}</a:tableStyleId>
              </a:tblPr>
              <a:tblGrid>
                <a:gridCol w="999925">
                  <a:extLst>
                    <a:ext uri="{9D8B030D-6E8A-4147-A177-3AD203B41FA5}">
                      <a16:colId xmlns:a16="http://schemas.microsoft.com/office/drawing/2014/main" val="2215293445"/>
                    </a:ext>
                  </a:extLst>
                </a:gridCol>
                <a:gridCol w="962025">
                  <a:extLst>
                    <a:ext uri="{9D8B030D-6E8A-4147-A177-3AD203B41FA5}">
                      <a16:colId xmlns:a16="http://schemas.microsoft.com/office/drawing/2014/main" val="2914699276"/>
                    </a:ext>
                  </a:extLst>
                </a:gridCol>
                <a:gridCol w="1685925">
                  <a:extLst>
                    <a:ext uri="{9D8B030D-6E8A-4147-A177-3AD203B41FA5}">
                      <a16:colId xmlns:a16="http://schemas.microsoft.com/office/drawing/2014/main" val="672700608"/>
                    </a:ext>
                  </a:extLst>
                </a:gridCol>
                <a:gridCol w="2419350">
                  <a:extLst>
                    <a:ext uri="{9D8B030D-6E8A-4147-A177-3AD203B41FA5}">
                      <a16:colId xmlns:a16="http://schemas.microsoft.com/office/drawing/2014/main" val="2088455737"/>
                    </a:ext>
                  </a:extLst>
                </a:gridCol>
                <a:gridCol w="1524000">
                  <a:extLst>
                    <a:ext uri="{9D8B030D-6E8A-4147-A177-3AD203B41FA5}">
                      <a16:colId xmlns:a16="http://schemas.microsoft.com/office/drawing/2014/main" val="3389823120"/>
                    </a:ext>
                  </a:extLst>
                </a:gridCol>
                <a:gridCol w="1864305">
                  <a:extLst>
                    <a:ext uri="{9D8B030D-6E8A-4147-A177-3AD203B41FA5}">
                      <a16:colId xmlns:a16="http://schemas.microsoft.com/office/drawing/2014/main" val="288065185"/>
                    </a:ext>
                  </a:extLst>
                </a:gridCol>
              </a:tblGrid>
              <a:tr h="0">
                <a:tc>
                  <a:txBody>
                    <a:bodyPr/>
                    <a:lstStyle/>
                    <a:p>
                      <a:pPr algn="ctr"/>
                      <a:r>
                        <a:rPr kumimoji="1" lang="ja-JP" altLang="en-US" sz="1100" b="0" dirty="0">
                          <a:solidFill>
                            <a:schemeClr val="tx1"/>
                          </a:solidFill>
                        </a:rPr>
                        <a:t>企業名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従業員数</a:t>
                      </a:r>
                      <a:endParaRPr kumimoji="1" lang="en-US" altLang="ja-JP" sz="1100" b="0" dirty="0">
                        <a:solidFill>
                          <a:schemeClr val="tx1"/>
                        </a:solidFill>
                      </a:endParaRPr>
                    </a:p>
                    <a:p>
                      <a:pPr algn="ctr"/>
                      <a:r>
                        <a:rPr kumimoji="1" lang="ja-JP" altLang="en-US" sz="1100" b="0" dirty="0">
                          <a:solidFill>
                            <a:schemeClr val="tx1"/>
                          </a:solidFill>
                        </a:rPr>
                        <a:t>（人）</a:t>
                      </a:r>
                      <a:endParaRPr kumimoji="1" lang="en-US" altLang="ja-JP"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資本金</a:t>
                      </a:r>
                      <a:endParaRPr kumimoji="1" lang="en-US" altLang="ja-JP" sz="1100" b="0" dirty="0">
                        <a:solidFill>
                          <a:schemeClr val="tx1"/>
                        </a:solidFill>
                      </a:endParaRPr>
                    </a:p>
                    <a:p>
                      <a:pPr algn="ctr"/>
                      <a:r>
                        <a:rPr kumimoji="1" lang="ja-JP" altLang="en-US" sz="1100" b="0" dirty="0">
                          <a:solidFill>
                            <a:schemeClr val="tx1"/>
                          </a:solidFill>
                        </a:rPr>
                        <a:t>（億円）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課税所得年平均額</a:t>
                      </a:r>
                      <a:endParaRPr kumimoji="1" lang="en-US" altLang="ja-JP" sz="1100" b="0" dirty="0">
                        <a:solidFill>
                          <a:schemeClr val="tx1"/>
                        </a:solidFill>
                      </a:endParaRPr>
                    </a:p>
                    <a:p>
                      <a:pPr algn="ctr"/>
                      <a:r>
                        <a:rPr kumimoji="1" lang="en-US" altLang="ja-JP" sz="1100" b="0" dirty="0">
                          <a:solidFill>
                            <a:schemeClr val="tx1"/>
                          </a:solidFill>
                        </a:rPr>
                        <a:t>15</a:t>
                      </a:r>
                      <a:r>
                        <a:rPr kumimoji="1" lang="ja-JP" altLang="en-US" sz="1100" b="0" dirty="0">
                          <a:solidFill>
                            <a:schemeClr val="tx1"/>
                          </a:solidFill>
                        </a:rPr>
                        <a:t>億円以下</a:t>
                      </a:r>
                      <a:r>
                        <a:rPr kumimoji="1" lang="en-US" altLang="ja-JP" sz="1100" b="0" dirty="0">
                          <a:solidFill>
                            <a:schemeClr val="tx1"/>
                          </a:solidFill>
                        </a:rPr>
                        <a:t>※</a:t>
                      </a:r>
                      <a:r>
                        <a:rPr kumimoji="1" lang="ja-JP" altLang="en-US" sz="1100" b="0" dirty="0">
                          <a:solidFill>
                            <a:schemeClr val="tx1"/>
                          </a:solidFill>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大・中堅・中小・ベンチャー企業の種別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会計監査人名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32812960"/>
                  </a:ext>
                </a:extLst>
              </a:tr>
              <a:tr h="0">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8529789"/>
                  </a:ext>
                </a:extLst>
              </a:tr>
              <a:tr h="0">
                <a:tc>
                  <a:txBody>
                    <a:bodyPr/>
                    <a:lstStyle/>
                    <a:p>
                      <a:pPr algn="l"/>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7209598"/>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782825"/>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5089138"/>
                  </a:ext>
                </a:extLst>
              </a:tr>
            </a:tbl>
          </a:graphicData>
        </a:graphic>
      </p:graphicFrame>
      <p:sp>
        <p:nvSpPr>
          <p:cNvPr id="7" name="テキスト ボックス 6">
            <a:extLst>
              <a:ext uri="{FF2B5EF4-FFF2-40B4-BE49-F238E27FC236}">
                <a16:creationId xmlns:a16="http://schemas.microsoft.com/office/drawing/2014/main" id="{A1DF0531-F704-D0F9-85D2-3EBC1FC21050}"/>
              </a:ext>
            </a:extLst>
          </p:cNvPr>
          <p:cNvSpPr txBox="1"/>
          <p:nvPr/>
        </p:nvSpPr>
        <p:spPr>
          <a:xfrm>
            <a:off x="949183" y="6695678"/>
            <a:ext cx="7639050" cy="200055"/>
          </a:xfrm>
          <a:prstGeom prst="rect">
            <a:avLst/>
          </a:prstGeom>
          <a:noFill/>
        </p:spPr>
        <p:txBody>
          <a:bodyPr wrap="square">
            <a:spAutoFit/>
          </a:bodyPr>
          <a:lstStyle/>
          <a:p>
            <a:r>
              <a:rPr lang="en-US" altLang="ja-JP" sz="700" dirty="0">
                <a:solidFill>
                  <a:schemeClr val="accent1"/>
                </a:solidFill>
              </a:rPr>
              <a:t>※</a:t>
            </a:r>
            <a:r>
              <a:rPr lang="ja-JP" altLang="en-US" sz="700" dirty="0">
                <a:solidFill>
                  <a:schemeClr val="accent1"/>
                </a:solidFill>
              </a:rPr>
              <a:t>１ 直近過去</a:t>
            </a:r>
            <a:r>
              <a:rPr lang="en-US" altLang="ja-JP" sz="700" dirty="0">
                <a:solidFill>
                  <a:schemeClr val="accent1"/>
                </a:solidFill>
              </a:rPr>
              <a:t>3</a:t>
            </a:r>
            <a:r>
              <a:rPr lang="ja-JP" altLang="en-US" sz="700" dirty="0">
                <a:solidFill>
                  <a:schemeClr val="accent1"/>
                </a:solidFill>
              </a:rPr>
              <a:t>年分の各年又は各事業年度の課税所得の年平均額。該当する場合「○」を記載</a:t>
            </a:r>
          </a:p>
        </p:txBody>
      </p:sp>
      <p:sp>
        <p:nvSpPr>
          <p:cNvPr id="8" name="テキスト ボックス 7">
            <a:extLst>
              <a:ext uri="{FF2B5EF4-FFF2-40B4-BE49-F238E27FC236}">
                <a16:creationId xmlns:a16="http://schemas.microsoft.com/office/drawing/2014/main" id="{AD3BF109-0DBC-38E5-E89C-806E5430C98F}"/>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lang="en-US" altLang="ja-JP" sz="800" dirty="0">
                <a:solidFill>
                  <a:schemeClr val="bg1"/>
                </a:solidFill>
                <a:latin typeface="メイリオ" panose="020B0604030504040204" pitchFamily="50" charset="-128"/>
                <a:ea typeface="メイリオ" panose="020B0604030504040204" pitchFamily="50" charset="-128"/>
              </a:rPr>
              <a:t>8</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37786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lang="ja-JP" altLang="en-US" dirty="0"/>
              <a:t>９</a:t>
            </a:r>
            <a:r>
              <a:rPr kumimoji="1" lang="ja-JP" altLang="en-US" dirty="0"/>
              <a:t>．ワークライフバランス等推進企業に関する認定状況</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19</a:t>
            </a:fld>
            <a:endParaRPr lang="ja-JP" altLang="en-US" dirty="0"/>
          </a:p>
        </p:txBody>
      </p:sp>
      <p:graphicFrame>
        <p:nvGraphicFramePr>
          <p:cNvPr id="9" name="表 8">
            <a:extLst>
              <a:ext uri="{FF2B5EF4-FFF2-40B4-BE49-F238E27FC236}">
                <a16:creationId xmlns:a16="http://schemas.microsoft.com/office/drawing/2014/main" id="{96406143-2BA9-7F63-59AF-6905ED032343}"/>
              </a:ext>
            </a:extLst>
          </p:cNvPr>
          <p:cNvGraphicFramePr>
            <a:graphicFrameLocks noGrp="1"/>
          </p:cNvGraphicFramePr>
          <p:nvPr>
            <p:extLst>
              <p:ext uri="{D42A27DB-BD31-4B8C-83A1-F6EECF244321}">
                <p14:modId xmlns:p14="http://schemas.microsoft.com/office/powerpoint/2010/main" val="4130425646"/>
              </p:ext>
            </p:extLst>
          </p:nvPr>
        </p:nvGraphicFramePr>
        <p:xfrm>
          <a:off x="2219312" y="2108545"/>
          <a:ext cx="4843761" cy="3621576"/>
        </p:xfrm>
        <a:graphic>
          <a:graphicData uri="http://schemas.openxmlformats.org/drawingml/2006/table">
            <a:tbl>
              <a:tblPr>
                <a:tableStyleId>{5C22544A-7EE6-4342-B048-85BDC9FD1C3A}</a:tableStyleId>
              </a:tblPr>
              <a:tblGrid>
                <a:gridCol w="1850831">
                  <a:extLst>
                    <a:ext uri="{9D8B030D-6E8A-4147-A177-3AD203B41FA5}">
                      <a16:colId xmlns:a16="http://schemas.microsoft.com/office/drawing/2014/main" val="2548681832"/>
                    </a:ext>
                  </a:extLst>
                </a:gridCol>
                <a:gridCol w="1497006">
                  <a:extLst>
                    <a:ext uri="{9D8B030D-6E8A-4147-A177-3AD203B41FA5}">
                      <a16:colId xmlns:a16="http://schemas.microsoft.com/office/drawing/2014/main" val="183068416"/>
                    </a:ext>
                  </a:extLst>
                </a:gridCol>
                <a:gridCol w="1495924">
                  <a:extLst>
                    <a:ext uri="{9D8B030D-6E8A-4147-A177-3AD203B41FA5}">
                      <a16:colId xmlns:a16="http://schemas.microsoft.com/office/drawing/2014/main" val="2899965793"/>
                    </a:ext>
                  </a:extLst>
                </a:gridCol>
              </a:tblGrid>
              <a:tr h="326967">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fontAlgn="ctr"/>
                      <a:r>
                        <a:rPr lang="ja-JP" altLang="en-US" sz="1100" b="0" i="0" u="none" strike="noStrike" dirty="0">
                          <a:solidFill>
                            <a:srgbClr val="000000"/>
                          </a:solidFill>
                          <a:effectLst/>
                          <a:latin typeface="+mn-ea"/>
                          <a:ea typeface="+mn-ea"/>
                        </a:rPr>
                        <a:t>自己評価</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872937604"/>
                  </a:ext>
                </a:extLst>
              </a:tr>
              <a:tr h="326967">
                <a:tc>
                  <a:txBody>
                    <a:bodyPr/>
                    <a:lstStyle/>
                    <a:p>
                      <a:pPr algn="ctr" fontAlgn="ctr"/>
                      <a:r>
                        <a:rPr lang="ja-JP" altLang="en-US" sz="1100" u="none" strike="noStrike" dirty="0">
                          <a:effectLst/>
                          <a:latin typeface="+mn-ea"/>
                          <a:ea typeface="+mn-ea"/>
                        </a:rPr>
                        <a:t>　</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ja-JP" altLang="en-US" sz="1100" u="none" strike="noStrike" dirty="0">
                          <a:effectLst/>
                          <a:latin typeface="+mn-ea"/>
                          <a:ea typeface="+mn-ea"/>
                        </a:rPr>
                        <a:t>常時雇用する労働者数</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6604630"/>
                  </a:ext>
                </a:extLst>
              </a:tr>
              <a:tr h="326967">
                <a:tc rowSpan="5">
                  <a:txBody>
                    <a:bodyPr/>
                    <a:lstStyle/>
                    <a:p>
                      <a:pPr algn="ctr" fontAlgn="ctr"/>
                      <a:r>
                        <a:rPr lang="ja-JP" altLang="en-US" sz="1100" u="none" strike="noStrike">
                          <a:effectLst/>
                          <a:latin typeface="+mn-ea"/>
                          <a:ea typeface="+mn-ea"/>
                        </a:rPr>
                        <a:t>女性活躍推進法に基づく認定</a:t>
                      </a:r>
                      <a:br>
                        <a:rPr lang="ja-JP" altLang="en-US" sz="1100" u="none" strike="noStrike">
                          <a:effectLst/>
                          <a:latin typeface="+mn-ea"/>
                          <a:ea typeface="+mn-ea"/>
                        </a:rPr>
                      </a:br>
                      <a:r>
                        <a:rPr lang="ja-JP" altLang="en-US" sz="1100" u="none" strike="noStrike">
                          <a:effectLst/>
                          <a:latin typeface="+mn-ea"/>
                          <a:ea typeface="+mn-ea"/>
                        </a:rPr>
                        <a:t>（えるぼし認定企業・プラチナえるぼし認定企業）</a:t>
                      </a:r>
                      <a:endParaRPr lang="ja-JP" altLang="en-US" sz="1100" b="0" i="0" u="none" strike="noStrike">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ja-JP" altLang="en-US" sz="1100" u="none" strike="noStrike" dirty="0">
                          <a:effectLst/>
                          <a:latin typeface="+mn-ea"/>
                          <a:ea typeface="+mn-ea"/>
                        </a:rPr>
                        <a:t>１段階目</a:t>
                      </a:r>
                      <a:r>
                        <a:rPr lang="en-US" altLang="ja-JP" sz="1100" u="none" strike="noStrike" dirty="0">
                          <a:effectLst/>
                          <a:latin typeface="+mn-ea"/>
                          <a:ea typeface="+mn-ea"/>
                        </a:rPr>
                        <a:t>※</a:t>
                      </a:r>
                      <a:r>
                        <a:rPr lang="ja-JP" altLang="en-US" sz="1100" u="none" strike="noStrike" dirty="0">
                          <a:effectLst/>
                          <a:latin typeface="+mn-ea"/>
                          <a:ea typeface="+mn-ea"/>
                        </a:rPr>
                        <a:t>１</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0946187"/>
                  </a:ext>
                </a:extLst>
              </a:tr>
              <a:tr h="326967">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２段階目</a:t>
                      </a:r>
                      <a:r>
                        <a:rPr lang="en-US" altLang="ja-JP" sz="1100" u="none" strike="noStrike" dirty="0">
                          <a:effectLst/>
                          <a:latin typeface="+mn-ea"/>
                          <a:ea typeface="+mn-ea"/>
                        </a:rPr>
                        <a:t>※</a:t>
                      </a:r>
                      <a:r>
                        <a:rPr lang="ja-JP" altLang="en-US" sz="1100" u="none" strike="noStrike" dirty="0">
                          <a:effectLst/>
                          <a:latin typeface="+mn-ea"/>
                          <a:ea typeface="+mn-ea"/>
                        </a:rPr>
                        <a:t>１</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0934673"/>
                  </a:ext>
                </a:extLst>
              </a:tr>
              <a:tr h="326967">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３段階目</a:t>
                      </a:r>
                      <a:r>
                        <a:rPr lang="en-US" altLang="ja-JP" sz="1100" u="none" strike="noStrike" dirty="0">
                          <a:effectLst/>
                          <a:latin typeface="+mn-ea"/>
                          <a:ea typeface="+mn-ea"/>
                        </a:rPr>
                        <a:t>※</a:t>
                      </a:r>
                      <a:r>
                        <a:rPr lang="ja-JP" altLang="en-US" sz="1100" u="none" strike="noStrike" dirty="0">
                          <a:effectLst/>
                          <a:latin typeface="+mn-ea"/>
                          <a:ea typeface="+mn-ea"/>
                        </a:rPr>
                        <a:t>１</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9976819"/>
                  </a:ext>
                </a:extLst>
              </a:tr>
              <a:tr h="326967">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プラチナえるぼし</a:t>
                      </a:r>
                      <a:r>
                        <a:rPr lang="en-US" altLang="ja-JP" sz="1100" u="none" strike="noStrike" dirty="0">
                          <a:effectLst/>
                          <a:latin typeface="+mn-ea"/>
                          <a:ea typeface="+mn-ea"/>
                        </a:rPr>
                        <a:t>※2</a:t>
                      </a:r>
                      <a:endParaRPr lang="en-US" altLang="ja-JP"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en-US" altLang="ja-JP"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812870"/>
                  </a:ext>
                </a:extLst>
              </a:tr>
              <a:tr h="326967">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行動計画</a:t>
                      </a:r>
                      <a:r>
                        <a:rPr lang="en-US" altLang="ja-JP" sz="1100" u="none" strike="noStrike" dirty="0">
                          <a:effectLst/>
                          <a:latin typeface="+mn-ea"/>
                          <a:ea typeface="+mn-ea"/>
                        </a:rPr>
                        <a:t>※</a:t>
                      </a:r>
                      <a:r>
                        <a:rPr lang="ja-JP" altLang="en-US" sz="1100" u="none" strike="noStrike" dirty="0">
                          <a:effectLst/>
                          <a:latin typeface="+mn-ea"/>
                          <a:ea typeface="+mn-ea"/>
                        </a:rPr>
                        <a:t>３</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5085194"/>
                  </a:ext>
                </a:extLst>
              </a:tr>
              <a:tr h="326967">
                <a:tc rowSpan="3">
                  <a:txBody>
                    <a:bodyPr/>
                    <a:lstStyle/>
                    <a:p>
                      <a:pPr algn="ctr" fontAlgn="ctr"/>
                      <a:r>
                        <a:rPr lang="ja-JP" altLang="en-US" sz="1100" u="none" strike="noStrike">
                          <a:effectLst/>
                          <a:latin typeface="+mn-ea"/>
                          <a:ea typeface="+mn-ea"/>
                        </a:rPr>
                        <a:t>次世代法に基づく認定</a:t>
                      </a:r>
                      <a:br>
                        <a:rPr lang="ja-JP" altLang="en-US" sz="1100" u="none" strike="noStrike">
                          <a:effectLst/>
                          <a:latin typeface="+mn-ea"/>
                          <a:ea typeface="+mn-ea"/>
                        </a:rPr>
                      </a:br>
                      <a:r>
                        <a:rPr lang="ja-JP" altLang="en-US" sz="1100" u="none" strike="noStrike">
                          <a:effectLst/>
                          <a:latin typeface="+mn-ea"/>
                          <a:ea typeface="+mn-ea"/>
                        </a:rPr>
                        <a:t>（くるみん認定企業・プラチナくるみん認定企業）</a:t>
                      </a:r>
                      <a:endParaRPr lang="ja-JP" altLang="en-US" sz="1100" b="0" i="0" u="none" strike="noStrike">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ja-JP" altLang="en-US" sz="1100" u="none" strike="noStrike" dirty="0">
                          <a:effectLst/>
                          <a:latin typeface="+mn-ea"/>
                          <a:ea typeface="+mn-ea"/>
                        </a:rPr>
                        <a:t>くるみん（旧基準）</a:t>
                      </a:r>
                      <a:r>
                        <a:rPr lang="en-US" altLang="ja-JP" sz="1100" u="none" strike="noStrike" dirty="0">
                          <a:effectLst/>
                          <a:latin typeface="+mn-ea"/>
                          <a:ea typeface="+mn-ea"/>
                        </a:rPr>
                        <a:t>※</a:t>
                      </a:r>
                      <a:r>
                        <a:rPr lang="ja-JP" altLang="en-US" sz="1100" u="none" strike="noStrike" dirty="0">
                          <a:effectLst/>
                          <a:latin typeface="+mn-ea"/>
                          <a:ea typeface="+mn-ea"/>
                        </a:rPr>
                        <a:t>４</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6513185"/>
                  </a:ext>
                </a:extLst>
              </a:tr>
              <a:tr h="326967">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くるみん（新基準）</a:t>
                      </a:r>
                      <a:r>
                        <a:rPr lang="en-US" altLang="ja-JP" sz="1100" u="none" strike="noStrike" dirty="0">
                          <a:effectLst/>
                          <a:latin typeface="+mn-ea"/>
                          <a:ea typeface="+mn-ea"/>
                        </a:rPr>
                        <a:t>※</a:t>
                      </a:r>
                      <a:r>
                        <a:rPr lang="ja-JP" altLang="en-US" sz="1100" u="none" strike="noStrike" dirty="0">
                          <a:effectLst/>
                          <a:latin typeface="+mn-ea"/>
                          <a:ea typeface="+mn-ea"/>
                        </a:rPr>
                        <a:t>５</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085499"/>
                  </a:ext>
                </a:extLst>
              </a:tr>
              <a:tr h="326967">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プラチナくるみん</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4100827"/>
                  </a:ext>
                </a:extLst>
              </a:tr>
              <a:tr h="326967">
                <a:tc gridSpan="2">
                  <a:txBody>
                    <a:bodyPr/>
                    <a:lstStyle/>
                    <a:p>
                      <a:pPr algn="ctr" fontAlgn="ctr"/>
                      <a:r>
                        <a:rPr lang="ja-JP" altLang="en-US" sz="1100" u="none" strike="noStrike" dirty="0">
                          <a:effectLst/>
                          <a:latin typeface="+mn-ea"/>
                          <a:ea typeface="+mn-ea"/>
                        </a:rPr>
                        <a:t>若者雇用促進法に基づく認定</a:t>
                      </a:r>
                      <a:br>
                        <a:rPr lang="ja-JP" altLang="en-US" sz="1100" u="none" strike="noStrike" dirty="0">
                          <a:effectLst/>
                          <a:latin typeface="+mn-ea"/>
                          <a:ea typeface="+mn-ea"/>
                        </a:rPr>
                      </a:br>
                      <a:r>
                        <a:rPr lang="ja-JP" altLang="en-US" sz="1100" u="none" strike="noStrike" dirty="0">
                          <a:effectLst/>
                          <a:latin typeface="+mn-ea"/>
                          <a:ea typeface="+mn-ea"/>
                        </a:rPr>
                        <a:t>（ユースエール認定企業）</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4567078"/>
                  </a:ext>
                </a:extLst>
              </a:tr>
            </a:tbl>
          </a:graphicData>
        </a:graphic>
      </p:graphicFrame>
      <p:sp>
        <p:nvSpPr>
          <p:cNvPr id="11" name="テキスト ボックス 10">
            <a:extLst>
              <a:ext uri="{FF2B5EF4-FFF2-40B4-BE49-F238E27FC236}">
                <a16:creationId xmlns:a16="http://schemas.microsoft.com/office/drawing/2014/main" id="{3534A77F-12E4-3415-0BCA-E2110E7BAE19}"/>
              </a:ext>
            </a:extLst>
          </p:cNvPr>
          <p:cNvSpPr txBox="1"/>
          <p:nvPr/>
        </p:nvSpPr>
        <p:spPr>
          <a:xfrm>
            <a:off x="390712" y="6334041"/>
            <a:ext cx="9033207" cy="461665"/>
          </a:xfrm>
          <a:prstGeom prst="rect">
            <a:avLst/>
          </a:prstGeom>
          <a:noFill/>
        </p:spPr>
        <p:txBody>
          <a:bodyPr wrap="square">
            <a:spAutoFit/>
          </a:bodyPr>
          <a:lstStyle/>
          <a:p>
            <a:r>
              <a:rPr lang="en-US" altLang="ja-JP" sz="600" dirty="0"/>
              <a:t>"※</a:t>
            </a:r>
            <a:r>
              <a:rPr lang="ja-JP" altLang="en-US" sz="600" dirty="0"/>
              <a:t>１　女性活躍推進法第９条に基づく認定。なお、労働時間等の働き方に係る基準は満たすことが必要。　　　　加点評価を受けることができる企業一覧は以下。　　　　</a:t>
            </a:r>
            <a:r>
              <a:rPr lang="en-US" altLang="ja-JP" sz="600" dirty="0"/>
              <a:t>https://www.mhlw.go.jp/stf/seisakunitsuite/bunya/0000129028.html</a:t>
            </a:r>
            <a:r>
              <a:rPr lang="ja-JP" altLang="en-US" sz="600" dirty="0"/>
              <a:t>　　　　→公共調達において加点評価を受けることができる「えるぼし」認定企業一覧</a:t>
            </a:r>
            <a:r>
              <a:rPr lang="en-US" altLang="ja-JP" sz="600" dirty="0"/>
              <a:t>※</a:t>
            </a:r>
            <a:r>
              <a:rPr lang="ja-JP" altLang="en-US" sz="600" dirty="0"/>
              <a:t>２　女性の職業生活における活躍の推進に関する法律等の一部を改正する法律 </a:t>
            </a:r>
            <a:r>
              <a:rPr lang="en-US" altLang="ja-JP" sz="600" dirty="0"/>
              <a:t>(</a:t>
            </a:r>
            <a:r>
              <a:rPr lang="ja-JP" altLang="en-US" sz="600" dirty="0"/>
              <a:t>令和元年法第</a:t>
            </a:r>
            <a:r>
              <a:rPr lang="en-US" altLang="ja-JP" sz="600" dirty="0"/>
              <a:t>24 </a:t>
            </a:r>
            <a:r>
              <a:rPr lang="ja-JP" altLang="en-US" sz="600" dirty="0"/>
              <a:t>号</a:t>
            </a:r>
            <a:r>
              <a:rPr lang="en-US" altLang="ja-JP" sz="600" dirty="0"/>
              <a:t>)</a:t>
            </a:r>
            <a:r>
              <a:rPr lang="ja-JP" altLang="en-US" sz="600" dirty="0"/>
              <a:t>による改正後の女性活躍推進法第</a:t>
            </a:r>
            <a:r>
              <a:rPr lang="en-US" altLang="ja-JP" sz="600" dirty="0"/>
              <a:t>12 </a:t>
            </a:r>
            <a:r>
              <a:rPr lang="ja-JP" altLang="en-US" sz="600" dirty="0"/>
              <a:t>条に基づく認定</a:t>
            </a:r>
            <a:r>
              <a:rPr lang="en-US" altLang="ja-JP" sz="600" dirty="0"/>
              <a:t>※</a:t>
            </a:r>
            <a:r>
              <a:rPr lang="ja-JP" altLang="en-US" sz="600" dirty="0"/>
              <a:t>３　常時雇用する労働者の数が</a:t>
            </a:r>
            <a:r>
              <a:rPr lang="en-US" altLang="ja-JP" sz="600" dirty="0"/>
              <a:t>300 </a:t>
            </a:r>
            <a:r>
              <a:rPr lang="ja-JP" altLang="en-US" sz="600" dirty="0"/>
              <a:t>人以下の事業主に限る（計画期間が満了していない行動計画を策定している場合のみ）。</a:t>
            </a:r>
            <a:r>
              <a:rPr lang="en-US" altLang="ja-JP" sz="600" dirty="0"/>
              <a:t>※</a:t>
            </a:r>
            <a:r>
              <a:rPr lang="ja-JP" altLang="en-US" sz="600" dirty="0"/>
              <a:t>４　次世代育成支援対策推進法施行規則等の一部を改正する省令による改正前の認定基準又は同附則第２条第３項の規定による経過措置に基づく認定</a:t>
            </a:r>
            <a:r>
              <a:rPr lang="en-US" altLang="ja-JP" sz="600" dirty="0"/>
              <a:t>※</a:t>
            </a:r>
            <a:r>
              <a:rPr lang="ja-JP" altLang="en-US" sz="600" dirty="0"/>
              <a:t>５　次世代育成支援対策推進法施行規則等の一部を改正する省令（平成</a:t>
            </a:r>
            <a:r>
              <a:rPr lang="en-US" altLang="ja-JP" sz="600" dirty="0"/>
              <a:t>29 </a:t>
            </a:r>
            <a:r>
              <a:rPr lang="ja-JP" altLang="en-US" sz="600" dirty="0"/>
              <a:t>年厚生労働省令第</a:t>
            </a:r>
            <a:r>
              <a:rPr lang="en-US" altLang="ja-JP" sz="600" dirty="0"/>
              <a:t>31 </a:t>
            </a:r>
            <a:r>
              <a:rPr lang="ja-JP" altLang="en-US" sz="600" dirty="0"/>
              <a:t>号）による改正後の認定基準に基づく認定</a:t>
            </a:r>
            <a:r>
              <a:rPr lang="en-US" altLang="ja-JP" sz="600" dirty="0"/>
              <a:t>"				</a:t>
            </a:r>
          </a:p>
        </p:txBody>
      </p:sp>
      <p:sp>
        <p:nvSpPr>
          <p:cNvPr id="12" name="テキスト ボックス 11">
            <a:extLst>
              <a:ext uri="{FF2B5EF4-FFF2-40B4-BE49-F238E27FC236}">
                <a16:creationId xmlns:a16="http://schemas.microsoft.com/office/drawing/2014/main" id="{B140ECFB-658D-81BE-04C7-A2761832B098}"/>
              </a:ext>
            </a:extLst>
          </p:cNvPr>
          <p:cNvSpPr txBox="1"/>
          <p:nvPr/>
        </p:nvSpPr>
        <p:spPr>
          <a:xfrm>
            <a:off x="1472664" y="1401734"/>
            <a:ext cx="6337058" cy="430887"/>
          </a:xfrm>
          <a:prstGeom prst="rect">
            <a:avLst/>
          </a:prstGeom>
          <a:noFill/>
        </p:spPr>
        <p:txBody>
          <a:bodyPr wrap="square">
            <a:spAutoFit/>
          </a:bodyPr>
          <a:lstStyle/>
          <a:p>
            <a:r>
              <a:rPr lang="ja-JP" altLang="en-US" sz="1100" dirty="0">
                <a:solidFill>
                  <a:schemeClr val="accent1"/>
                </a:solidFill>
              </a:rPr>
              <a:t>ワークライフバランス等推進起業に関する認定状況について、提案者の状況を記入してください。</a:t>
            </a:r>
            <a:endParaRPr lang="en-US" altLang="ja-JP" sz="1100" dirty="0">
              <a:solidFill>
                <a:schemeClr val="accent1"/>
              </a:solidFill>
            </a:endParaRPr>
          </a:p>
          <a:p>
            <a:r>
              <a:rPr lang="ja-JP" altLang="en-US" sz="1100" dirty="0">
                <a:solidFill>
                  <a:schemeClr val="accent1"/>
                </a:solidFill>
              </a:rPr>
              <a:t>なお、それに係る資料等は、別添資料として提出してください。</a:t>
            </a:r>
          </a:p>
        </p:txBody>
      </p:sp>
      <p:sp>
        <p:nvSpPr>
          <p:cNvPr id="2" name="テキスト ボックス 1">
            <a:extLst>
              <a:ext uri="{FF2B5EF4-FFF2-40B4-BE49-F238E27FC236}">
                <a16:creationId xmlns:a16="http://schemas.microsoft.com/office/drawing/2014/main" id="{18115FDD-7573-FEAA-0FD5-229DE146255E}"/>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lang="en-US" altLang="ja-JP" sz="800" dirty="0">
                <a:solidFill>
                  <a:schemeClr val="bg1"/>
                </a:solidFill>
                <a:latin typeface="メイリオ" panose="020B0604030504040204" pitchFamily="50" charset="-128"/>
                <a:ea typeface="メイリオ" panose="020B0604030504040204" pitchFamily="50" charset="-128"/>
              </a:rPr>
              <a:t>9</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969856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113495" y="90287"/>
            <a:ext cx="8424015" cy="691120"/>
          </a:xfrm>
        </p:spPr>
        <p:txBody>
          <a:bodyPr>
            <a:normAutofit fontScale="90000"/>
          </a:bodyPr>
          <a:lstStyle/>
          <a:p>
            <a:r>
              <a:rPr kumimoji="1" lang="ja-JP" altLang="en-US" dirty="0"/>
              <a:t>提案書概要</a:t>
            </a:r>
            <a:br>
              <a:rPr kumimoji="1" lang="en-US" altLang="ja-JP" dirty="0"/>
            </a:br>
            <a:r>
              <a:rPr kumimoji="1" lang="ja-JP" altLang="en-US" dirty="0"/>
              <a:t>○○○○○株式会社</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2</a:t>
            </a:fld>
            <a:endParaRPr lang="ja-JP" altLang="en-US" dirty="0"/>
          </a:p>
        </p:txBody>
      </p:sp>
      <p:sp>
        <p:nvSpPr>
          <p:cNvPr id="5" name="テキスト ボックス 4">
            <a:extLst>
              <a:ext uri="{FF2B5EF4-FFF2-40B4-BE49-F238E27FC236}">
                <a16:creationId xmlns:a16="http://schemas.microsoft.com/office/drawing/2014/main" id="{E2E0A2D2-B4CE-9158-C455-96CE56A7553F}"/>
              </a:ext>
            </a:extLst>
          </p:cNvPr>
          <p:cNvSpPr txBox="1"/>
          <p:nvPr/>
        </p:nvSpPr>
        <p:spPr>
          <a:xfrm>
            <a:off x="1518657" y="1583300"/>
            <a:ext cx="6495459" cy="1107996"/>
          </a:xfrm>
          <a:prstGeom prst="rect">
            <a:avLst/>
          </a:prstGeom>
          <a:noFill/>
        </p:spPr>
        <p:txBody>
          <a:bodyPr wrap="square" rtlCol="0">
            <a:spAutoFit/>
          </a:bodyPr>
          <a:lstStyle/>
          <a:p>
            <a:r>
              <a:rPr kumimoji="1" lang="ja-JP" altLang="en-US" sz="1100" dirty="0">
                <a:solidFill>
                  <a:schemeClr val="accent1"/>
                </a:solidFill>
              </a:rPr>
              <a:t>提案する目標、実施内容（全体像）について、ポンチ絵等を用いて、スライド</a:t>
            </a:r>
            <a:r>
              <a:rPr kumimoji="1" lang="en-US" altLang="ja-JP" sz="1100" dirty="0">
                <a:solidFill>
                  <a:schemeClr val="accent1"/>
                </a:solidFill>
              </a:rPr>
              <a:t>1</a:t>
            </a:r>
            <a:r>
              <a:rPr kumimoji="1" lang="ja-JP" altLang="en-US" sz="1100" dirty="0">
                <a:solidFill>
                  <a:schemeClr val="accent1"/>
                </a:solidFill>
              </a:rPr>
              <a:t>枚でわかりやすく整理してください。</a:t>
            </a:r>
            <a:endParaRPr kumimoji="1" lang="en-US" altLang="ja-JP" sz="1100" dirty="0">
              <a:solidFill>
                <a:schemeClr val="accent1"/>
              </a:solidFill>
            </a:endParaRPr>
          </a:p>
          <a:p>
            <a:r>
              <a:rPr lang="ja-JP" altLang="en-US" sz="1100" dirty="0">
                <a:solidFill>
                  <a:schemeClr val="accent1"/>
                </a:solidFill>
              </a:rPr>
              <a:t>説明文章等のフォントサイズは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a:p>
            <a:endParaRPr kumimoji="1" lang="en-US" altLang="ja-JP" sz="1100" dirty="0">
              <a:solidFill>
                <a:schemeClr val="accent1"/>
              </a:solidFill>
            </a:endParaRPr>
          </a:p>
          <a:p>
            <a:r>
              <a:rPr lang="ja-JP" altLang="en-US" sz="1100" dirty="0">
                <a:solidFill>
                  <a:schemeClr val="accent1"/>
                </a:solidFill>
              </a:rPr>
              <a:t>★提案書の提出</a:t>
            </a:r>
            <a:r>
              <a:rPr lang="en-US" altLang="ja-JP" sz="1100" dirty="0">
                <a:solidFill>
                  <a:schemeClr val="accent1"/>
                </a:solidFill>
              </a:rPr>
              <a:t>Web </a:t>
            </a:r>
            <a:r>
              <a:rPr lang="ja-JP" altLang="en-US" sz="1100" dirty="0">
                <a:solidFill>
                  <a:schemeClr val="accent1"/>
                </a:solidFill>
              </a:rPr>
              <a:t>入力フォームにおいて、</a:t>
            </a:r>
            <a:r>
              <a:rPr lang="en-US" altLang="ja-JP" sz="1100" dirty="0">
                <a:solidFill>
                  <a:schemeClr val="accent1"/>
                </a:solidFill>
              </a:rPr>
              <a:t>400</a:t>
            </a:r>
            <a:r>
              <a:rPr lang="ja-JP" altLang="en-US" sz="1100" dirty="0">
                <a:solidFill>
                  <a:schemeClr val="accent1"/>
                </a:solidFill>
              </a:rPr>
              <a:t>字の概要を記載する欄がありますのでご準備ください。</a:t>
            </a:r>
            <a:endParaRPr kumimoji="1" lang="en-US" altLang="ja-JP" sz="1100" dirty="0">
              <a:solidFill>
                <a:schemeClr val="accent1"/>
              </a:solidFill>
            </a:endParaRPr>
          </a:p>
        </p:txBody>
      </p:sp>
    </p:spTree>
    <p:extLst>
      <p:ext uri="{BB962C8B-B14F-4D97-AF65-F5344CB8AC3E}">
        <p14:creationId xmlns:p14="http://schemas.microsoft.com/office/powerpoint/2010/main" val="343263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lang="ja-JP" altLang="en-US" dirty="0"/>
              <a:t>１０</a:t>
            </a:r>
            <a:r>
              <a:rPr kumimoji="1" lang="ja-JP" altLang="en-US" dirty="0"/>
              <a:t>．契約書に関する合意</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20</a:t>
            </a:fld>
            <a:endParaRPr lang="ja-JP" altLang="en-US" dirty="0"/>
          </a:p>
        </p:txBody>
      </p:sp>
      <p:sp>
        <p:nvSpPr>
          <p:cNvPr id="6" name="テキスト ボックス 5">
            <a:extLst>
              <a:ext uri="{FF2B5EF4-FFF2-40B4-BE49-F238E27FC236}">
                <a16:creationId xmlns:a16="http://schemas.microsoft.com/office/drawing/2014/main" id="{5A956935-7DAB-2801-82D0-C6ECACEBDDAA}"/>
              </a:ext>
            </a:extLst>
          </p:cNvPr>
          <p:cNvSpPr txBox="1"/>
          <p:nvPr/>
        </p:nvSpPr>
        <p:spPr>
          <a:xfrm>
            <a:off x="1105679" y="4441001"/>
            <a:ext cx="4954554" cy="600164"/>
          </a:xfrm>
          <a:prstGeom prst="rect">
            <a:avLst/>
          </a:prstGeom>
          <a:noFill/>
        </p:spPr>
        <p:txBody>
          <a:bodyPr wrap="square">
            <a:spAutoFit/>
          </a:bodyPr>
          <a:lstStyle/>
          <a:p>
            <a:pPr marL="0" indent="0">
              <a:buNone/>
            </a:pPr>
            <a:r>
              <a:rPr lang="en-US" altLang="ja-JP" sz="1100" dirty="0">
                <a:solidFill>
                  <a:schemeClr val="accent1"/>
                </a:solidFill>
              </a:rPr>
              <a:t>NEDO</a:t>
            </a:r>
            <a:r>
              <a:rPr lang="ja-JP" altLang="en-US" sz="1100" dirty="0">
                <a:solidFill>
                  <a:schemeClr val="accent1"/>
                </a:solidFill>
              </a:rPr>
              <a:t>から提示された契約書（案）に記載された条件に基づいて契約することに異存がない場合は、上記の文章を記載してください。</a:t>
            </a:r>
            <a:endParaRPr lang="en-US" altLang="ja-JP" sz="1100" dirty="0">
              <a:solidFill>
                <a:schemeClr val="accent1"/>
              </a:solidFill>
            </a:endParaRPr>
          </a:p>
          <a:p>
            <a:pPr marL="0" indent="0">
              <a:buNone/>
            </a:pPr>
            <a:r>
              <a:rPr kumimoji="1" lang="ja-JP" altLang="en-US" sz="1100" dirty="0">
                <a:solidFill>
                  <a:schemeClr val="accent1"/>
                </a:solidFill>
              </a:rPr>
              <a:t>本スライドは、それ以外の文章等は、不要です。</a:t>
            </a:r>
          </a:p>
        </p:txBody>
      </p:sp>
      <p:sp>
        <p:nvSpPr>
          <p:cNvPr id="5" name="テキスト ボックス 4">
            <a:extLst>
              <a:ext uri="{FF2B5EF4-FFF2-40B4-BE49-F238E27FC236}">
                <a16:creationId xmlns:a16="http://schemas.microsoft.com/office/drawing/2014/main" id="{9661BE87-61EF-6C6B-B068-2B7C92347F49}"/>
              </a:ext>
            </a:extLst>
          </p:cNvPr>
          <p:cNvSpPr txBox="1"/>
          <p:nvPr/>
        </p:nvSpPr>
        <p:spPr>
          <a:xfrm>
            <a:off x="1085448" y="1844825"/>
            <a:ext cx="7366519" cy="923330"/>
          </a:xfrm>
          <a:prstGeom prst="rect">
            <a:avLst/>
          </a:prstGeom>
          <a:noFill/>
        </p:spPr>
        <p:txBody>
          <a:bodyPr wrap="square">
            <a:spAutoFit/>
          </a:bodyPr>
          <a:lstStyle/>
          <a:p>
            <a:pPr marL="0" indent="0">
              <a:buNone/>
            </a:pPr>
            <a:r>
              <a:rPr lang="ja-JP" altLang="en-US" sz="1800" dirty="0"/>
              <a:t>「</a:t>
            </a:r>
            <a:r>
              <a:rPr lang="ja-JP" altLang="en-US" sz="1800" dirty="0">
                <a:solidFill>
                  <a:schemeClr val="accent1"/>
                </a:solidFill>
              </a:rPr>
              <a:t>○○　○○（代表者名）</a:t>
            </a:r>
            <a:r>
              <a:rPr lang="ja-JP" altLang="en-US" sz="1800" dirty="0"/>
              <a:t>」</a:t>
            </a:r>
            <a:endParaRPr lang="en-US" altLang="ja-JP" sz="1800" dirty="0"/>
          </a:p>
          <a:p>
            <a:pPr marL="0" indent="0">
              <a:buNone/>
            </a:pPr>
            <a:r>
              <a:rPr lang="ja-JP" altLang="en-US" sz="1800" dirty="0"/>
              <a:t>は本業務の契約に際して、ＮＥＤＯから提示された条件に基づいて契約することに異存がないことを確認した上で提案書を提出します。</a:t>
            </a:r>
            <a:endParaRPr lang="en-US" altLang="ja-JP" sz="1800" dirty="0"/>
          </a:p>
        </p:txBody>
      </p:sp>
    </p:spTree>
    <p:extLst>
      <p:ext uri="{BB962C8B-B14F-4D97-AF65-F5344CB8AC3E}">
        <p14:creationId xmlns:p14="http://schemas.microsoft.com/office/powerpoint/2010/main" val="9115825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lang="ja-JP" altLang="en-US" dirty="0"/>
              <a:t>１１</a:t>
            </a:r>
            <a:r>
              <a:rPr kumimoji="1" lang="ja-JP" altLang="en-US" dirty="0"/>
              <a:t>．その他</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21</a:t>
            </a:fld>
            <a:endParaRPr lang="ja-JP" altLang="en-US" dirty="0"/>
          </a:p>
        </p:txBody>
      </p:sp>
      <p:sp>
        <p:nvSpPr>
          <p:cNvPr id="6" name="テキスト ボックス 5">
            <a:extLst>
              <a:ext uri="{FF2B5EF4-FFF2-40B4-BE49-F238E27FC236}">
                <a16:creationId xmlns:a16="http://schemas.microsoft.com/office/drawing/2014/main" id="{6DD5C502-28DA-359D-178A-998AF9DAB266}"/>
              </a:ext>
            </a:extLst>
          </p:cNvPr>
          <p:cNvSpPr txBox="1"/>
          <p:nvPr/>
        </p:nvSpPr>
        <p:spPr>
          <a:xfrm>
            <a:off x="359229" y="1109084"/>
            <a:ext cx="5416420" cy="600164"/>
          </a:xfrm>
          <a:prstGeom prst="rect">
            <a:avLst/>
          </a:prstGeom>
          <a:noFill/>
        </p:spPr>
        <p:txBody>
          <a:bodyPr wrap="square">
            <a:spAutoFit/>
          </a:bodyPr>
          <a:lstStyle/>
          <a:p>
            <a:pPr marL="0" indent="0">
              <a:buNone/>
            </a:pPr>
            <a:r>
              <a:rPr lang="ja-JP" altLang="en-US" sz="1100" dirty="0">
                <a:solidFill>
                  <a:schemeClr val="accent1"/>
                </a:solidFill>
              </a:rPr>
              <a:t>当該業務を受託するにあたっての要望等があれば記載してください。</a:t>
            </a:r>
            <a:endParaRPr lang="en-US" altLang="ja-JP" sz="1100" dirty="0">
              <a:solidFill>
                <a:schemeClr val="accent1"/>
              </a:solidFill>
            </a:endParaRPr>
          </a:p>
          <a:p>
            <a:pPr marL="0" indent="0">
              <a:buNone/>
            </a:pPr>
            <a:r>
              <a:rPr kumimoji="1" lang="ja-JP" altLang="en-US" sz="1100" dirty="0">
                <a:solidFill>
                  <a:schemeClr val="accent1"/>
                </a:solidFill>
              </a:rPr>
              <a:t>フォントサイズは</a:t>
            </a:r>
            <a:r>
              <a:rPr kumimoji="1" lang="en-US" altLang="ja-JP" sz="1100" dirty="0">
                <a:solidFill>
                  <a:schemeClr val="accent1"/>
                </a:solidFill>
              </a:rPr>
              <a:t>11</a:t>
            </a:r>
            <a:r>
              <a:rPr kumimoji="1" lang="ja-JP" altLang="en-US" sz="1100" dirty="0">
                <a:solidFill>
                  <a:schemeClr val="accent1"/>
                </a:solidFill>
              </a:rPr>
              <a:t>以上を目安としてください。</a:t>
            </a:r>
            <a:endParaRPr kumimoji="1" lang="en-US" altLang="ja-JP" sz="1100" dirty="0">
              <a:solidFill>
                <a:schemeClr val="accent1"/>
              </a:solidFill>
            </a:endParaRPr>
          </a:p>
          <a:p>
            <a:pPr marL="0" indent="0">
              <a:buNone/>
            </a:pPr>
            <a:r>
              <a:rPr kumimoji="1" lang="ja-JP" altLang="en-US" sz="1100" dirty="0">
                <a:solidFill>
                  <a:schemeClr val="accent1"/>
                </a:solidFill>
              </a:rPr>
              <a:t>スライドは</a:t>
            </a:r>
            <a:r>
              <a:rPr kumimoji="1" lang="en-US" altLang="ja-JP" sz="1100" dirty="0">
                <a:solidFill>
                  <a:schemeClr val="accent1"/>
                </a:solidFill>
              </a:rPr>
              <a:t>1</a:t>
            </a:r>
            <a:r>
              <a:rPr kumimoji="1" lang="ja-JP" altLang="en-US" sz="1100" dirty="0">
                <a:solidFill>
                  <a:schemeClr val="accent1"/>
                </a:solidFill>
              </a:rPr>
              <a:t>枚以内としてください。特にないは、本スライドを削除してください。</a:t>
            </a:r>
          </a:p>
        </p:txBody>
      </p:sp>
    </p:spTree>
    <p:extLst>
      <p:ext uri="{BB962C8B-B14F-4D97-AF65-F5344CB8AC3E}">
        <p14:creationId xmlns:p14="http://schemas.microsoft.com/office/powerpoint/2010/main" val="3870967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p:txBody>
          <a:bodyPr>
            <a:normAutofit/>
          </a:bodyPr>
          <a:lstStyle/>
          <a:p>
            <a:r>
              <a:rPr kumimoji="1" lang="ja-JP" altLang="en-US" dirty="0"/>
              <a:t>１．目的</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3</a:t>
            </a:fld>
            <a:endParaRPr lang="ja-JP" altLang="en-US" dirty="0"/>
          </a:p>
        </p:txBody>
      </p:sp>
      <p:sp>
        <p:nvSpPr>
          <p:cNvPr id="6" name="テキスト ボックス 5">
            <a:extLst>
              <a:ext uri="{FF2B5EF4-FFF2-40B4-BE49-F238E27FC236}">
                <a16:creationId xmlns:a16="http://schemas.microsoft.com/office/drawing/2014/main" id="{87B8541F-DA37-0712-750D-A11DF82FF6CF}"/>
              </a:ext>
            </a:extLst>
          </p:cNvPr>
          <p:cNvSpPr txBox="1"/>
          <p:nvPr/>
        </p:nvSpPr>
        <p:spPr>
          <a:xfrm>
            <a:off x="583163" y="1233789"/>
            <a:ext cx="8056983" cy="1446550"/>
          </a:xfrm>
          <a:prstGeom prst="rect">
            <a:avLst/>
          </a:prstGeom>
          <a:noFill/>
        </p:spPr>
        <p:txBody>
          <a:bodyPr wrap="square">
            <a:spAutoFit/>
          </a:bodyPr>
          <a:lstStyle/>
          <a:p>
            <a:r>
              <a:rPr lang="ja-JP" altLang="en-US" sz="1100" dirty="0">
                <a:solidFill>
                  <a:schemeClr val="accent1"/>
                </a:solidFill>
              </a:rPr>
              <a:t>記載されている目的がＮＥＤＯの意図と合致しているかを審査します。</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経営人材を発掘し、大学等の技術シーズ・大学発スタートアップとのマッチング等を実施していただくことで、大学発スタートアップの経営人材獲得ルートの多様化を目指す本事業の目的に対して、その考え方を説明してください。</a:t>
            </a:r>
          </a:p>
          <a:p>
            <a:r>
              <a:rPr lang="ja-JP" altLang="en-US" sz="1100" dirty="0">
                <a:solidFill>
                  <a:schemeClr val="accent1"/>
                </a:solidFill>
              </a:rPr>
              <a:t>また、経営人材獲得ルートの在り方についても、説明してください。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なお、加速枠として別枠にて当該提案をする場合は、これまでの成果を基に、加速的かつ更なる挑戦的な実証となる提案であることが明瞭に確認できるように提案書に記載してください。</a:t>
            </a:r>
            <a:endParaRPr lang="en-US" altLang="ja-JP" sz="1100" dirty="0">
              <a:solidFill>
                <a:schemeClr val="accent1"/>
              </a:solidFill>
            </a:endParaRPr>
          </a:p>
        </p:txBody>
      </p:sp>
      <p:sp>
        <p:nvSpPr>
          <p:cNvPr id="11" name="テキスト ボックス 10">
            <a:extLst>
              <a:ext uri="{FF2B5EF4-FFF2-40B4-BE49-F238E27FC236}">
                <a16:creationId xmlns:a16="http://schemas.microsoft.com/office/drawing/2014/main" id="{BC060A8D-4321-2E98-62FF-F6965BB4818D}"/>
              </a:ext>
            </a:extLst>
          </p:cNvPr>
          <p:cNvSpPr txBox="1"/>
          <p:nvPr/>
        </p:nvSpPr>
        <p:spPr>
          <a:xfrm>
            <a:off x="9246636" y="-1"/>
            <a:ext cx="659363"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審査１</a:t>
            </a:r>
          </a:p>
        </p:txBody>
      </p:sp>
    </p:spTree>
    <p:extLst>
      <p:ext uri="{BB962C8B-B14F-4D97-AF65-F5344CB8AC3E}">
        <p14:creationId xmlns:p14="http://schemas.microsoft.com/office/powerpoint/2010/main" val="705112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7B2109-07BB-91EE-E1F0-0FFC5D01374D}"/>
            </a:ext>
          </a:extLst>
        </p:cNvPr>
        <p:cNvGrpSpPr/>
        <p:nvPr/>
      </p:nvGrpSpPr>
      <p:grpSpPr>
        <a:xfrm>
          <a:off x="0" y="0"/>
          <a:ext cx="0" cy="0"/>
          <a:chOff x="0" y="0"/>
          <a:chExt cx="0" cy="0"/>
        </a:xfrm>
      </p:grpSpPr>
      <p:sp>
        <p:nvSpPr>
          <p:cNvPr id="3" name="タイトル 2">
            <a:extLst>
              <a:ext uri="{FF2B5EF4-FFF2-40B4-BE49-F238E27FC236}">
                <a16:creationId xmlns:a16="http://schemas.microsoft.com/office/drawing/2014/main" id="{3CB5BA2F-B129-5121-90D9-3DBFFA6968B0}"/>
              </a:ext>
            </a:extLst>
          </p:cNvPr>
          <p:cNvSpPr>
            <a:spLocks noGrp="1"/>
          </p:cNvSpPr>
          <p:nvPr>
            <p:ph type="title"/>
          </p:nvPr>
        </p:nvSpPr>
        <p:spPr/>
        <p:txBody>
          <a:bodyPr>
            <a:normAutofit/>
          </a:bodyPr>
          <a:lstStyle/>
          <a:p>
            <a:r>
              <a:rPr kumimoji="1" lang="ja-JP" altLang="en-US" dirty="0"/>
              <a:t>１．目的（グローバルな取組）</a:t>
            </a:r>
          </a:p>
        </p:txBody>
      </p:sp>
      <p:sp>
        <p:nvSpPr>
          <p:cNvPr id="4" name="スライド番号プレースホルダー 3">
            <a:extLst>
              <a:ext uri="{FF2B5EF4-FFF2-40B4-BE49-F238E27FC236}">
                <a16:creationId xmlns:a16="http://schemas.microsoft.com/office/drawing/2014/main" id="{2E12687B-30AD-E0CF-8EFE-5310BC483E60}"/>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4</a:t>
            </a:fld>
            <a:endParaRPr lang="ja-JP" altLang="en-US" dirty="0"/>
          </a:p>
        </p:txBody>
      </p:sp>
      <p:sp>
        <p:nvSpPr>
          <p:cNvPr id="6" name="テキスト ボックス 5">
            <a:extLst>
              <a:ext uri="{FF2B5EF4-FFF2-40B4-BE49-F238E27FC236}">
                <a16:creationId xmlns:a16="http://schemas.microsoft.com/office/drawing/2014/main" id="{56750368-BAAC-8967-2B4D-1C07AEED1F58}"/>
              </a:ext>
            </a:extLst>
          </p:cNvPr>
          <p:cNvSpPr txBox="1"/>
          <p:nvPr/>
        </p:nvSpPr>
        <p:spPr>
          <a:xfrm>
            <a:off x="583163" y="1233789"/>
            <a:ext cx="8056983" cy="769441"/>
          </a:xfrm>
          <a:prstGeom prst="rect">
            <a:avLst/>
          </a:prstGeom>
          <a:noFill/>
        </p:spPr>
        <p:txBody>
          <a:bodyPr wrap="square">
            <a:spAutoFit/>
          </a:bodyPr>
          <a:lstStyle/>
          <a:p>
            <a:r>
              <a:rPr lang="ja-JP" altLang="en-US" sz="1100" dirty="0">
                <a:solidFill>
                  <a:schemeClr val="accent1"/>
                </a:solidFill>
              </a:rPr>
              <a:t>今年度は、海外展開に関する知見や経験に長けた経営人材候補（未経験人材の育成含む）の確保・マッチング等を通して、大学発スタートアップのグローバルな活躍や成長に資する取り組みを支援することとします。</a:t>
            </a:r>
            <a:endParaRPr lang="en-US" altLang="ja-JP" sz="1100" dirty="0">
              <a:solidFill>
                <a:schemeClr val="accent1"/>
              </a:solidFill>
            </a:endParaRPr>
          </a:p>
          <a:p>
            <a:r>
              <a:rPr lang="ja-JP" altLang="en-US" sz="1100" dirty="0">
                <a:solidFill>
                  <a:schemeClr val="accent1"/>
                </a:solidFill>
              </a:rPr>
              <a:t>本提案における、グローバルな取組をわかりやすく整理して、各実施項目（小項目含む）を示した上で、記載してください。</a:t>
            </a:r>
            <a:endParaRPr lang="en-US" altLang="ja-JP" sz="1100" dirty="0">
              <a:solidFill>
                <a:schemeClr val="accent1"/>
              </a:solidFill>
            </a:endParaRPr>
          </a:p>
          <a:p>
            <a:r>
              <a:rPr lang="ja-JP" altLang="en-US" sz="1100" dirty="0">
                <a:solidFill>
                  <a:schemeClr val="accent1"/>
                </a:solidFill>
              </a:rPr>
              <a:t>スライドが不足する場合は、最大</a:t>
            </a:r>
            <a:r>
              <a:rPr lang="en-US" altLang="ja-JP" sz="1100" dirty="0">
                <a:solidFill>
                  <a:schemeClr val="accent1"/>
                </a:solidFill>
              </a:rPr>
              <a:t>2</a:t>
            </a:r>
            <a:r>
              <a:rPr lang="ja-JP" altLang="en-US" sz="1100" dirty="0">
                <a:solidFill>
                  <a:schemeClr val="accent1"/>
                </a:solidFill>
              </a:rPr>
              <a:t>スライド以内に収めてください。</a:t>
            </a:r>
            <a:endParaRPr lang="en-US" altLang="ja-JP" sz="1100" dirty="0">
              <a:solidFill>
                <a:schemeClr val="accent1"/>
              </a:solidFill>
            </a:endParaRPr>
          </a:p>
        </p:txBody>
      </p:sp>
      <p:sp>
        <p:nvSpPr>
          <p:cNvPr id="11" name="テキスト ボックス 10">
            <a:extLst>
              <a:ext uri="{FF2B5EF4-FFF2-40B4-BE49-F238E27FC236}">
                <a16:creationId xmlns:a16="http://schemas.microsoft.com/office/drawing/2014/main" id="{E8A41A6A-CACB-F1AA-3BAE-68565CD83B88}"/>
              </a:ext>
            </a:extLst>
          </p:cNvPr>
          <p:cNvSpPr txBox="1"/>
          <p:nvPr/>
        </p:nvSpPr>
        <p:spPr>
          <a:xfrm>
            <a:off x="9246636" y="-1"/>
            <a:ext cx="659363"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審査１</a:t>
            </a:r>
          </a:p>
        </p:txBody>
      </p:sp>
    </p:spTree>
    <p:extLst>
      <p:ext uri="{BB962C8B-B14F-4D97-AF65-F5344CB8AC3E}">
        <p14:creationId xmlns:p14="http://schemas.microsoft.com/office/powerpoint/2010/main" val="10470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p:txBody>
          <a:bodyPr>
            <a:normAutofit/>
          </a:bodyPr>
          <a:lstStyle/>
          <a:p>
            <a:r>
              <a:rPr kumimoji="1" lang="ja-JP" altLang="en-US" dirty="0"/>
              <a:t>１．目的</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5</a:t>
            </a:fld>
            <a:endParaRPr lang="ja-JP" altLang="en-US" dirty="0"/>
          </a:p>
        </p:txBody>
      </p:sp>
      <p:sp>
        <p:nvSpPr>
          <p:cNvPr id="11" name="テキスト ボックス 10">
            <a:extLst>
              <a:ext uri="{FF2B5EF4-FFF2-40B4-BE49-F238E27FC236}">
                <a16:creationId xmlns:a16="http://schemas.microsoft.com/office/drawing/2014/main" id="{BC060A8D-4321-2E98-62FF-F6965BB4818D}"/>
              </a:ext>
            </a:extLst>
          </p:cNvPr>
          <p:cNvSpPr txBox="1"/>
          <p:nvPr/>
        </p:nvSpPr>
        <p:spPr>
          <a:xfrm>
            <a:off x="9246636" y="-1"/>
            <a:ext cx="659363"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審査１</a:t>
            </a:r>
          </a:p>
        </p:txBody>
      </p:sp>
      <p:graphicFrame>
        <p:nvGraphicFramePr>
          <p:cNvPr id="12" name="表 13">
            <a:extLst>
              <a:ext uri="{FF2B5EF4-FFF2-40B4-BE49-F238E27FC236}">
                <a16:creationId xmlns:a16="http://schemas.microsoft.com/office/drawing/2014/main" id="{EDC1DFC6-9062-EECF-19C4-749583A9688E}"/>
              </a:ext>
            </a:extLst>
          </p:cNvPr>
          <p:cNvGraphicFramePr>
            <a:graphicFrameLocks noGrp="1"/>
          </p:cNvGraphicFramePr>
          <p:nvPr>
            <p:extLst>
              <p:ext uri="{D42A27DB-BD31-4B8C-83A1-F6EECF244321}">
                <p14:modId xmlns:p14="http://schemas.microsoft.com/office/powerpoint/2010/main" val="1463754145"/>
              </p:ext>
            </p:extLst>
          </p:nvPr>
        </p:nvGraphicFramePr>
        <p:xfrm>
          <a:off x="417725" y="1279818"/>
          <a:ext cx="9070550" cy="3872248"/>
        </p:xfrm>
        <a:graphic>
          <a:graphicData uri="http://schemas.openxmlformats.org/drawingml/2006/table">
            <a:tbl>
              <a:tblPr firstRow="1" bandRow="1">
                <a:tableStyleId>{5C22544A-7EE6-4342-B048-85BDC9FD1C3A}</a:tableStyleId>
              </a:tblPr>
              <a:tblGrid>
                <a:gridCol w="3039866">
                  <a:extLst>
                    <a:ext uri="{9D8B030D-6E8A-4147-A177-3AD203B41FA5}">
                      <a16:colId xmlns:a16="http://schemas.microsoft.com/office/drawing/2014/main" val="2914699276"/>
                    </a:ext>
                  </a:extLst>
                </a:gridCol>
                <a:gridCol w="899805">
                  <a:extLst>
                    <a:ext uri="{9D8B030D-6E8A-4147-A177-3AD203B41FA5}">
                      <a16:colId xmlns:a16="http://schemas.microsoft.com/office/drawing/2014/main" val="974727151"/>
                    </a:ext>
                  </a:extLst>
                </a:gridCol>
                <a:gridCol w="5130879">
                  <a:extLst>
                    <a:ext uri="{9D8B030D-6E8A-4147-A177-3AD203B41FA5}">
                      <a16:colId xmlns:a16="http://schemas.microsoft.com/office/drawing/2014/main" val="288065185"/>
                    </a:ext>
                  </a:extLst>
                </a:gridCol>
              </a:tblGrid>
              <a:tr h="527476">
                <a:tc>
                  <a:txBody>
                    <a:bodyPr/>
                    <a:lstStyle/>
                    <a:p>
                      <a:pPr algn="ctr"/>
                      <a:r>
                        <a:rPr kumimoji="1" lang="en-US" altLang="ja-JP" sz="1100" b="0" dirty="0">
                          <a:solidFill>
                            <a:schemeClr val="tx1"/>
                          </a:solidFill>
                        </a:rPr>
                        <a:t>KPI</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目標値</a:t>
                      </a:r>
                      <a:endParaRPr kumimoji="1" lang="en-US" altLang="ja-JP" sz="1100" b="0" dirty="0">
                        <a:solidFill>
                          <a:schemeClr val="tx1"/>
                        </a:solidFill>
                      </a:endParaRPr>
                    </a:p>
                    <a:p>
                      <a:pPr algn="ctr"/>
                      <a:r>
                        <a:rPr kumimoji="1" lang="ja-JP" altLang="en-US" sz="1100" b="0" dirty="0">
                          <a:solidFill>
                            <a:schemeClr val="tx1"/>
                          </a:solidFill>
                        </a:rPr>
                        <a:t>（件数）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設定に対する考え方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32812960"/>
                  </a:ext>
                </a:extLst>
              </a:tr>
              <a:tr h="320254">
                <a:tc>
                  <a:txBody>
                    <a:bodyPr/>
                    <a:lstStyle/>
                    <a:p>
                      <a:r>
                        <a:rPr kumimoji="1" lang="ja-JP" altLang="en-US" sz="1100" b="0" dirty="0">
                          <a:solidFill>
                            <a:schemeClr val="tx1"/>
                          </a:solidFill>
                        </a:rPr>
                        <a:t>マッチング創出数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78529789"/>
                  </a:ext>
                </a:extLst>
              </a:tr>
              <a:tr h="527476">
                <a:tc>
                  <a:txBody>
                    <a:bodyPr/>
                    <a:lstStyle/>
                    <a:p>
                      <a:r>
                        <a:rPr kumimoji="1" lang="ja-JP" altLang="en-US" sz="1100" b="0" dirty="0">
                          <a:solidFill>
                            <a:schemeClr val="tx1"/>
                          </a:solidFill>
                        </a:rPr>
                        <a:t>　イベントや個別紹介等の「出会い」に</a:t>
                      </a:r>
                      <a:endParaRPr kumimoji="1" lang="en-US" altLang="ja-JP" sz="1100" b="0" dirty="0">
                        <a:solidFill>
                          <a:schemeClr val="tx1"/>
                        </a:solidFill>
                      </a:endParaRPr>
                    </a:p>
                    <a:p>
                      <a:r>
                        <a:rPr kumimoji="1" lang="ja-JP" altLang="en-US" sz="1100" b="0" dirty="0">
                          <a:solidFill>
                            <a:schemeClr val="tx1"/>
                          </a:solidFill>
                        </a:rPr>
                        <a:t>　参加した経営人材の数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3613529"/>
                  </a:ext>
                </a:extLst>
              </a:tr>
              <a:tr h="527476">
                <a:tc>
                  <a:txBody>
                    <a:bodyPr/>
                    <a:lstStyle/>
                    <a:p>
                      <a:r>
                        <a:rPr kumimoji="1" lang="ja-JP" altLang="en-US" sz="1100" b="0" dirty="0">
                          <a:solidFill>
                            <a:schemeClr val="tx1"/>
                          </a:solidFill>
                        </a:rPr>
                        <a:t>　「出会い」を経て、具体的な伴走支援等の</a:t>
                      </a:r>
                      <a:endParaRPr kumimoji="1" lang="en-US" altLang="ja-JP" sz="1100" b="0" dirty="0">
                        <a:solidFill>
                          <a:schemeClr val="tx1"/>
                        </a:solidFill>
                      </a:endParaRPr>
                    </a:p>
                    <a:p>
                      <a:r>
                        <a:rPr kumimoji="1" lang="ja-JP" altLang="en-US" sz="1100" b="0" dirty="0">
                          <a:solidFill>
                            <a:schemeClr val="tx1"/>
                          </a:solidFill>
                        </a:rPr>
                        <a:t>　「関係構築」に進んだ経営人材の数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63530273"/>
                  </a:ext>
                </a:extLst>
              </a:tr>
              <a:tr h="527476">
                <a:tc>
                  <a:txBody>
                    <a:bodyPr/>
                    <a:lstStyle/>
                    <a:p>
                      <a:r>
                        <a:rPr kumimoji="1" lang="ja-JP" altLang="en-US" sz="1100" b="0" dirty="0">
                          <a:solidFill>
                            <a:schemeClr val="tx1"/>
                          </a:solidFill>
                        </a:rPr>
                        <a:t>　「関係構築」を経て、スタートアップの</a:t>
                      </a:r>
                      <a:endParaRPr kumimoji="1" lang="en-US" altLang="ja-JP" sz="1100" b="0" dirty="0">
                        <a:solidFill>
                          <a:schemeClr val="tx1"/>
                        </a:solidFill>
                      </a:endParaRPr>
                    </a:p>
                    <a:p>
                      <a:r>
                        <a:rPr kumimoji="1" lang="ja-JP" altLang="en-US" sz="1100" b="0" dirty="0">
                          <a:solidFill>
                            <a:schemeClr val="tx1"/>
                          </a:solidFill>
                        </a:rPr>
                        <a:t>　設立もしくは経営への参画等の</a:t>
                      </a:r>
                      <a:endParaRPr kumimoji="1" lang="en-US" altLang="ja-JP" sz="1100" b="0" dirty="0">
                        <a:solidFill>
                          <a:schemeClr val="tx1"/>
                        </a:solidFill>
                      </a:endParaRPr>
                    </a:p>
                    <a:p>
                      <a:r>
                        <a:rPr kumimoji="1" lang="ja-JP" altLang="en-US" sz="1100" b="0" dirty="0">
                          <a:solidFill>
                            <a:schemeClr val="tx1"/>
                          </a:solidFill>
                        </a:rPr>
                        <a:t>　「意思決定」に至った経営人材の数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5376096"/>
                  </a:ext>
                </a:extLst>
              </a:tr>
              <a:tr h="527476">
                <a:tc>
                  <a:txBody>
                    <a:bodyPr/>
                    <a:lstStyle/>
                    <a:p>
                      <a:r>
                        <a:rPr kumimoji="1" lang="ja-JP" altLang="en-US" sz="1100" b="0" dirty="0">
                          <a:solidFill>
                            <a:schemeClr val="tx1"/>
                          </a:solidFill>
                        </a:rPr>
                        <a:t>　大学等の技術シーズを起点に、</a:t>
                      </a:r>
                      <a:endParaRPr kumimoji="1" lang="en-US" altLang="ja-JP" sz="1100" b="0" dirty="0">
                        <a:solidFill>
                          <a:schemeClr val="tx1"/>
                        </a:solidFill>
                      </a:endParaRPr>
                    </a:p>
                    <a:p>
                      <a:r>
                        <a:rPr kumimoji="1" lang="ja-JP" altLang="en-US" sz="1100" b="0" dirty="0">
                          <a:solidFill>
                            <a:schemeClr val="tx1"/>
                          </a:solidFill>
                        </a:rPr>
                        <a:t>　設立に至った大学発スタートアップの数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1721503"/>
                  </a:ext>
                </a:extLst>
              </a:tr>
              <a:tr h="320254">
                <a:tc>
                  <a:txBody>
                    <a:bodyPr/>
                    <a:lstStyle/>
                    <a:p>
                      <a:r>
                        <a:rPr kumimoji="1" lang="ja-JP" altLang="en-US" sz="1100" b="0" dirty="0">
                          <a:solidFill>
                            <a:schemeClr val="tx1"/>
                          </a:solidFill>
                        </a:rPr>
                        <a:t>大学発スタートアップ支援数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29991621"/>
                  </a:ext>
                </a:extLst>
              </a:tr>
              <a:tr h="527476">
                <a:tc>
                  <a:txBody>
                    <a:bodyPr/>
                    <a:lstStyle/>
                    <a:p>
                      <a:r>
                        <a:rPr kumimoji="1" lang="ja-JP" altLang="en-US" sz="1100" b="0" dirty="0">
                          <a:solidFill>
                            <a:schemeClr val="tx1"/>
                          </a:solidFill>
                        </a:rPr>
                        <a:t>　経営人材が関与することとなる</a:t>
                      </a:r>
                      <a:endParaRPr kumimoji="1" lang="en-US" altLang="ja-JP" sz="1100" b="0" dirty="0">
                        <a:solidFill>
                          <a:schemeClr val="tx1"/>
                        </a:solidFill>
                      </a:endParaRPr>
                    </a:p>
                    <a:p>
                      <a:r>
                        <a:rPr kumimoji="1" lang="ja-JP" altLang="en-US" sz="1100" b="0" dirty="0">
                          <a:solidFill>
                            <a:schemeClr val="tx1"/>
                          </a:solidFill>
                        </a:rPr>
                        <a:t>　大学発スタートアップの数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0513302"/>
                  </a:ext>
                </a:extLst>
              </a:tr>
            </a:tbl>
          </a:graphicData>
        </a:graphic>
      </p:graphicFrame>
      <p:sp>
        <p:nvSpPr>
          <p:cNvPr id="5" name="テキスト ボックス 4">
            <a:extLst>
              <a:ext uri="{FF2B5EF4-FFF2-40B4-BE49-F238E27FC236}">
                <a16:creationId xmlns:a16="http://schemas.microsoft.com/office/drawing/2014/main" id="{0415FC4E-A90E-69BA-6586-E8C57B5381B2}"/>
              </a:ext>
            </a:extLst>
          </p:cNvPr>
          <p:cNvSpPr txBox="1"/>
          <p:nvPr/>
        </p:nvSpPr>
        <p:spPr>
          <a:xfrm>
            <a:off x="620485" y="5404308"/>
            <a:ext cx="5276461" cy="769441"/>
          </a:xfrm>
          <a:prstGeom prst="rect">
            <a:avLst/>
          </a:prstGeom>
          <a:noFill/>
        </p:spPr>
        <p:txBody>
          <a:bodyPr wrap="square">
            <a:spAutoFit/>
          </a:bodyPr>
          <a:lstStyle/>
          <a:p>
            <a:r>
              <a:rPr lang="en-US" altLang="ja-JP" sz="1100" dirty="0">
                <a:solidFill>
                  <a:schemeClr val="accent1"/>
                </a:solidFill>
              </a:rPr>
              <a:t>KPI</a:t>
            </a:r>
            <a:r>
              <a:rPr lang="ja-JP" altLang="en-US" sz="1100" dirty="0">
                <a:solidFill>
                  <a:schemeClr val="accent1"/>
                </a:solidFill>
              </a:rPr>
              <a:t>の設定値、設定に対する考え方については、表に記載してください。</a:t>
            </a:r>
            <a:endParaRPr lang="en-US" altLang="ja-JP" sz="1100" dirty="0">
              <a:solidFill>
                <a:schemeClr val="accent1"/>
              </a:solidFill>
            </a:endParaRPr>
          </a:p>
          <a:p>
            <a:r>
              <a:rPr lang="ja-JP" altLang="en-US" sz="1100" dirty="0">
                <a:solidFill>
                  <a:schemeClr val="accent1"/>
                </a:solidFill>
              </a:rPr>
              <a:t>なお、枠のサイズは調整していただいても構いません。</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説明文章等のフォントサイズは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kumimoji="1" lang="en-US" altLang="ja-JP" sz="1100" dirty="0">
              <a:solidFill>
                <a:schemeClr val="accent1"/>
              </a:solidFill>
            </a:endParaRPr>
          </a:p>
        </p:txBody>
      </p:sp>
    </p:spTree>
    <p:extLst>
      <p:ext uri="{BB962C8B-B14F-4D97-AF65-F5344CB8AC3E}">
        <p14:creationId xmlns:p14="http://schemas.microsoft.com/office/powerpoint/2010/main" val="582427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lang="ja-JP" altLang="en-US" dirty="0"/>
              <a:t>２</a:t>
            </a:r>
            <a:r>
              <a:rPr kumimoji="1" lang="ja-JP" altLang="en-US" dirty="0"/>
              <a:t>．提案する内容（実施</a:t>
            </a:r>
            <a:r>
              <a:rPr lang="ja-JP" altLang="en-US" dirty="0"/>
              <a:t>内容と</a:t>
            </a:r>
            <a:r>
              <a:rPr kumimoji="1" lang="ja-JP" altLang="en-US" dirty="0"/>
              <a:t>スケジュール）</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21580" y="6513987"/>
            <a:ext cx="884420" cy="344013"/>
          </a:xfrm>
        </p:spPr>
        <p:txBody>
          <a:bodyPr/>
          <a:lstStyle/>
          <a:p>
            <a:fld id="{652AE7A0-B274-4AD2-A86F-1F9EDE300C1C}" type="slidenum">
              <a:rPr lang="ja-JP" altLang="en-US" smtClean="0"/>
              <a:pPr/>
              <a:t>6</a:t>
            </a:fld>
            <a:endParaRPr lang="ja-JP" altLang="en-US" dirty="0"/>
          </a:p>
        </p:txBody>
      </p:sp>
      <p:graphicFrame>
        <p:nvGraphicFramePr>
          <p:cNvPr id="9" name="表 13">
            <a:extLst>
              <a:ext uri="{FF2B5EF4-FFF2-40B4-BE49-F238E27FC236}">
                <a16:creationId xmlns:a16="http://schemas.microsoft.com/office/drawing/2014/main" id="{4AEE7CB3-42D4-4297-034F-1EC4EE029DA1}"/>
              </a:ext>
            </a:extLst>
          </p:cNvPr>
          <p:cNvGraphicFramePr>
            <a:graphicFrameLocks noGrp="1"/>
          </p:cNvGraphicFramePr>
          <p:nvPr>
            <p:extLst>
              <p:ext uri="{D42A27DB-BD31-4B8C-83A1-F6EECF244321}">
                <p14:modId xmlns:p14="http://schemas.microsoft.com/office/powerpoint/2010/main" val="1844775723"/>
              </p:ext>
            </p:extLst>
          </p:nvPr>
        </p:nvGraphicFramePr>
        <p:xfrm>
          <a:off x="206805" y="1101012"/>
          <a:ext cx="9469041" cy="5014575"/>
        </p:xfrm>
        <a:graphic>
          <a:graphicData uri="http://schemas.openxmlformats.org/drawingml/2006/table">
            <a:tbl>
              <a:tblPr firstRow="1" bandRow="1">
                <a:tableStyleId>{5C22544A-7EE6-4342-B048-85BDC9FD1C3A}</a:tableStyleId>
              </a:tblPr>
              <a:tblGrid>
                <a:gridCol w="2413517">
                  <a:extLst>
                    <a:ext uri="{9D8B030D-6E8A-4147-A177-3AD203B41FA5}">
                      <a16:colId xmlns:a16="http://schemas.microsoft.com/office/drawing/2014/main" val="2914699276"/>
                    </a:ext>
                  </a:extLst>
                </a:gridCol>
                <a:gridCol w="984363">
                  <a:extLst>
                    <a:ext uri="{9D8B030D-6E8A-4147-A177-3AD203B41FA5}">
                      <a16:colId xmlns:a16="http://schemas.microsoft.com/office/drawing/2014/main" val="974727151"/>
                    </a:ext>
                  </a:extLst>
                </a:gridCol>
                <a:gridCol w="984362">
                  <a:extLst>
                    <a:ext uri="{9D8B030D-6E8A-4147-A177-3AD203B41FA5}">
                      <a16:colId xmlns:a16="http://schemas.microsoft.com/office/drawing/2014/main" val="4043353021"/>
                    </a:ext>
                  </a:extLst>
                </a:gridCol>
                <a:gridCol w="984363">
                  <a:extLst>
                    <a:ext uri="{9D8B030D-6E8A-4147-A177-3AD203B41FA5}">
                      <a16:colId xmlns:a16="http://schemas.microsoft.com/office/drawing/2014/main" val="205035693"/>
                    </a:ext>
                  </a:extLst>
                </a:gridCol>
                <a:gridCol w="1025609">
                  <a:extLst>
                    <a:ext uri="{9D8B030D-6E8A-4147-A177-3AD203B41FA5}">
                      <a16:colId xmlns:a16="http://schemas.microsoft.com/office/drawing/2014/main" val="1506180924"/>
                    </a:ext>
                  </a:extLst>
                </a:gridCol>
                <a:gridCol w="1025609">
                  <a:extLst>
                    <a:ext uri="{9D8B030D-6E8A-4147-A177-3AD203B41FA5}">
                      <a16:colId xmlns:a16="http://schemas.microsoft.com/office/drawing/2014/main" val="74400797"/>
                    </a:ext>
                  </a:extLst>
                </a:gridCol>
                <a:gridCol w="1025609">
                  <a:extLst>
                    <a:ext uri="{9D8B030D-6E8A-4147-A177-3AD203B41FA5}">
                      <a16:colId xmlns:a16="http://schemas.microsoft.com/office/drawing/2014/main" val="1553060541"/>
                    </a:ext>
                  </a:extLst>
                </a:gridCol>
                <a:gridCol w="1025609">
                  <a:extLst>
                    <a:ext uri="{9D8B030D-6E8A-4147-A177-3AD203B41FA5}">
                      <a16:colId xmlns:a16="http://schemas.microsoft.com/office/drawing/2014/main" val="2823677598"/>
                    </a:ext>
                  </a:extLst>
                </a:gridCol>
              </a:tblGrid>
              <a:tr h="239596">
                <a:tc>
                  <a:txBody>
                    <a:bodyPr/>
                    <a:lstStyle/>
                    <a:p>
                      <a:pPr algn="ctr"/>
                      <a:r>
                        <a:rPr kumimoji="1" lang="ja-JP" altLang="en-US" sz="1100" b="0" dirty="0">
                          <a:solidFill>
                            <a:schemeClr val="tx1"/>
                          </a:solidFill>
                        </a:rPr>
                        <a:t>実施項目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3">
                  <a:txBody>
                    <a:bodyPr/>
                    <a:lstStyle/>
                    <a:p>
                      <a:pPr algn="ctr"/>
                      <a:r>
                        <a:rPr kumimoji="1" lang="en-US" altLang="ja-JP" sz="1100" b="0" dirty="0">
                          <a:solidFill>
                            <a:schemeClr val="tx1"/>
                          </a:solidFill>
                        </a:rPr>
                        <a:t>2025</a:t>
                      </a:r>
                      <a:r>
                        <a:rPr kumimoji="1" lang="ja-JP" altLang="en-US" sz="1100" b="0" dirty="0">
                          <a:solidFill>
                            <a:schemeClr val="tx1"/>
                          </a:solidFill>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100" b="0" dirty="0">
                          <a:solidFill>
                            <a:schemeClr val="tx1"/>
                          </a:solidFill>
                        </a:rPr>
                        <a:t>2026</a:t>
                      </a:r>
                      <a:r>
                        <a:rPr kumimoji="1" lang="ja-JP" altLang="en-US" sz="1100" b="0" dirty="0">
                          <a:solidFill>
                            <a:schemeClr val="tx1"/>
                          </a:solidFill>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32812960"/>
                  </a:ext>
                </a:extLst>
              </a:tr>
              <a:tr h="239596">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Jul-Sep</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Oct-Dec</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Jan-Mar</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Apr-Jun</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Jul-Sep</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Oct-Dec</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Jan-Mar</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739581785"/>
                  </a:ext>
                </a:extLst>
              </a:tr>
              <a:tr h="509103">
                <a:tc>
                  <a:txBody>
                    <a:bodyPr/>
                    <a:lstStyle/>
                    <a:p>
                      <a:r>
                        <a:rPr kumimoji="1" lang="ja-JP" altLang="en-US" sz="1100" b="0" dirty="0">
                          <a:solidFill>
                            <a:schemeClr val="tx1"/>
                          </a:solidFill>
                        </a:rPr>
                        <a:t>①経営人材の発掘・育成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78529789"/>
                  </a:ext>
                </a:extLst>
              </a:tr>
              <a:tr h="530741">
                <a:tc>
                  <a:txBody>
                    <a:bodyPr/>
                    <a:lstStyle/>
                    <a:p>
                      <a:r>
                        <a:rPr kumimoji="1" lang="en-US" altLang="ja-JP" sz="1100" b="0" dirty="0">
                          <a:solidFill>
                            <a:schemeClr val="tx1"/>
                          </a:solidFill>
                        </a:rPr>
                        <a:t>a.</a:t>
                      </a:r>
                      <a:r>
                        <a:rPr kumimoji="1" lang="ja-JP" altLang="en-US" sz="1100" b="0" dirty="0">
                          <a:solidFill>
                            <a:schemeClr val="tx1"/>
                          </a:solidFill>
                        </a:rPr>
                        <a:t>経営人材の発掘・獲得方法の検討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83613529"/>
                  </a:ext>
                </a:extLst>
              </a:tr>
              <a:tr h="530741">
                <a:tc>
                  <a:txBody>
                    <a:bodyPr/>
                    <a:lstStyle/>
                    <a:p>
                      <a:r>
                        <a:rPr kumimoji="1" lang="en-US" altLang="ja-JP" sz="1100" b="0" dirty="0">
                          <a:solidFill>
                            <a:schemeClr val="tx1"/>
                          </a:solidFill>
                        </a:rPr>
                        <a:t>b.</a:t>
                      </a:r>
                      <a:r>
                        <a:rPr kumimoji="1" lang="ja-JP" altLang="en-US" sz="1100" b="0" dirty="0">
                          <a:solidFill>
                            <a:schemeClr val="tx1"/>
                          </a:solidFill>
                        </a:rPr>
                        <a:t>経営人材の「質」の確認方法の検討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63530273"/>
                  </a:ext>
                </a:extLst>
              </a:tr>
              <a:tr h="530741">
                <a:tc>
                  <a:txBody>
                    <a:bodyPr/>
                    <a:lstStyle/>
                    <a:p>
                      <a:r>
                        <a:rPr kumimoji="1" lang="ja-JP" altLang="en-US" sz="1100" b="0" dirty="0">
                          <a:solidFill>
                            <a:schemeClr val="tx1"/>
                          </a:solidFill>
                        </a:rPr>
                        <a:t>②経営人材と大学等の技術シーズ・大学発スタートアップのマッチング機会創出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15376096"/>
                  </a:ext>
                </a:extLst>
              </a:tr>
              <a:tr h="530741">
                <a:tc>
                  <a:txBody>
                    <a:bodyPr/>
                    <a:lstStyle/>
                    <a:p>
                      <a:r>
                        <a:rPr kumimoji="1" lang="ja-JP" altLang="en-US" sz="1100" b="0" dirty="0">
                          <a:solidFill>
                            <a:schemeClr val="tx1"/>
                          </a:solidFill>
                        </a:rPr>
                        <a:t>③経営人材として経営参画するための環境整備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29991621"/>
                  </a:ext>
                </a:extLst>
              </a:tr>
              <a:tr h="530741">
                <a:tc>
                  <a:txBody>
                    <a:bodyPr/>
                    <a:lstStyle/>
                    <a:p>
                      <a:r>
                        <a:rPr kumimoji="1" lang="en-US" altLang="ja-JP" sz="1100" b="0" dirty="0">
                          <a:solidFill>
                            <a:schemeClr val="tx1"/>
                          </a:solidFill>
                        </a:rPr>
                        <a:t>a.</a:t>
                      </a:r>
                      <a:r>
                        <a:rPr kumimoji="1" lang="ja-JP" altLang="en-US" sz="1100" b="0" dirty="0">
                          <a:solidFill>
                            <a:schemeClr val="tx1"/>
                          </a:solidFill>
                        </a:rPr>
                        <a:t>経営人材の維持・確保方法の検討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2341283"/>
                  </a:ext>
                </a:extLst>
              </a:tr>
              <a:tr h="530741">
                <a:tc>
                  <a:txBody>
                    <a:bodyPr/>
                    <a:lstStyle/>
                    <a:p>
                      <a:r>
                        <a:rPr kumimoji="1" lang="en-US" altLang="ja-JP" sz="1100" b="0" dirty="0">
                          <a:solidFill>
                            <a:schemeClr val="tx1"/>
                          </a:solidFill>
                        </a:rPr>
                        <a:t>b. </a:t>
                      </a:r>
                      <a:r>
                        <a:rPr kumimoji="1" lang="ja-JP" altLang="en-US" sz="1100" b="0" dirty="0">
                          <a:solidFill>
                            <a:schemeClr val="tx1"/>
                          </a:solidFill>
                        </a:rPr>
                        <a:t>経営人材の活躍の評価方法の検討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30480720"/>
                  </a:ext>
                </a:extLst>
              </a:tr>
              <a:tr h="739247">
                <a:tc>
                  <a:txBody>
                    <a:bodyPr/>
                    <a:lstStyle/>
                    <a:p>
                      <a:r>
                        <a:rPr kumimoji="1" lang="ja-JP" altLang="en-US" sz="1100" b="0" dirty="0">
                          <a:solidFill>
                            <a:schemeClr val="tx1"/>
                          </a:solidFill>
                        </a:rPr>
                        <a:t>④取組内容及び実施結果等についての自己分析及び報告会等への参加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8029123"/>
                  </a:ext>
                </a:extLst>
              </a:tr>
            </a:tbl>
          </a:graphicData>
        </a:graphic>
      </p:graphicFrame>
      <p:cxnSp>
        <p:nvCxnSpPr>
          <p:cNvPr id="13" name="直線矢印コネクタ 12">
            <a:extLst>
              <a:ext uri="{FF2B5EF4-FFF2-40B4-BE49-F238E27FC236}">
                <a16:creationId xmlns:a16="http://schemas.microsoft.com/office/drawing/2014/main" id="{059A0432-4B31-E0F3-7968-61932A4D2ED1}"/>
              </a:ext>
            </a:extLst>
          </p:cNvPr>
          <p:cNvCxnSpPr>
            <a:cxnSpLocks/>
          </p:cNvCxnSpPr>
          <p:nvPr/>
        </p:nvCxnSpPr>
        <p:spPr>
          <a:xfrm>
            <a:off x="2415898" y="2124542"/>
            <a:ext cx="200456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15EFD4C3-B2F3-ED81-C1EA-FCDD554718D2}"/>
              </a:ext>
            </a:extLst>
          </p:cNvPr>
          <p:cNvCxnSpPr>
            <a:cxnSpLocks/>
          </p:cNvCxnSpPr>
          <p:nvPr/>
        </p:nvCxnSpPr>
        <p:spPr>
          <a:xfrm>
            <a:off x="4221304" y="2617552"/>
            <a:ext cx="200456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9FF43752-20A9-312D-0B48-B90225154F00}"/>
              </a:ext>
            </a:extLst>
          </p:cNvPr>
          <p:cNvCxnSpPr>
            <a:cxnSpLocks/>
          </p:cNvCxnSpPr>
          <p:nvPr/>
        </p:nvCxnSpPr>
        <p:spPr>
          <a:xfrm>
            <a:off x="3024588" y="3194208"/>
            <a:ext cx="200456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3072103E-3563-20B0-4035-626173EFCC2C}"/>
              </a:ext>
            </a:extLst>
          </p:cNvPr>
          <p:cNvCxnSpPr>
            <a:cxnSpLocks/>
          </p:cNvCxnSpPr>
          <p:nvPr/>
        </p:nvCxnSpPr>
        <p:spPr>
          <a:xfrm>
            <a:off x="6129219" y="5407817"/>
            <a:ext cx="200456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337C5B86-1DAA-1D73-A496-15BBEE9B747E}"/>
              </a:ext>
            </a:extLst>
          </p:cNvPr>
          <p:cNvSpPr txBox="1"/>
          <p:nvPr/>
        </p:nvSpPr>
        <p:spPr>
          <a:xfrm>
            <a:off x="3104030" y="3693028"/>
            <a:ext cx="5712844" cy="1277273"/>
          </a:xfrm>
          <a:prstGeom prst="rect">
            <a:avLst/>
          </a:prstGeom>
          <a:noFill/>
        </p:spPr>
        <p:txBody>
          <a:bodyPr wrap="square">
            <a:spAutoFit/>
          </a:bodyPr>
          <a:lstStyle/>
          <a:p>
            <a:r>
              <a:rPr lang="ja-JP" altLang="en-US" sz="1100" dirty="0">
                <a:solidFill>
                  <a:schemeClr val="accent1"/>
                </a:solidFill>
              </a:rPr>
              <a:t>当該業務を遂行するためには、「仕様書」を踏まえ、各記載の実施項目をどのように細分し、どのような手順で行うのか、また、どの程度の経費が必要となるかを一覧表にまとめてください。</a:t>
            </a:r>
            <a:endParaRPr lang="en-US" altLang="ja-JP" sz="1100" dirty="0">
              <a:solidFill>
                <a:schemeClr val="accent1"/>
              </a:solidFill>
            </a:endParaRPr>
          </a:p>
          <a:p>
            <a:endParaRPr kumimoji="1" lang="en-US" altLang="ja-JP" sz="1100" dirty="0">
              <a:solidFill>
                <a:schemeClr val="accent1"/>
              </a:solidFill>
            </a:endParaRPr>
          </a:p>
          <a:p>
            <a:r>
              <a:rPr lang="ja-JP" altLang="en-US" sz="1100" dirty="0">
                <a:solidFill>
                  <a:schemeClr val="accent1"/>
                </a:solidFill>
              </a:rPr>
              <a:t>枠線、サイズ等は自由に改変していただいて構いません。</a:t>
            </a:r>
            <a:endParaRPr lang="en-US" altLang="ja-JP" sz="1100" dirty="0">
              <a:solidFill>
                <a:schemeClr val="accent1"/>
              </a:solidFill>
            </a:endParaRPr>
          </a:p>
          <a:p>
            <a:r>
              <a:rPr lang="ja-JP" altLang="en-US" sz="1100" dirty="0">
                <a:solidFill>
                  <a:schemeClr val="accent1"/>
                </a:solidFill>
              </a:rPr>
              <a:t>時間軸はより細かく設定していただいて構いません。</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kumimoji="1" lang="ja-JP" altLang="en-US" sz="1100" dirty="0">
              <a:solidFill>
                <a:schemeClr val="accent1"/>
              </a:solidFill>
            </a:endParaRPr>
          </a:p>
        </p:txBody>
      </p:sp>
      <p:sp>
        <p:nvSpPr>
          <p:cNvPr id="33" name="テキスト ボックス 32">
            <a:extLst>
              <a:ext uri="{FF2B5EF4-FFF2-40B4-BE49-F238E27FC236}">
                <a16:creationId xmlns:a16="http://schemas.microsoft.com/office/drawing/2014/main" id="{6CA43384-FB32-DC87-BBAA-02FA4E0DA7E9}"/>
              </a:ext>
            </a:extLst>
          </p:cNvPr>
          <p:cNvSpPr txBox="1"/>
          <p:nvPr/>
        </p:nvSpPr>
        <p:spPr>
          <a:xfrm>
            <a:off x="9246636" y="-1"/>
            <a:ext cx="659363"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2-</a:t>
            </a:r>
            <a:r>
              <a:rPr kumimoji="1" lang="ja-JP" altLang="en-US" sz="800" dirty="0">
                <a:solidFill>
                  <a:schemeClr val="bg1"/>
                </a:solidFill>
                <a:latin typeface="メイリオ" panose="020B0604030504040204" pitchFamily="50" charset="-128"/>
                <a:ea typeface="メイリオ" panose="020B0604030504040204" pitchFamily="50" charset="-128"/>
              </a:rPr>
              <a:t>１</a:t>
            </a:r>
          </a:p>
        </p:txBody>
      </p:sp>
    </p:spTree>
    <p:extLst>
      <p:ext uri="{BB962C8B-B14F-4D97-AF65-F5344CB8AC3E}">
        <p14:creationId xmlns:p14="http://schemas.microsoft.com/office/powerpoint/2010/main" val="2398312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p:txBody>
          <a:bodyPr>
            <a:normAutofit/>
          </a:bodyPr>
          <a:lstStyle/>
          <a:p>
            <a:r>
              <a:rPr lang="ja-JP" altLang="en-US" dirty="0"/>
              <a:t>２</a:t>
            </a:r>
            <a:r>
              <a:rPr kumimoji="1" lang="ja-JP" altLang="en-US" dirty="0"/>
              <a:t>．提案する内容（実施項目①）</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7</a:t>
            </a:fld>
            <a:endParaRPr lang="ja-JP" altLang="en-US" dirty="0"/>
          </a:p>
        </p:txBody>
      </p:sp>
      <p:sp>
        <p:nvSpPr>
          <p:cNvPr id="5" name="テキスト ボックス 4">
            <a:extLst>
              <a:ext uri="{FF2B5EF4-FFF2-40B4-BE49-F238E27FC236}">
                <a16:creationId xmlns:a16="http://schemas.microsoft.com/office/drawing/2014/main" id="{420AC40B-80A2-3053-CCD5-CBD3EE4EB498}"/>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2-2</a:t>
            </a:r>
            <a:r>
              <a:rPr kumimoji="1" lang="ja-JP" altLang="en-US" sz="800" dirty="0">
                <a:solidFill>
                  <a:schemeClr val="bg1"/>
                </a:solidFill>
                <a:latin typeface="メイリオ" panose="020B0604030504040204" pitchFamily="50" charset="-128"/>
                <a:ea typeface="メイリオ" panose="020B0604030504040204" pitchFamily="50" charset="-128"/>
              </a:rPr>
              <a:t>～</a:t>
            </a:r>
            <a:r>
              <a:rPr kumimoji="1" lang="en-US" altLang="ja-JP" sz="800" dirty="0">
                <a:solidFill>
                  <a:schemeClr val="bg1"/>
                </a:solidFill>
                <a:latin typeface="メイリオ" panose="020B0604030504040204" pitchFamily="50" charset="-128"/>
                <a:ea typeface="メイリオ" panose="020B0604030504040204" pitchFamily="50" charset="-128"/>
              </a:rPr>
              <a:t>5</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5E8537A3-F912-AA6D-87A5-25C71F341B12}"/>
              </a:ext>
            </a:extLst>
          </p:cNvPr>
          <p:cNvSpPr txBox="1"/>
          <p:nvPr/>
        </p:nvSpPr>
        <p:spPr>
          <a:xfrm>
            <a:off x="363823" y="1140483"/>
            <a:ext cx="8056983" cy="3139321"/>
          </a:xfrm>
          <a:prstGeom prst="rect">
            <a:avLst/>
          </a:prstGeom>
          <a:noFill/>
        </p:spPr>
        <p:txBody>
          <a:bodyPr wrap="square">
            <a:spAutoFit/>
          </a:bodyPr>
          <a:lstStyle/>
          <a:p>
            <a:r>
              <a:rPr lang="ja-JP" altLang="en-US" sz="1100" dirty="0">
                <a:solidFill>
                  <a:schemeClr val="accent1"/>
                </a:solidFill>
              </a:rPr>
              <a:t>仕様書に記載のある実施内容に呼応する形式で項目を立てて、定義、方法、考え方等について説明した上で、課題選定と対応策、重要点、取りまとめ手法をわかりやすく整理して記載してください。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全体スケジュールにおいて、どこに位置づけされるのか、事業期間における時間軸がわかるようにしてください。</a:t>
            </a:r>
            <a:endParaRPr lang="en-US" altLang="ja-JP" sz="1100" dirty="0">
              <a:solidFill>
                <a:schemeClr val="accent1"/>
              </a:solidFill>
            </a:endParaRPr>
          </a:p>
          <a:p>
            <a:r>
              <a:rPr lang="ja-JP" altLang="en-US" sz="1100" dirty="0">
                <a:solidFill>
                  <a:schemeClr val="accent1"/>
                </a:solidFill>
              </a:rPr>
              <a:t>その際、アウトプットイメージがわかるようにしてください。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また、独自性がわかるように、項目を設けるか、下線、マーカー等で視覚的に強調する等工夫してください。</a:t>
            </a:r>
            <a:endParaRPr lang="en-US" altLang="ja-JP" sz="1100" dirty="0">
              <a:solidFill>
                <a:schemeClr val="accent1"/>
              </a:solidFill>
            </a:endParaRPr>
          </a:p>
          <a:p>
            <a:r>
              <a:rPr lang="ja-JP" altLang="en-US" sz="1100" dirty="0">
                <a:solidFill>
                  <a:schemeClr val="accent1"/>
                </a:solidFill>
              </a:rPr>
              <a:t>各実施項目（小項目含む）について、最大</a:t>
            </a:r>
            <a:r>
              <a:rPr lang="en-US" altLang="ja-JP" sz="1100" dirty="0">
                <a:solidFill>
                  <a:schemeClr val="accent1"/>
                </a:solidFill>
              </a:rPr>
              <a:t>4</a:t>
            </a:r>
            <a:r>
              <a:rPr lang="ja-JP" altLang="en-US" sz="1100" dirty="0">
                <a:solidFill>
                  <a:schemeClr val="accent1"/>
                </a:solidFill>
              </a:rPr>
              <a:t>スライド以内に収めてください。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a:p>
            <a:r>
              <a:rPr lang="ja-JP" altLang="en-US" sz="1100" dirty="0">
                <a:solidFill>
                  <a:schemeClr val="accent1"/>
                </a:solidFill>
              </a:rPr>
              <a:t>なお、要項、規定・規則、ロングリスト等は提案書の「別紙」（別紙は、他項目等と合わせて、</a:t>
            </a:r>
            <a:r>
              <a:rPr lang="en-US" altLang="ja-JP" sz="1100" dirty="0">
                <a:solidFill>
                  <a:schemeClr val="accent1"/>
                </a:solidFill>
              </a:rPr>
              <a:t>A4</a:t>
            </a:r>
            <a:r>
              <a:rPr lang="ja-JP" altLang="en-US" sz="1100" dirty="0">
                <a:solidFill>
                  <a:schemeClr val="accent1"/>
                </a:solidFill>
              </a:rPr>
              <a:t>サイズ最大</a:t>
            </a:r>
            <a:r>
              <a:rPr lang="en-US" altLang="ja-JP" sz="1100" dirty="0">
                <a:solidFill>
                  <a:schemeClr val="accent1"/>
                </a:solidFill>
              </a:rPr>
              <a:t>10</a:t>
            </a:r>
            <a:r>
              <a:rPr lang="ja-JP" altLang="en-US" sz="1100" dirty="0">
                <a:solidFill>
                  <a:schemeClr val="accent1"/>
                </a:solidFill>
              </a:rPr>
              <a:t>枚以内）として提出することができます。</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なお、「本業務でマッチングする経営人材のリストを作成すること（提案時点では、人数、人材像等について整理することでも構わない）」については、提案書「７．経営人材及び事業管理者について」に記載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また、加速枠として別枠にて当該提案をする場合は、これまでの成果を基に、加速的かつ更なる挑戦的な実証となる提案であることが明瞭に確認できるように提案書に記載してください。</a:t>
            </a:r>
            <a:endParaRPr lang="en-US" altLang="ja-JP" sz="1100" dirty="0">
              <a:solidFill>
                <a:schemeClr val="accent1"/>
              </a:solidFill>
            </a:endParaRPr>
          </a:p>
        </p:txBody>
      </p:sp>
    </p:spTree>
    <p:extLst>
      <p:ext uri="{BB962C8B-B14F-4D97-AF65-F5344CB8AC3E}">
        <p14:creationId xmlns:p14="http://schemas.microsoft.com/office/powerpoint/2010/main" val="3861214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p:txBody>
          <a:bodyPr>
            <a:normAutofit/>
          </a:bodyPr>
          <a:lstStyle/>
          <a:p>
            <a:r>
              <a:rPr lang="ja-JP" altLang="en-US" dirty="0"/>
              <a:t>２</a:t>
            </a:r>
            <a:r>
              <a:rPr kumimoji="1" lang="ja-JP" altLang="en-US" dirty="0"/>
              <a:t>．提案する内容（実施項目②）</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8</a:t>
            </a:fld>
            <a:endParaRPr lang="ja-JP" altLang="en-US" dirty="0"/>
          </a:p>
        </p:txBody>
      </p:sp>
      <p:sp>
        <p:nvSpPr>
          <p:cNvPr id="5" name="テキスト ボックス 4">
            <a:extLst>
              <a:ext uri="{FF2B5EF4-FFF2-40B4-BE49-F238E27FC236}">
                <a16:creationId xmlns:a16="http://schemas.microsoft.com/office/drawing/2014/main" id="{420AC40B-80A2-3053-CCD5-CBD3EE4EB498}"/>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2-2</a:t>
            </a:r>
            <a:r>
              <a:rPr kumimoji="1" lang="ja-JP" altLang="en-US" sz="800" dirty="0">
                <a:solidFill>
                  <a:schemeClr val="bg1"/>
                </a:solidFill>
                <a:latin typeface="メイリオ" panose="020B0604030504040204" pitchFamily="50" charset="-128"/>
                <a:ea typeface="メイリオ" panose="020B0604030504040204" pitchFamily="50" charset="-128"/>
              </a:rPr>
              <a:t>～</a:t>
            </a:r>
            <a:r>
              <a:rPr kumimoji="1" lang="en-US" altLang="ja-JP" sz="800" dirty="0">
                <a:solidFill>
                  <a:schemeClr val="bg1"/>
                </a:solidFill>
                <a:latin typeface="メイリオ" panose="020B0604030504040204" pitchFamily="50" charset="-128"/>
                <a:ea typeface="メイリオ" panose="020B0604030504040204" pitchFamily="50" charset="-128"/>
              </a:rPr>
              <a:t>5</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C083E592-F24D-966C-17BC-BF3D505A253D}"/>
              </a:ext>
            </a:extLst>
          </p:cNvPr>
          <p:cNvSpPr txBox="1"/>
          <p:nvPr/>
        </p:nvSpPr>
        <p:spPr>
          <a:xfrm>
            <a:off x="363823" y="1140483"/>
            <a:ext cx="8056983" cy="2631490"/>
          </a:xfrm>
          <a:prstGeom prst="rect">
            <a:avLst/>
          </a:prstGeom>
          <a:noFill/>
        </p:spPr>
        <p:txBody>
          <a:bodyPr wrap="square">
            <a:spAutoFit/>
          </a:bodyPr>
          <a:lstStyle/>
          <a:p>
            <a:r>
              <a:rPr lang="ja-JP" altLang="en-US" sz="1100" dirty="0">
                <a:solidFill>
                  <a:schemeClr val="accent1"/>
                </a:solidFill>
              </a:rPr>
              <a:t>仕様書に記載のある実施内容に呼応する形式で項目を立てて、定義、方法、考え方等について説明した上で、課題選定と対応策、重要点、取りまとめ手法をわかりやすく整理して記載してください。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全体スケジュールにおいて、どこに位置づけされるのか、事業期間における時間軸がわかるようにしてください。</a:t>
            </a:r>
            <a:endParaRPr lang="en-US" altLang="ja-JP" sz="1100" dirty="0">
              <a:solidFill>
                <a:schemeClr val="accent1"/>
              </a:solidFill>
            </a:endParaRPr>
          </a:p>
          <a:p>
            <a:r>
              <a:rPr lang="ja-JP" altLang="en-US" sz="1100" dirty="0">
                <a:solidFill>
                  <a:schemeClr val="accent1"/>
                </a:solidFill>
              </a:rPr>
              <a:t>その際、アウトプットイメージがわかるようにしてください。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また、独自性がわかるように、項目を設けるか、下線、マーカー等で視覚的に強調する等工夫してください。</a:t>
            </a:r>
            <a:endParaRPr lang="en-US" altLang="ja-JP" sz="1100" dirty="0">
              <a:solidFill>
                <a:schemeClr val="accent1"/>
              </a:solidFill>
            </a:endParaRPr>
          </a:p>
          <a:p>
            <a:r>
              <a:rPr lang="ja-JP" altLang="en-US" sz="1100" dirty="0">
                <a:solidFill>
                  <a:schemeClr val="accent1"/>
                </a:solidFill>
              </a:rPr>
              <a:t>各実施項目（小項目含む）について、最大</a:t>
            </a:r>
            <a:r>
              <a:rPr lang="en-US" altLang="ja-JP" sz="1100" dirty="0">
                <a:solidFill>
                  <a:schemeClr val="accent1"/>
                </a:solidFill>
              </a:rPr>
              <a:t>4</a:t>
            </a:r>
            <a:r>
              <a:rPr lang="ja-JP" altLang="en-US" sz="1100" dirty="0">
                <a:solidFill>
                  <a:schemeClr val="accent1"/>
                </a:solidFill>
              </a:rPr>
              <a:t>スライド以内に収めてください。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a:p>
            <a:r>
              <a:rPr lang="ja-JP" altLang="en-US" sz="1100" dirty="0">
                <a:solidFill>
                  <a:schemeClr val="accent1"/>
                </a:solidFill>
              </a:rPr>
              <a:t>なお、要項、規定・規則、ロングリスト等は提案書の「別紙」（別紙は、他項目等と合わせて、</a:t>
            </a:r>
            <a:r>
              <a:rPr lang="en-US" altLang="ja-JP" sz="1100" dirty="0">
                <a:solidFill>
                  <a:schemeClr val="accent1"/>
                </a:solidFill>
              </a:rPr>
              <a:t>A4</a:t>
            </a:r>
            <a:r>
              <a:rPr lang="ja-JP" altLang="en-US" sz="1100" dirty="0">
                <a:solidFill>
                  <a:schemeClr val="accent1"/>
                </a:solidFill>
              </a:rPr>
              <a:t>サイズ最大</a:t>
            </a:r>
            <a:r>
              <a:rPr lang="en-US" altLang="ja-JP" sz="1100" dirty="0">
                <a:solidFill>
                  <a:schemeClr val="accent1"/>
                </a:solidFill>
              </a:rPr>
              <a:t>10</a:t>
            </a:r>
            <a:r>
              <a:rPr lang="ja-JP" altLang="en-US" sz="1100" dirty="0">
                <a:solidFill>
                  <a:schemeClr val="accent1"/>
                </a:solidFill>
              </a:rPr>
              <a:t>枚以内）として提出することができます。</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また、加速枠として別枠にて当該提案をする場合は、これまでの成果を基に、加速的かつ更なる挑戦的な実証となる提案であることが明瞭に確認できるように提案書に記載してください。</a:t>
            </a:r>
            <a:endParaRPr lang="en-US" altLang="ja-JP" sz="1100" dirty="0">
              <a:solidFill>
                <a:schemeClr val="accent1"/>
              </a:solidFill>
            </a:endParaRPr>
          </a:p>
        </p:txBody>
      </p:sp>
    </p:spTree>
    <p:extLst>
      <p:ext uri="{BB962C8B-B14F-4D97-AF65-F5344CB8AC3E}">
        <p14:creationId xmlns:p14="http://schemas.microsoft.com/office/powerpoint/2010/main" val="3511054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p:txBody>
          <a:bodyPr>
            <a:normAutofit/>
          </a:bodyPr>
          <a:lstStyle/>
          <a:p>
            <a:r>
              <a:rPr lang="ja-JP" altLang="en-US" dirty="0"/>
              <a:t>２</a:t>
            </a:r>
            <a:r>
              <a:rPr kumimoji="1" lang="ja-JP" altLang="en-US" dirty="0"/>
              <a:t>．提案する内容（実施項目③）</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9</a:t>
            </a:fld>
            <a:endParaRPr lang="ja-JP" altLang="en-US" dirty="0"/>
          </a:p>
        </p:txBody>
      </p:sp>
      <p:sp>
        <p:nvSpPr>
          <p:cNvPr id="5" name="テキスト ボックス 4">
            <a:extLst>
              <a:ext uri="{FF2B5EF4-FFF2-40B4-BE49-F238E27FC236}">
                <a16:creationId xmlns:a16="http://schemas.microsoft.com/office/drawing/2014/main" id="{420AC40B-80A2-3053-CCD5-CBD3EE4EB498}"/>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2-2</a:t>
            </a:r>
            <a:r>
              <a:rPr kumimoji="1" lang="ja-JP" altLang="en-US" sz="800" dirty="0">
                <a:solidFill>
                  <a:schemeClr val="bg1"/>
                </a:solidFill>
                <a:latin typeface="メイリオ" panose="020B0604030504040204" pitchFamily="50" charset="-128"/>
                <a:ea typeface="メイリオ" panose="020B0604030504040204" pitchFamily="50" charset="-128"/>
              </a:rPr>
              <a:t>～</a:t>
            </a:r>
            <a:r>
              <a:rPr kumimoji="1" lang="en-US" altLang="ja-JP" sz="800" dirty="0">
                <a:solidFill>
                  <a:schemeClr val="bg1"/>
                </a:solidFill>
                <a:latin typeface="メイリオ" panose="020B0604030504040204" pitchFamily="50" charset="-128"/>
                <a:ea typeface="メイリオ" panose="020B0604030504040204" pitchFamily="50" charset="-128"/>
              </a:rPr>
              <a:t>5</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7FF7A203-A6A4-4196-DF4A-D4C5E6280265}"/>
              </a:ext>
            </a:extLst>
          </p:cNvPr>
          <p:cNvSpPr txBox="1"/>
          <p:nvPr/>
        </p:nvSpPr>
        <p:spPr>
          <a:xfrm>
            <a:off x="363823" y="1140483"/>
            <a:ext cx="8056983" cy="2631490"/>
          </a:xfrm>
          <a:prstGeom prst="rect">
            <a:avLst/>
          </a:prstGeom>
          <a:noFill/>
        </p:spPr>
        <p:txBody>
          <a:bodyPr wrap="square">
            <a:spAutoFit/>
          </a:bodyPr>
          <a:lstStyle/>
          <a:p>
            <a:r>
              <a:rPr lang="ja-JP" altLang="en-US" sz="1100" dirty="0">
                <a:solidFill>
                  <a:schemeClr val="accent1"/>
                </a:solidFill>
              </a:rPr>
              <a:t>仕様書に記載のある実施内容に呼応する形式で項目を立てて、定義、方法、考え方等について説明した上で、課題選定と対応策、重要点、取りまとめ手法をわかりやすく整理して記載してください。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全体スケジュールにおいて、どこに位置づけされるのか、事業期間における時間軸がわかるようにしてください。</a:t>
            </a:r>
            <a:endParaRPr lang="en-US" altLang="ja-JP" sz="1100" dirty="0">
              <a:solidFill>
                <a:schemeClr val="accent1"/>
              </a:solidFill>
            </a:endParaRPr>
          </a:p>
          <a:p>
            <a:r>
              <a:rPr lang="ja-JP" altLang="en-US" sz="1100" dirty="0">
                <a:solidFill>
                  <a:schemeClr val="accent1"/>
                </a:solidFill>
              </a:rPr>
              <a:t>その際、アウトプットイメージがわかるようにしてください。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また、独自性がわかるように、項目を設けるか、下線、マーカー等で視覚的に強調する等工夫してください。</a:t>
            </a:r>
            <a:endParaRPr lang="en-US" altLang="ja-JP" sz="1100" dirty="0">
              <a:solidFill>
                <a:schemeClr val="accent1"/>
              </a:solidFill>
            </a:endParaRPr>
          </a:p>
          <a:p>
            <a:r>
              <a:rPr lang="ja-JP" altLang="en-US" sz="1100" dirty="0">
                <a:solidFill>
                  <a:schemeClr val="accent1"/>
                </a:solidFill>
              </a:rPr>
              <a:t>各実施項目（小項目含む）について、最大</a:t>
            </a:r>
            <a:r>
              <a:rPr lang="en-US" altLang="ja-JP" sz="1100" dirty="0">
                <a:solidFill>
                  <a:schemeClr val="accent1"/>
                </a:solidFill>
              </a:rPr>
              <a:t>4</a:t>
            </a:r>
            <a:r>
              <a:rPr lang="ja-JP" altLang="en-US" sz="1100" dirty="0">
                <a:solidFill>
                  <a:schemeClr val="accent1"/>
                </a:solidFill>
              </a:rPr>
              <a:t>スライド以内に収めてください。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a:p>
            <a:r>
              <a:rPr lang="ja-JP" altLang="en-US" sz="1100" dirty="0">
                <a:solidFill>
                  <a:schemeClr val="accent1"/>
                </a:solidFill>
              </a:rPr>
              <a:t>なお、要項、規定・規則、ロングリスト等は提案書の「別紙」（別紙は、他項目等と合わせて、</a:t>
            </a:r>
            <a:r>
              <a:rPr lang="en-US" altLang="ja-JP" sz="1100" dirty="0">
                <a:solidFill>
                  <a:schemeClr val="accent1"/>
                </a:solidFill>
              </a:rPr>
              <a:t>A4</a:t>
            </a:r>
            <a:r>
              <a:rPr lang="ja-JP" altLang="en-US" sz="1100" dirty="0">
                <a:solidFill>
                  <a:schemeClr val="accent1"/>
                </a:solidFill>
              </a:rPr>
              <a:t>サイズ最大</a:t>
            </a:r>
            <a:r>
              <a:rPr lang="en-US" altLang="ja-JP" sz="1100" dirty="0">
                <a:solidFill>
                  <a:schemeClr val="accent1"/>
                </a:solidFill>
              </a:rPr>
              <a:t>10</a:t>
            </a:r>
            <a:r>
              <a:rPr lang="ja-JP" altLang="en-US" sz="1100" dirty="0">
                <a:solidFill>
                  <a:schemeClr val="accent1"/>
                </a:solidFill>
              </a:rPr>
              <a:t>枚以内）として提出することができます。</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また、加速枠として別枠にて当該提案をする場合は、これまでの成果を基に、加速的かつ更なる挑戦的な実証となる提案であることが明瞭に確認できるように提案書に記載してください。</a:t>
            </a:r>
            <a:endParaRPr lang="en-US" altLang="ja-JP" sz="1100" dirty="0">
              <a:solidFill>
                <a:schemeClr val="accent1"/>
              </a:solidFill>
            </a:endParaRPr>
          </a:p>
        </p:txBody>
      </p:sp>
    </p:spTree>
    <p:extLst>
      <p:ext uri="{BB962C8B-B14F-4D97-AF65-F5344CB8AC3E}">
        <p14:creationId xmlns:p14="http://schemas.microsoft.com/office/powerpoint/2010/main" val="1294112041"/>
      </p:ext>
    </p:extLst>
  </p:cSld>
  <p:clrMapOvr>
    <a:masterClrMapping/>
  </p:clrMapOvr>
</p:sld>
</file>

<file path=ppt/theme/theme1.xml><?xml version="1.0" encoding="utf-8"?>
<a:theme xmlns:a="http://schemas.openxmlformats.org/drawingml/2006/main" name="NEDO日本語16：9">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DO日本語16：9" id="{E7627FC0-82E2-4F40-AE95-EDA8A0518DCA}" vid="{B091D4D8-CA12-428C-A114-EED442D5176E}"/>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NEDO日本語16：9</Template>
  <Words>4071</Words>
  <PresentationFormat>A4 210 x 297 mm</PresentationFormat>
  <Paragraphs>344</Paragraphs>
  <Slides>21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21</vt:i4>
      </vt:variant>
    </vt:vector>
  </HeadingPairs>
  <TitlesOfParts>
    <vt:vector size="26" baseType="lpstr">
      <vt:lpstr>ＭＳ Ｐゴシック</vt:lpstr>
      <vt:lpstr>メイリオ</vt:lpstr>
      <vt:lpstr>游ゴシック</vt:lpstr>
      <vt:lpstr>Arial</vt:lpstr>
      <vt:lpstr>NEDO日本語16：9</vt:lpstr>
      <vt:lpstr>大学発スタートアップにおける経営人材確保支援（MPM） に係る提案書</vt:lpstr>
      <vt:lpstr>提案書概要 ○○○○○株式会社</vt:lpstr>
      <vt:lpstr>１．目的</vt:lpstr>
      <vt:lpstr>１．目的（グローバルな取組）</vt:lpstr>
      <vt:lpstr>１．目的</vt:lpstr>
      <vt:lpstr>２．提案する内容（実施内容とスケジュール）</vt:lpstr>
      <vt:lpstr>２．提案する内容（実施項目①）</vt:lpstr>
      <vt:lpstr>２．提案する内容（実施項目②）</vt:lpstr>
      <vt:lpstr>２．提案する内容（実施項目③）</vt:lpstr>
      <vt:lpstr>２．提案する内容（実施項目④）</vt:lpstr>
      <vt:lpstr>３．必要経費</vt:lpstr>
      <vt:lpstr>３．必要経費（積算表）</vt:lpstr>
      <vt:lpstr>４．関連業務実績</vt:lpstr>
      <vt:lpstr>５．事業実施体制図</vt:lpstr>
      <vt:lpstr>６．経営基盤</vt:lpstr>
      <vt:lpstr>７．経営人材及び事業管理者について</vt:lpstr>
      <vt:lpstr>７．経営人材及び事業管理者について</vt:lpstr>
      <vt:lpstr>８．委託業務管理体制</vt:lpstr>
      <vt:lpstr>９．ワークライフバランス等推進企業に関する認定状況</vt:lpstr>
      <vt:lpstr>１０．契約書に関する合意</vt:lpstr>
      <vt:lpstr>１１．その他</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