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1"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107" d="100"/>
          <a:sy n="107" d="100"/>
        </p:scale>
        <p:origin x="2112" y="12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2025/3/27</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2025/3/27</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14375" y="747713"/>
            <a:ext cx="537845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9086864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2025/3/27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2025/3/27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2025/3/27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2025/3/27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2025/3/27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2025/3/27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2025/3/27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2025/3/27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2025/3/27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2025/3/27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2025/3/27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2025/3/27</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4" y="2856687"/>
            <a:ext cx="4761288" cy="28150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049970"/>
            <a:ext cx="4717029" cy="2878908"/>
          </a:xfrm>
          <a:prstGeom prst="rect">
            <a:avLst/>
          </a:prstGeom>
          <a:noFill/>
          <a:ln w="19050">
            <a:solidFill>
              <a:schemeClr val="bg1">
                <a:lumMod val="65000"/>
              </a:schemeClr>
            </a:solidFill>
            <a:miter lim="800000"/>
            <a:headEnd/>
            <a:tailEnd/>
          </a:ln>
        </p:spPr>
        <p:txBody>
          <a:bodyPr tIns="144000"/>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事業総額（実証フェーズ）：〇億円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助成対象費用（実証フェーズ）：〇億円（</a:t>
            </a:r>
            <a:r>
              <a:rPr lang="en-US" altLang="ja-JP" sz="1200" dirty="0">
                <a:solidFill>
                  <a:prstClr val="black">
                    <a:lumMod val="95000"/>
                    <a:lumOff val="5000"/>
                  </a:prstClr>
                </a:solidFill>
                <a:latin typeface="Meiryo UI" panose="020B0604030504040204" pitchFamily="50" charset="-128"/>
                <a:ea typeface="Meiryo UI" panose="020B0604030504040204" pitchFamily="50" charset="-128"/>
              </a:rPr>
              <a:t>40</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億円以内）</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NEDO</a:t>
            </a:r>
            <a:r>
              <a:rPr lang="zh-TW" altLang="en-US" sz="1200" dirty="0">
                <a:latin typeface="Meiryo UI" panose="020B0604030504040204" pitchFamily="50" charset="-128"/>
                <a:ea typeface="Meiryo UI" panose="020B0604030504040204" pitchFamily="50" charset="-128"/>
              </a:rPr>
              <a:t>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その他費用</a:t>
            </a:r>
            <a:r>
              <a:rPr lang="zh-TW"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成立性調査：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実証設計 　：</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　 ：</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7" y="853560"/>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５．事業規模・実施期間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脱炭素化・エネルギー転換に資する我が国技術の国際実証事業／成立性調査</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／○○○○○○○○○（国 </a:t>
            </a:r>
            <a:r>
              <a:rPr lang="en-US" altLang="ja-JP" sz="1600" dirty="0">
                <a:solidFill>
                  <a:prstClr val="white"/>
                </a:solidFill>
                <a:latin typeface="Meiryo UI" panose="020B0604030504040204" pitchFamily="50" charset="-128"/>
                <a:ea typeface="Meiryo UI" panose="020B0604030504040204" pitchFamily="50" charset="-128"/>
              </a:rPr>
              <a:t>or</a:t>
            </a:r>
            <a:r>
              <a:rPr lang="ja-JP" altLang="en-US" sz="1600" dirty="0">
                <a:solidFill>
                  <a:prstClr val="white"/>
                </a:solidFill>
                <a:latin typeface="Meiryo UI" panose="020B0604030504040204" pitchFamily="50" charset="-128"/>
                <a:ea typeface="Meiryo UI" panose="020B0604030504040204" pitchFamily="50" charset="-128"/>
              </a:rPr>
              <a:t> 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2101339353"/>
              </p:ext>
            </p:extLst>
          </p:nvPr>
        </p:nvGraphicFramePr>
        <p:xfrm>
          <a:off x="5282219" y="3091484"/>
          <a:ext cx="3634020" cy="758751"/>
        </p:xfrm>
        <a:graphic>
          <a:graphicData uri="http://schemas.openxmlformats.org/drawingml/2006/table">
            <a:tbl>
              <a:tblPr firstRow="1" bandRow="1">
                <a:tableStyleId>{5940675A-B579-460E-94D1-54222C63F5DA}</a:tableStyleId>
              </a:tblPr>
              <a:tblGrid>
                <a:gridCol w="726804">
                  <a:extLst>
                    <a:ext uri="{9D8B030D-6E8A-4147-A177-3AD203B41FA5}">
                      <a16:colId xmlns:a16="http://schemas.microsoft.com/office/drawing/2014/main" val="20000"/>
                    </a:ext>
                  </a:extLst>
                </a:gridCol>
                <a:gridCol w="726804">
                  <a:extLst>
                    <a:ext uri="{9D8B030D-6E8A-4147-A177-3AD203B41FA5}">
                      <a16:colId xmlns:a16="http://schemas.microsoft.com/office/drawing/2014/main" val="20001"/>
                    </a:ext>
                  </a:extLst>
                </a:gridCol>
                <a:gridCol w="726804">
                  <a:extLst>
                    <a:ext uri="{9D8B030D-6E8A-4147-A177-3AD203B41FA5}">
                      <a16:colId xmlns:a16="http://schemas.microsoft.com/office/drawing/2014/main" val="20002"/>
                    </a:ext>
                  </a:extLst>
                </a:gridCol>
                <a:gridCol w="726804">
                  <a:extLst>
                    <a:ext uri="{9D8B030D-6E8A-4147-A177-3AD203B41FA5}">
                      <a16:colId xmlns:a16="http://schemas.microsoft.com/office/drawing/2014/main" val="20003"/>
                    </a:ext>
                  </a:extLst>
                </a:gridCol>
                <a:gridCol w="726804">
                  <a:extLst>
                    <a:ext uri="{9D8B030D-6E8A-4147-A177-3AD203B41FA5}">
                      <a16:colId xmlns:a16="http://schemas.microsoft.com/office/drawing/2014/main" val="1284232854"/>
                    </a:ext>
                  </a:extLst>
                </a:gridCol>
              </a:tblGrid>
              <a:tr h="218025">
                <a:tc>
                  <a:txBody>
                    <a:bodyPr/>
                    <a:lstStyle/>
                    <a:p>
                      <a:pPr algn="ct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FY</a:t>
                      </a:r>
                      <a:endParaRPr kumimoji="1" lang="ja-JP" altLang="en-US" sz="800" dirty="0">
                        <a:latin typeface="Meiryo UI" panose="020B0604030504040204" pitchFamily="50" charset="-128"/>
                        <a:ea typeface="Meiryo UI" panose="020B0604030504040204" pitchFamily="50" charset="-128"/>
                      </a:endParaRPr>
                    </a:p>
                  </a:txBody>
                  <a:tcPr marL="91427" marR="91427" marT="45708" marB="45708" anchor="ctr">
                    <a:solidFill>
                      <a:schemeClr val="accent1">
                        <a:lumMod val="20000"/>
                        <a:lumOff val="80000"/>
                      </a:schemeClr>
                    </a:solidFill>
                  </a:tcPr>
                </a:tc>
                <a:tc>
                  <a:txBody>
                    <a:bodyPr/>
                    <a:lstStyle/>
                    <a:p>
                      <a:pPr algn="ct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FY</a:t>
                      </a:r>
                      <a:endParaRPr kumimoji="1" lang="ja-JP" altLang="en-US" sz="800" dirty="0">
                        <a:latin typeface="Meiryo UI" panose="020B0604030504040204" pitchFamily="50" charset="-128"/>
                        <a:ea typeface="Meiryo UI" panose="020B0604030504040204" pitchFamily="50" charset="-128"/>
                      </a:endParaRPr>
                    </a:p>
                  </a:txBody>
                  <a:tcPr marL="91427" marR="91427" marT="45708" marB="45708" anchor="ctr">
                    <a:solidFill>
                      <a:schemeClr val="accent1">
                        <a:lumMod val="20000"/>
                        <a:lumOff val="80000"/>
                      </a:schemeClr>
                    </a:solidFill>
                  </a:tcPr>
                </a:tc>
                <a:tc>
                  <a:txBody>
                    <a:bodyPr/>
                    <a:lstStyle/>
                    <a:p>
                      <a:pPr algn="ct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FY</a:t>
                      </a:r>
                      <a:endParaRPr kumimoji="1" lang="ja-JP" altLang="en-US" sz="800" dirty="0">
                        <a:latin typeface="Meiryo UI" panose="020B0604030504040204" pitchFamily="50" charset="-128"/>
                        <a:ea typeface="Meiryo UI" panose="020B0604030504040204" pitchFamily="50" charset="-128"/>
                      </a:endParaRPr>
                    </a:p>
                  </a:txBody>
                  <a:tcPr marL="91427" marR="91427" marT="45708" marB="45708" anchor="ctr">
                    <a:solidFill>
                      <a:schemeClr val="accent1">
                        <a:lumMod val="20000"/>
                        <a:lumOff val="80000"/>
                      </a:schemeClr>
                    </a:solidFill>
                  </a:tcPr>
                </a:tc>
                <a:tc>
                  <a:txBody>
                    <a:bodyPr/>
                    <a:lstStyle/>
                    <a:p>
                      <a:pPr algn="ct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FY</a:t>
                      </a:r>
                      <a:endParaRPr kumimoji="1" lang="ja-JP" altLang="en-US" sz="800" dirty="0">
                        <a:latin typeface="Meiryo UI" panose="020B0604030504040204" pitchFamily="50" charset="-128"/>
                        <a:ea typeface="Meiryo UI" panose="020B0604030504040204" pitchFamily="50" charset="-128"/>
                      </a:endParaRPr>
                    </a:p>
                  </a:txBody>
                  <a:tcPr marL="91427" marR="91427" marT="45708" marB="45708" anchor="ctr">
                    <a:solidFill>
                      <a:schemeClr val="accent1">
                        <a:lumMod val="20000"/>
                        <a:lumOff val="80000"/>
                      </a:schemeClr>
                    </a:solidFill>
                  </a:tcPr>
                </a:tc>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FY</a:t>
                      </a:r>
                      <a:endParaRPr kumimoji="1" lang="ja-JP" altLang="en-US" sz="800" dirty="0">
                        <a:latin typeface="Meiryo UI" panose="020B0604030504040204" pitchFamily="50" charset="-128"/>
                        <a:ea typeface="Meiryo UI" panose="020B0604030504040204" pitchFamily="50" charset="-128"/>
                      </a:endParaRPr>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6955062" y="3387160"/>
            <a:ext cx="1924050"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209157" y="3388735"/>
            <a:ext cx="708778"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実証設計</a:t>
            </a:r>
          </a:p>
        </p:txBody>
      </p:sp>
      <p:sp>
        <p:nvSpPr>
          <p:cNvPr id="194" name="角丸四角形 193"/>
          <p:cNvSpPr/>
          <p:nvPr/>
        </p:nvSpPr>
        <p:spPr>
          <a:xfrm>
            <a:off x="6832370" y="3323607"/>
            <a:ext cx="182752" cy="501422"/>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事業化評価</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412" y="4138777"/>
            <a:ext cx="4717029" cy="265600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17915" y="4024340"/>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６．想定する実証研究実施体制</a:t>
            </a:r>
          </a:p>
        </p:txBody>
      </p:sp>
      <p:sp>
        <p:nvSpPr>
          <p:cNvPr id="63" name="正方形/長方形 62"/>
          <p:cNvSpPr/>
          <p:nvPr/>
        </p:nvSpPr>
        <p:spPr>
          <a:xfrm>
            <a:off x="1048625" y="1173225"/>
            <a:ext cx="3621102"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955671"/>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805299" y="5042854"/>
            <a:ext cx="887413" cy="0"/>
          </a:xfrm>
          <a:prstGeom prst="line">
            <a:avLst/>
          </a:prstGeom>
          <a:noFill/>
          <a:ln w="50800">
            <a:solidFill>
              <a:srgbClr val="3366FF"/>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a:solidFill>
                  <a:srgbClr val="000000"/>
                </a:solidFill>
                <a:latin typeface="Meiryo UI" panose="020B0604030504040204" pitchFamily="50" charset="-128"/>
                <a:ea typeface="Meiryo UI" panose="020B0604030504040204" pitchFamily="50" charset="-128"/>
                <a:cs typeface="Arial" charset="0"/>
              </a:rPr>
              <a:t>協力、支援</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20931" y="3424530"/>
            <a:ext cx="4013297" cy="1299201"/>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a:t>
            </a:r>
            <a:r>
              <a:rPr lang="en-US" altLang="ja-JP" sz="1200" baseline="-25000" dirty="0">
                <a:solidFill>
                  <a:srgbClr val="3366FF"/>
                </a:solidFill>
                <a:latin typeface="Meiryo UI" panose="020B0604030504040204" pitchFamily="50" charset="-128"/>
                <a:ea typeface="Meiryo UI" panose="020B0604030504040204" pitchFamily="50" charset="-128"/>
              </a:rPr>
              <a:t>2</a:t>
            </a: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14400" y="2305355"/>
            <a:ext cx="3903267"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対象国または地域名のみ記載。（例：タイ </a:t>
            </a:r>
            <a:r>
              <a:rPr lang="en-US" altLang="ja-JP" sz="1200" dirty="0">
                <a:solidFill>
                  <a:srgbClr val="3366FF"/>
                </a:solidFill>
                <a:latin typeface="Meiryo UI" panose="020B0604030504040204" pitchFamily="50" charset="-128"/>
                <a:ea typeface="Meiryo UI" panose="020B0604030504040204" pitchFamily="50" charset="-128"/>
              </a:rPr>
              <a:t>or </a:t>
            </a:r>
            <a:r>
              <a:rPr lang="ja-JP" altLang="en-US" sz="1200" dirty="0">
                <a:solidFill>
                  <a:srgbClr val="3366FF"/>
                </a:solidFill>
                <a:latin typeface="Meiryo UI" panose="020B0604030504040204" pitchFamily="50" charset="-128"/>
                <a:ea typeface="Meiryo UI" panose="020B0604030504040204" pitchFamily="50" charset="-128"/>
              </a:rPr>
              <a:t>台湾等）</a:t>
            </a:r>
          </a:p>
        </p:txBody>
      </p:sp>
      <p:sp>
        <p:nvSpPr>
          <p:cNvPr id="70" name="テキスト ボックス 69"/>
          <p:cNvSpPr txBox="1"/>
          <p:nvPr/>
        </p:nvSpPr>
        <p:spPr>
          <a:xfrm>
            <a:off x="8088923" y="487141"/>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8576282" y="3358207"/>
            <a:ext cx="1085011" cy="486553"/>
          </a:xfrm>
          <a:prstGeom prst="wedgeRectCallout">
            <a:avLst>
              <a:gd name="adj1" fmla="val -77351"/>
              <a:gd name="adj2" fmla="val -14995"/>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7664136" y="24442"/>
            <a:ext cx="1542167" cy="469055"/>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72588" y="5903630"/>
            <a:ext cx="4761288" cy="89713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1102042" y="6172730"/>
            <a:ext cx="3763782" cy="432515"/>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冒頭「○」に事業の</a:t>
            </a:r>
            <a:r>
              <a:rPr lang="en-US" altLang="ja-JP" sz="1200" dirty="0">
                <a:solidFill>
                  <a:srgbClr val="3366FF"/>
                </a:solidFill>
                <a:latin typeface="Meiryo UI" panose="020B0604030504040204" pitchFamily="50" charset="-128"/>
                <a:ea typeface="Meiryo UI" panose="020B0604030504040204" pitchFamily="50" charset="-128"/>
              </a:rPr>
              <a:t>PR</a:t>
            </a:r>
            <a:r>
              <a:rPr lang="ja-JP" altLang="en-US" sz="1200" dirty="0">
                <a:solidFill>
                  <a:srgbClr val="3366FF"/>
                </a:solidFill>
                <a:latin typeface="Meiryo UI" panose="020B0604030504040204" pitchFamily="50" charset="-128"/>
                <a:ea typeface="Meiryo UI" panose="020B0604030504040204" pitchFamily="50" charset="-128"/>
              </a:rPr>
              <a:t>ポイント、「●」に検討課題を専門用語をなるべく用いず、平易な内容で簡潔に記載。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81558" y="5747769"/>
            <a:ext cx="3885138"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４．○事業の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
        <p:nvSpPr>
          <p:cNvPr id="4" name="正方形/長方形 3">
            <a:extLst>
              <a:ext uri="{FF2B5EF4-FFF2-40B4-BE49-F238E27FC236}">
                <a16:creationId xmlns:a16="http://schemas.microsoft.com/office/drawing/2014/main" id="{960E7D8F-63AC-965E-D2A9-5688FF1985A9}"/>
              </a:ext>
            </a:extLst>
          </p:cNvPr>
          <p:cNvSpPr/>
          <p:nvPr/>
        </p:nvSpPr>
        <p:spPr>
          <a:xfrm>
            <a:off x="9287434" y="-15886"/>
            <a:ext cx="599659" cy="2655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別添</a:t>
            </a:r>
            <a:r>
              <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p>
        </p:txBody>
      </p:sp>
      <p:sp>
        <p:nvSpPr>
          <p:cNvPr id="10" name="四角形吹き出し 70">
            <a:extLst>
              <a:ext uri="{FF2B5EF4-FFF2-40B4-BE49-F238E27FC236}">
                <a16:creationId xmlns:a16="http://schemas.microsoft.com/office/drawing/2014/main" id="{098B3E7B-B705-5042-C3D3-3E26D503D33D}"/>
              </a:ext>
            </a:extLst>
          </p:cNvPr>
          <p:cNvSpPr/>
          <p:nvPr/>
        </p:nvSpPr>
        <p:spPr>
          <a:xfrm>
            <a:off x="7734354" y="767749"/>
            <a:ext cx="1910571" cy="486701"/>
          </a:xfrm>
          <a:prstGeom prst="wedgeRectCallout">
            <a:avLst>
              <a:gd name="adj1" fmla="val -58021"/>
              <a:gd name="adj2" fmla="val 39720"/>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相手国負担額やその他補助金等も含めた事業全体の総額。</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11" name="四角形吹き出し 70">
            <a:extLst>
              <a:ext uri="{FF2B5EF4-FFF2-40B4-BE49-F238E27FC236}">
                <a16:creationId xmlns:a16="http://schemas.microsoft.com/office/drawing/2014/main" id="{23E31A75-A2DC-F70C-0C91-1FA1F8FEDD70}"/>
              </a:ext>
            </a:extLst>
          </p:cNvPr>
          <p:cNvSpPr/>
          <p:nvPr/>
        </p:nvSpPr>
        <p:spPr>
          <a:xfrm>
            <a:off x="8740462" y="1623624"/>
            <a:ext cx="1112110" cy="606474"/>
          </a:xfrm>
          <a:prstGeom prst="wedgeRectCallout">
            <a:avLst>
              <a:gd name="adj1" fmla="val -128729"/>
              <a:gd name="adj2" fmla="val -53397"/>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事業総額のうち</a:t>
            </a:r>
            <a:r>
              <a:rPr lang="en-US" altLang="ja-JP" sz="1100" dirty="0">
                <a:solidFill>
                  <a:srgbClr val="0000FF"/>
                </a:solidFill>
                <a:latin typeface="Meiryo UI" panose="020B0604030504040204" pitchFamily="50" charset="-128"/>
                <a:ea typeface="Meiryo UI" panose="020B0604030504040204" pitchFamily="50" charset="-128"/>
              </a:rPr>
              <a:t>NEDO</a:t>
            </a:r>
            <a:r>
              <a:rPr lang="ja-JP" altLang="en-US" sz="1100" dirty="0">
                <a:solidFill>
                  <a:srgbClr val="0000FF"/>
                </a:solidFill>
                <a:latin typeface="Meiryo UI" panose="020B0604030504040204" pitchFamily="50" charset="-128"/>
                <a:ea typeface="Meiryo UI" panose="020B0604030504040204" pitchFamily="50" charset="-128"/>
              </a:rPr>
              <a:t>事業として申請する費用。</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7" name="四角形吹き出し 55">
            <a:extLst>
              <a:ext uri="{FF2B5EF4-FFF2-40B4-BE49-F238E27FC236}">
                <a16:creationId xmlns:a16="http://schemas.microsoft.com/office/drawing/2014/main" id="{920074BB-751B-03D1-706A-C53FC54130E0}"/>
              </a:ext>
            </a:extLst>
          </p:cNvPr>
          <p:cNvSpPr/>
          <p:nvPr/>
        </p:nvSpPr>
        <p:spPr>
          <a:xfrm>
            <a:off x="3647123" y="429880"/>
            <a:ext cx="2410021" cy="270947"/>
          </a:xfrm>
          <a:prstGeom prst="wedgeRectCallout">
            <a:avLst>
              <a:gd name="adj1" fmla="val -114246"/>
              <a:gd name="adj2" fmla="val -51041"/>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実証名称を記載（</a:t>
            </a:r>
            <a:r>
              <a:rPr lang="en-US" altLang="ja-JP" sz="1200" dirty="0">
                <a:solidFill>
                  <a:srgbClr val="3366FF"/>
                </a:solidFill>
                <a:latin typeface="Meiryo UI" panose="020B0604030504040204" pitchFamily="50" charset="-128"/>
                <a:ea typeface="Meiryo UI" panose="020B0604030504040204" pitchFamily="50" charset="-128"/>
              </a:rPr>
              <a:t>50</a:t>
            </a:r>
            <a:r>
              <a:rPr lang="ja-JP" altLang="en-US" sz="1200" dirty="0">
                <a:solidFill>
                  <a:srgbClr val="3366FF"/>
                </a:solidFill>
                <a:latin typeface="Meiryo UI" panose="020B0604030504040204" pitchFamily="50" charset="-128"/>
                <a:ea typeface="Meiryo UI" panose="020B0604030504040204" pitchFamily="50" charset="-128"/>
              </a:rPr>
              <a:t>文字以内）。</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12" name="四角形吹き出し 55">
            <a:extLst>
              <a:ext uri="{FF2B5EF4-FFF2-40B4-BE49-F238E27FC236}">
                <a16:creationId xmlns:a16="http://schemas.microsoft.com/office/drawing/2014/main" id="{9B91F455-5E2E-2043-3E05-E026A1BEA56F}"/>
              </a:ext>
            </a:extLst>
          </p:cNvPr>
          <p:cNvSpPr/>
          <p:nvPr/>
        </p:nvSpPr>
        <p:spPr>
          <a:xfrm>
            <a:off x="6131223" y="249626"/>
            <a:ext cx="1462870" cy="243871"/>
          </a:xfrm>
          <a:prstGeom prst="wedgeRectCallout">
            <a:avLst>
              <a:gd name="adj1" fmla="val -227027"/>
              <a:gd name="adj2" fmla="val -20729"/>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例：タイ </a:t>
            </a:r>
            <a:r>
              <a:rPr lang="en-US" altLang="ja-JP" sz="1200" dirty="0">
                <a:solidFill>
                  <a:srgbClr val="3366FF"/>
                </a:solidFill>
                <a:latin typeface="Meiryo UI" panose="020B0604030504040204" pitchFamily="50" charset="-128"/>
                <a:ea typeface="Meiryo UI" panose="020B0604030504040204" pitchFamily="50" charset="-128"/>
              </a:rPr>
              <a:t>or </a:t>
            </a:r>
            <a:r>
              <a:rPr lang="ja-JP" altLang="en-US" sz="1200" dirty="0">
                <a:solidFill>
                  <a:srgbClr val="3366FF"/>
                </a:solidFill>
                <a:latin typeface="Meiryo UI" panose="020B0604030504040204" pitchFamily="50" charset="-128"/>
                <a:ea typeface="Meiryo UI" panose="020B0604030504040204" pitchFamily="50" charset="-128"/>
              </a:rPr>
              <a:t>台湾等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8" name="四角形吹き出し 70">
            <a:extLst>
              <a:ext uri="{FF2B5EF4-FFF2-40B4-BE49-F238E27FC236}">
                <a16:creationId xmlns:a16="http://schemas.microsoft.com/office/drawing/2014/main" id="{AB1CA9B0-F91E-4929-950F-A2B6D2E30DCA}"/>
              </a:ext>
            </a:extLst>
          </p:cNvPr>
          <p:cNvSpPr/>
          <p:nvPr/>
        </p:nvSpPr>
        <p:spPr>
          <a:xfrm>
            <a:off x="7116368" y="1763611"/>
            <a:ext cx="1573271" cy="646509"/>
          </a:xfrm>
          <a:prstGeom prst="wedgeRectCallout">
            <a:avLst>
              <a:gd name="adj1" fmla="val -77743"/>
              <a:gd name="adj2" fmla="val 3945"/>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相手国負担額やその他補助金等の金額。特段なければ本項目は削除。</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6" name="四角形吹き出し 70">
            <a:extLst>
              <a:ext uri="{FF2B5EF4-FFF2-40B4-BE49-F238E27FC236}">
                <a16:creationId xmlns:a16="http://schemas.microsoft.com/office/drawing/2014/main" id="{4618A6C5-6587-69AF-EAA1-40245B79C68E}"/>
              </a:ext>
            </a:extLst>
          </p:cNvPr>
          <p:cNvSpPr/>
          <p:nvPr/>
        </p:nvSpPr>
        <p:spPr>
          <a:xfrm>
            <a:off x="8797608" y="2379535"/>
            <a:ext cx="962833" cy="536676"/>
          </a:xfrm>
          <a:prstGeom prst="wedgeRectCallout">
            <a:avLst>
              <a:gd name="adj1" fmla="val -70070"/>
              <a:gd name="adj2" fmla="val 12214"/>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年</a:t>
            </a:r>
            <a:r>
              <a:rPr lang="en-US" altLang="ja-JP" sz="1000" dirty="0">
                <a:solidFill>
                  <a:srgbClr val="0000FF"/>
                </a:solidFill>
                <a:latin typeface="Meiryo UI" panose="020B0604030504040204" pitchFamily="50" charset="-128"/>
                <a:ea typeface="Meiryo UI" panose="020B0604030504040204" pitchFamily="50" charset="-128"/>
              </a:rPr>
              <a:t>2</a:t>
            </a:r>
            <a:r>
              <a:rPr lang="ja-JP" altLang="en-US" sz="1000" dirty="0">
                <a:solidFill>
                  <a:srgbClr val="0000FF"/>
                </a:solidFill>
                <a:latin typeface="Meiryo UI" panose="020B0604030504040204" pitchFamily="50" charset="-128"/>
                <a:ea typeface="Meiryo UI" panose="020B0604030504040204" pitchFamily="50" charset="-128"/>
              </a:rPr>
              <a:t>回公募であることに注意。</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542AA12-79A5-99AC-0006-279AD4AE3B72}"/>
              </a:ext>
            </a:extLst>
          </p:cNvPr>
          <p:cNvSpPr/>
          <p:nvPr/>
        </p:nvSpPr>
        <p:spPr>
          <a:xfrm>
            <a:off x="5517430" y="3394227"/>
            <a:ext cx="654599"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成立性</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3" name="角丸四角形 193">
            <a:extLst>
              <a:ext uri="{FF2B5EF4-FFF2-40B4-BE49-F238E27FC236}">
                <a16:creationId xmlns:a16="http://schemas.microsoft.com/office/drawing/2014/main" id="{E8D9BA4E-332E-391D-D59E-6A59980C9697}"/>
              </a:ext>
            </a:extLst>
          </p:cNvPr>
          <p:cNvSpPr/>
          <p:nvPr/>
        </p:nvSpPr>
        <p:spPr>
          <a:xfrm>
            <a:off x="6113512" y="3323607"/>
            <a:ext cx="182752" cy="501422"/>
          </a:xfrm>
          <a:prstGeom prst="roundRect">
            <a:avLst>
              <a:gd name="adj" fmla="val 48100"/>
            </a:avLst>
          </a:prstGeom>
          <a:solidFill>
            <a:srgbClr val="0000FF"/>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公募</a:t>
            </a:r>
          </a:p>
        </p:txBody>
      </p:sp>
      <p:sp>
        <p:nvSpPr>
          <p:cNvPr id="14" name="Rectangle 11">
            <a:extLst>
              <a:ext uri="{FF2B5EF4-FFF2-40B4-BE49-F238E27FC236}">
                <a16:creationId xmlns:a16="http://schemas.microsoft.com/office/drawing/2014/main" id="{5A4E63A5-E81C-657E-79FD-86A540D8EC7D}"/>
              </a:ext>
            </a:extLst>
          </p:cNvPr>
          <p:cNvSpPr>
            <a:spLocks noChangeArrowheads="1"/>
          </p:cNvSpPr>
          <p:nvPr/>
        </p:nvSpPr>
        <p:spPr bwMode="auto">
          <a:xfrm>
            <a:off x="6780800" y="4349211"/>
            <a:ext cx="957646" cy="646874"/>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ts val="0"/>
              </a:spcBef>
              <a:defRPr/>
            </a:pPr>
            <a:r>
              <a:rPr kumimoji="0" lang="ja-JP" altLang="en-US" sz="1200" i="1" kern="0" dirty="0">
                <a:solidFill>
                  <a:srgbClr val="3366FF"/>
                </a:solidFill>
                <a:latin typeface="Meiryo UI" panose="020B0604030504040204" pitchFamily="50" charset="-128"/>
                <a:ea typeface="Meiryo UI" panose="020B0604030504040204" pitchFamily="50" charset="-128"/>
                <a:cs typeface="Arial" charset="0"/>
              </a:rPr>
              <a:t>認識のみ</a:t>
            </a:r>
            <a:endParaRPr kumimoji="0" lang="en-US" altLang="ja-JP" sz="1200" i="1" kern="0" dirty="0">
              <a:solidFill>
                <a:srgbClr val="3366FF"/>
              </a:solidFill>
              <a:latin typeface="Meiryo UI" panose="020B0604030504040204" pitchFamily="50" charset="-128"/>
              <a:ea typeface="Meiryo UI" panose="020B0604030504040204" pitchFamily="50" charset="-128"/>
              <a:cs typeface="Arial" charset="0"/>
            </a:endParaRPr>
          </a:p>
          <a:p>
            <a:pPr algn="ctr" defTabSz="914083" eaLnBrk="0" hangingPunct="0">
              <a:spcBef>
                <a:spcPts val="0"/>
              </a:spcBef>
              <a:defRPr/>
            </a:pPr>
            <a:r>
              <a:rPr kumimoji="0" lang="en-US" altLang="ja-JP" sz="1200" i="1" kern="0" dirty="0">
                <a:solidFill>
                  <a:srgbClr val="3366FF"/>
                </a:solidFill>
                <a:latin typeface="Meiryo UI" panose="020B0604030504040204" pitchFamily="50" charset="-128"/>
                <a:ea typeface="Meiryo UI" panose="020B0604030504040204" pitchFamily="50" charset="-128"/>
                <a:cs typeface="Arial" charset="0"/>
              </a:rPr>
              <a:t>Or</a:t>
            </a:r>
          </a:p>
          <a:p>
            <a:pPr algn="ctr" defTabSz="914083" eaLnBrk="0" hangingPunct="0">
              <a:spcBef>
                <a:spcPts val="0"/>
              </a:spcBef>
              <a:defRPr/>
            </a:pPr>
            <a:r>
              <a:rPr kumimoji="0" lang="ja-JP" altLang="en-US" sz="1200" i="1" kern="0" dirty="0">
                <a:solidFill>
                  <a:srgbClr val="3366FF"/>
                </a:solidFill>
                <a:latin typeface="Meiryo UI" panose="020B0604030504040204" pitchFamily="50" charset="-128"/>
                <a:ea typeface="Meiryo UI" panose="020B0604030504040204" pitchFamily="50" charset="-128"/>
                <a:cs typeface="Arial" charset="0"/>
              </a:rPr>
              <a:t>合意文書</a:t>
            </a:r>
            <a:endParaRPr kumimoji="0" lang="en-US" altLang="ja-JP" sz="1200" i="1" kern="0" dirty="0">
              <a:solidFill>
                <a:srgbClr val="3366FF"/>
              </a:solidFill>
              <a:latin typeface="Meiryo UI" panose="020B0604030504040204" pitchFamily="50" charset="-128"/>
              <a:ea typeface="Meiryo UI" panose="020B0604030504040204" pitchFamily="50" charset="-128"/>
              <a:cs typeface="Arial" charset="0"/>
            </a:endParaRPr>
          </a:p>
        </p:txBody>
      </p:sp>
      <p:sp>
        <p:nvSpPr>
          <p:cNvPr id="15" name="四角形吹き出し 63">
            <a:extLst>
              <a:ext uri="{FF2B5EF4-FFF2-40B4-BE49-F238E27FC236}">
                <a16:creationId xmlns:a16="http://schemas.microsoft.com/office/drawing/2014/main" id="{0EB1367E-4478-ED6D-B3AE-3D6B5EF6B052}"/>
              </a:ext>
            </a:extLst>
          </p:cNvPr>
          <p:cNvSpPr/>
          <p:nvPr/>
        </p:nvSpPr>
        <p:spPr>
          <a:xfrm>
            <a:off x="7763943" y="4121356"/>
            <a:ext cx="1249680" cy="307383"/>
          </a:xfrm>
          <a:prstGeom prst="wedgeRectCallout">
            <a:avLst>
              <a:gd name="adj1" fmla="val -61768"/>
              <a:gd name="adj2" fmla="val 109520"/>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pPr>
            <a:r>
              <a:rPr lang="ja-JP" altLang="en-US" sz="1100" dirty="0">
                <a:solidFill>
                  <a:srgbClr val="0000FF"/>
                </a:solidFill>
                <a:latin typeface="Meiryo UI" panose="020B0604030504040204" pitchFamily="50" charset="-128"/>
                <a:ea typeface="Meiryo UI" panose="020B0604030504040204" pitchFamily="50" charset="-128"/>
              </a:rPr>
              <a:t>希望する方を選択。</a:t>
            </a:r>
          </a:p>
        </p:txBody>
      </p:sp>
      <p:sp>
        <p:nvSpPr>
          <p:cNvPr id="16" name="四角形吹き出し 55">
            <a:extLst>
              <a:ext uri="{FF2B5EF4-FFF2-40B4-BE49-F238E27FC236}">
                <a16:creationId xmlns:a16="http://schemas.microsoft.com/office/drawing/2014/main" id="{54C48F1C-4F16-6AE4-29FB-5A13D53F18AA}"/>
              </a:ext>
            </a:extLst>
          </p:cNvPr>
          <p:cNvSpPr/>
          <p:nvPr/>
        </p:nvSpPr>
        <p:spPr>
          <a:xfrm>
            <a:off x="2482653" y="767749"/>
            <a:ext cx="2410021" cy="270947"/>
          </a:xfrm>
          <a:prstGeom prst="wedgeRectCallout">
            <a:avLst>
              <a:gd name="adj1" fmla="val -72353"/>
              <a:gd name="adj2" fmla="val -68253"/>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共同提案の場合は提案者名を列記。</a:t>
            </a:r>
            <a:endParaRPr lang="en-US" altLang="ja-JP" sz="1200" dirty="0">
              <a:solidFill>
                <a:srgbClr val="3366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58">
            <a:extLst>
              <a:ext uri="{FF2B5EF4-FFF2-40B4-BE49-F238E27FC236}">
                <a16:creationId xmlns:a16="http://schemas.microsoft.com/office/drawing/2014/main" id="{B4AEB10A-6512-D0D6-B46E-CD83D09E634A}"/>
              </a:ext>
            </a:extLst>
          </p:cNvPr>
          <p:cNvSpPr txBox="1">
            <a:spLocks noChangeArrowheads="1"/>
          </p:cNvSpPr>
          <p:nvPr/>
        </p:nvSpPr>
        <p:spPr bwMode="auto">
          <a:xfrm>
            <a:off x="215883" y="259650"/>
            <a:ext cx="4596242"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（目指す市場の現在～将来の成長）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4" name="Rectangle 7">
            <a:extLst>
              <a:ext uri="{FF2B5EF4-FFF2-40B4-BE49-F238E27FC236}">
                <a16:creationId xmlns:a16="http://schemas.microsoft.com/office/drawing/2014/main" id="{19C36808-8E78-F9EB-E868-FCEDEF75D559}"/>
              </a:ext>
            </a:extLst>
          </p:cNvPr>
          <p:cNvSpPr>
            <a:spLocks noChangeArrowheads="1"/>
          </p:cNvSpPr>
          <p:nvPr/>
        </p:nvSpPr>
        <p:spPr bwMode="auto">
          <a:xfrm>
            <a:off x="136713" y="84272"/>
            <a:ext cx="2647517"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７．事業環境・目指す市場概要</a:t>
            </a:r>
          </a:p>
        </p:txBody>
      </p:sp>
      <p:sp>
        <p:nvSpPr>
          <p:cNvPr id="5" name="Text Box 6">
            <a:extLst>
              <a:ext uri="{FF2B5EF4-FFF2-40B4-BE49-F238E27FC236}">
                <a16:creationId xmlns:a16="http://schemas.microsoft.com/office/drawing/2014/main" id="{7F101EB2-0A9E-694D-00FB-AAA0B9128AE0}"/>
              </a:ext>
            </a:extLst>
          </p:cNvPr>
          <p:cNvSpPr txBox="1">
            <a:spLocks noChangeArrowheads="1"/>
          </p:cNvSpPr>
          <p:nvPr/>
        </p:nvSpPr>
        <p:spPr bwMode="auto">
          <a:xfrm>
            <a:off x="4995907" y="259650"/>
            <a:ext cx="4586327" cy="6476688"/>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（実証技術の強み）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（ビジネスモデル）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（普及展開の大きな流れ） ＊＊＊＊＊</a:t>
            </a:r>
          </a:p>
        </p:txBody>
      </p:sp>
      <p:sp>
        <p:nvSpPr>
          <p:cNvPr id="6" name="四角形吹き出し 67">
            <a:extLst>
              <a:ext uri="{FF2B5EF4-FFF2-40B4-BE49-F238E27FC236}">
                <a16:creationId xmlns:a16="http://schemas.microsoft.com/office/drawing/2014/main" id="{D4894A30-07D9-0E29-D506-240CDAD3D1DB}"/>
              </a:ext>
            </a:extLst>
          </p:cNvPr>
          <p:cNvSpPr/>
          <p:nvPr/>
        </p:nvSpPr>
        <p:spPr>
          <a:xfrm>
            <a:off x="504473" y="2181349"/>
            <a:ext cx="2245572" cy="1892630"/>
          </a:xfrm>
          <a:prstGeom prst="wedgeRectCallout">
            <a:avLst>
              <a:gd name="adj1" fmla="val -16188"/>
              <a:gd name="adj2" fmla="val -104649"/>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実証技術及び目指す市場における事業環境について箇条書きで記載。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事業環境における課題及びその課題に対する実証技術の効用等を明記。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7" name="テキスト ボックス 71">
            <a:extLst>
              <a:ext uri="{FF2B5EF4-FFF2-40B4-BE49-F238E27FC236}">
                <a16:creationId xmlns:a16="http://schemas.microsoft.com/office/drawing/2014/main" id="{6E0BB6FC-1E35-48CE-FE04-1FA2607E7563}"/>
              </a:ext>
            </a:extLst>
          </p:cNvPr>
          <p:cNvSpPr txBox="1">
            <a:spLocks noChangeArrowheads="1"/>
          </p:cNvSpPr>
          <p:nvPr/>
        </p:nvSpPr>
        <p:spPr bwMode="auto">
          <a:xfrm>
            <a:off x="2836978" y="1765655"/>
            <a:ext cx="1816993"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目指す市場の成長・</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8" name="四角形吹き出し 67">
            <a:extLst>
              <a:ext uri="{FF2B5EF4-FFF2-40B4-BE49-F238E27FC236}">
                <a16:creationId xmlns:a16="http://schemas.microsoft.com/office/drawing/2014/main" id="{6DFA2CBA-4590-D450-1E9E-17F492B18EA9}"/>
              </a:ext>
            </a:extLst>
          </p:cNvPr>
          <p:cNvSpPr/>
          <p:nvPr/>
        </p:nvSpPr>
        <p:spPr>
          <a:xfrm>
            <a:off x="5136134" y="2056133"/>
            <a:ext cx="2455240" cy="3145595"/>
          </a:xfrm>
          <a:prstGeom prst="wedgeRectCallout">
            <a:avLst>
              <a:gd name="adj1" fmla="val 6368"/>
              <a:gd name="adj2" fmla="val -68777"/>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市場分析や競合分析に基づく実証技術の強みを記載。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普及段階におけるビジネスモデルについて記載。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事業展開に係る主要リスクを考慮しての普及展開予定等を記載。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marL="360000" indent="-360000"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現在想定なさっている内容でご記載ください。こちらの内容に関しては、今後事業を進めていく中での修正・変更は可能です。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9" name="Rectangle 9">
            <a:extLst>
              <a:ext uri="{FF2B5EF4-FFF2-40B4-BE49-F238E27FC236}">
                <a16:creationId xmlns:a16="http://schemas.microsoft.com/office/drawing/2014/main" id="{3A2EAA85-A649-B4EE-14F3-816557D8CD71}"/>
              </a:ext>
            </a:extLst>
          </p:cNvPr>
          <p:cNvSpPr>
            <a:spLocks noChangeArrowheads="1"/>
          </p:cNvSpPr>
          <p:nvPr/>
        </p:nvSpPr>
        <p:spPr bwMode="auto">
          <a:xfrm>
            <a:off x="499590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９．事業戦略</a:t>
            </a:r>
          </a:p>
        </p:txBody>
      </p:sp>
      <p:sp>
        <p:nvSpPr>
          <p:cNvPr id="10" name="テキスト ボックス 258">
            <a:extLst>
              <a:ext uri="{FF2B5EF4-FFF2-40B4-BE49-F238E27FC236}">
                <a16:creationId xmlns:a16="http://schemas.microsoft.com/office/drawing/2014/main" id="{53C2FC0B-4D02-A4F8-D14F-8C38F67A931C}"/>
              </a:ext>
            </a:extLst>
          </p:cNvPr>
          <p:cNvSpPr txBox="1">
            <a:spLocks noChangeArrowheads="1"/>
          </p:cNvSpPr>
          <p:nvPr/>
        </p:nvSpPr>
        <p:spPr bwMode="auto">
          <a:xfrm>
            <a:off x="215882" y="4517895"/>
            <a:ext cx="4586327"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11" name="Rectangle 7">
            <a:extLst>
              <a:ext uri="{FF2B5EF4-FFF2-40B4-BE49-F238E27FC236}">
                <a16:creationId xmlns:a16="http://schemas.microsoft.com/office/drawing/2014/main" id="{29E05523-2F04-30AE-6A32-605B51F40609}"/>
              </a:ext>
            </a:extLst>
          </p:cNvPr>
          <p:cNvSpPr>
            <a:spLocks noChangeArrowheads="1"/>
          </p:cNvSpPr>
          <p:nvPr/>
        </p:nvSpPr>
        <p:spPr bwMode="auto">
          <a:xfrm>
            <a:off x="136714" y="4364457"/>
            <a:ext cx="2408661"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８．普及時における事業体制</a:t>
            </a:r>
          </a:p>
        </p:txBody>
      </p:sp>
      <p:sp>
        <p:nvSpPr>
          <p:cNvPr id="12" name="四角形吹き出し 67">
            <a:extLst>
              <a:ext uri="{FF2B5EF4-FFF2-40B4-BE49-F238E27FC236}">
                <a16:creationId xmlns:a16="http://schemas.microsoft.com/office/drawing/2014/main" id="{8B80979F-3482-D05C-CE18-B3129B5D0D56}"/>
              </a:ext>
            </a:extLst>
          </p:cNvPr>
          <p:cNvSpPr/>
          <p:nvPr/>
        </p:nvSpPr>
        <p:spPr>
          <a:xfrm>
            <a:off x="323766" y="5048713"/>
            <a:ext cx="2460465" cy="1423713"/>
          </a:xfrm>
          <a:prstGeom prst="wedgeRectCallout">
            <a:avLst>
              <a:gd name="adj1" fmla="val -17556"/>
              <a:gd name="adj2" fmla="val -67358"/>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普及段階において想定する</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顧客を含めた事業体制を記載。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13" name="テキスト ボックス 71">
            <a:extLst>
              <a:ext uri="{FF2B5EF4-FFF2-40B4-BE49-F238E27FC236}">
                <a16:creationId xmlns:a16="http://schemas.microsoft.com/office/drawing/2014/main" id="{395335BC-9CC7-CFFB-A54F-2C72AE16ACB1}"/>
              </a:ext>
            </a:extLst>
          </p:cNvPr>
          <p:cNvSpPr txBox="1">
            <a:spLocks noChangeArrowheads="1"/>
          </p:cNvSpPr>
          <p:nvPr/>
        </p:nvSpPr>
        <p:spPr bwMode="auto">
          <a:xfrm>
            <a:off x="7731601" y="2893404"/>
            <a:ext cx="1756190"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71">
            <a:extLst>
              <a:ext uri="{FF2B5EF4-FFF2-40B4-BE49-F238E27FC236}">
                <a16:creationId xmlns:a16="http://schemas.microsoft.com/office/drawing/2014/main" id="{B6193646-3845-1181-ABE9-E7FE6D983212}"/>
              </a:ext>
            </a:extLst>
          </p:cNvPr>
          <p:cNvSpPr txBox="1">
            <a:spLocks noChangeArrowheads="1"/>
          </p:cNvSpPr>
          <p:nvPr/>
        </p:nvSpPr>
        <p:spPr bwMode="auto">
          <a:xfrm>
            <a:off x="2916704" y="5087431"/>
            <a:ext cx="1816993" cy="13849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各ステークホルダーの関係を示す図等</a:t>
            </a: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385470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797</Words>
  <PresentationFormat>A4 210 x 297 mm</PresentationFormat>
  <Paragraphs>134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