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10"/>
  </p:notesMasterIdLst>
  <p:handoutMasterIdLst>
    <p:handoutMasterId r:id="rId11"/>
  </p:handoutMasterIdLst>
  <p:sldIdLst>
    <p:sldId id="2145705059" r:id="rId2"/>
    <p:sldId id="2145705070" r:id="rId3"/>
    <p:sldId id="2145705137" r:id="rId4"/>
    <p:sldId id="267" r:id="rId5"/>
    <p:sldId id="2145705018" r:id="rId6"/>
    <p:sldId id="2145705061" r:id="rId7"/>
    <p:sldId id="2145705060" r:id="rId8"/>
    <p:sldId id="2145705136" r:id="rId9"/>
  </p:sldIdLst>
  <p:sldSz cx="12192000" cy="6858000"/>
  <p:notesSz cx="6735763" cy="9866313"/>
  <p:custShowLst>
    <p:custShow name="Format Guide Workshop" id="0">
      <p:sldLst/>
    </p:custShow>
  </p:custShowLst>
  <p:custDataLst>
    <p:tags r:id="rId12"/>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C0C6093-73FF-4611-8FFD-29403C01D79F}" v="4" dt="2023-10-16T02:54:46.394"/>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130" autoAdjust="0"/>
    <p:restoredTop sz="94796" autoAdjust="0"/>
  </p:normalViewPr>
  <p:slideViewPr>
    <p:cSldViewPr snapToGrid="0">
      <p:cViewPr varScale="1">
        <p:scale>
          <a:sx n="118" d="100"/>
          <a:sy n="118" d="100"/>
        </p:scale>
        <p:origin x="132" y="258"/>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gs" Target="tags/tag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4/9/2025</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4/9/2025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p15:clr>
            <a:srgbClr val="F26B43"/>
          </p15:clr>
        </p15:guide>
        <p15:guide id="2" pos="396">
          <p15:clr>
            <a:srgbClr val="F26B43"/>
          </p15:clr>
        </p15:guide>
        <p15:guide id="3" pos="7284">
          <p15:clr>
            <a:srgbClr val="F26B43"/>
          </p15:clr>
        </p15:guide>
        <p15:guide id="4" orient="horz" pos="388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事業シナリオ</a:t>
            </a:r>
            <a:br>
              <a:rPr kumimoji="1" lang="en-US" altLang="ja-JP" dirty="0"/>
            </a:br>
            <a:br>
              <a:rPr kumimoji="1" lang="en-US" altLang="ja-JP" dirty="0"/>
            </a:br>
            <a:r>
              <a:rPr kumimoji="1" lang="en-US" altLang="ja-JP" sz="1800" dirty="0"/>
              <a:t>		</a:t>
            </a:r>
            <a:r>
              <a:rPr kumimoji="1" lang="ja-JP" altLang="en-US" sz="1800" dirty="0"/>
              <a:t>　　　　　　　　　　　　　　　　　　　　　　　　　　　　　　　　　　　　　　　　　　　　　　　企業名：Ａ社</a:t>
            </a:r>
            <a:r>
              <a:rPr kumimoji="1" lang="ja-JP" altLang="en-US" sz="1400" dirty="0"/>
              <a:t>　</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0972506"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本資料に記載している項目に必要情報を入力し、「事業シナリオ」を作成してください。</a:t>
            </a:r>
            <a:endParaRPr kumimoji="1" lang="en-US" altLang="ja-JP" sz="1100" dirty="0"/>
          </a:p>
          <a:p>
            <a:pPr marL="342900" indent="-342900">
              <a:buFont typeface="Arial" panose="020B0604020202020204" pitchFamily="34" charset="0"/>
              <a:buChar char="•"/>
            </a:pPr>
            <a:r>
              <a:rPr kumimoji="1" lang="ja-JP" altLang="en-US" sz="1100" dirty="0"/>
              <a:t>企業化計画書との整合を取って下さい。</a:t>
            </a:r>
            <a:endParaRPr kumimoji="1" lang="en-US" altLang="ja-JP" sz="1100" dirty="0"/>
          </a:p>
          <a:p>
            <a:pPr marL="342900" indent="-342900">
              <a:buFont typeface="Arial" panose="020B0604020202020204" pitchFamily="34" charset="0"/>
              <a:buChar char="•"/>
            </a:pPr>
            <a:r>
              <a:rPr kumimoji="1" lang="ja-JP" altLang="en-US" sz="1100" dirty="0"/>
              <a:t>助成事業者ごとに作成してください。（委託先の大学等は不要です）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は自由ですが、各ページの記載ガイド（緑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各ページの記載ガイド（緑色のボックス）は提出時に削除して下さい。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本事業シナリオのうち非開示を希望する情報・スライドはその旨を明記ください。非開示情報と認められる情報は、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や担当省庁の担当者及び審査委員以外には提供しないものとし、本事業以外の目的に使用しません。</a:t>
            </a:r>
            <a:endParaRPr kumimoji="1" lang="en-US" altLang="ja-JP" sz="1100" dirty="0">
              <a:solidFill>
                <a:srgbClr val="FF0000"/>
              </a:solidFill>
            </a:endParaRPr>
          </a:p>
        </p:txBody>
      </p:sp>
      <p:sp>
        <p:nvSpPr>
          <p:cNvPr id="2" name="吹き出し: 四角形 48">
            <a:extLst>
              <a:ext uri="{FF2B5EF4-FFF2-40B4-BE49-F238E27FC236}">
                <a16:creationId xmlns:a16="http://schemas.microsoft.com/office/drawing/2014/main" id="{F4485706-CECA-484A-AB3B-73D0D5490736}"/>
              </a:ext>
            </a:extLst>
          </p:cNvPr>
          <p:cNvSpPr/>
          <p:nvPr/>
        </p:nvSpPr>
        <p:spPr>
          <a:xfrm flipH="1">
            <a:off x="8653804" y="508337"/>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助成事業者ごとに提出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（共同提案する場合には各事業主体の</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4" name="吹き出し: 四角形 48">
            <a:extLst>
              <a:ext uri="{FF2B5EF4-FFF2-40B4-BE49-F238E27FC236}">
                <a16:creationId xmlns:a16="http://schemas.microsoft.com/office/drawing/2014/main" id="{5DF3EAA9-B264-7C4F-030F-2C42DF4DABAC}"/>
              </a:ext>
            </a:extLst>
          </p:cNvPr>
          <p:cNvSpPr/>
          <p:nvPr/>
        </p:nvSpPr>
        <p:spPr>
          <a:xfrm flipH="1">
            <a:off x="11179059" y="53884"/>
            <a:ext cx="909244" cy="27767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Meiryo UI" panose="020B0604030504040204" pitchFamily="50" charset="-128"/>
                <a:ea typeface="Meiryo UI" panose="020B0604030504040204" pitchFamily="50" charset="-128"/>
              </a:rPr>
              <a:t>別添</a:t>
            </a:r>
            <a:r>
              <a:rPr kumimoji="1" lang="en-US" altLang="ja-JP" sz="1200" dirty="0">
                <a:solidFill>
                  <a:schemeClr val="tx1"/>
                </a:solidFill>
                <a:latin typeface="Meiryo UI" panose="020B0604030504040204" pitchFamily="50" charset="-128"/>
                <a:ea typeface="Meiryo UI" panose="020B0604030504040204" pitchFamily="50" charset="-128"/>
              </a:rPr>
              <a:t>6</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0"/>
    </mc:Choice>
    <mc:Fallback xmlns="">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688113" y="2608097"/>
            <a:ext cx="6598528" cy="191378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kumimoji="1" lang="ja-JP" altLang="en-US" sz="1600" dirty="0">
                <a:solidFill>
                  <a:schemeClr val="bg1"/>
                </a:solidFill>
                <a:latin typeface="Meiryo UI" panose="020B0604030504040204" pitchFamily="50" charset="-128"/>
                <a:ea typeface="Meiryo UI" panose="020B0604030504040204" pitchFamily="50" charset="-128"/>
              </a:rPr>
              <a:t>各事業主体の役割分担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）事業計画</a:t>
            </a:r>
          </a:p>
          <a:p>
            <a:pPr marL="266700" lvl="2">
              <a:spcBef>
                <a:spcPts val="600"/>
              </a:spcBef>
              <a:buClr>
                <a:schemeClr val="tx2"/>
              </a:buClr>
              <a:buSzPct val="100000"/>
            </a:pP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企業等各事業主体の「研究開発」及び「その成果の社会実装（事業化）に向けた取組」における役割分担を簡潔に記載（各者が提出する「事業シナリオ」の内容と整合性を図ること、フォーマットはあくまで一例） </a:t>
            </a:r>
            <a:endParaRPr lang="en-US" altLang="ja-JP" sz="1400" dirty="0">
              <a:solidFill>
                <a:schemeClr val="tx1"/>
              </a:solidFill>
              <a:latin typeface="Meiryo UI" panose="020B0604030504040204" pitchFamily="50" charset="-128"/>
              <a:ea typeface="Meiryo UI" panose="020B0604030504040204" pitchFamily="50" charset="-128"/>
            </a:endParaRPr>
          </a:p>
          <a:p>
            <a:pPr marL="85725" indent="3175"/>
            <a:r>
              <a:rPr lang="ja-JP" altLang="en-US" sz="1400" dirty="0">
                <a:solidFill>
                  <a:schemeClr val="tx1"/>
                </a:solidFill>
                <a:latin typeface="Meiryo UI" panose="020B0604030504040204" pitchFamily="50" charset="-128"/>
                <a:ea typeface="Meiryo UI" panose="020B0604030504040204" pitchFamily="50" charset="-128"/>
              </a:rPr>
              <a:t>委託先である大学・研究機関等の役割分担を簡潔に記載</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000" dirty="0"/>
              <a:t>１</a:t>
            </a:r>
            <a:r>
              <a:rPr lang="en-US" altLang="ja-JP" sz="2000" dirty="0"/>
              <a:t>. </a:t>
            </a:r>
            <a:r>
              <a:rPr lang="ja-JP" altLang="en-US" sz="2000" dirty="0"/>
              <a:t>各事業主体の役割分担</a:t>
            </a:r>
            <a:endParaRPr kumimoji="1" lang="en-US" sz="2000" dirty="0"/>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6984481" y="-1187"/>
            <a:ext cx="4800791"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rPr>
              <a:t>※</a:t>
            </a:r>
            <a:r>
              <a:rPr kumimoji="1" lang="ja-JP" altLang="en-US" sz="1200" dirty="0">
                <a:solidFill>
                  <a:srgbClr val="FF0000"/>
                </a:solidFill>
                <a:latin typeface="Meiryo UI" panose="020B0604030504040204" pitchFamily="50" charset="-128"/>
                <a:ea typeface="Meiryo UI" panose="020B0604030504040204" pitchFamily="50" charset="-128"/>
              </a:rPr>
              <a:t>共同提案する幹事助成事業者または委託を伴う単独助成事業者が対象</a:t>
            </a:r>
            <a:endParaRPr kumimoji="1" lang="en-US" altLang="ja-JP" sz="1200" dirty="0">
              <a:solidFill>
                <a:srgbClr val="FF0000"/>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042685"/>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042685"/>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042685"/>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610189"/>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32408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087106"/>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342292"/>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731510"/>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743575"/>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735628"/>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32408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32408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330080"/>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30158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12333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111530"/>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629810"/>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016464"/>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
        <p:nvSpPr>
          <p:cNvPr id="7" name="角丸四角形 26">
            <a:extLst>
              <a:ext uri="{FF2B5EF4-FFF2-40B4-BE49-F238E27FC236}">
                <a16:creationId xmlns:a16="http://schemas.microsoft.com/office/drawing/2014/main" id="{1F17ECB1-AC1D-F8D5-AFE4-28DD50B5008A}"/>
              </a:ext>
            </a:extLst>
          </p:cNvPr>
          <p:cNvSpPr/>
          <p:nvPr/>
        </p:nvSpPr>
        <p:spPr>
          <a:xfrm>
            <a:off x="1549684" y="5563574"/>
            <a:ext cx="1968732" cy="1207388"/>
          </a:xfrm>
          <a:prstGeom prst="roundRect">
            <a:avLst/>
          </a:prstGeom>
          <a:noFill/>
          <a:ln w="28575" cap="rnd" cmpd="sng" algn="ctr">
            <a:solidFill>
              <a:srgbClr val="00B05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en-US" altLang="ja-JP" sz="1600" b="1" dirty="0">
                <a:solidFill>
                  <a:srgbClr val="00B050"/>
                </a:solidFill>
                <a:latin typeface="Meiryo UI" panose="020B0604030504040204" pitchFamily="50" charset="-128"/>
                <a:ea typeface="Meiryo UI" panose="020B0604030504040204" pitchFamily="50" charset="-128"/>
              </a:rPr>
              <a:t>D</a:t>
            </a:r>
            <a:r>
              <a:rPr kumimoji="1" lang="ja-JP" altLang="en-US" sz="1600" b="1" dirty="0">
                <a:solidFill>
                  <a:srgbClr val="00B050"/>
                </a:solidFill>
                <a:latin typeface="Meiryo UI" panose="020B0604030504040204" pitchFamily="50" charset="-128"/>
                <a:ea typeface="Meiryo UI" panose="020B0604030504040204" pitchFamily="50" charset="-128"/>
              </a:rPr>
              <a:t>大学</a:t>
            </a:r>
          </a:p>
        </p:txBody>
      </p:sp>
      <p:sp>
        <p:nvSpPr>
          <p:cNvPr id="9" name="矢印: 折線 8">
            <a:extLst>
              <a:ext uri="{FF2B5EF4-FFF2-40B4-BE49-F238E27FC236}">
                <a16:creationId xmlns:a16="http://schemas.microsoft.com/office/drawing/2014/main" id="{CED2231D-A3B0-EBB2-5580-1651B4136160}"/>
              </a:ext>
            </a:extLst>
          </p:cNvPr>
          <p:cNvSpPr/>
          <p:nvPr/>
        </p:nvSpPr>
        <p:spPr>
          <a:xfrm rot="10800000" flipH="1">
            <a:off x="712389" y="5689606"/>
            <a:ext cx="655751" cy="654590"/>
          </a:xfrm>
          <a:prstGeom prst="ben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0" name="テキスト ボックス 9">
            <a:extLst>
              <a:ext uri="{FF2B5EF4-FFF2-40B4-BE49-F238E27FC236}">
                <a16:creationId xmlns:a16="http://schemas.microsoft.com/office/drawing/2014/main" id="{902B16FE-7AEB-94F8-14F2-231F42228CFE}"/>
              </a:ext>
            </a:extLst>
          </p:cNvPr>
          <p:cNvSpPr txBox="1"/>
          <p:nvPr/>
        </p:nvSpPr>
        <p:spPr>
          <a:xfrm>
            <a:off x="1140504" y="5897404"/>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b="1" dirty="0">
                <a:solidFill>
                  <a:srgbClr val="575757"/>
                </a:solidFill>
                <a:latin typeface="Meiryo UI" panose="020B0604030504040204" pitchFamily="50" charset="-128"/>
                <a:ea typeface="Meiryo UI" panose="020B0604030504040204" pitchFamily="50" charset="-128"/>
              </a:rPr>
              <a:t>D</a:t>
            </a:r>
            <a:r>
              <a:rPr kumimoji="1" lang="ja-JP" altLang="en-US" sz="1200" b="1" dirty="0">
                <a:solidFill>
                  <a:srgbClr val="575757"/>
                </a:solidFill>
                <a:latin typeface="Meiryo UI" panose="020B0604030504040204" pitchFamily="50" charset="-128"/>
                <a:ea typeface="Meiryo UI" panose="020B0604030504040204" pitchFamily="50" charset="-128"/>
              </a:rPr>
              <a:t>大学が実施する研究開発</a:t>
            </a:r>
            <a:endParaRPr kumimoji="1" lang="en-US" altLang="ja-JP" sz="1200" b="1" dirty="0">
              <a:solidFill>
                <a:srgbClr val="575757"/>
              </a:solidFill>
              <a:latin typeface="Meiryo UI" panose="020B0604030504040204" pitchFamily="50" charset="-128"/>
              <a:ea typeface="Meiryo UI" panose="020B0604030504040204" pitchFamily="50" charset="-128"/>
            </a:endParaRPr>
          </a:p>
          <a:p>
            <a:pPr algn="ctr"/>
            <a:r>
              <a:rPr kumimoji="1" lang="ja-JP" altLang="en-US" sz="1200" b="1" dirty="0">
                <a:solidFill>
                  <a:srgbClr val="575757"/>
                </a:solidFill>
                <a:latin typeface="Meiryo UI" panose="020B0604030504040204" pitchFamily="50" charset="-128"/>
                <a:ea typeface="Meiryo UI" panose="020B0604030504040204" pitchFamily="50" charset="-128"/>
              </a:rPr>
              <a:t>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11" name="テキスト ボックス 10">
            <a:extLst>
              <a:ext uri="{FF2B5EF4-FFF2-40B4-BE49-F238E27FC236}">
                <a16:creationId xmlns:a16="http://schemas.microsoft.com/office/drawing/2014/main" id="{DF90CC98-064F-C3DA-A6B9-85739285942A}"/>
              </a:ext>
            </a:extLst>
          </p:cNvPr>
          <p:cNvSpPr txBox="1"/>
          <p:nvPr/>
        </p:nvSpPr>
        <p:spPr>
          <a:xfrm>
            <a:off x="402336" y="6277071"/>
            <a:ext cx="965547"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00B050"/>
                </a:solidFill>
                <a:effectLst>
                  <a:glow rad="127000">
                    <a:schemeClr val="bg1"/>
                  </a:glow>
                </a:effectLst>
                <a:latin typeface="Meiryo UI" panose="020B0604030504040204" pitchFamily="50" charset="-128"/>
                <a:ea typeface="Meiryo UI" panose="020B0604030504040204" pitchFamily="50" charset="-128"/>
              </a:rPr>
              <a:t>委託</a:t>
            </a:r>
            <a:endParaRPr kumimoji="1" lang="en-US" altLang="ja-JP" sz="1200" b="1" dirty="0">
              <a:solidFill>
                <a:srgbClr val="00B050"/>
              </a:solidFill>
              <a:effectLst>
                <a:glow rad="127000">
                  <a:schemeClr val="bg1"/>
                </a:glow>
              </a:effectLst>
              <a:latin typeface="Meiryo UI" panose="020B0604030504040204" pitchFamily="50" charset="-128"/>
              <a:ea typeface="Meiryo UI" panose="020B0604030504040204" pitchFamily="50" charset="-128"/>
            </a:endParaRPr>
          </a:p>
        </p:txBody>
      </p:sp>
      <p:sp>
        <p:nvSpPr>
          <p:cNvPr id="12" name="テキスト ボックス 11">
            <a:extLst>
              <a:ext uri="{FF2B5EF4-FFF2-40B4-BE49-F238E27FC236}">
                <a16:creationId xmlns:a16="http://schemas.microsoft.com/office/drawing/2014/main" id="{129DC602-DC02-706D-23BC-464E3A81E8FF}"/>
              </a:ext>
            </a:extLst>
          </p:cNvPr>
          <p:cNvSpPr txBox="1"/>
          <p:nvPr/>
        </p:nvSpPr>
        <p:spPr>
          <a:xfrm>
            <a:off x="1608518" y="5863760"/>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○○等を担当</a:t>
            </a:r>
          </a:p>
        </p:txBody>
      </p:sp>
      <p:sp>
        <p:nvSpPr>
          <p:cNvPr id="6" name="角丸四角形 26">
            <a:extLst>
              <a:ext uri="{FF2B5EF4-FFF2-40B4-BE49-F238E27FC236}">
                <a16:creationId xmlns:a16="http://schemas.microsoft.com/office/drawing/2014/main" id="{C5657307-3A9B-2E51-AD47-B31E1F626543}"/>
              </a:ext>
            </a:extLst>
          </p:cNvPr>
          <p:cNvSpPr/>
          <p:nvPr/>
        </p:nvSpPr>
        <p:spPr>
          <a:xfrm>
            <a:off x="9407361" y="5571917"/>
            <a:ext cx="1968732" cy="1207388"/>
          </a:xfrm>
          <a:prstGeom prst="roundRect">
            <a:avLst/>
          </a:prstGeom>
          <a:noFill/>
          <a:ln w="28575" cap="rnd" cmpd="sng" algn="ctr">
            <a:solidFill>
              <a:schemeClr val="accent2">
                <a:lumMod val="7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en-US" altLang="ja-JP" sz="1600" b="1" dirty="0">
                <a:solidFill>
                  <a:schemeClr val="accent2">
                    <a:lumMod val="75000"/>
                  </a:schemeClr>
                </a:solidFill>
                <a:latin typeface="Meiryo UI" panose="020B0604030504040204" pitchFamily="50" charset="-128"/>
                <a:ea typeface="Meiryo UI" panose="020B0604030504040204" pitchFamily="50" charset="-128"/>
              </a:rPr>
              <a:t>E</a:t>
            </a:r>
            <a:r>
              <a:rPr kumimoji="1" lang="ja-JP" altLang="en-US" sz="1600" b="1" dirty="0">
                <a:solidFill>
                  <a:schemeClr val="accent2">
                    <a:lumMod val="75000"/>
                  </a:schemeClr>
                </a:solidFill>
                <a:latin typeface="Meiryo UI" panose="020B0604030504040204" pitchFamily="50" charset="-128"/>
                <a:ea typeface="Meiryo UI" panose="020B0604030504040204" pitchFamily="50" charset="-128"/>
              </a:rPr>
              <a:t>研究所</a:t>
            </a:r>
          </a:p>
        </p:txBody>
      </p:sp>
      <p:sp>
        <p:nvSpPr>
          <p:cNvPr id="8" name="矢印: 折線 7">
            <a:extLst>
              <a:ext uri="{FF2B5EF4-FFF2-40B4-BE49-F238E27FC236}">
                <a16:creationId xmlns:a16="http://schemas.microsoft.com/office/drawing/2014/main" id="{86E7A2A8-7106-FE15-606B-003630F5CE6F}"/>
              </a:ext>
            </a:extLst>
          </p:cNvPr>
          <p:cNvSpPr/>
          <p:nvPr/>
        </p:nvSpPr>
        <p:spPr>
          <a:xfrm rot="10800000" flipH="1">
            <a:off x="8570066" y="5697949"/>
            <a:ext cx="655751" cy="654590"/>
          </a:xfrm>
          <a:prstGeom prst="ben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3" name="テキスト ボックス 12">
            <a:extLst>
              <a:ext uri="{FF2B5EF4-FFF2-40B4-BE49-F238E27FC236}">
                <a16:creationId xmlns:a16="http://schemas.microsoft.com/office/drawing/2014/main" id="{47CD47D3-90CA-9F21-9D5D-B84F522EC99F}"/>
              </a:ext>
            </a:extLst>
          </p:cNvPr>
          <p:cNvSpPr txBox="1"/>
          <p:nvPr/>
        </p:nvSpPr>
        <p:spPr>
          <a:xfrm>
            <a:off x="8998181" y="590574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b="1" dirty="0">
                <a:solidFill>
                  <a:srgbClr val="575757"/>
                </a:solidFill>
                <a:latin typeface="Meiryo UI" panose="020B0604030504040204" pitchFamily="50" charset="-128"/>
                <a:ea typeface="Meiryo UI" panose="020B0604030504040204" pitchFamily="50" charset="-128"/>
              </a:rPr>
              <a:t>E</a:t>
            </a:r>
            <a:r>
              <a:rPr kumimoji="1" lang="ja-JP" altLang="en-US" sz="1200" b="1" dirty="0">
                <a:solidFill>
                  <a:srgbClr val="575757"/>
                </a:solidFill>
                <a:latin typeface="Meiryo UI" panose="020B0604030504040204" pitchFamily="50" charset="-128"/>
                <a:ea typeface="Meiryo UI" panose="020B0604030504040204" pitchFamily="50" charset="-128"/>
              </a:rPr>
              <a:t>研究所が実施する研究開発</a:t>
            </a:r>
            <a:endParaRPr kumimoji="1" lang="en-US" altLang="ja-JP" sz="1200" b="1" dirty="0">
              <a:solidFill>
                <a:srgbClr val="575757"/>
              </a:solidFill>
              <a:latin typeface="Meiryo UI" panose="020B0604030504040204" pitchFamily="50" charset="-128"/>
              <a:ea typeface="Meiryo UI" panose="020B0604030504040204" pitchFamily="50" charset="-128"/>
            </a:endParaRPr>
          </a:p>
          <a:p>
            <a:pPr algn="ctr"/>
            <a:r>
              <a:rPr kumimoji="1" lang="ja-JP" altLang="en-US" sz="1200" b="1" dirty="0">
                <a:solidFill>
                  <a:srgbClr val="575757"/>
                </a:solidFill>
                <a:latin typeface="Meiryo UI" panose="020B0604030504040204" pitchFamily="50" charset="-128"/>
                <a:ea typeface="Meiryo UI" panose="020B0604030504040204" pitchFamily="50" charset="-128"/>
              </a:rPr>
              <a:t>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a:extLst>
              <a:ext uri="{FF2B5EF4-FFF2-40B4-BE49-F238E27FC236}">
                <a16:creationId xmlns:a16="http://schemas.microsoft.com/office/drawing/2014/main" id="{DFB8BAD0-8C31-E14B-A860-C24594487FFE}"/>
              </a:ext>
            </a:extLst>
          </p:cNvPr>
          <p:cNvSpPr txBox="1"/>
          <p:nvPr/>
        </p:nvSpPr>
        <p:spPr>
          <a:xfrm>
            <a:off x="8260013" y="6285414"/>
            <a:ext cx="965547"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2">
                    <a:lumMod val="75000"/>
                  </a:schemeClr>
                </a:solidFill>
                <a:effectLst>
                  <a:glow rad="127000">
                    <a:schemeClr val="bg1"/>
                  </a:glow>
                </a:effectLst>
                <a:latin typeface="Meiryo UI" panose="020B0604030504040204" pitchFamily="50" charset="-128"/>
                <a:ea typeface="Meiryo UI" panose="020B0604030504040204" pitchFamily="50" charset="-128"/>
              </a:rPr>
              <a:t>委託</a:t>
            </a:r>
            <a:endParaRPr kumimoji="1" lang="en-US" altLang="ja-JP" sz="1200" b="1" dirty="0">
              <a:solidFill>
                <a:schemeClr val="accent2">
                  <a:lumMod val="75000"/>
                </a:schemeClr>
              </a:solidFill>
              <a:effectLst>
                <a:glow rad="127000">
                  <a:schemeClr val="bg1"/>
                </a:glow>
              </a:effectLst>
              <a:latin typeface="Meiryo UI" panose="020B0604030504040204" pitchFamily="50" charset="-128"/>
              <a:ea typeface="Meiryo UI" panose="020B0604030504040204" pitchFamily="50" charset="-128"/>
            </a:endParaRPr>
          </a:p>
        </p:txBody>
      </p:sp>
      <p:sp>
        <p:nvSpPr>
          <p:cNvPr id="15" name="テキスト ボックス 14">
            <a:extLst>
              <a:ext uri="{FF2B5EF4-FFF2-40B4-BE49-F238E27FC236}">
                <a16:creationId xmlns:a16="http://schemas.microsoft.com/office/drawing/2014/main" id="{87D93D0D-0706-0E0C-744A-32330BEAF15A}"/>
              </a:ext>
            </a:extLst>
          </p:cNvPr>
          <p:cNvSpPr txBox="1"/>
          <p:nvPr/>
        </p:nvSpPr>
        <p:spPr>
          <a:xfrm>
            <a:off x="9456782" y="5885142"/>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○○等を担当</a:t>
            </a: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2.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対象市場のうち、注力すべきセグメント（＝ターゲット）を理由とともに明らかにする（マトリクスを挿入）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sz="1000" dirty="0">
              <a:solidFill>
                <a:schemeClr val="tx1"/>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A</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B</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C</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D</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E</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のため、</a:t>
            </a:r>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に注力</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事業戦略・事業計画／</a:t>
            </a:r>
            <a:r>
              <a:rPr kumimoji="1" lang="ja-JP" altLang="en-US" sz="2000" dirty="0"/>
              <a:t>（</a:t>
            </a:r>
            <a:r>
              <a:rPr kumimoji="1" lang="en-US" altLang="ja-JP" sz="2000" dirty="0"/>
              <a:t>1</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事業戦略・事業計画／</a:t>
            </a:r>
            <a:r>
              <a:rPr kumimoji="1" lang="ja-JP" altLang="en-US" sz="2000" dirty="0"/>
              <a:t>（</a:t>
            </a:r>
            <a:r>
              <a:rPr kumimoji="1" lang="en-US" altLang="ja-JP" sz="2000" dirty="0"/>
              <a:t>2</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どこに収益機会を見出して想定するビジネスモデルであるかについて記載。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　 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(2029</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自社の強み、弱み（経営資源）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自社の強み</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XXXXX</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solidFill>
                  <a:schemeClr val="tx1"/>
                </a:solidFill>
              </a:rPr>
              <a:t>自社</a:t>
            </a:r>
            <a:endParaRPr lang="en-US" b="1" dirty="0" err="1">
              <a:solidFill>
                <a:schemeClr val="tx1"/>
              </a:solidFill>
            </a:endParaRPr>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A</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B</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事業戦略・事業計画／</a:t>
            </a:r>
            <a:r>
              <a:rPr kumimoji="1" lang="ja-JP" altLang="en-US" sz="2000" dirty="0"/>
              <a:t>（</a:t>
            </a:r>
            <a:r>
              <a:rPr kumimoji="1" lang="en-US" altLang="ja-JP" sz="2000" dirty="0"/>
              <a:t>3</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事業化</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71926343"/>
              </p:ext>
            </p:extLst>
          </p:nvPr>
        </p:nvGraphicFramePr>
        <p:xfrm>
          <a:off x="521722" y="2653896"/>
          <a:ext cx="11257502" cy="3287772"/>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ja-JP" altLang="en-US" sz="1200" dirty="0">
                          <a:solidFill>
                            <a:schemeClr val="tx1"/>
                          </a:solidFill>
                          <a:latin typeface="Meiryo UI" panose="020B0604030504040204" pitchFamily="50" charset="-128"/>
                          <a:ea typeface="Meiryo UI" panose="020B0604030504040204" pitchFamily="50" charset="-128"/>
                        </a:rPr>
                        <a:t>過年度</a:t>
                      </a:r>
                      <a:r>
                        <a:rPr lang="ja-JP" altLang="en-US" sz="900" dirty="0">
                          <a:solidFill>
                            <a:schemeClr val="tx1"/>
                          </a:solidFill>
                          <a:latin typeface="Meiryo UI" panose="020B0604030504040204" pitchFamily="50" charset="-128"/>
                          <a:ea typeface="Meiryo UI" panose="020B0604030504040204" pitchFamily="50" charset="-128"/>
                        </a:rPr>
                        <a:t>累積</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2025</a:t>
                      </a:r>
                      <a:r>
                        <a:rPr lang="ja-JP" altLang="en-US" sz="900" kern="1200" dirty="0">
                          <a:solidFill>
                            <a:schemeClr val="tx1"/>
                          </a:solidFill>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2029</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solidFill>
                            <a:schemeClr val="tx1"/>
                          </a:solidFill>
                          <a:latin typeface="Meiryo UI" panose="020B0604030504040204" pitchFamily="50" charset="-128"/>
                          <a:ea typeface="Meiryo UI" panose="020B0604030504040204" pitchFamily="50" charset="-128"/>
                        </a:rPr>
                        <a:t>NX</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2035</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2040</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p>
                      <a:endParaRPr lang="en-US" altLang="ja-JP" sz="8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計画の考え方・取組スケジュール等</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設備投資費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営業利益</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事業化可能性の検証</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研究開発の開始</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277813">
                <a:tc>
                  <a:txBody>
                    <a:bodyPr/>
                    <a:lstStyle/>
                    <a:p>
                      <a:pPr marL="87313" indent="0" algn="l"/>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r h="272279">
                <a:tc>
                  <a:txBody>
                    <a:bodyPr/>
                    <a:lstStyle/>
                    <a:p>
                      <a:pPr marL="87313" indent="0" algn="ctr"/>
                      <a:r>
                        <a:rPr lang="ja-JP" altLang="en-US" sz="1000" dirty="0">
                          <a:solidFill>
                            <a:schemeClr val="tx1"/>
                          </a:solidFill>
                          <a:latin typeface="Meiryo UI" panose="020B0604030504040204" pitchFamily="50" charset="-128"/>
                          <a:ea typeface="Meiryo UI" panose="020B0604030504040204" pitchFamily="50" charset="-128"/>
                        </a:rPr>
                        <a:t>事業計画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XXMW</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XXMW</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XXMW</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・事業化年度・</a:t>
                      </a:r>
                      <a:r>
                        <a:rPr lang="en-US" altLang="ja-JP" sz="1000" dirty="0">
                          <a:solidFill>
                            <a:schemeClr val="tx1"/>
                          </a:solidFill>
                          <a:latin typeface="Meiryo UI" panose="020B0604030504040204" pitchFamily="50" charset="-128"/>
                          <a:ea typeface="Meiryo UI" panose="020B0604030504040204" pitchFamily="50" charset="-128"/>
                        </a:rPr>
                        <a:t>2035</a:t>
                      </a:r>
                      <a:r>
                        <a:rPr lang="ja-JP" altLang="en-US" sz="1000" dirty="0">
                          <a:solidFill>
                            <a:schemeClr val="tx1"/>
                          </a:solidFill>
                          <a:latin typeface="Meiryo UI" panose="020B0604030504040204" pitchFamily="50" charset="-128"/>
                          <a:ea typeface="Meiryo UI" panose="020B0604030504040204" pitchFamily="50" charset="-128"/>
                        </a:rPr>
                        <a:t>年度・</a:t>
                      </a:r>
                      <a:r>
                        <a:rPr lang="en-US" altLang="ja-JP" sz="1000" dirty="0">
                          <a:solidFill>
                            <a:schemeClr val="tx1"/>
                          </a:solidFill>
                          <a:latin typeface="Meiryo UI" panose="020B0604030504040204" pitchFamily="50" charset="-128"/>
                          <a:ea typeface="Meiryo UI" panose="020B0604030504040204" pitchFamily="50" charset="-128"/>
                        </a:rPr>
                        <a:t>2040</a:t>
                      </a:r>
                      <a:r>
                        <a:rPr lang="ja-JP" altLang="en-US" sz="1000" dirty="0">
                          <a:solidFill>
                            <a:schemeClr val="tx1"/>
                          </a:solidFill>
                          <a:latin typeface="Meiryo UI" panose="020B0604030504040204" pitchFamily="50" charset="-128"/>
                          <a:ea typeface="Meiryo UI" panose="020B0604030504040204" pitchFamily="50" charset="-128"/>
                        </a:rPr>
                        <a:t>年度の事業計画記載</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097456601"/>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2040</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　</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・企業化計画書との整合をとること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研究開発</a:t>
            </a:r>
            <a:endParaRPr kumimoji="1" lang="en-US" sz="1200" dirty="0" err="1">
              <a:solidFill>
                <a:schemeClr val="tx1"/>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事業戦略・事業計画／</a:t>
            </a:r>
            <a:r>
              <a:rPr kumimoji="1" lang="ja-JP" altLang="en-US" sz="2000" dirty="0"/>
              <a:t>（</a:t>
            </a:r>
            <a:r>
              <a:rPr kumimoji="1" lang="en-US" altLang="ja-JP" sz="2000" dirty="0"/>
              <a:t>4</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これまでの情報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2" name="四角形: 角を丸くする 1">
            <a:extLst>
              <a:ext uri="{FF2B5EF4-FFF2-40B4-BE49-F238E27FC236}">
                <a16:creationId xmlns:a16="http://schemas.microsoft.com/office/drawing/2014/main" id="{F08C7436-A0AB-C836-B9C3-48FE73A94119}"/>
              </a:ext>
            </a:extLst>
          </p:cNvPr>
          <p:cNvSpPr/>
          <p:nvPr/>
        </p:nvSpPr>
        <p:spPr>
          <a:xfrm>
            <a:off x="9022410" y="3269411"/>
            <a:ext cx="2294626" cy="1863306"/>
          </a:xfrm>
          <a:prstGeom prst="roundRect">
            <a:avLst>
              <a:gd name="adj" fmla="val 5556"/>
            </a:avLst>
          </a:prstGeom>
          <a:solidFill>
            <a:srgbClr val="FFFF99"/>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rgbClr val="575757"/>
                </a:solidFill>
                <a:latin typeface="Meiryo UI" panose="020B0604030504040204" pitchFamily="50" charset="-128"/>
                <a:ea typeface="Meiryo UI" panose="020B0604030504040204" pitchFamily="50" charset="-128"/>
              </a:rPr>
              <a:t>考え方・スケジュールを記載下さい</a:t>
            </a: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黄緑">
      <a:dk1>
        <a:sysClr val="windowText" lastClr="000000"/>
      </a:dk1>
      <a:lt1>
        <a:sysClr val="window" lastClr="FFFFFF"/>
      </a:lt1>
      <a:dk2>
        <a:srgbClr val="455F51"/>
      </a:dk2>
      <a:lt2>
        <a:srgbClr val="E2DFCC"/>
      </a:lt2>
      <a:accent1>
        <a:srgbClr val="99CB38"/>
      </a:accent1>
      <a:accent2>
        <a:srgbClr val="63A537"/>
      </a:accent2>
      <a:accent3>
        <a:srgbClr val="37A76F"/>
      </a:accent3>
      <a:accent4>
        <a:srgbClr val="44C1A3"/>
      </a:accent4>
      <a:accent5>
        <a:srgbClr val="4EB3CF"/>
      </a:accent5>
      <a:accent6>
        <a:srgbClr val="51C3F9"/>
      </a:accent6>
      <a:hlink>
        <a:srgbClr val="EE7B08"/>
      </a:hlink>
      <a:folHlink>
        <a:srgbClr val="977B2D"/>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Retrospect</Template>
  <TotalTime>0</TotalTime>
  <Words>1659</Words>
  <Application>Microsoft Office PowerPoint</Application>
  <PresentationFormat>ワイド画面</PresentationFormat>
  <Paragraphs>306</Paragraphs>
  <Slides>8</Slides>
  <Notes>0</Notes>
  <HiddenSlides>0</HiddenSlides>
  <MMClips>0</MMClips>
  <ScaleCrop>false</ScaleCrop>
  <HeadingPairs>
    <vt:vector size="8" baseType="variant">
      <vt:variant>
        <vt:lpstr>使用されているフォント</vt:lpstr>
      </vt:variant>
      <vt:variant>
        <vt:i4>3</vt:i4>
      </vt:variant>
      <vt:variant>
        <vt:lpstr>テーマ</vt:lpstr>
      </vt:variant>
      <vt:variant>
        <vt:i4>1</vt:i4>
      </vt:variant>
      <vt:variant>
        <vt:lpstr>スライド タイトル</vt:lpstr>
      </vt:variant>
      <vt:variant>
        <vt:i4>8</vt:i4>
      </vt:variant>
      <vt:variant>
        <vt:lpstr>目的別スライド ショー</vt:lpstr>
      </vt:variant>
      <vt:variant>
        <vt:i4>1</vt:i4>
      </vt:variant>
    </vt:vector>
  </HeadingPairs>
  <TitlesOfParts>
    <vt:vector size="13" baseType="lpstr">
      <vt:lpstr>Meiryo UI</vt:lpstr>
      <vt:lpstr>Arial</vt:lpstr>
      <vt:lpstr>Trebuchet MS</vt:lpstr>
      <vt:lpstr>１</vt:lpstr>
      <vt:lpstr>事業シナリオ    　　　　　　　　　　　　　　　　　　　　　　　　　　　　　　　　　　　　　　　　　　　　　　　企業名：Ａ社　</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modified xsi:type="dcterms:W3CDTF">2025-04-09T09:28:36Z</dcterms:modified>
</cp:coreProperties>
</file>