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36"/>
  </p:notesMasterIdLst>
  <p:handoutMasterIdLst>
    <p:handoutMasterId r:id="rId37"/>
  </p:handoutMasterIdLst>
  <p:sldIdLst>
    <p:sldId id="2145705059" r:id="rId2"/>
    <p:sldId id="2145705070" r:id="rId3"/>
    <p:sldId id="2145705137" r:id="rId4"/>
    <p:sldId id="2145705282" r:id="rId5"/>
    <p:sldId id="267" r:id="rId6"/>
    <p:sldId id="2145705125" r:id="rId7"/>
    <p:sldId id="2145705018" r:id="rId8"/>
    <p:sldId id="2145705061" r:id="rId9"/>
    <p:sldId id="2145705263" r:id="rId10"/>
    <p:sldId id="2145705060" r:id="rId11"/>
    <p:sldId id="2145705264" r:id="rId12"/>
    <p:sldId id="2145705266" r:id="rId13"/>
    <p:sldId id="2145705129" r:id="rId14"/>
    <p:sldId id="2145705274" r:id="rId15"/>
    <p:sldId id="2145705279" r:id="rId16"/>
    <p:sldId id="2145705014" r:id="rId17"/>
    <p:sldId id="2145704965" r:id="rId18"/>
    <p:sldId id="2145705131" r:id="rId19"/>
    <p:sldId id="2145705116" r:id="rId20"/>
    <p:sldId id="2145705265" r:id="rId21"/>
    <p:sldId id="2145704976" r:id="rId22"/>
    <p:sldId id="2145705052" r:id="rId23"/>
    <p:sldId id="2145705109" r:id="rId24"/>
    <p:sldId id="2145705280" r:id="rId25"/>
    <p:sldId id="2145705132" r:id="rId26"/>
    <p:sldId id="2145705146" r:id="rId27"/>
    <p:sldId id="2145705147" r:id="rId28"/>
    <p:sldId id="2145705071" r:id="rId29"/>
    <p:sldId id="2145705134" r:id="rId30"/>
    <p:sldId id="2145705281" r:id="rId31"/>
    <p:sldId id="2145705248" r:id="rId32"/>
    <p:sldId id="2145705135" r:id="rId33"/>
    <p:sldId id="2145705283" r:id="rId34"/>
    <p:sldId id="2145705285" r:id="rId35"/>
  </p:sldIdLst>
  <p:sldSz cx="12192000" cy="6858000"/>
  <p:notesSz cx="6735763" cy="9866313"/>
  <p:custShowLst>
    <p:custShow name="Format Guide Workshop" id="0">
      <p:sldLst/>
    </p:custShow>
  </p:custShowLst>
  <p:custDataLst>
    <p:tags r:id="rId3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57" autoAdjust="0"/>
    <p:restoredTop sz="94796" autoAdjust="0"/>
  </p:normalViewPr>
  <p:slideViewPr>
    <p:cSldViewPr snapToGrid="0">
      <p:cViewPr varScale="1">
        <p:scale>
          <a:sx n="121" d="100"/>
          <a:sy n="121" d="100"/>
        </p:scale>
        <p:origin x="510" y="102"/>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4/25/2025</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4/25/2025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400" b="0" i="0" u="none" strike="noStrike" kern="1200" cap="none" spc="0" normalizeH="0" baseline="0" noProof="0" dirty="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29</a:t>
            </a:fld>
            <a:endParaRPr lang="en-US" dirty="0"/>
          </a:p>
        </p:txBody>
      </p:sp>
    </p:spTree>
    <p:extLst>
      <p:ext uri="{BB962C8B-B14F-4D97-AF65-F5344CB8AC3E}">
        <p14:creationId xmlns:p14="http://schemas.microsoft.com/office/powerpoint/2010/main" val="6918004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30</a:t>
            </a:fld>
            <a:endParaRPr lang="en-US" dirty="0"/>
          </a:p>
        </p:txBody>
      </p:sp>
    </p:spTree>
    <p:extLst>
      <p:ext uri="{BB962C8B-B14F-4D97-AF65-F5344CB8AC3E}">
        <p14:creationId xmlns:p14="http://schemas.microsoft.com/office/powerpoint/2010/main" val="3997214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www.meti.go.jp/policy/energy_environment/global_warming/gifund/index.html"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archive/digital/architecture/architecture-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meti.go.jp/shingikai/sankoshin/green_innovation/pdf/007_02_00.pdf"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dirty="0"/>
              <a:t>大学や公的研究機関は　</a:t>
            </a:r>
            <a:r>
              <a:rPr kumimoji="1" lang="en-US" altLang="ja-JP" sz="1100" dirty="0"/>
              <a:t>2.</a:t>
            </a:r>
            <a:r>
              <a:rPr kumimoji="1" lang="zh-TW" altLang="en-US" sz="1100" dirty="0"/>
              <a:t>研究開発計画</a:t>
            </a:r>
            <a:r>
              <a:rPr kumimoji="1" lang="ja-JP" altLang="en-US" sz="1100" dirty="0"/>
              <a:t>及び</a:t>
            </a:r>
            <a:r>
              <a:rPr kumimoji="1" lang="en-US" altLang="ja-JP" sz="1100" dirty="0"/>
              <a:t>4.</a:t>
            </a:r>
            <a:r>
              <a:rPr kumimoji="1" lang="ja-JP" altLang="en-US" sz="1100" dirty="0"/>
              <a:t>その他</a:t>
            </a:r>
            <a:r>
              <a:rPr kumimoji="1" lang="zh-TW" altLang="en-US" sz="1100" dirty="0"/>
              <a:t>／（</a:t>
            </a:r>
            <a:r>
              <a:rPr kumimoji="1" lang="en-US" altLang="zh-TW" sz="1100" dirty="0"/>
              <a:t>2</a:t>
            </a:r>
            <a:r>
              <a:rPr kumimoji="1" lang="zh-TW" altLang="en-US" sz="1100" dirty="0"/>
              <a:t>） </a:t>
            </a:r>
            <a:r>
              <a:rPr kumimoji="1" lang="ja-JP" altLang="en-US" sz="1100" dirty="0"/>
              <a:t>提案者情報のみを提出して下さい。</a:t>
            </a:r>
            <a:endParaRPr kumimoji="1" lang="en-US" altLang="ja-JP" sz="1100"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自社の強み、弱み（経営資源）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自社の強み</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solidFill>
                  <a:schemeClr val="tx1"/>
                </a:solidFill>
              </a:rPr>
              <a:t>自社</a:t>
            </a:r>
            <a:endParaRPr lang="en-US" b="1" dirty="0" err="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A</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B</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604209"/>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事業化</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90233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3919169385"/>
              </p:ext>
            </p:extLst>
          </p:nvPr>
        </p:nvGraphicFramePr>
        <p:xfrm>
          <a:off x="521722" y="3090124"/>
          <a:ext cx="11257502" cy="2970202"/>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a:t>
                      </a:r>
                      <a:r>
                        <a:rPr lang="ja-JP" altLang="en-US" sz="900" kern="1200" dirty="0">
                          <a:solidFill>
                            <a:schemeClr val="tx1"/>
                          </a:solidFill>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N10</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solidFill>
                            <a:schemeClr val="tx1"/>
                          </a:solidFill>
                          <a:latin typeface="Meiryo UI" panose="020B0604030504040204" pitchFamily="50" charset="-128"/>
                          <a:ea typeface="Meiryo UI" panose="020B0604030504040204" pitchFamily="50" charset="-128"/>
                        </a:rPr>
                        <a:t>NX</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2035</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a:solidFill>
                            <a:schemeClr val="tx1"/>
                          </a:solidFill>
                          <a:latin typeface="Meiryo UI" panose="020B0604030504040204" pitchFamily="50" charset="-128"/>
                          <a:ea typeface="Meiryo UI" panose="020B0604030504040204" pitchFamily="50" charset="-128"/>
                        </a:rPr>
                        <a:t>2035</a:t>
                      </a:r>
                      <a:r>
                        <a:rPr lang="ja-JP" altLang="en-US" sz="800" dirty="0">
                          <a:solidFill>
                            <a:schemeClr val="tx1"/>
                          </a:solidFill>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p>
                      <a:r>
                        <a:rPr lang="ja-JP" altLang="en-US" sz="800" dirty="0" err="1">
                          <a:solidFill>
                            <a:schemeClr val="tx1"/>
                          </a:solidFill>
                          <a:latin typeface="Meiryo UI" panose="020B0604030504040204" pitchFamily="50" charset="-128"/>
                          <a:ea typeface="Meiryo UI" panose="020B0604030504040204" pitchFamily="50" charset="-128"/>
                        </a:rPr>
                        <a:t>まで</a:t>
                      </a:r>
                      <a:r>
                        <a:rPr lang="ja-JP" altLang="en-US" sz="800" dirty="0">
                          <a:solidFill>
                            <a:schemeClr val="tx1"/>
                          </a:solidFill>
                          <a:latin typeface="Meiryo UI" panose="020B0604030504040204" pitchFamily="50" charset="-128"/>
                          <a:ea typeface="Meiryo UI" panose="020B0604030504040204" pitchFamily="50" charset="-128"/>
                        </a:rPr>
                        <a:t>合計</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NY</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計画の考え方・取組スケジュール等</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事業化可能性の検証</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研究開発の開始</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45042919"/>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b="0" u="none" dirty="0">
                          <a:solidFill>
                            <a:schemeClr val="tx1"/>
                          </a:solidFill>
                          <a:latin typeface="Meiryo UI" panose="020B0604030504040204" pitchFamily="50" charset="-128"/>
                          <a:ea typeface="Meiryo UI" panose="020B0604030504040204" pitchFamily="50" charset="-128"/>
                        </a:rPr>
                        <a:t>営業利益</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b="0" u="none"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b="0" u="none" dirty="0">
                          <a:solidFill>
                            <a:schemeClr val="tx1"/>
                          </a:solidFill>
                          <a:latin typeface="Meiryo UI" panose="020B0604030504040204" pitchFamily="50" charset="-128"/>
                          <a:ea typeface="Meiryo UI" panose="020B0604030504040204" pitchFamily="50" charset="-128"/>
                        </a:rPr>
                        <a:t>XX</a:t>
                      </a:r>
                      <a:r>
                        <a:rPr lang="ja-JP" altLang="en-US" sz="1000" b="0" u="none" dirty="0">
                          <a:solidFill>
                            <a:schemeClr val="tx1"/>
                          </a:solidFill>
                          <a:latin typeface="Meiryo UI" panose="020B0604030504040204" pitchFamily="50" charset="-128"/>
                          <a:ea typeface="Meiryo UI" panose="020B0604030504040204" pitchFamily="50" charset="-128"/>
                        </a:rPr>
                        <a:t>円</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b="0" u="none" dirty="0">
                          <a:solidFill>
                            <a:schemeClr val="tx1"/>
                          </a:solidFill>
                          <a:latin typeface="Meiryo UI" panose="020B0604030504040204" pitchFamily="50" charset="-128"/>
                          <a:ea typeface="Meiryo UI" panose="020B0604030504040204" pitchFamily="50" charset="-128"/>
                        </a:rPr>
                        <a:t>XX</a:t>
                      </a:r>
                      <a:r>
                        <a:rPr lang="ja-JP" altLang="en-US" sz="1000" b="0" u="none" dirty="0">
                          <a:solidFill>
                            <a:schemeClr val="tx1"/>
                          </a:solidFill>
                          <a:latin typeface="Meiryo UI" panose="020B0604030504040204" pitchFamily="50" charset="-128"/>
                          <a:ea typeface="Meiryo UI" panose="020B0604030504040204" pitchFamily="50" charset="-128"/>
                        </a:rPr>
                        <a:t>円</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b="0" u="none" dirty="0">
                          <a:solidFill>
                            <a:schemeClr val="tx1"/>
                          </a:solidFill>
                          <a:latin typeface="Meiryo UI" panose="020B0604030504040204" pitchFamily="50" charset="-128"/>
                          <a:ea typeface="Meiryo UI" panose="020B0604030504040204" pitchFamily="50" charset="-128"/>
                        </a:rPr>
                        <a:t>・</a:t>
                      </a:r>
                      <a:r>
                        <a:rPr lang="en-US" altLang="ja-JP" sz="1000" b="0" u="none" dirty="0">
                          <a:solidFill>
                            <a:schemeClr val="tx1"/>
                          </a:solidFill>
                          <a:latin typeface="Meiryo UI" panose="020B0604030504040204" pitchFamily="50" charset="-128"/>
                          <a:ea typeface="Meiryo UI" panose="020B0604030504040204" pitchFamily="50" charset="-128"/>
                        </a:rPr>
                        <a:t>XXX</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501496">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946778"/>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3031683"/>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647790"/>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研究開発</a:t>
            </a:r>
            <a:endParaRPr kumimoji="1" lang="en-US" sz="1200" dirty="0" err="1">
              <a:solidFill>
                <a:schemeClr val="tx1"/>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○○年間の研究開発の後、〇〇年頃の事業化、〇〇年頃の投資回収を想定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802351"/>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604209"/>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b="1" u="sng" dirty="0">
                <a:solidFill>
                  <a:schemeClr val="tx1"/>
                </a:solidFill>
                <a:latin typeface="Meiryo UI" panose="020B0604030504040204" pitchFamily="50" charset="-128"/>
                <a:ea typeface="Meiryo UI" panose="020B0604030504040204" pitchFamily="50" charset="-128"/>
              </a:rPr>
              <a:t>投資回収</a:t>
            </a:r>
            <a:endParaRPr kumimoji="1" lang="en-US" sz="1200" b="1" u="sng"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937253"/>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87445"/>
            <a:ext cx="3654800" cy="590550"/>
          </a:xfrm>
          <a:prstGeom prst="borderCallout1">
            <a:avLst>
              <a:gd name="adj1" fmla="val -2218"/>
              <a:gd name="adj2" fmla="val 26851"/>
              <a:gd name="adj3" fmla="val -21281"/>
              <a:gd name="adj4" fmla="val 40137"/>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NY</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5" name="四角形吹き出し 2">
            <a:extLst>
              <a:ext uri="{FF2B5EF4-FFF2-40B4-BE49-F238E27FC236}">
                <a16:creationId xmlns:a16="http://schemas.microsoft.com/office/drawing/2014/main" id="{D4DFFAB3-AB78-2F48-92A0-693FBCA26BA2}"/>
              </a:ext>
            </a:extLst>
          </p:cNvPr>
          <p:cNvSpPr/>
          <p:nvPr/>
        </p:nvSpPr>
        <p:spPr>
          <a:xfrm>
            <a:off x="2120749" y="2416395"/>
            <a:ext cx="4743229" cy="291731"/>
          </a:xfrm>
          <a:prstGeom prst="wedgeRectCallout">
            <a:avLst>
              <a:gd name="adj1" fmla="val -1744"/>
              <a:gd name="adj2" fmla="val 155358"/>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dirty="0">
                <a:solidFill>
                  <a:schemeClr val="tx1"/>
                </a:solidFill>
                <a:latin typeface="Meiryo UI" panose="020B0604030504040204" pitchFamily="50" charset="-128"/>
                <a:ea typeface="Meiryo UI" panose="020B0604030504040204" pitchFamily="50" charset="-128"/>
              </a:rPr>
              <a:t>2035</a:t>
            </a:r>
            <a:r>
              <a:rPr kumimoji="1" lang="ja-JP" altLang="en-US" sz="1000" dirty="0">
                <a:solidFill>
                  <a:schemeClr val="tx1"/>
                </a:solidFill>
                <a:latin typeface="Meiryo UI" panose="020B0604030504040204" pitchFamily="50" charset="-128"/>
                <a:ea typeface="Meiryo UI" panose="020B0604030504040204" pitchFamily="50" charset="-128"/>
              </a:rPr>
              <a:t>年度までの各年度及び事業化年度、投資回収年度について単年度ごとに記入</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0FED7CAC-5024-F5D6-030D-B003E62B150B}"/>
              </a:ext>
            </a:extLst>
          </p:cNvPr>
          <p:cNvSpPr txBox="1"/>
          <p:nvPr/>
        </p:nvSpPr>
        <p:spPr>
          <a:xfrm>
            <a:off x="10312617" y="6048960"/>
            <a:ext cx="1466607" cy="2769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減価償却方式で計上</a:t>
            </a:r>
          </a:p>
        </p:txBody>
      </p:sp>
      <p:sp>
        <p:nvSpPr>
          <p:cNvPr id="2" name="テキスト ボックス 1">
            <a:extLst>
              <a:ext uri="{FF2B5EF4-FFF2-40B4-BE49-F238E27FC236}">
                <a16:creationId xmlns:a16="http://schemas.microsoft.com/office/drawing/2014/main" id="{25830EF0-CF3D-4468-E917-15E25B742883}"/>
              </a:ext>
            </a:extLst>
          </p:cNvPr>
          <p:cNvSpPr txBox="1"/>
          <p:nvPr/>
        </p:nvSpPr>
        <p:spPr>
          <a:xfrm>
            <a:off x="382731" y="6299844"/>
            <a:ext cx="6218075" cy="36575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u="sng" dirty="0">
                <a:solidFill>
                  <a:srgbClr val="FF0000"/>
                </a:solidFill>
              </a:rPr>
              <a:t>本表の作成に当たっては、</a:t>
            </a:r>
            <a:r>
              <a:rPr kumimoji="1" lang="en-US" altLang="ja-JP" sz="1200" u="sng" dirty="0">
                <a:solidFill>
                  <a:srgbClr val="FF0000"/>
                </a:solidFill>
              </a:rPr>
              <a:t>NX</a:t>
            </a:r>
            <a:r>
              <a:rPr kumimoji="1" lang="ja-JP" altLang="en-US" sz="1200" u="sng" dirty="0">
                <a:solidFill>
                  <a:srgbClr val="FF0000"/>
                </a:solidFill>
              </a:rPr>
              <a:t>年度ではなく具体的な年度（</a:t>
            </a:r>
            <a:r>
              <a:rPr kumimoji="1" lang="en-US" altLang="ja-JP" sz="1200" u="sng" dirty="0">
                <a:solidFill>
                  <a:srgbClr val="FF0000"/>
                </a:solidFill>
              </a:rPr>
              <a:t>2025</a:t>
            </a:r>
            <a:r>
              <a:rPr kumimoji="1" lang="ja-JP" altLang="en-US" sz="1200" u="sng" dirty="0">
                <a:solidFill>
                  <a:srgbClr val="FF0000"/>
                </a:solidFill>
              </a:rPr>
              <a:t>年度など）で記載してください。</a:t>
            </a:r>
          </a:p>
        </p:txBody>
      </p:sp>
      <p:sp>
        <p:nvSpPr>
          <p:cNvPr id="8" name="四角形: 角を丸くする 7">
            <a:extLst>
              <a:ext uri="{FF2B5EF4-FFF2-40B4-BE49-F238E27FC236}">
                <a16:creationId xmlns:a16="http://schemas.microsoft.com/office/drawing/2014/main" id="{2732EAB4-DA08-6F78-BE1D-342FE9450A6D}"/>
              </a:ext>
            </a:extLst>
          </p:cNvPr>
          <p:cNvSpPr/>
          <p:nvPr/>
        </p:nvSpPr>
        <p:spPr>
          <a:xfrm>
            <a:off x="10030732" y="-1345319"/>
            <a:ext cx="6215117" cy="2688805"/>
          </a:xfrm>
          <a:prstGeom prst="roundRect">
            <a:avLst/>
          </a:prstGeom>
          <a:solidFill>
            <a:srgbClr val="FFFF00"/>
          </a:solid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2000" dirty="0">
                <a:solidFill>
                  <a:srgbClr val="575757"/>
                </a:solidFill>
                <a:latin typeface="Meiryo UI" panose="020B0604030504040204" pitchFamily="50" charset="-128"/>
                <a:ea typeface="Meiryo UI" panose="020B0604030504040204" pitchFamily="50" charset="-128"/>
              </a:rPr>
              <a:t>2030</a:t>
            </a:r>
            <a:r>
              <a:rPr kumimoji="1" lang="ja-JP" altLang="en-US" sz="2000" dirty="0">
                <a:solidFill>
                  <a:srgbClr val="575757"/>
                </a:solidFill>
                <a:latin typeface="Meiryo UI" panose="020B0604030504040204" pitchFamily="50" charset="-128"/>
                <a:ea typeface="Meiryo UI" panose="020B0604030504040204" pitchFamily="50" charset="-128"/>
              </a:rPr>
              <a:t>年度に要求される年間製造能力を実現するための事業化構想、投資構想、知的財産管理については、 </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en-US" altLang="ja-JP" sz="2000" dirty="0">
                <a:solidFill>
                  <a:srgbClr val="575757"/>
                </a:solidFill>
                <a:latin typeface="Meiryo UI" panose="020B0604030504040204" pitchFamily="50" charset="-128"/>
                <a:ea typeface="Meiryo UI" panose="020B0604030504040204" pitchFamily="50" charset="-128"/>
              </a:rPr>
              <a:t>1</a:t>
            </a:r>
            <a:r>
              <a:rPr kumimoji="1" lang="ja-JP" altLang="en-US" sz="2000" dirty="0">
                <a:solidFill>
                  <a:srgbClr val="575757"/>
                </a:solidFill>
                <a:latin typeface="Meiryo UI" panose="020B0604030504040204" pitchFamily="50" charset="-128"/>
                <a:ea typeface="Meiryo UI" panose="020B0604030504040204" pitchFamily="50" charset="-128"/>
              </a:rPr>
              <a:t>．事業戦略・事業計画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（３）提供価値・ビジネスモデル（標準化の取組等）</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（５）事業計画の全体像、</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（６）研究開発・設備投資・マーケティング計画、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（７）資金計画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の部分で、スケジュールも含めて明確に方針を示すこと。</a:t>
            </a:r>
          </a:p>
        </p:txBody>
      </p:sp>
    </p:spTree>
    <p:extLst>
      <p:ext uri="{BB962C8B-B14F-4D97-AF65-F5344CB8AC3E}">
        <p14:creationId xmlns:p14="http://schemas.microsoft.com/office/powerpoint/2010/main" val="6329012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nvGraphicFramePr>
        <p:xfrm>
          <a:off x="521721" y="2410615"/>
          <a:ext cx="11257503" cy="3904459"/>
        </p:xfrm>
        <a:graphic>
          <a:graphicData uri="http://schemas.openxmlformats.org/drawingml/2006/table">
            <a:tbl>
              <a:tblPr firstRow="1" bandRow="1">
                <a:tableStyleId>{9D7B26C5-4107-4FEC-AEDC-1716B250A1EF}</a:tableStyleId>
              </a:tblPr>
              <a:tblGrid>
                <a:gridCol w="1922501">
                  <a:extLst>
                    <a:ext uri="{9D8B030D-6E8A-4147-A177-3AD203B41FA5}">
                      <a16:colId xmlns:a16="http://schemas.microsoft.com/office/drawing/2014/main" val="124251621"/>
                    </a:ext>
                  </a:extLst>
                </a:gridCol>
                <a:gridCol w="9335002">
                  <a:extLst>
                    <a:ext uri="{9D8B030D-6E8A-4147-A177-3AD203B41FA5}">
                      <a16:colId xmlns:a16="http://schemas.microsoft.com/office/drawing/2014/main" val="2765241693"/>
                    </a:ext>
                  </a:extLst>
                </a:gridCol>
              </a:tblGrid>
              <a:tr h="290992">
                <a:tc>
                  <a:txBody>
                    <a:bodyPr/>
                    <a:lstStyle/>
                    <a:p>
                      <a:r>
                        <a:rPr lang="ja-JP" altLang="en-US" sz="1200" dirty="0">
                          <a:solidFill>
                            <a:schemeClr val="tx1"/>
                          </a:solidFill>
                          <a:latin typeface="Meiryo UI" panose="020B0604030504040204" pitchFamily="50" charset="-128"/>
                          <a:ea typeface="Meiryo UI" panose="020B0604030504040204" pitchFamily="50" charset="-128"/>
                        </a:rPr>
                        <a:t>　項目</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記載内容</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tc>
                <a:extLst>
                  <a:ext uri="{0D108BD9-81ED-4DB2-BD59-A6C34878D82A}">
                    <a16:rowId xmlns:a16="http://schemas.microsoft.com/office/drawing/2014/main" val="1157993583"/>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研究開発から事業化、投資回収までの取組段階を記入</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2045042919"/>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a:solidFill>
                            <a:schemeClr val="tx1"/>
                          </a:solidFill>
                          <a:latin typeface="Meiryo UI" panose="020B0604030504040204" pitchFamily="50" charset="-128"/>
                          <a:ea typeface="Meiryo UI" panose="020B0604030504040204" pitchFamily="50" charset="-128"/>
                        </a:rPr>
                        <a:t>本基金の成果である製品や技術から生まれる売上高</a:t>
                      </a:r>
                      <a:endParaRPr lang="ja-JP" alt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1563314925"/>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事業化に必要な材料や工場の人件費、工場の間接費、設備・機械装置の減価償却費、等</a:t>
                      </a:r>
                    </a:p>
                  </a:txBody>
                  <a:tcPr marL="0" marR="0" marT="36000" marB="0" anchor="ctr"/>
                </a:tc>
                <a:extLst>
                  <a:ext uri="{0D108BD9-81ED-4DB2-BD59-A6C34878D82A}">
                    <a16:rowId xmlns:a16="http://schemas.microsoft.com/office/drawing/2014/main" val="1719203758"/>
                  </a:ext>
                </a:extLst>
              </a:tr>
              <a:tr h="453079">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r>
                        <a:rPr lang="ja-JP" altLang="en-US" sz="1000" dirty="0">
                          <a:solidFill>
                            <a:schemeClr val="tx1"/>
                          </a:solidFill>
                          <a:latin typeface="Meiryo UI" panose="020B0604030504040204" pitchFamily="50" charset="-128"/>
                          <a:ea typeface="Meiryo UI" panose="020B0604030504040204" pitchFamily="50" charset="-128"/>
                        </a:rPr>
                        <a:t>（以下の項目により算定）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事業化後の研究開発費も含む</a:t>
                      </a:r>
                      <a:endParaRPr lang="en-US" altLang="ja-JP" sz="1000" strike="sngStrike"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4245102220"/>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・設備・機械装置等費</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strike="noStrike" baseline="0" dirty="0">
                          <a:solidFill>
                            <a:schemeClr val="tx1"/>
                          </a:solidFill>
                          <a:latin typeface="Meiryo UI" panose="020B0604030504040204" pitchFamily="50" charset="-128"/>
                          <a:ea typeface="Meiryo UI" panose="020B0604030504040204" pitchFamily="50" charset="-128"/>
                        </a:rPr>
                        <a:t>研究開発のために購入する</a:t>
                      </a:r>
                      <a:r>
                        <a:rPr lang="ja-JP" altLang="en-US" sz="1000" dirty="0">
                          <a:solidFill>
                            <a:schemeClr val="tx1"/>
                          </a:solidFill>
                          <a:latin typeface="Meiryo UI" panose="020B0604030504040204" pitchFamily="50" charset="-128"/>
                          <a:ea typeface="Meiryo UI" panose="020B0604030504040204" pitchFamily="50" charset="-128"/>
                        </a:rPr>
                        <a:t>設備・機械装置の減価償却費、その他関連部材等の費用</a:t>
                      </a:r>
                    </a:p>
                  </a:txBody>
                  <a:tcPr marL="0" marR="0" marT="36000" marB="0" anchor="ctr"/>
                </a:tc>
                <a:extLst>
                  <a:ext uri="{0D108BD9-81ED-4DB2-BD59-A6C34878D82A}">
                    <a16:rowId xmlns:a16="http://schemas.microsoft.com/office/drawing/2014/main" val="2391791134"/>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・労務費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研究開発のために稼働する必要人員に対しての労務費</a:t>
                      </a:r>
                    </a:p>
                  </a:txBody>
                  <a:tcPr marL="0" marR="0" marT="36000" marB="0" anchor="ctr"/>
                </a:tc>
                <a:extLst>
                  <a:ext uri="{0D108BD9-81ED-4DB2-BD59-A6C34878D82A}">
                    <a16:rowId xmlns:a16="http://schemas.microsoft.com/office/drawing/2014/main" val="4213094586"/>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・委託費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研究開発にあたって外部委託をする場合の費用</a:t>
                      </a:r>
                    </a:p>
                  </a:txBody>
                  <a:tcPr marL="0" marR="0" marT="36000" marB="0" anchor="ctr"/>
                </a:tc>
                <a:extLst>
                  <a:ext uri="{0D108BD9-81ED-4DB2-BD59-A6C34878D82A}">
                    <a16:rowId xmlns:a16="http://schemas.microsoft.com/office/drawing/2014/main" val="2955363965"/>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・その他経費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その他研究開発に必要な経費（研究所の賃料、光熱費等）</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2510319905"/>
                  </a:ext>
                </a:extLst>
              </a:tr>
              <a:tr h="453079">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製品や技術の販売や、事業の管理に必要な費用</a:t>
                      </a:r>
                      <a:b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（広告宣伝費、営業の人件費、製品の保管費用、事務所の家賃、光熱費等を指すが、分解が難しい場合は大枠の金額を記載）</a:t>
                      </a:r>
                    </a:p>
                  </a:txBody>
                  <a:tcPr marL="0" marR="0" marT="36000" marB="0" anchor="ctr"/>
                </a:tc>
                <a:extLst>
                  <a:ext uri="{0D108BD9-81ED-4DB2-BD59-A6C34878D82A}">
                    <a16:rowId xmlns:a16="http://schemas.microsoft.com/office/drawing/2014/main" val="2073058830"/>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営業利益</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＝売上高－原価ー研究開発費ー販売管理費</a:t>
                      </a:r>
                    </a:p>
                  </a:txBody>
                  <a:tcPr marL="0" marR="0" marT="36000" marB="0" anchor="ctr"/>
                </a:tc>
                <a:extLst>
                  <a:ext uri="{0D108BD9-81ED-4DB2-BD59-A6C34878D82A}">
                    <a16:rowId xmlns:a16="http://schemas.microsoft.com/office/drawing/2014/main" val="743348618"/>
                  </a:ext>
                </a:extLst>
              </a:tr>
              <a:tr h="453079">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1165585886"/>
                  </a:ext>
                </a:extLst>
              </a:tr>
              <a:tr h="25047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・各項目における記載内容については以下の考え方とする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・本ページにおける各年度の記載は、いわゆる損益計算書上の各項目と同様の定義とする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・設備・機械装置等の減価償却費や労務費について、原価と研究開発費のどちらに計上するかは、採用する会計基準に従って分類</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・各項目とも、国や自治体等からの支援額を</a:t>
            </a:r>
            <a:r>
              <a:rPr lang="ja-JP" altLang="en-US" sz="1400">
                <a:solidFill>
                  <a:schemeClr val="tx1"/>
                </a:solidFill>
                <a:latin typeface="Meiryo UI" panose="020B0604030504040204" pitchFamily="50" charset="-128"/>
                <a:ea typeface="Meiryo UI" panose="020B0604030504040204" pitchFamily="50" charset="-128"/>
              </a:rPr>
              <a:t>控除した金額</a:t>
            </a:r>
            <a:r>
              <a:rPr lang="ja-JP" altLang="en-US" sz="1400" dirty="0">
                <a:solidFill>
                  <a:schemeClr val="tx1"/>
                </a:solidFill>
                <a:latin typeface="Meiryo UI" panose="020B0604030504040204" pitchFamily="50" charset="-128"/>
                <a:ea typeface="Meiryo UI" panose="020B0604030504040204" pitchFamily="50" charset="-128"/>
              </a:rPr>
              <a:t>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highlight>
                  <a:srgbClr val="FFFF00"/>
                </a:highlight>
              </a:rPr>
              <a:t>前ページの記載要領につき、本スライドは提出時に削除！</a:t>
            </a:r>
            <a:endParaRPr kumimoji="1" lang="en-US" dirty="0">
              <a:solidFill>
                <a:schemeClr val="tx1"/>
              </a:solidFill>
              <a:highlight>
                <a:srgbClr val="FFFF00"/>
              </a:highlight>
            </a:endParaRPr>
          </a:p>
        </p:txBody>
      </p:sp>
      <p:sp>
        <p:nvSpPr>
          <p:cNvPr id="2" name="正方形/長方形 1">
            <a:extLst>
              <a:ext uri="{FF2B5EF4-FFF2-40B4-BE49-F238E27FC236}">
                <a16:creationId xmlns:a16="http://schemas.microsoft.com/office/drawing/2014/main" id="{37BCCCF2-3466-D3E5-190D-0FD76B194DC1}"/>
              </a:ext>
            </a:extLst>
          </p:cNvPr>
          <p:cNvSpPr/>
          <p:nvPr/>
        </p:nvSpPr>
        <p:spPr>
          <a:xfrm>
            <a:off x="71022" y="71021"/>
            <a:ext cx="12038120" cy="6693763"/>
          </a:xfrm>
          <a:prstGeom prst="rect">
            <a:avLst/>
          </a:prstGeom>
          <a:no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039072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 name="四角形: 角を丸くする 1">
            <a:extLst>
              <a:ext uri="{FF2B5EF4-FFF2-40B4-BE49-F238E27FC236}">
                <a16:creationId xmlns:a16="http://schemas.microsoft.com/office/drawing/2014/main" id="{80D0DB80-5AC1-A39B-29A7-DEE89C8AB0B8}"/>
              </a:ext>
            </a:extLst>
          </p:cNvPr>
          <p:cNvSpPr/>
          <p:nvPr/>
        </p:nvSpPr>
        <p:spPr>
          <a:xfrm>
            <a:off x="10030732" y="-1345319"/>
            <a:ext cx="6215117" cy="2688805"/>
          </a:xfrm>
          <a:prstGeom prst="roundRect">
            <a:avLst/>
          </a:prstGeom>
          <a:solidFill>
            <a:srgbClr val="FFFF00"/>
          </a:solid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2000" dirty="0">
                <a:solidFill>
                  <a:srgbClr val="575757"/>
                </a:solidFill>
                <a:latin typeface="Meiryo UI" panose="020B0604030504040204" pitchFamily="50" charset="-128"/>
                <a:ea typeface="Meiryo UI" panose="020B0604030504040204" pitchFamily="50" charset="-128"/>
              </a:rPr>
              <a:t>2030</a:t>
            </a:r>
            <a:r>
              <a:rPr kumimoji="1" lang="ja-JP" altLang="en-US" sz="2000" dirty="0">
                <a:solidFill>
                  <a:srgbClr val="575757"/>
                </a:solidFill>
                <a:latin typeface="Meiryo UI" panose="020B0604030504040204" pitchFamily="50" charset="-128"/>
                <a:ea typeface="Meiryo UI" panose="020B0604030504040204" pitchFamily="50" charset="-128"/>
              </a:rPr>
              <a:t>年度に要求される年間製造能力を実現するための事業化構想、投資構想、知的財産管理については、 </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en-US" altLang="ja-JP" sz="2000" dirty="0">
                <a:solidFill>
                  <a:srgbClr val="575757"/>
                </a:solidFill>
                <a:latin typeface="Meiryo UI" panose="020B0604030504040204" pitchFamily="50" charset="-128"/>
                <a:ea typeface="Meiryo UI" panose="020B0604030504040204" pitchFamily="50" charset="-128"/>
              </a:rPr>
              <a:t>1</a:t>
            </a:r>
            <a:r>
              <a:rPr kumimoji="1" lang="ja-JP" altLang="en-US" sz="2000" dirty="0">
                <a:solidFill>
                  <a:srgbClr val="575757"/>
                </a:solidFill>
                <a:latin typeface="Meiryo UI" panose="020B0604030504040204" pitchFamily="50" charset="-128"/>
                <a:ea typeface="Meiryo UI" panose="020B0604030504040204" pitchFamily="50" charset="-128"/>
              </a:rPr>
              <a:t>．事業戦略・事業計画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（３）提供価値・ビジネスモデル（標準化の取組等）</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（５）事業計画の全体像、</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（６）研究開発・設備投資・マーケティング計画、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（７）資金計画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の部分で、スケジュールも含めて明確に方針を示すこと。</a:t>
            </a: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498376"/>
            <a:ext cx="10778397" cy="55388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基金事業に係る費用に加え、</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基金事業の成果を活用し実施する事業</a:t>
            </a:r>
            <a:r>
              <a:rPr lang="ja-JP" altLang="en-US" sz="1400" i="1" dirty="0">
                <a:solidFill>
                  <a:schemeClr val="tx1"/>
                </a:solidFill>
                <a:latin typeface="Meiryo UI" panose="020B0604030504040204" pitchFamily="50" charset="-128"/>
                <a:ea typeface="Meiryo UI" panose="020B0604030504040204" pitchFamily="50" charset="-128"/>
              </a:rPr>
              <a:t>に係る費用も含めた事業全体の資金計画について記載</a:t>
            </a:r>
          </a:p>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i="1" dirty="0">
              <a:solidFill>
                <a:srgbClr val="FF0000"/>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nvGraphicFramePr>
        <p:xfrm>
          <a:off x="382731" y="2360054"/>
          <a:ext cx="11431314" cy="3402851"/>
        </p:xfrm>
        <a:graphic>
          <a:graphicData uri="http://schemas.openxmlformats.org/drawingml/2006/table">
            <a:tbl>
              <a:tblPr firstRow="1" bandRow="1">
                <a:tableStyleId>{5940675A-B579-460E-94D1-54222C63F5DA}</a:tableStyleId>
              </a:tblPr>
              <a:tblGrid>
                <a:gridCol w="2805086">
                  <a:extLst>
                    <a:ext uri="{9D8B030D-6E8A-4147-A177-3AD203B41FA5}">
                      <a16:colId xmlns:a16="http://schemas.microsoft.com/office/drawing/2014/main" val="1889441959"/>
                    </a:ext>
                  </a:extLst>
                </a:gridCol>
                <a:gridCol w="562062">
                  <a:extLst>
                    <a:ext uri="{9D8B030D-6E8A-4147-A177-3AD203B41FA5}">
                      <a16:colId xmlns:a16="http://schemas.microsoft.com/office/drawing/2014/main" val="446758349"/>
                    </a:ext>
                  </a:extLst>
                </a:gridCol>
                <a:gridCol w="788565">
                  <a:extLst>
                    <a:ext uri="{9D8B030D-6E8A-4147-A177-3AD203B41FA5}">
                      <a16:colId xmlns:a16="http://schemas.microsoft.com/office/drawing/2014/main" val="354005506"/>
                    </a:ext>
                  </a:extLst>
                </a:gridCol>
                <a:gridCol w="920126">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34203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2035</a:t>
                      </a: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a:latin typeface="Meiryo UI" panose="020B0604030504040204" pitchFamily="50" charset="-128"/>
                          <a:ea typeface="Meiryo UI" panose="020B0604030504040204" pitchFamily="50" charset="-128"/>
                        </a:rPr>
                        <a:t>2035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288000">
                <a:tc>
                  <a:txBody>
                    <a:bodyPr/>
                    <a:lstStyle/>
                    <a:p>
                      <a:pPr algn="l"/>
                      <a:r>
                        <a:rPr lang="en-US" altLang="ja-JP" sz="1200" dirty="0">
                          <a:latin typeface="Meiryo UI" panose="020B0604030504040204" pitchFamily="50" charset="-128"/>
                          <a:ea typeface="Meiryo UI" panose="020B0604030504040204" pitchFamily="50" charset="-128"/>
                        </a:rPr>
                        <a:t>A</a:t>
                      </a:r>
                      <a:r>
                        <a:rPr lang="ja-JP" altLang="en-US" sz="1200" dirty="0">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基金事業に係る費用</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56331492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　うち、</a:t>
                      </a:r>
                      <a:r>
                        <a:rPr lang="en-US" altLang="ja-JP" sz="1100" dirty="0">
                          <a:latin typeface="Meiryo UI" panose="020B0604030504040204" pitchFamily="50" charset="-128"/>
                          <a:ea typeface="Meiryo UI" panose="020B0604030504040204" pitchFamily="50" charset="-128"/>
                        </a:rPr>
                        <a:t>GI </a:t>
                      </a:r>
                      <a:r>
                        <a:rPr lang="ja-JP" altLang="en-US" sz="1100" dirty="0">
                          <a:latin typeface="Meiryo UI" panose="020B0604030504040204" pitchFamily="50" charset="-128"/>
                          <a:ea typeface="Meiryo UI" panose="020B0604030504040204" pitchFamily="50" charset="-128"/>
                        </a:rPr>
                        <a:t>基金事業における自己負担額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127434966"/>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B</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GI </a:t>
                      </a:r>
                      <a:r>
                        <a:rPr lang="ja-JP" altLang="en-US" sz="1200" dirty="0">
                          <a:latin typeface="Meiryo UI" panose="020B0604030504040204" pitchFamily="50" charset="-128"/>
                          <a:ea typeface="Meiryo UI" panose="020B0604030504040204" pitchFamily="50" charset="-128"/>
                        </a:rPr>
                        <a:t>基金事業の成果を活用して実施する事業に係る費用（</a:t>
                      </a:r>
                      <a:r>
                        <a:rPr lang="en-US" altLang="ja-JP" sz="1200" dirty="0">
                          <a:latin typeface="Meiryo UI" panose="020B0604030504040204" pitchFamily="50" charset="-128"/>
                          <a:ea typeface="Meiryo UI" panose="020B0604030504040204" pitchFamily="50" charset="-128"/>
                        </a:rPr>
                        <a:t>C</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D</a:t>
                      </a: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70095855"/>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C</a:t>
                      </a:r>
                      <a:r>
                        <a:rPr lang="ja-JP" altLang="en-US" sz="1200" dirty="0">
                          <a:latin typeface="Meiryo UI" panose="020B0604030504040204" pitchFamily="50" charset="-128"/>
                          <a:ea typeface="Meiryo UI" panose="020B0604030504040204" pitchFamily="50" charset="-128"/>
                        </a:rPr>
                        <a:t>：研究開発費</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09602068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：事業化に係る費用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71636313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うち、設備・機械装置等費</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55436060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合計支出額（</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396487840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：自己資金</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961637870"/>
                  </a:ext>
                </a:extLst>
              </a:tr>
              <a:tr h="341051">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：外部調達額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536283427"/>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うち、国・自治体等からの支援額（含</a:t>
                      </a:r>
                      <a:r>
                        <a:rPr lang="en-US" altLang="ja-JP" sz="1100" dirty="0">
                          <a:solidFill>
                            <a:schemeClr val="tx1"/>
                          </a:solidFill>
                          <a:latin typeface="Meiryo UI" panose="020B0604030504040204" pitchFamily="50" charset="-128"/>
                          <a:ea typeface="Meiryo UI" panose="020B0604030504040204" pitchFamily="50" charset="-128"/>
                        </a:rPr>
                        <a:t>GI</a:t>
                      </a:r>
                      <a:r>
                        <a:rPr lang="ja-JP" altLang="en-US" sz="11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32910886"/>
                  </a:ext>
                </a:extLst>
              </a:tr>
            </a:tbl>
          </a:graphicData>
        </a:graphic>
      </p:graphicFrame>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TextBox 35">
            <a:extLst>
              <a:ext uri="{FF2B5EF4-FFF2-40B4-BE49-F238E27FC236}">
                <a16:creationId xmlns:a16="http://schemas.microsoft.com/office/drawing/2014/main" id="{EF7D95B3-E451-6BFB-8923-F5B4A798708F}"/>
              </a:ext>
            </a:extLst>
          </p:cNvPr>
          <p:cNvSpPr txBox="1"/>
          <p:nvPr/>
        </p:nvSpPr>
        <p:spPr>
          <a:xfrm>
            <a:off x="311279" y="5844304"/>
            <a:ext cx="6689595"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2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200" dirty="0">
                <a:solidFill>
                  <a:schemeClr val="tx1"/>
                </a:solidFill>
                <a:latin typeface="Meiryo UI" panose="020B0604030504040204" pitchFamily="50" charset="-128"/>
                <a:ea typeface="Meiryo UI" panose="020B0604030504040204" pitchFamily="50" charset="-128"/>
              </a:rPr>
              <a:t>XXX, XXX, XXX, </a:t>
            </a: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2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61A4FD8B-BDFB-1F28-1066-510354118342}"/>
              </a:ext>
            </a:extLst>
          </p:cNvPr>
          <p:cNvSpPr txBox="1"/>
          <p:nvPr/>
        </p:nvSpPr>
        <p:spPr>
          <a:xfrm>
            <a:off x="9486427" y="5847867"/>
            <a:ext cx="2327618" cy="2769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キャッシュフローとして支出する金額を記載</a:t>
            </a:r>
          </a:p>
        </p:txBody>
      </p:sp>
      <p:sp>
        <p:nvSpPr>
          <p:cNvPr id="4" name="四角形吹き出し 2">
            <a:extLst>
              <a:ext uri="{FF2B5EF4-FFF2-40B4-BE49-F238E27FC236}">
                <a16:creationId xmlns:a16="http://schemas.microsoft.com/office/drawing/2014/main" id="{3E1B212A-5895-2AD7-5EB0-698398477DF5}"/>
              </a:ext>
            </a:extLst>
          </p:cNvPr>
          <p:cNvSpPr/>
          <p:nvPr/>
        </p:nvSpPr>
        <p:spPr>
          <a:xfrm>
            <a:off x="818442" y="2087451"/>
            <a:ext cx="5031102" cy="291731"/>
          </a:xfrm>
          <a:prstGeom prst="wedgeRectCallout">
            <a:avLst>
              <a:gd name="adj1" fmla="val -772"/>
              <a:gd name="adj2" fmla="val 100715"/>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2035</a:t>
            </a:r>
            <a:r>
              <a:rPr kumimoji="1" lang="ja-JP" altLang="en-US" sz="1000" dirty="0">
                <a:solidFill>
                  <a:schemeClr val="tx1"/>
                </a:solidFill>
                <a:latin typeface="Meiryo UI" panose="020B0604030504040204" pitchFamily="50" charset="-128"/>
                <a:ea typeface="Meiryo UI" panose="020B0604030504040204" pitchFamily="50" charset="-128"/>
              </a:rPr>
              <a:t>年度までの各年度及び事業化年度、投資回収年度について単年度ごとに記入する</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CDB782E5-CA5E-6538-9D24-5BA306467FE4}"/>
              </a:ext>
            </a:extLst>
          </p:cNvPr>
          <p:cNvSpPr txBox="1"/>
          <p:nvPr/>
        </p:nvSpPr>
        <p:spPr>
          <a:xfrm>
            <a:off x="2506494" y="6472888"/>
            <a:ext cx="6218075" cy="36575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rgbClr val="FF0000"/>
                </a:solidFill>
              </a:rPr>
              <a:t>本表の作成に当たっては、</a:t>
            </a:r>
            <a:r>
              <a:rPr kumimoji="1" lang="en-US" altLang="ja-JP" sz="1200" dirty="0">
                <a:solidFill>
                  <a:srgbClr val="FF0000"/>
                </a:solidFill>
              </a:rPr>
              <a:t>NX</a:t>
            </a:r>
            <a:r>
              <a:rPr kumimoji="1" lang="ja-JP" altLang="en-US" sz="1200" dirty="0">
                <a:solidFill>
                  <a:srgbClr val="FF0000"/>
                </a:solidFill>
              </a:rPr>
              <a:t>年度ではなく具体的な年度（</a:t>
            </a:r>
            <a:r>
              <a:rPr kumimoji="1" lang="en-US" altLang="ja-JP" sz="1200" dirty="0">
                <a:solidFill>
                  <a:srgbClr val="FF0000"/>
                </a:solidFill>
              </a:rPr>
              <a:t>2025</a:t>
            </a:r>
            <a:r>
              <a:rPr kumimoji="1" lang="ja-JP" altLang="en-US" sz="1200" dirty="0">
                <a:solidFill>
                  <a:srgbClr val="FF0000"/>
                </a:solidFill>
              </a:rPr>
              <a:t>年度など）で記載してください。</a:t>
            </a:r>
          </a:p>
        </p:txBody>
      </p:sp>
      <p:sp>
        <p:nvSpPr>
          <p:cNvPr id="6" name="四角形: 角を丸くする 5">
            <a:extLst>
              <a:ext uri="{FF2B5EF4-FFF2-40B4-BE49-F238E27FC236}">
                <a16:creationId xmlns:a16="http://schemas.microsoft.com/office/drawing/2014/main" id="{2F285500-B1AF-F854-E29B-9F887E800149}"/>
              </a:ext>
            </a:extLst>
          </p:cNvPr>
          <p:cNvSpPr/>
          <p:nvPr/>
        </p:nvSpPr>
        <p:spPr>
          <a:xfrm>
            <a:off x="10030732" y="-1345319"/>
            <a:ext cx="6215117" cy="2688805"/>
          </a:xfrm>
          <a:prstGeom prst="roundRect">
            <a:avLst/>
          </a:prstGeom>
          <a:solidFill>
            <a:srgbClr val="FFFF00"/>
          </a:solid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2000" dirty="0">
                <a:solidFill>
                  <a:srgbClr val="575757"/>
                </a:solidFill>
                <a:latin typeface="Meiryo UI" panose="020B0604030504040204" pitchFamily="50" charset="-128"/>
                <a:ea typeface="Meiryo UI" panose="020B0604030504040204" pitchFamily="50" charset="-128"/>
              </a:rPr>
              <a:t>2030</a:t>
            </a:r>
            <a:r>
              <a:rPr kumimoji="1" lang="ja-JP" altLang="en-US" sz="2000" dirty="0">
                <a:solidFill>
                  <a:srgbClr val="575757"/>
                </a:solidFill>
                <a:latin typeface="Meiryo UI" panose="020B0604030504040204" pitchFamily="50" charset="-128"/>
                <a:ea typeface="Meiryo UI" panose="020B0604030504040204" pitchFamily="50" charset="-128"/>
              </a:rPr>
              <a:t>年度に要求される年間製造能力を実現するための事業化構想、投資構想、知的財産管理については、 </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en-US" altLang="ja-JP" sz="2000" dirty="0">
                <a:solidFill>
                  <a:srgbClr val="575757"/>
                </a:solidFill>
                <a:latin typeface="Meiryo UI" panose="020B0604030504040204" pitchFamily="50" charset="-128"/>
                <a:ea typeface="Meiryo UI" panose="020B0604030504040204" pitchFamily="50" charset="-128"/>
              </a:rPr>
              <a:t>1</a:t>
            </a:r>
            <a:r>
              <a:rPr kumimoji="1" lang="ja-JP" altLang="en-US" sz="2000" dirty="0">
                <a:solidFill>
                  <a:srgbClr val="575757"/>
                </a:solidFill>
                <a:latin typeface="Meiryo UI" panose="020B0604030504040204" pitchFamily="50" charset="-128"/>
                <a:ea typeface="Meiryo UI" panose="020B0604030504040204" pitchFamily="50" charset="-128"/>
              </a:rPr>
              <a:t>．事業戦略・事業計画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（３）提供価値・ビジネスモデル（標準化の取組等）</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（５）事業計画の全体像、</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（６）研究開発・設備投資・マーケティング計画、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（７）資金計画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の部分で、スケジュールも含めて明確に方針を示すこと。</a:t>
            </a:r>
          </a:p>
        </p:txBody>
      </p:sp>
    </p:spTree>
    <p:extLst>
      <p:ext uri="{BB962C8B-B14F-4D97-AF65-F5344CB8AC3E}">
        <p14:creationId xmlns:p14="http://schemas.microsoft.com/office/powerpoint/2010/main" val="3311150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B72C7224-C5F2-4476-9FD4-EA3580B8FB64}"/>
              </a:ext>
            </a:extLst>
          </p:cNvPr>
          <p:cNvSpPr/>
          <p:nvPr/>
        </p:nvSpPr>
        <p:spPr>
          <a:xfrm>
            <a:off x="382731" y="1129521"/>
            <a:ext cx="10778397" cy="73617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基金事業に係る費用に加え、</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基金事業の成果を活用し実施する事業</a:t>
            </a:r>
            <a:r>
              <a:rPr lang="ja-JP" altLang="en-US" sz="1400" i="1" dirty="0">
                <a:solidFill>
                  <a:schemeClr val="tx1"/>
                </a:solidFill>
                <a:latin typeface="Meiryo UI" panose="020B0604030504040204" pitchFamily="50" charset="-128"/>
                <a:ea typeface="Meiryo UI" panose="020B0604030504040204" pitchFamily="50" charset="-128"/>
              </a:rPr>
              <a:t>に係る費用も含めた事業全体の資金計画について記載</a:t>
            </a:r>
            <a:endParaRPr lang="en-US" altLang="ja-JP" sz="1400" i="1" dirty="0">
              <a:solidFill>
                <a:schemeClr val="tx1"/>
              </a:solidFill>
              <a:latin typeface="Meiryo UI" panose="020B0604030504040204" pitchFamily="50" charset="-128"/>
              <a:ea typeface="Meiryo UI" panose="020B0604030504040204" pitchFamily="50" charset="-128"/>
            </a:endParaRPr>
          </a:p>
          <a:p>
            <a:pPr marL="177800" indent="-177800"/>
            <a:r>
              <a:rPr lang="en-US" altLang="ja-JP" sz="1400" i="1"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各項目における記載内容については以下の考え方とする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7800" indent="-177800"/>
            <a:r>
              <a:rPr lang="ja-JP" altLang="en-US" sz="1400" i="1" dirty="0">
                <a:solidFill>
                  <a:schemeClr val="tx1"/>
                </a:solidFill>
                <a:latin typeface="Meiryo UI" panose="020B0604030504040204" pitchFamily="50" charset="-128"/>
                <a:ea typeface="Meiryo UI" panose="020B0604030504040204" pitchFamily="50" charset="-128"/>
              </a:rPr>
              <a:t>・本ページにおける各年度の記載は、発生主義ではなく、キャッシュフローとして支出する金額を記載すること（減価償却費ではない）</a:t>
            </a:r>
          </a:p>
          <a:p>
            <a:pPr marL="177800" indent="-177800"/>
            <a:endParaRPr lang="en-US" altLang="ja-JP" sz="1400" i="1" dirty="0">
              <a:solidFill>
                <a:srgbClr val="FF0000"/>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nvGraphicFramePr>
        <p:xfrm>
          <a:off x="382731" y="2028147"/>
          <a:ext cx="11526146" cy="4512345"/>
        </p:xfrm>
        <a:graphic>
          <a:graphicData uri="http://schemas.openxmlformats.org/drawingml/2006/table">
            <a:tbl>
              <a:tblPr firstRow="1" bandRow="1">
                <a:tableStyleId>{5940675A-B579-460E-94D1-54222C63F5DA}</a:tableStyleId>
              </a:tblPr>
              <a:tblGrid>
                <a:gridCol w="3448151">
                  <a:extLst>
                    <a:ext uri="{9D8B030D-6E8A-4147-A177-3AD203B41FA5}">
                      <a16:colId xmlns:a16="http://schemas.microsoft.com/office/drawing/2014/main" val="1889441959"/>
                    </a:ext>
                  </a:extLst>
                </a:gridCol>
                <a:gridCol w="8077995">
                  <a:extLst>
                    <a:ext uri="{9D8B030D-6E8A-4147-A177-3AD203B41FA5}">
                      <a16:colId xmlns:a16="http://schemas.microsoft.com/office/drawing/2014/main" val="255751227"/>
                    </a:ext>
                  </a:extLst>
                </a:gridCol>
              </a:tblGrid>
              <a:tr h="304660">
                <a:tc>
                  <a:txBody>
                    <a:bodyPr/>
                    <a:lstStyle/>
                    <a:p>
                      <a:pPr algn="ctr"/>
                      <a:r>
                        <a:rPr lang="ja-JP" altLang="en-US" sz="1400" dirty="0">
                          <a:solidFill>
                            <a:schemeClr val="tx1"/>
                          </a:solidFill>
                          <a:latin typeface="Meiryo UI" panose="020B0604030504040204" pitchFamily="50" charset="-128"/>
                          <a:ea typeface="Meiryo UI" panose="020B0604030504040204" pitchFamily="50" charset="-128"/>
                        </a:rPr>
                        <a:t>　項目</a:t>
                      </a:r>
                      <a:endParaRPr lang="en-US" sz="14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ja-JP" altLang="en-US" sz="1200" dirty="0">
                          <a:solidFill>
                            <a:schemeClr val="tx1"/>
                          </a:solidFill>
                          <a:latin typeface="Meiryo UI" panose="020B0604030504040204" pitchFamily="50" charset="-128"/>
                          <a:ea typeface="Meiryo UI" panose="020B0604030504040204" pitchFamily="50" charset="-128"/>
                        </a:rPr>
                        <a:t>記載内容</a:t>
                      </a:r>
                      <a:endParaRPr lang="en-US" sz="1050" dirty="0">
                        <a:solidFill>
                          <a:schemeClr val="tx1"/>
                        </a:solidFill>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288000">
                <a:tc>
                  <a:txBody>
                    <a:bodyPr/>
                    <a:lstStyle/>
                    <a:p>
                      <a:pPr algn="l"/>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基金事業に係る費用</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l"/>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基金事業における総事業費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563314925"/>
                  </a:ext>
                </a:extLst>
              </a:tr>
              <a:tr h="288000">
                <a:tc>
                  <a:txBody>
                    <a:bodyPr/>
                    <a:lstStyle/>
                    <a:p>
                      <a:pPr algn="l"/>
                      <a:r>
                        <a:rPr lang="ja-JP" altLang="en-US" sz="1200" dirty="0">
                          <a:solidFill>
                            <a:schemeClr val="tx1"/>
                          </a:solidFill>
                          <a:highlight>
                            <a:srgbClr val="FFFFFF"/>
                          </a:highlight>
                          <a:latin typeface="Meiryo UI" panose="020B0604030504040204" pitchFamily="50" charset="-128"/>
                          <a:ea typeface="Meiryo UI" panose="020B0604030504040204" pitchFamily="50" charset="-128"/>
                        </a:rPr>
                        <a:t>　　うち、</a:t>
                      </a:r>
                      <a:r>
                        <a:rPr lang="en-US" altLang="ja-JP" sz="1200" dirty="0">
                          <a:solidFill>
                            <a:schemeClr val="tx1"/>
                          </a:solidFill>
                          <a:highlight>
                            <a:srgbClr val="FFFFFF"/>
                          </a:highlight>
                          <a:latin typeface="Meiryo UI" panose="020B0604030504040204" pitchFamily="50" charset="-128"/>
                          <a:ea typeface="Meiryo UI" panose="020B0604030504040204" pitchFamily="50" charset="-128"/>
                        </a:rPr>
                        <a:t>GI </a:t>
                      </a:r>
                      <a:r>
                        <a:rPr lang="ja-JP" altLang="en-US" sz="1200" dirty="0">
                          <a:solidFill>
                            <a:schemeClr val="tx1"/>
                          </a:solidFill>
                          <a:highlight>
                            <a:srgbClr val="FFFFFF"/>
                          </a:highlight>
                          <a:latin typeface="Meiryo UI" panose="020B0604030504040204" pitchFamily="50" charset="-128"/>
                          <a:ea typeface="Meiryo UI" panose="020B0604030504040204" pitchFamily="50" charset="-128"/>
                        </a:rPr>
                        <a:t>基金事業における自己負担額</a:t>
                      </a:r>
                      <a:endParaRPr lang="en-US" sz="1200" dirty="0">
                        <a:solidFill>
                          <a:schemeClr val="tx1"/>
                        </a:solidFill>
                        <a:highlight>
                          <a:srgbClr val="FFFFFF"/>
                        </a:highlight>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）のうち、国からの支援額を除いた自己負担額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2082925846"/>
                  </a:ext>
                </a:extLst>
              </a:tr>
              <a:tr h="3750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基金事業の成果を活用し実施する事業に係る費用（</a:t>
                      </a:r>
                      <a:r>
                        <a:rPr lang="en-US" altLang="ja-JP" sz="1200" dirty="0">
                          <a:solidFill>
                            <a:schemeClr val="tx1"/>
                          </a:solidFill>
                          <a:latin typeface="Meiryo UI" panose="020B0604030504040204" pitchFamily="50" charset="-128"/>
                          <a:ea typeface="Meiryo UI" panose="020B0604030504040204" pitchFamily="50" charset="-128"/>
                        </a:rPr>
                        <a:t>C</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C</a:t>
                      </a:r>
                      <a:r>
                        <a:rPr lang="ja-JP" altLang="en-US" sz="1200" dirty="0">
                          <a:solidFill>
                            <a:schemeClr val="tx1"/>
                          </a:solidFill>
                          <a:latin typeface="Meiryo UI" panose="020B0604030504040204" pitchFamily="50" charset="-128"/>
                          <a:ea typeface="Meiryo UI" panose="020B0604030504040204" pitchFamily="50" charset="-128"/>
                        </a:rPr>
                        <a:t>：研究開発費</a:t>
                      </a:r>
                      <a:r>
                        <a:rPr lang="en-US" altLang="ja-JP" sz="1200" dirty="0">
                          <a:solidFill>
                            <a:schemeClr val="tx1"/>
                          </a:solidFill>
                          <a:latin typeface="Meiryo UI" panose="020B0604030504040204" pitchFamily="50" charset="-128"/>
                          <a:ea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rPr>
                        <a:t>以下の項目により算定</a:t>
                      </a:r>
                      <a:r>
                        <a:rPr lang="en-US" altLang="ja-JP" sz="1200" dirty="0">
                          <a:solidFill>
                            <a:schemeClr val="tx1"/>
                          </a:solidFill>
                          <a:latin typeface="Meiryo UI" panose="020B0604030504040204" pitchFamily="50" charset="-128"/>
                          <a:ea typeface="Meiryo UI" panose="020B0604030504040204" pitchFamily="50" charset="-128"/>
                        </a:rPr>
                        <a:t>)</a:t>
                      </a: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基金事業に関連して、</a:t>
                      </a:r>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基金事業以外で実施する研究開発に係る費用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設備・機械装置等費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200" strike="noStrike" baseline="0" dirty="0">
                          <a:solidFill>
                            <a:schemeClr val="tx1"/>
                          </a:solidFill>
                          <a:latin typeface="Meiryo UI" panose="020B0604030504040204" pitchFamily="50" charset="-128"/>
                          <a:ea typeface="Meiryo UI" panose="020B0604030504040204" pitchFamily="50" charset="-128"/>
                        </a:rPr>
                        <a:t>研究開発のために購入する</a:t>
                      </a:r>
                      <a:r>
                        <a:rPr lang="ja-JP" altLang="en-US" sz="1200" dirty="0">
                          <a:solidFill>
                            <a:schemeClr val="tx1"/>
                          </a:solidFill>
                          <a:latin typeface="Meiryo UI" panose="020B0604030504040204" pitchFamily="50" charset="-128"/>
                          <a:ea typeface="Meiryo UI" panose="020B0604030504040204" pitchFamily="50" charset="-128"/>
                        </a:rPr>
                        <a:t>設備・機械装置、その他関連部材等の費用（減価償却費ではない）</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79097456"/>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労務費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200" strike="noStrike" baseline="0" dirty="0">
                          <a:solidFill>
                            <a:schemeClr val="tx1"/>
                          </a:solidFill>
                          <a:latin typeface="Meiryo UI" panose="020B0604030504040204" pitchFamily="50" charset="-128"/>
                          <a:ea typeface="Meiryo UI" panose="020B0604030504040204" pitchFamily="50" charset="-128"/>
                        </a:rPr>
                        <a:t>研究開発のために</a:t>
                      </a:r>
                      <a:r>
                        <a:rPr lang="ja-JP" altLang="en-US" sz="1200" dirty="0">
                          <a:solidFill>
                            <a:schemeClr val="tx1"/>
                          </a:solidFill>
                          <a:latin typeface="Meiryo UI" panose="020B0604030504040204" pitchFamily="50" charset="-128"/>
                          <a:ea typeface="Meiryo UI" panose="020B0604030504040204" pitchFamily="50" charset="-128"/>
                        </a:rPr>
                        <a:t>稼働する必要人員に対しての労務費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338306025"/>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委託費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研究開発にあたって外部委託をする場合の費用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686740868"/>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a:solidFill>
                            <a:schemeClr val="tx1"/>
                          </a:solidFill>
                          <a:latin typeface="Meiryo UI" panose="020B0604030504040204" pitchFamily="50" charset="-128"/>
                          <a:ea typeface="Meiryo UI" panose="020B0604030504040204" pitchFamily="50" charset="-128"/>
                        </a:rPr>
                        <a:t>　　　　　その他</a:t>
                      </a:r>
                      <a:r>
                        <a:rPr lang="ja-JP" altLang="en-US" sz="1200" dirty="0">
                          <a:solidFill>
                            <a:schemeClr val="tx1"/>
                          </a:solidFill>
                          <a:latin typeface="Meiryo UI" panose="020B0604030504040204" pitchFamily="50" charset="-128"/>
                          <a:ea typeface="Meiryo UI" panose="020B0604030504040204" pitchFamily="50" charset="-128"/>
                        </a:rPr>
                        <a:t>経費 </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その他、研究開発に必要な経費（研究所の賃料、光熱費等）</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579649187"/>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：事業化に係る費用</a:t>
                      </a:r>
                      <a:endParaRPr lang="en-US" altLang="ja-JP" sz="1200" strike="dblStrike"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基金事業の成果の事業化に係る活動のために支出</a:t>
                      </a:r>
                      <a:r>
                        <a:rPr lang="ja-JP" altLang="en-US" sz="1200">
                          <a:solidFill>
                            <a:schemeClr val="tx1"/>
                          </a:solidFill>
                          <a:latin typeface="Meiryo UI" panose="020B0604030504040204" pitchFamily="50" charset="-128"/>
                          <a:ea typeface="Meiryo UI" panose="020B0604030504040204" pitchFamily="50" charset="-128"/>
                        </a:rPr>
                        <a:t>する費用</a:t>
                      </a:r>
                      <a:endParaRPr lang="ja-JP" altLang="en-US" sz="1200" b="1" strike="noStrike" baseline="0" dirty="0">
                        <a:solidFill>
                          <a:srgbClr val="FF0000"/>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04141414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うち、設備・機械装置等費</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strike="noStrike" baseline="0" dirty="0">
                          <a:solidFill>
                            <a:schemeClr val="tx1"/>
                          </a:solidFill>
                          <a:latin typeface="Meiryo UI" panose="020B0604030504040204" pitchFamily="50" charset="-128"/>
                          <a:ea typeface="Meiryo UI" panose="020B0604030504040204" pitchFamily="50" charset="-128"/>
                        </a:rPr>
                        <a:t>（</a:t>
                      </a:r>
                      <a:r>
                        <a:rPr lang="en-US" altLang="ja-JP" sz="1200" strike="noStrike" baseline="0" dirty="0">
                          <a:solidFill>
                            <a:schemeClr val="tx1"/>
                          </a:solidFill>
                          <a:latin typeface="Meiryo UI" panose="020B0604030504040204" pitchFamily="50" charset="-128"/>
                          <a:ea typeface="Meiryo UI" panose="020B0604030504040204" pitchFamily="50" charset="-128"/>
                        </a:rPr>
                        <a:t>D</a:t>
                      </a:r>
                      <a:r>
                        <a:rPr lang="ja-JP" altLang="en-US" sz="1200" strike="noStrike" baseline="0" dirty="0">
                          <a:solidFill>
                            <a:schemeClr val="tx1"/>
                          </a:solidFill>
                          <a:latin typeface="Meiryo UI" panose="020B0604030504040204" pitchFamily="50" charset="-128"/>
                          <a:ea typeface="Meiryo UI" panose="020B0604030504040204" pitchFamily="50" charset="-128"/>
                        </a:rPr>
                        <a:t>）のうち</a:t>
                      </a:r>
                      <a:r>
                        <a:rPr lang="ja-JP" altLang="en-US" sz="1200" dirty="0">
                          <a:solidFill>
                            <a:schemeClr val="tx1"/>
                          </a:solidFill>
                          <a:latin typeface="Meiryo UI" panose="020B0604030504040204" pitchFamily="50" charset="-128"/>
                          <a:ea typeface="Meiryo UI" panose="020B0604030504040204" pitchFamily="50" charset="-128"/>
                        </a:rPr>
                        <a:t>設備・機械装置、その他関連部材等の費用（減価償却費ではない）</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122577172"/>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合計支出額（</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l"/>
                      <a:endParaRPr lang="ja-JP" alt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4037805114"/>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：自己資金</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既に保有する資金を活用する金額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438592903"/>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：外部調達額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金融機関からの借入、社債発行、株式発行等、外部から新規に調達する金額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315261441"/>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　うち、国・自治体等からの支援額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）のうち、国・自治体等からの委託、助成を受ける額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378384633"/>
                  </a:ext>
                </a:extLst>
              </a:tr>
            </a:tbl>
          </a:graphicData>
        </a:graphic>
      </p:graphicFrame>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highlight>
                  <a:srgbClr val="FFFF00"/>
                </a:highlight>
              </a:rPr>
              <a:t>前ページの記載要領につき、本スライドは提出時に削除！</a:t>
            </a:r>
            <a:endParaRPr kumimoji="1" lang="en-US" altLang="ja-JP" dirty="0">
              <a:solidFill>
                <a:schemeClr val="tx1"/>
              </a:solidFill>
              <a:highlight>
                <a:srgbClr val="FFFF00"/>
              </a:highlight>
            </a:endParaRPr>
          </a:p>
        </p:txBody>
      </p:sp>
      <p:sp>
        <p:nvSpPr>
          <p:cNvPr id="3" name="正方形/長方形 2">
            <a:extLst>
              <a:ext uri="{FF2B5EF4-FFF2-40B4-BE49-F238E27FC236}">
                <a16:creationId xmlns:a16="http://schemas.microsoft.com/office/drawing/2014/main" id="{E33278FC-EAA6-4D1C-AFE1-59BE9DE811D3}"/>
              </a:ext>
            </a:extLst>
          </p:cNvPr>
          <p:cNvSpPr/>
          <p:nvPr/>
        </p:nvSpPr>
        <p:spPr>
          <a:xfrm>
            <a:off x="71022" y="71021"/>
            <a:ext cx="12038120" cy="6693763"/>
          </a:xfrm>
          <a:prstGeom prst="rect">
            <a:avLst/>
          </a:prstGeom>
          <a:no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394788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18D4F78F-CCF8-C64A-242B-A553380815CB}"/>
              </a:ext>
            </a:extLst>
          </p:cNvPr>
          <p:cNvSpPr txBox="1">
            <a:spLocks/>
          </p:cNvSpPr>
          <p:nvPr/>
        </p:nvSpPr>
        <p:spPr>
          <a:xfrm>
            <a:off x="455784" y="1673335"/>
            <a:ext cx="11164738" cy="2773406"/>
          </a:xfrm>
          <a:prstGeom prst="rect">
            <a:avLst/>
          </a:prstGeom>
          <a:solidFill>
            <a:schemeClr val="tx2">
              <a:lumMod val="40000"/>
              <a:lumOff val="60000"/>
            </a:schemeClr>
          </a:solidFill>
        </p:spPr>
        <p:txBody>
          <a:bodyPr vert="horz" wrap="square" lIns="36000" tIns="180000" rIns="180000" bIns="180000" rtlCol="0" anchor="ctr">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br>
              <a:rPr kumimoji="1" lang="en-US" altLang="ja-JP" sz="1800" dirty="0">
                <a:solidFill>
                  <a:schemeClr val="tx1"/>
                </a:solidFill>
              </a:rPr>
            </a:br>
            <a:br>
              <a:rPr kumimoji="1" lang="en-US" altLang="ja-JP" sz="1800" dirty="0">
                <a:solidFill>
                  <a:schemeClr val="tx1"/>
                </a:solidFill>
              </a:rPr>
            </a:br>
            <a:r>
              <a:rPr kumimoji="1" lang="en-US" altLang="ja-JP" sz="1800" dirty="0">
                <a:solidFill>
                  <a:srgbClr val="FF0000"/>
                </a:solidFill>
              </a:rPr>
              <a:t>※</a:t>
            </a:r>
            <a:r>
              <a:rPr kumimoji="1" lang="ja-JP" altLang="en-US" sz="1800" dirty="0">
                <a:solidFill>
                  <a:srgbClr val="FF0000"/>
                </a:solidFill>
              </a:rPr>
              <a:t>「２．研究開発計画」はコンソーシアム参画企業間で共有されますので、ご留意ください。</a:t>
            </a:r>
            <a:br>
              <a:rPr kumimoji="1" lang="en-US" altLang="ja-JP" sz="1800" dirty="0">
                <a:solidFill>
                  <a:schemeClr val="tx1"/>
                </a:solidFill>
              </a:rPr>
            </a:br>
            <a:r>
              <a:rPr kumimoji="1" lang="ja-JP" altLang="en-US" sz="1800" dirty="0">
                <a:solidFill>
                  <a:srgbClr val="FF0000"/>
                </a:solidFill>
              </a:rPr>
              <a:t>他の参画企業に秘匿する必要がある個別の研究開発内容については本資料とは別に補足資料（様式自由）として「４．その他」の後に添付して提出してください。</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237144"/>
            <a:ext cx="6598528" cy="654582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技術流出防止措置</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(3)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直線コネクタ 142">
            <a:extLst>
              <a:ext uri="{FF2B5EF4-FFF2-40B4-BE49-F238E27FC236}">
                <a16:creationId xmlns:a16="http://schemas.microsoft.com/office/drawing/2014/main" id="{F38BAB73-E1FA-47C7-14EC-4401E716FC15}"/>
              </a:ext>
            </a:extLst>
          </p:cNvPr>
          <p:cNvCxnSpPr>
            <a:cxnSpLocks/>
          </p:cNvCxnSpPr>
          <p:nvPr/>
        </p:nvCxnSpPr>
        <p:spPr>
          <a:xfrm>
            <a:off x="9264907" y="3662308"/>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8148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703323" y="5256834"/>
            <a:ext cx="983535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7650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7650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923987" y="4586672"/>
            <a:ext cx="1063193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880955" y="5929161"/>
            <a:ext cx="10674963"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3363499B-A225-42AC-92E1-D7C9B59458DB}"/>
              </a:ext>
            </a:extLst>
          </p:cNvPr>
          <p:cNvSpPr txBox="1"/>
          <p:nvPr/>
        </p:nvSpPr>
        <p:spPr>
          <a:xfrm>
            <a:off x="4380859" y="2651430"/>
            <a:ext cx="7271072"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a:cxnSpLocks/>
          </p:cNvCxnSpPr>
          <p:nvPr/>
        </p:nvCxnSpPr>
        <p:spPr>
          <a:xfrm flipV="1">
            <a:off x="4380859" y="2692548"/>
            <a:ext cx="6877911" cy="762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387694" y="2951233"/>
            <a:ext cx="6871076"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392557"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314609" y="2853994"/>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5366574" y="2853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6340591" y="2853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534870" y="2731420"/>
            <a:ext cx="60116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2027</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402376" y="3079827"/>
            <a:ext cx="4859004"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a:off x="5569405" y="5726595"/>
            <a:ext cx="2568252"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4312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137657" y="5719705"/>
            <a:ext cx="1140789"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076229"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31873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31873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31873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31873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31873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31905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102381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67693" y="2880845"/>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682313" y="273142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10389622" y="273142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4151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3102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536657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6337478"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8293639" y="3662308"/>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102348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2883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63678" y="3143244"/>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7590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7650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4107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3179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4452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9354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526741" y="4430194"/>
            <a:ext cx="734639"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4340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4169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3242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4515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941712" y="4981090"/>
            <a:ext cx="1622201" cy="206284"/>
            <a:chOff x="5216504" y="2691808"/>
            <a:chExt cx="122015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10006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615421" y="5157309"/>
            <a:ext cx="645959"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28" name="Rectangle 71">
            <a:extLst>
              <a:ext uri="{FF2B5EF4-FFF2-40B4-BE49-F238E27FC236}">
                <a16:creationId xmlns:a16="http://schemas.microsoft.com/office/drawing/2014/main" id="{5A8F37FC-E53B-42CC-8F3D-4717A475808E}"/>
              </a:ext>
            </a:extLst>
          </p:cNvPr>
          <p:cNvSpPr/>
          <p:nvPr/>
        </p:nvSpPr>
        <p:spPr>
          <a:xfrm>
            <a:off x="8148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3976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39" name="グループ化 38">
            <a:extLst>
              <a:ext uri="{FF2B5EF4-FFF2-40B4-BE49-F238E27FC236}">
                <a16:creationId xmlns:a16="http://schemas.microsoft.com/office/drawing/2014/main" id="{FEBEC1C1-BE95-2632-59F7-6DAD9B4AF793}"/>
              </a:ext>
            </a:extLst>
          </p:cNvPr>
          <p:cNvGrpSpPr/>
          <p:nvPr/>
        </p:nvGrpSpPr>
        <p:grpSpPr>
          <a:xfrm>
            <a:off x="4281554" y="6254250"/>
            <a:ext cx="3028699" cy="198319"/>
            <a:chOff x="4014854" y="6254250"/>
            <a:chExt cx="30286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26031" y="6437770"/>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14854" y="6254250"/>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265398" y="6437770"/>
              <a:ext cx="17781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272876" y="6254250"/>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66178" y="2951156"/>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39" name="矢印: 五方向 22">
            <a:extLst>
              <a:ext uri="{FF2B5EF4-FFF2-40B4-BE49-F238E27FC236}">
                <a16:creationId xmlns:a16="http://schemas.microsoft.com/office/drawing/2014/main" id="{3ADB5D8E-9D3E-4258-87A2-3BB1C84C4FC0}"/>
              </a:ext>
            </a:extLst>
          </p:cNvPr>
          <p:cNvSpPr/>
          <p:nvPr/>
        </p:nvSpPr>
        <p:spPr>
          <a:xfrm>
            <a:off x="9926371" y="3089865"/>
            <a:ext cx="790144"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7" name="二等辺三角形 146"/>
          <p:cNvSpPr/>
          <p:nvPr/>
        </p:nvSpPr>
        <p:spPr>
          <a:xfrm flipV="1">
            <a:off x="69806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9727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1799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265588"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7214327"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6887019" y="665222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6941019" y="6563928"/>
            <a:ext cx="1967329"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事業３年度目</a:t>
            </a:r>
            <a:r>
              <a:rPr kumimoji="1" lang="en-US" altLang="ja-JP" sz="900" dirty="0">
                <a:solidFill>
                  <a:srgbClr val="575757"/>
                </a:solidFill>
                <a:latin typeface="Meiryo UI" panose="020B0604030504040204" pitchFamily="50" charset="-128"/>
                <a:ea typeface="Meiryo UI" panose="020B0604030504040204" pitchFamily="50" charset="-128"/>
              </a:rPr>
              <a:t>)</a:t>
            </a:r>
          </a:p>
        </p:txBody>
      </p:sp>
      <p:cxnSp>
        <p:nvCxnSpPr>
          <p:cNvPr id="21" name="直線矢印コネクタ 20"/>
          <p:cNvCxnSpPr/>
          <p:nvPr/>
        </p:nvCxnSpPr>
        <p:spPr>
          <a:xfrm>
            <a:off x="80633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3374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80011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2801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247734"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9306815"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229639"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7265127" y="5815168"/>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7190004"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7397823"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9400439"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9400439"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9389889" y="422041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5662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5676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80189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115445" y="4633623"/>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0780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50764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50870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50870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50697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7654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7287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5586279" y="342629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5183611" y="3546717"/>
            <a:ext cx="1282719" cy="2425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9869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3964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32225"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101215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5755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
        <p:nvSpPr>
          <p:cNvPr id="20" name="テキスト ボックス 130">
            <a:extLst>
              <a:ext uri="{FF2B5EF4-FFF2-40B4-BE49-F238E27FC236}">
                <a16:creationId xmlns:a16="http://schemas.microsoft.com/office/drawing/2014/main" id="{FCF3EA4E-0491-4DD9-1F11-57C12FFCE88F}"/>
              </a:ext>
            </a:extLst>
          </p:cNvPr>
          <p:cNvSpPr txBox="1"/>
          <p:nvPr/>
        </p:nvSpPr>
        <p:spPr>
          <a:xfrm>
            <a:off x="5563792" y="2731420"/>
            <a:ext cx="60116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2026</a:t>
            </a:r>
          </a:p>
        </p:txBody>
      </p:sp>
      <p:sp>
        <p:nvSpPr>
          <p:cNvPr id="23" name="テキスト ボックス 130">
            <a:extLst>
              <a:ext uri="{FF2B5EF4-FFF2-40B4-BE49-F238E27FC236}">
                <a16:creationId xmlns:a16="http://schemas.microsoft.com/office/drawing/2014/main" id="{628A4614-ADF2-D27C-103D-8FDE9C79EBCB}"/>
              </a:ext>
            </a:extLst>
          </p:cNvPr>
          <p:cNvSpPr txBox="1"/>
          <p:nvPr/>
        </p:nvSpPr>
        <p:spPr>
          <a:xfrm>
            <a:off x="4599593" y="2731420"/>
            <a:ext cx="60116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chemeClr val="tx1"/>
                </a:solidFill>
                <a:latin typeface="Trebuchet MS" panose="020B0603020202020204" pitchFamily="34" charset="0"/>
                <a:ea typeface="Meiryo UI" panose="020B0604030504040204" pitchFamily="50" charset="-128"/>
              </a:rPr>
              <a:t>2025</a:t>
            </a:r>
          </a:p>
        </p:txBody>
      </p:sp>
      <p:sp>
        <p:nvSpPr>
          <p:cNvPr id="24" name="テキスト ボックス 130">
            <a:extLst>
              <a:ext uri="{FF2B5EF4-FFF2-40B4-BE49-F238E27FC236}">
                <a16:creationId xmlns:a16="http://schemas.microsoft.com/office/drawing/2014/main" id="{80DB6F6C-F32E-C5B6-E032-513C3877445D}"/>
              </a:ext>
            </a:extLst>
          </p:cNvPr>
          <p:cNvSpPr txBox="1"/>
          <p:nvPr/>
        </p:nvSpPr>
        <p:spPr>
          <a:xfrm>
            <a:off x="9447830" y="2731420"/>
            <a:ext cx="60116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25" name="テキスト ボックス 130">
            <a:extLst>
              <a:ext uri="{FF2B5EF4-FFF2-40B4-BE49-F238E27FC236}">
                <a16:creationId xmlns:a16="http://schemas.microsoft.com/office/drawing/2014/main" id="{DE5ECE07-BF1B-6034-E327-96FDDB7D9C1C}"/>
              </a:ext>
            </a:extLst>
          </p:cNvPr>
          <p:cNvSpPr txBox="1"/>
          <p:nvPr/>
        </p:nvSpPr>
        <p:spPr>
          <a:xfrm>
            <a:off x="8476752" y="2731420"/>
            <a:ext cx="60116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2029</a:t>
            </a:r>
          </a:p>
        </p:txBody>
      </p:sp>
      <p:sp>
        <p:nvSpPr>
          <p:cNvPr id="26" name="テキスト ボックス 130">
            <a:extLst>
              <a:ext uri="{FF2B5EF4-FFF2-40B4-BE49-F238E27FC236}">
                <a16:creationId xmlns:a16="http://schemas.microsoft.com/office/drawing/2014/main" id="{A01EEFB8-CCF5-AE0D-70C0-9E2F66E809D5}"/>
              </a:ext>
            </a:extLst>
          </p:cNvPr>
          <p:cNvSpPr txBox="1"/>
          <p:nvPr/>
        </p:nvSpPr>
        <p:spPr>
          <a:xfrm>
            <a:off x="7512553" y="2731420"/>
            <a:ext cx="60116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chemeClr val="tx1"/>
                </a:solidFill>
                <a:latin typeface="Trebuchet MS" panose="020B0603020202020204" pitchFamily="34" charset="0"/>
                <a:ea typeface="Meiryo UI" panose="020B0604030504040204" pitchFamily="50" charset="-128"/>
              </a:rPr>
              <a:t>2028</a:t>
            </a:r>
          </a:p>
        </p:txBody>
      </p:sp>
      <p:cxnSp>
        <p:nvCxnSpPr>
          <p:cNvPr id="29" name="直線コネクタ 117">
            <a:extLst>
              <a:ext uri="{FF2B5EF4-FFF2-40B4-BE49-F238E27FC236}">
                <a16:creationId xmlns:a16="http://schemas.microsoft.com/office/drawing/2014/main" id="{D6C151FD-4807-D767-2D3C-C246554E8AFC}"/>
              </a:ext>
            </a:extLst>
          </p:cNvPr>
          <p:cNvCxnSpPr>
            <a:cxnSpLocks/>
          </p:cNvCxnSpPr>
          <p:nvPr/>
        </p:nvCxnSpPr>
        <p:spPr>
          <a:xfrm>
            <a:off x="10241674" y="2842923"/>
            <a:ext cx="3139" cy="177085"/>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1" name="直線コネクタ 121">
            <a:extLst>
              <a:ext uri="{FF2B5EF4-FFF2-40B4-BE49-F238E27FC236}">
                <a16:creationId xmlns:a16="http://schemas.microsoft.com/office/drawing/2014/main" id="{017ED4F0-21B0-566A-3C19-11927642048A}"/>
              </a:ext>
            </a:extLst>
          </p:cNvPr>
          <p:cNvCxnSpPr>
            <a:cxnSpLocks/>
          </p:cNvCxnSpPr>
          <p:nvPr/>
        </p:nvCxnSpPr>
        <p:spPr>
          <a:xfrm flipH="1">
            <a:off x="8293639" y="2842923"/>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4" name="直線コネクタ 123">
            <a:extLst>
              <a:ext uri="{FF2B5EF4-FFF2-40B4-BE49-F238E27FC236}">
                <a16:creationId xmlns:a16="http://schemas.microsoft.com/office/drawing/2014/main" id="{78621694-DC85-6824-AF05-A5AAA432BBD6}"/>
              </a:ext>
            </a:extLst>
          </p:cNvPr>
          <p:cNvCxnSpPr>
            <a:cxnSpLocks/>
          </p:cNvCxnSpPr>
          <p:nvPr/>
        </p:nvCxnSpPr>
        <p:spPr>
          <a:xfrm>
            <a:off x="9267656" y="2842923"/>
            <a:ext cx="0" cy="182432"/>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2" name="直線コネクタ 134">
            <a:extLst>
              <a:ext uri="{FF2B5EF4-FFF2-40B4-BE49-F238E27FC236}">
                <a16:creationId xmlns:a16="http://schemas.microsoft.com/office/drawing/2014/main" id="{6FB930BE-37D0-C461-97EC-9B794A14B020}"/>
              </a:ext>
            </a:extLst>
          </p:cNvPr>
          <p:cNvCxnSpPr>
            <a:cxnSpLocks/>
          </p:cNvCxnSpPr>
          <p:nvPr/>
        </p:nvCxnSpPr>
        <p:spPr>
          <a:xfrm>
            <a:off x="11271211"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9" name="二等辺三角形 48">
            <a:extLst>
              <a:ext uri="{FF2B5EF4-FFF2-40B4-BE49-F238E27FC236}">
                <a16:creationId xmlns:a16="http://schemas.microsoft.com/office/drawing/2014/main" id="{28EF6518-A11A-E7C0-4CDF-EB5B22777C2F}"/>
              </a:ext>
            </a:extLst>
          </p:cNvPr>
          <p:cNvSpPr/>
          <p:nvPr/>
        </p:nvSpPr>
        <p:spPr>
          <a:xfrm flipV="1">
            <a:off x="5463233" y="5555113"/>
            <a:ext cx="108000" cy="108000"/>
          </a:xfrm>
          <a:prstGeom prst="triangl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0" name="二等辺三角形 49">
            <a:extLst>
              <a:ext uri="{FF2B5EF4-FFF2-40B4-BE49-F238E27FC236}">
                <a16:creationId xmlns:a16="http://schemas.microsoft.com/office/drawing/2014/main" id="{820BCDF4-989B-0CD1-11E3-913623191305}"/>
              </a:ext>
            </a:extLst>
          </p:cNvPr>
          <p:cNvSpPr/>
          <p:nvPr/>
        </p:nvSpPr>
        <p:spPr>
          <a:xfrm flipV="1">
            <a:off x="5478439" y="6257381"/>
            <a:ext cx="108000" cy="108000"/>
          </a:xfrm>
          <a:prstGeom prst="triangl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9" name="二等辺三角形 68">
            <a:extLst>
              <a:ext uri="{FF2B5EF4-FFF2-40B4-BE49-F238E27FC236}">
                <a16:creationId xmlns:a16="http://schemas.microsoft.com/office/drawing/2014/main" id="{C04A80E4-D162-AF47-AFB1-F1F86B272CA4}"/>
              </a:ext>
            </a:extLst>
          </p:cNvPr>
          <p:cNvSpPr/>
          <p:nvPr/>
        </p:nvSpPr>
        <p:spPr>
          <a:xfrm flipV="1">
            <a:off x="5521462" y="4953591"/>
            <a:ext cx="108000" cy="108000"/>
          </a:xfrm>
          <a:prstGeom prst="triangl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0" name="二等辺三角形 69">
            <a:extLst>
              <a:ext uri="{FF2B5EF4-FFF2-40B4-BE49-F238E27FC236}">
                <a16:creationId xmlns:a16="http://schemas.microsoft.com/office/drawing/2014/main" id="{2AE87667-87D4-92E0-4F94-3544C0C60779}"/>
              </a:ext>
            </a:extLst>
          </p:cNvPr>
          <p:cNvSpPr/>
          <p:nvPr/>
        </p:nvSpPr>
        <p:spPr>
          <a:xfrm flipV="1">
            <a:off x="5467462" y="4226110"/>
            <a:ext cx="108000" cy="108000"/>
          </a:xfrm>
          <a:prstGeom prst="triangl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1" name="二等辺三角形 70">
            <a:extLst>
              <a:ext uri="{FF2B5EF4-FFF2-40B4-BE49-F238E27FC236}">
                <a16:creationId xmlns:a16="http://schemas.microsoft.com/office/drawing/2014/main" id="{48BFDC77-A3B6-6354-E87A-C17C9819705C}"/>
              </a:ext>
            </a:extLst>
          </p:cNvPr>
          <p:cNvSpPr/>
          <p:nvPr/>
        </p:nvSpPr>
        <p:spPr>
          <a:xfrm flipV="1">
            <a:off x="8111428" y="5552567"/>
            <a:ext cx="108000" cy="108000"/>
          </a:xfrm>
          <a:prstGeom prst="triangl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二等辺三角形 71">
            <a:extLst>
              <a:ext uri="{FF2B5EF4-FFF2-40B4-BE49-F238E27FC236}">
                <a16:creationId xmlns:a16="http://schemas.microsoft.com/office/drawing/2014/main" id="{61081B1F-1A00-85FD-5DDC-64AA0E43897C}"/>
              </a:ext>
            </a:extLst>
          </p:cNvPr>
          <p:cNvSpPr/>
          <p:nvPr/>
        </p:nvSpPr>
        <p:spPr>
          <a:xfrm flipV="1">
            <a:off x="8500877" y="4956141"/>
            <a:ext cx="108000" cy="108000"/>
          </a:xfrm>
          <a:prstGeom prst="triangl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3" name="二等辺三角形 72">
            <a:extLst>
              <a:ext uri="{FF2B5EF4-FFF2-40B4-BE49-F238E27FC236}">
                <a16:creationId xmlns:a16="http://schemas.microsoft.com/office/drawing/2014/main" id="{85CD1016-FE72-6D41-FD46-7A5023E2E2B3}"/>
              </a:ext>
            </a:extLst>
          </p:cNvPr>
          <p:cNvSpPr/>
          <p:nvPr/>
        </p:nvSpPr>
        <p:spPr>
          <a:xfrm flipV="1">
            <a:off x="8435620" y="4223564"/>
            <a:ext cx="108000" cy="108000"/>
          </a:xfrm>
          <a:prstGeom prst="triangle">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4" name="Rectangle 45">
            <a:extLst>
              <a:ext uri="{FF2B5EF4-FFF2-40B4-BE49-F238E27FC236}">
                <a16:creationId xmlns:a16="http://schemas.microsoft.com/office/drawing/2014/main" id="{9643D6BF-B571-23BF-300E-6F1CC9DA3D1A}"/>
              </a:ext>
            </a:extLst>
          </p:cNvPr>
          <p:cNvSpPr/>
          <p:nvPr/>
        </p:nvSpPr>
        <p:spPr>
          <a:xfrm>
            <a:off x="858595" y="2776332"/>
            <a:ext cx="3707898" cy="548281"/>
          </a:xfrm>
          <a:prstGeom prst="wedgeRoundRectCallout">
            <a:avLst>
              <a:gd name="adj1" fmla="val 21514"/>
              <a:gd name="adj2" fmla="val 160160"/>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連携先の計画も明示する。</a:t>
            </a:r>
            <a:endParaRPr lang="en-US" altLang="ja-JP" sz="1400" dirty="0">
              <a:solidFill>
                <a:schemeClr val="tx1"/>
              </a:solidFill>
              <a:latin typeface="Meiryo UI" panose="020B0604030504040204" pitchFamily="50" charset="-128"/>
              <a:ea typeface="Meiryo UI" panose="020B0604030504040204" pitchFamily="50" charset="-128"/>
            </a:endParaRPr>
          </a:p>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（本ページはコンソーシアム共通の計画となる）</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76" name="Rectangle 45">
            <a:extLst>
              <a:ext uri="{FF2B5EF4-FFF2-40B4-BE49-F238E27FC236}">
                <a16:creationId xmlns:a16="http://schemas.microsoft.com/office/drawing/2014/main" id="{CD6A7560-48C0-1117-92A7-549BC1AB77E7}"/>
              </a:ext>
            </a:extLst>
          </p:cNvPr>
          <p:cNvSpPr/>
          <p:nvPr/>
        </p:nvSpPr>
        <p:spPr>
          <a:xfrm>
            <a:off x="7163061" y="2240215"/>
            <a:ext cx="3776767" cy="478472"/>
          </a:xfrm>
          <a:prstGeom prst="wedgeRoundRectCallout">
            <a:avLst>
              <a:gd name="adj1" fmla="val -41812"/>
              <a:gd name="adj2" fmla="val 301848"/>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0" numCol="1" spcCol="0" rtlCol="0" fromWordArt="0" anchor="t" anchorCtr="0" forceAA="0" compatLnSpc="1">
            <a:prstTxWarp prst="textNoShape">
              <a:avLst/>
            </a:prstTxWarp>
            <a:noAutofit/>
          </a:bodyPr>
          <a:lstStyle/>
          <a:p>
            <a:pPr marL="177800" lvl="1" indent="-69850">
              <a:buClr>
                <a:schemeClr val="tx2"/>
              </a:buClr>
              <a:buSzPct val="100000"/>
            </a:pPr>
            <a:r>
              <a:rPr lang="en-US" altLang="ja-JP" sz="1400" dirty="0">
                <a:solidFill>
                  <a:schemeClr val="tx1"/>
                </a:solidFill>
                <a:latin typeface="Meiryo UI" panose="020B0604030504040204" pitchFamily="50" charset="-128"/>
                <a:ea typeface="Meiryo UI" panose="020B0604030504040204" pitchFamily="50" charset="-128"/>
              </a:rPr>
              <a:t>3</a:t>
            </a:r>
            <a:r>
              <a:rPr lang="ja-JP" altLang="en-US" sz="1400" dirty="0">
                <a:solidFill>
                  <a:schemeClr val="tx1"/>
                </a:solidFill>
                <a:latin typeface="Meiryo UI" panose="020B0604030504040204" pitchFamily="50" charset="-128"/>
                <a:ea typeface="Meiryo UI" panose="020B0604030504040204" pitchFamily="50" charset="-128"/>
              </a:rPr>
              <a:t>年度目のステージゲート審査における継続可否判断の基準となるマイルストーンを設定すること。</a:t>
            </a:r>
            <a:endParaRPr lang="en-US" altLang="ja-JP" sz="1400" dirty="0">
              <a:solidFill>
                <a:schemeClr val="tx1"/>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7889802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554360"/>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501428"/>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93941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solidFill>
                <a:srgbClr val="575757"/>
              </a:solidFill>
              <a:ea typeface="Meiryo UI" panose="020B0604030504040204" pitchFamily="50" charset="-128"/>
            </a:endParaRPr>
          </a:p>
          <a:p>
            <a:pPr lvl="1">
              <a:buSzPct val="100000"/>
            </a:pPr>
            <a:endParaRPr lang="en-US" altLang="ja-JP" sz="1200" dirty="0">
              <a:ea typeface="Meiryo UI" panose="020B0604030504040204" pitchFamily="50" charset="-128"/>
            </a:endParaRPr>
          </a:p>
          <a:p>
            <a:pPr>
              <a:buSzPct val="100000"/>
              <a:buFont typeface="Trebuchet MS" panose="020B0603020202020204" pitchFamily="34" charset="0"/>
              <a:buChar char="​"/>
            </a:pPr>
            <a:r>
              <a:rPr lang="ja-JP" altLang="en-US" sz="1400" dirty="0">
                <a:solidFill>
                  <a:schemeClr val="tx2"/>
                </a:solidFill>
                <a:ea typeface="Meiryo UI" panose="020B0604030504040204" pitchFamily="50" charset="-128"/>
              </a:rPr>
              <a:t>研究開発における連携方法（共同提案者間の連携）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共同提案者以外の本プロジェクトにおける他実施者等との連携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C</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D</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984058"/>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952141"/>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145291"/>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403053"/>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A</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①</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651182"/>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389758"/>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B</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②</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274156"/>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404083"/>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676379"/>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464363" y="1149713"/>
            <a:ext cx="11263274"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・共同提案者以外の本プロジェクトにおける他実施者等との連携が想定される場合、その連携内容が具体的にわかるように記載すること。</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480891"/>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354742"/>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中小・ベンチャー企業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4767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554359"/>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299757"/>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Rectangle 45">
            <a:extLst>
              <a:ext uri="{FF2B5EF4-FFF2-40B4-BE49-F238E27FC236}">
                <a16:creationId xmlns:a16="http://schemas.microsoft.com/office/drawing/2014/main" id="{AC7D9D7D-1658-2657-2159-A035F02099B8}"/>
              </a:ext>
            </a:extLst>
          </p:cNvPr>
          <p:cNvSpPr/>
          <p:nvPr/>
        </p:nvSpPr>
        <p:spPr>
          <a:xfrm>
            <a:off x="7966581" y="3425617"/>
            <a:ext cx="4069419" cy="781704"/>
          </a:xfrm>
          <a:prstGeom prst="wedgeRoundRectCallout">
            <a:avLst>
              <a:gd name="adj1" fmla="val -58209"/>
              <a:gd name="adj2" fmla="val -25242"/>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事業に関わる人員と担当内容の詳細をページを追加し説明すること。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7800" lvl="1" indent="-69850">
              <a:buClr>
                <a:schemeClr val="tx2"/>
              </a:buClr>
              <a:buSzPct val="100000"/>
            </a:pPr>
            <a:r>
              <a:rPr lang="ja-JP" altLang="en-US" sz="1400" dirty="0">
                <a:solidFill>
                  <a:schemeClr val="tx1"/>
                </a:solidFill>
                <a:latin typeface="Trebuchet MS" panose="020B0603020202020204" pitchFamily="34" charset="0"/>
                <a:ea typeface="Meiryo UI" panose="020B0604030504040204" pitchFamily="50" charset="-128"/>
              </a:rPr>
              <a:t>また担当内容に見合う費用であることも説明すること。</a:t>
            </a:r>
            <a:endParaRPr lang="en-US" altLang="ja-JP" sz="1400" dirty="0">
              <a:solidFill>
                <a:schemeClr val="tx1"/>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2186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13004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655056" y="2136171"/>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7" name="ee4pContent1">
            <a:extLst>
              <a:ext uri="{FF2B5EF4-FFF2-40B4-BE49-F238E27FC236}">
                <a16:creationId xmlns:a16="http://schemas.microsoft.com/office/drawing/2014/main" id="{7BB4AF45-C4F3-481A-BF92-60B81B1F05D7}"/>
              </a:ext>
            </a:extLst>
          </p:cNvPr>
          <p:cNvSpPr txBox="1"/>
          <p:nvPr/>
        </p:nvSpPr>
        <p:spPr>
          <a:xfrm>
            <a:off x="587065" y="1192070"/>
            <a:ext cx="11022158" cy="86756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（研究開発を担う部門だけでなく、事業化を担当する部門、標準化戦略を担当する部門、関与する専任・併任の人員規模の想定を記載）</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57" name="Rectangle 56">
            <a:extLst>
              <a:ext uri="{FF2B5EF4-FFF2-40B4-BE49-F238E27FC236}">
                <a16:creationId xmlns:a16="http://schemas.microsoft.com/office/drawing/2014/main" id="{FA083EBC-F406-4094-ACC3-917E704E4EB5}"/>
              </a:ext>
            </a:extLst>
          </p:cNvPr>
          <p:cNvSpPr/>
          <p:nvPr/>
        </p:nvSpPr>
        <p:spPr>
          <a:xfrm>
            <a:off x="1624583"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58" name="Rectangle 57">
            <a:extLst>
              <a:ext uri="{FF2B5EF4-FFF2-40B4-BE49-F238E27FC236}">
                <a16:creationId xmlns:a16="http://schemas.microsoft.com/office/drawing/2014/main" id="{07A063F8-DEFC-4CFD-98B5-16092119DA0A}"/>
              </a:ext>
            </a:extLst>
          </p:cNvPr>
          <p:cNvSpPr/>
          <p:nvPr/>
        </p:nvSpPr>
        <p:spPr>
          <a:xfrm>
            <a:off x="2815388" y="5182757"/>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59" name="Rectangle 58">
            <a:extLst>
              <a:ext uri="{FF2B5EF4-FFF2-40B4-BE49-F238E27FC236}">
                <a16:creationId xmlns:a16="http://schemas.microsoft.com/office/drawing/2014/main" id="{B18A0B1D-82DA-4381-887A-1FC1389DC1DD}"/>
              </a:ext>
            </a:extLst>
          </p:cNvPr>
          <p:cNvSpPr/>
          <p:nvPr/>
        </p:nvSpPr>
        <p:spPr>
          <a:xfrm>
            <a:off x="4006192"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60" name="Connector: Elbow 59">
            <a:extLst>
              <a:ext uri="{FF2B5EF4-FFF2-40B4-BE49-F238E27FC236}">
                <a16:creationId xmlns:a16="http://schemas.microsoft.com/office/drawing/2014/main" id="{55557A61-6C31-44CF-B6BC-5F3F1C235B47}"/>
              </a:ext>
            </a:extLst>
          </p:cNvPr>
          <p:cNvCxnSpPr>
            <a:cxnSpLocks/>
            <a:endCxn id="65" idx="0"/>
          </p:cNvCxnSpPr>
          <p:nvPr/>
        </p:nvCxnSpPr>
        <p:spPr>
          <a:xfrm rot="10800000" flipV="1">
            <a:off x="965381" y="3478455"/>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ee4pContent3">
            <a:extLst>
              <a:ext uri="{FF2B5EF4-FFF2-40B4-BE49-F238E27FC236}">
                <a16:creationId xmlns:a16="http://schemas.microsoft.com/office/drawing/2014/main" id="{77BA79D6-225A-4633-A552-9257FC2FA4C3}"/>
              </a:ext>
            </a:extLst>
          </p:cNvPr>
          <p:cNvSpPr txBox="1"/>
          <p:nvPr/>
        </p:nvSpPr>
        <p:spPr>
          <a:xfrm>
            <a:off x="6207135" y="2573958"/>
            <a:ext cx="562584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rPr>
              <a:t>研究開発責任者と担当部署</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社会実装</a:t>
            </a:r>
            <a:r>
              <a:rPr lang="en-US" altLang="ja-JP" sz="1400" dirty="0">
                <a:ea typeface="Meiryo UI" panose="020B0604030504040204" pitchFamily="50" charset="-128"/>
              </a:rPr>
              <a:t>/</a:t>
            </a:r>
            <a:r>
              <a:rPr lang="ja-JP" altLang="en-US" sz="1400" dirty="0">
                <a:ea typeface="Meiryo UI" panose="020B0604030504040204" pitchFamily="50" charset="-128"/>
              </a:rPr>
              <a:t>標準化戦略担当</a:t>
            </a:r>
            <a:endParaRPr lang="en-US" altLang="ja-JP" sz="1400" dirty="0">
              <a:ea typeface="Meiryo UI" panose="020B0604030504040204" pitchFamily="50"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rPr>
              <a:t>　　</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例えば</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a:t>
            </a:r>
            <a:r>
              <a:rPr lang="ja-JP" altLang="ja-JP" sz="1100" dirty="0">
                <a:effectLst/>
                <a:latin typeface="Meiryo UI" panose="020B0604030504040204" pitchFamily="50" charset="-128"/>
                <a:ea typeface="Meiryo UI" panose="020B0604030504040204" pitchFamily="50" charset="-128"/>
                <a:cs typeface="Times New Roman" panose="02020603050405020304" pitchFamily="18" charset="0"/>
              </a:rPr>
              <a:t>最高標準化責任者</a:t>
            </a:r>
            <a:r>
              <a:rPr lang="ja-JP" altLang="en-US" sz="1100" dirty="0">
                <a:latin typeface="Meiryo UI" panose="020B0604030504040204" pitchFamily="50" charset="-128"/>
                <a:ea typeface="Meiryo UI" panose="020B0604030504040204" pitchFamily="50" charset="-128"/>
              </a:rPr>
              <a:t>）設置企業の場合は</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との連携を表記</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S</a:t>
            </a:r>
            <a:r>
              <a:rPr kumimoji="1" lang="ja-JP" altLang="en-US" sz="1400" dirty="0">
                <a:ea typeface="Meiryo UI" panose="020B0604030504040204" pitchFamily="50" charset="-128"/>
              </a:rPr>
              <a:t>部長（併任○人規模）　</a:t>
            </a:r>
            <a:br>
              <a:rPr kumimoji="1" lang="en-US" altLang="ja-JP" sz="1400" dirty="0">
                <a:ea typeface="Meiryo UI" panose="020B0604030504040204" pitchFamily="50" charset="-128"/>
              </a:rPr>
            </a:br>
            <a:endParaRPr lang="en-US" altLang="ja-JP" sz="1400" dirty="0">
              <a:ea typeface="Meiryo UI" panose="020B0604030504040204" pitchFamily="50" charset="-128"/>
            </a:endParaRPr>
          </a:p>
          <a:p>
            <a:pPr marL="108000" lvl="1" indent="0">
              <a:buSzPct val="100000"/>
              <a:buNone/>
            </a:pPr>
            <a:r>
              <a:rPr lang="ja-JP" altLang="en-US" sz="1400" dirty="0">
                <a:ea typeface="Meiryo UI" panose="020B0604030504040204" pitchFamily="50" charset="-128"/>
              </a:rPr>
              <a:t>部門間の連携方法</a:t>
            </a:r>
            <a:endParaRPr lang="en-US" altLang="ja-JP" sz="1400" dirty="0">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endParaRPr lang="en-US" altLang="ja-JP" sz="1400" dirty="0">
              <a:ea typeface="Meiryo UI" panose="020B0604030504040204" pitchFamily="50" charset="-128"/>
            </a:endParaRPr>
          </a:p>
          <a:p>
            <a:pPr marL="108000" lvl="1" indent="0">
              <a:buSzPct val="100000"/>
              <a:buNone/>
            </a:pPr>
            <a:endParaRPr lang="en-US" altLang="ja-JP" sz="1400" dirty="0">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8A346F9B-DEED-45F0-9047-4FAA1D1450D1}"/>
              </a:ext>
            </a:extLst>
          </p:cNvPr>
          <p:cNvSpPr>
            <a:spLocks noChangeArrowheads="1"/>
          </p:cNvSpPr>
          <p:nvPr/>
        </p:nvSpPr>
        <p:spPr bwMode="gray">
          <a:xfrm>
            <a:off x="1367442" y="2593628"/>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latin typeface="Trebuchet MS" panose="020B0603020202020204" pitchFamily="34" charset="0"/>
                <a:ea typeface="Meiryo UI" panose="020B0604030504040204" pitchFamily="50" charset="-128"/>
              </a:rPr>
              <a:t>代表取締役社長</a:t>
            </a:r>
            <a:r>
              <a:rPr lang="en-US" altLang="ja-JP" sz="1400" dirty="0">
                <a:latin typeface="Trebuchet MS" panose="020B0603020202020204" pitchFamily="34" charset="0"/>
                <a:ea typeface="Meiryo UI" panose="020B0604030504040204" pitchFamily="50" charset="-128"/>
              </a:rPr>
              <a:t> aa aa</a:t>
            </a:r>
          </a:p>
          <a:p>
            <a:pPr algn="ctr"/>
            <a:r>
              <a:rPr lang="ja-JP" altLang="en-US" sz="1050" dirty="0">
                <a:latin typeface="Trebuchet MS" panose="020B0603020202020204" pitchFamily="34" charset="0"/>
                <a:ea typeface="Meiryo UI" panose="020B0604030504040204" pitchFamily="50" charset="-128"/>
              </a:rPr>
              <a:t>（事業にコミットする経営者）</a:t>
            </a:r>
            <a:endParaRPr lang="en-US" altLang="ja-JP" sz="1050" dirty="0">
              <a:latin typeface="Trebuchet MS" panose="020B0603020202020204" pitchFamily="34" charset="0"/>
              <a:ea typeface="Meiryo UI" panose="020B0604030504040204" pitchFamily="50" charset="-128"/>
            </a:endParaRPr>
          </a:p>
        </p:txBody>
      </p:sp>
      <p:sp>
        <p:nvSpPr>
          <p:cNvPr id="64" name="Rectangle 63">
            <a:extLst>
              <a:ext uri="{FF2B5EF4-FFF2-40B4-BE49-F238E27FC236}">
                <a16:creationId xmlns:a16="http://schemas.microsoft.com/office/drawing/2014/main" id="{7B8257C8-348B-417A-BB5D-EC056D9556D5}"/>
              </a:ext>
            </a:extLst>
          </p:cNvPr>
          <p:cNvSpPr>
            <a:spLocks noChangeArrowheads="1"/>
          </p:cNvSpPr>
          <p:nvPr/>
        </p:nvSpPr>
        <p:spPr bwMode="gray">
          <a:xfrm>
            <a:off x="2617411" y="3699853"/>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本部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E</a:t>
            </a:r>
            <a:r>
              <a:rPr lang="ja-JP" altLang="en-US" sz="1400" dirty="0">
                <a:latin typeface="Trebuchet MS" panose="020B0603020202020204" pitchFamily="34" charset="0"/>
                <a:ea typeface="Meiryo UI" panose="020B0604030504040204" pitchFamily="50" charset="-128"/>
              </a:rPr>
              <a:t>本部長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（研究開発責任者）</a:t>
            </a:r>
            <a:endParaRPr lang="en-US" altLang="ja-JP" sz="1050" dirty="0">
              <a:latin typeface="Trebuchet MS" panose="020B0603020202020204" pitchFamily="34" charset="0"/>
              <a:ea typeface="Meiryo UI" panose="020B0604030504040204" pitchFamily="50" charset="-128"/>
            </a:endParaRPr>
          </a:p>
        </p:txBody>
      </p:sp>
      <p:sp>
        <p:nvSpPr>
          <p:cNvPr id="65" name="Rectangle 64">
            <a:extLst>
              <a:ext uri="{FF2B5EF4-FFF2-40B4-BE49-F238E27FC236}">
                <a16:creationId xmlns:a16="http://schemas.microsoft.com/office/drawing/2014/main" id="{2ACF6A1B-6C45-4068-964E-40A93C58B3DD}"/>
              </a:ext>
            </a:extLst>
          </p:cNvPr>
          <p:cNvSpPr>
            <a:spLocks noChangeArrowheads="1"/>
          </p:cNvSpPr>
          <p:nvPr/>
        </p:nvSpPr>
        <p:spPr bwMode="gray">
          <a:xfrm>
            <a:off x="374335" y="3699853"/>
            <a:ext cx="118209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br>
              <a:rPr lang="en-US" altLang="ja-JP" sz="1400" dirty="0">
                <a:latin typeface="Trebuchet MS" panose="020B0603020202020204" pitchFamily="34" charset="0"/>
                <a:ea typeface="Meiryo UI" panose="020B0604030504040204" pitchFamily="50" charset="-128"/>
              </a:rPr>
            </a:br>
            <a:r>
              <a:rPr lang="en-US" altLang="ja-JP" sz="1400" dirty="0">
                <a:latin typeface="Trebuchet MS" panose="020B0603020202020204" pitchFamily="34" charset="0"/>
                <a:ea typeface="Meiryo UI" panose="020B0604030504040204" pitchFamily="50" charset="-128"/>
              </a:rPr>
              <a:t>F</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p:txBody>
      </p:sp>
      <p:cxnSp>
        <p:nvCxnSpPr>
          <p:cNvPr id="67" name="Connector: Elbow 66">
            <a:extLst>
              <a:ext uri="{FF2B5EF4-FFF2-40B4-BE49-F238E27FC236}">
                <a16:creationId xmlns:a16="http://schemas.microsoft.com/office/drawing/2014/main" id="{05395C69-560D-4F19-A751-7977B6627E9E}"/>
              </a:ext>
            </a:extLst>
          </p:cNvPr>
          <p:cNvCxnSpPr>
            <a:cxnSpLocks/>
            <a:endCxn id="64" idx="0"/>
          </p:cNvCxnSpPr>
          <p:nvPr/>
        </p:nvCxnSpPr>
        <p:spPr>
          <a:xfrm rot="5400000">
            <a:off x="3165733" y="3478455"/>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E578F529-CA06-4336-A18F-213390C6921F}"/>
              </a:ext>
            </a:extLst>
          </p:cNvPr>
          <p:cNvCxnSpPr>
            <a:cxnSpLocks/>
          </p:cNvCxnSpPr>
          <p:nvPr/>
        </p:nvCxnSpPr>
        <p:spPr>
          <a:xfrm>
            <a:off x="1668385" y="4009415"/>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2" name="Straight Connector 71">
            <a:extLst>
              <a:ext uri="{FF2B5EF4-FFF2-40B4-BE49-F238E27FC236}">
                <a16:creationId xmlns:a16="http://schemas.microsoft.com/office/drawing/2014/main" id="{3C4A29ED-08E1-4697-959A-38598198FAA9}"/>
              </a:ext>
            </a:extLst>
          </p:cNvPr>
          <p:cNvCxnSpPr>
            <a:cxnSpLocks/>
            <a:endCxn id="58" idx="0"/>
          </p:cNvCxnSpPr>
          <p:nvPr/>
        </p:nvCxnSpPr>
        <p:spPr>
          <a:xfrm>
            <a:off x="3388567" y="4344610"/>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C7C046A-4660-421B-870E-E9515072E073}"/>
              </a:ext>
            </a:extLst>
          </p:cNvPr>
          <p:cNvCxnSpPr>
            <a:cxnSpLocks/>
            <a:endCxn id="58" idx="0"/>
          </p:cNvCxnSpPr>
          <p:nvPr/>
        </p:nvCxnSpPr>
        <p:spPr>
          <a:xfrm>
            <a:off x="3388567" y="4903921"/>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3E090C6A-783D-43B6-AEDD-6B0DC457CE42}"/>
              </a:ext>
            </a:extLst>
          </p:cNvPr>
          <p:cNvCxnSpPr>
            <a:cxnSpLocks/>
            <a:stCxn id="57" idx="0"/>
          </p:cNvCxnSpPr>
          <p:nvPr/>
        </p:nvCxnSpPr>
        <p:spPr>
          <a:xfrm rot="5400000" flipH="1" flipV="1">
            <a:off x="2653746" y="4447937"/>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2A53D119-1442-45E9-A547-61C14405C647}"/>
              </a:ext>
            </a:extLst>
          </p:cNvPr>
          <p:cNvCxnSpPr>
            <a:cxnSpLocks/>
            <a:stCxn id="59" idx="0"/>
          </p:cNvCxnSpPr>
          <p:nvPr/>
        </p:nvCxnSpPr>
        <p:spPr>
          <a:xfrm rot="16200000" flipV="1">
            <a:off x="3844551" y="4447937"/>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1805741" y="381841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34" name="Rectangle 56">
            <a:extLst>
              <a:ext uri="{FF2B5EF4-FFF2-40B4-BE49-F238E27FC236}">
                <a16:creationId xmlns:a16="http://schemas.microsoft.com/office/drawing/2014/main" id="{FA083EBC-F406-4094-ACC3-917E704E4EB5}"/>
              </a:ext>
            </a:extLst>
          </p:cNvPr>
          <p:cNvSpPr/>
          <p:nvPr/>
        </p:nvSpPr>
        <p:spPr>
          <a:xfrm>
            <a:off x="372019"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5" name="直線コネクタ 4"/>
          <p:cNvCxnSpPr>
            <a:cxnSpLocks/>
            <a:endCxn id="34" idx="0"/>
          </p:cNvCxnSpPr>
          <p:nvPr/>
        </p:nvCxnSpPr>
        <p:spPr>
          <a:xfrm flipH="1">
            <a:off x="945198" y="4341291"/>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7" name="Straight Arrow Connector 67">
            <a:extLst>
              <a:ext uri="{FF2B5EF4-FFF2-40B4-BE49-F238E27FC236}">
                <a16:creationId xmlns:a16="http://schemas.microsoft.com/office/drawing/2014/main" id="{E578F529-CA06-4336-A18F-213390C6921F}"/>
              </a:ext>
            </a:extLst>
          </p:cNvPr>
          <p:cNvCxnSpPr>
            <a:cxnSpLocks/>
          </p:cNvCxnSpPr>
          <p:nvPr/>
        </p:nvCxnSpPr>
        <p:spPr>
          <a:xfrm>
            <a:off x="1948467" y="6341624"/>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9" name="テキスト ボックス 38"/>
          <p:cNvSpPr txBox="1"/>
          <p:nvPr/>
        </p:nvSpPr>
        <p:spPr>
          <a:xfrm>
            <a:off x="3085806" y="6159021"/>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grpSp>
        <p:nvGrpSpPr>
          <p:cNvPr id="40" name="Group 81">
            <a:extLst>
              <a:ext uri="{FF2B5EF4-FFF2-40B4-BE49-F238E27FC236}">
                <a16:creationId xmlns:a16="http://schemas.microsoft.com/office/drawing/2014/main" id="{30F33F95-6DE3-450C-AF5B-9C7A17672695}"/>
              </a:ext>
            </a:extLst>
          </p:cNvPr>
          <p:cNvGrpSpPr/>
          <p:nvPr/>
        </p:nvGrpSpPr>
        <p:grpSpPr>
          <a:xfrm>
            <a:off x="6237295" y="2143661"/>
            <a:ext cx="4513075" cy="288894"/>
            <a:chOff x="627321" y="2086253"/>
            <a:chExt cx="3125941" cy="759600"/>
          </a:xfrm>
        </p:grpSpPr>
        <p:sp>
          <p:nvSpPr>
            <p:cNvPr id="41"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5" name="Rectangle 63">
            <a:extLst>
              <a:ext uri="{FF2B5EF4-FFF2-40B4-BE49-F238E27FC236}">
                <a16:creationId xmlns:a16="http://schemas.microsoft.com/office/drawing/2014/main" id="{C1B88E30-571A-062B-D64D-92D184CF4A6E}"/>
              </a:ext>
            </a:extLst>
          </p:cNvPr>
          <p:cNvSpPr>
            <a:spLocks noChangeArrowheads="1"/>
          </p:cNvSpPr>
          <p:nvPr/>
        </p:nvSpPr>
        <p:spPr bwMode="gray">
          <a:xfrm>
            <a:off x="4635171" y="3703172"/>
            <a:ext cx="1460830"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S</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（標準化戦略担当）</a:t>
            </a:r>
            <a:endParaRPr lang="en-US" altLang="ja-JP" sz="1050" dirty="0">
              <a:latin typeface="Trebuchet MS" panose="020B0603020202020204" pitchFamily="34" charset="0"/>
              <a:ea typeface="Meiryo UI" panose="020B0604030504040204" pitchFamily="50" charset="-128"/>
            </a:endParaRPr>
          </a:p>
        </p:txBody>
      </p:sp>
      <p:cxnSp>
        <p:nvCxnSpPr>
          <p:cNvPr id="36" name="Connector: Elbow 66">
            <a:extLst>
              <a:ext uri="{FF2B5EF4-FFF2-40B4-BE49-F238E27FC236}">
                <a16:creationId xmlns:a16="http://schemas.microsoft.com/office/drawing/2014/main" id="{83F49816-1C9E-8911-11CD-4657887067D8}"/>
              </a:ext>
            </a:extLst>
          </p:cNvPr>
          <p:cNvCxnSpPr>
            <a:cxnSpLocks/>
            <a:endCxn id="35" idx="0"/>
          </p:cNvCxnSpPr>
          <p:nvPr/>
        </p:nvCxnSpPr>
        <p:spPr>
          <a:xfrm>
            <a:off x="3398389" y="3476796"/>
            <a:ext cx="1967197" cy="226376"/>
          </a:xfrm>
          <a:prstGeom prst="bentConnector2">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43" name="Straight Arrow Connector 67">
            <a:extLst>
              <a:ext uri="{FF2B5EF4-FFF2-40B4-BE49-F238E27FC236}">
                <a16:creationId xmlns:a16="http://schemas.microsoft.com/office/drawing/2014/main" id="{FDD0948E-C9B5-3618-1C8A-395BB72DD5C2}"/>
              </a:ext>
            </a:extLst>
          </p:cNvPr>
          <p:cNvCxnSpPr>
            <a:cxnSpLocks/>
          </p:cNvCxnSpPr>
          <p:nvPr/>
        </p:nvCxnSpPr>
        <p:spPr>
          <a:xfrm>
            <a:off x="4185405" y="4012887"/>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4" name="テキスト ボックス 43">
            <a:extLst>
              <a:ext uri="{FF2B5EF4-FFF2-40B4-BE49-F238E27FC236}">
                <a16:creationId xmlns:a16="http://schemas.microsoft.com/office/drawing/2014/main" id="{31A7ECA8-3E01-5079-AD9D-39A1F04EAC0D}"/>
              </a:ext>
            </a:extLst>
          </p:cNvPr>
          <p:cNvSpPr txBox="1"/>
          <p:nvPr/>
        </p:nvSpPr>
        <p:spPr>
          <a:xfrm>
            <a:off x="4093247" y="379316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3" name="四角形吹き出し 2">
            <a:extLst>
              <a:ext uri="{FF2B5EF4-FFF2-40B4-BE49-F238E27FC236}">
                <a16:creationId xmlns:a16="http://schemas.microsoft.com/office/drawing/2014/main" id="{BB178562-15E9-9216-7548-1CC26A3D9C5C}"/>
              </a:ext>
            </a:extLst>
          </p:cNvPr>
          <p:cNvSpPr/>
          <p:nvPr/>
        </p:nvSpPr>
        <p:spPr>
          <a:xfrm>
            <a:off x="2078661" y="2128841"/>
            <a:ext cx="3622551" cy="365755"/>
          </a:xfrm>
          <a:prstGeom prst="wedgeRectCallout">
            <a:avLst>
              <a:gd name="adj1" fmla="val -7901"/>
              <a:gd name="adj2" fmla="val 111369"/>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代表取締役、代表執行役その他代表権を有する者を原則とする「事業にコミットする経営者」は必ず記載すること</a:t>
            </a:r>
          </a:p>
        </p:txBody>
      </p:sp>
    </p:spTree>
    <p:extLst>
      <p:ext uri="{BB962C8B-B14F-4D97-AF65-F5344CB8AC3E}">
        <p14:creationId xmlns:p14="http://schemas.microsoft.com/office/powerpoint/2010/main" val="13650516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13665"/>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（例１）取締役会等コーポレート・ガバナンスとの関係</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6" y="1807649"/>
            <a:ext cx="5588131" cy="288894"/>
            <a:chOff x="627321" y="2086256"/>
            <a:chExt cx="3125942" cy="759601"/>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1" y="2086256"/>
              <a:ext cx="3123862" cy="759601"/>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ステークホルダーとの対話、情報開示</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187202" y="2128448"/>
            <a:ext cx="5658054"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中長期的な企業価値向上に関する情報開示</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（全社的な経営戦略を示す株主・投資家に</a:t>
            </a:r>
            <a:r>
              <a:rPr lang="ja-JP" altLang="en-US" sz="1400" dirty="0">
                <a:ea typeface="Meiryo UI" panose="020B0604030504040204" pitchFamily="50" charset="-128"/>
              </a:rPr>
              <a:t>統合報告書等において、どのように事業戦略・計画を明示的に位置づけるか</a:t>
            </a:r>
            <a:r>
              <a:rPr kumimoji="1" lang="en-US" altLang="ja-JP" sz="1400" baseline="30000" dirty="0">
                <a:ea typeface="Meiryo UI" panose="020B0604030504040204" pitchFamily="50" charset="-128"/>
              </a:rPr>
              <a:t>※1 </a:t>
            </a:r>
            <a:r>
              <a:rPr lang="ja-JP" altLang="en-US" sz="1400" dirty="0">
                <a:ea typeface="Meiryo UI" panose="020B0604030504040204" pitchFamily="50" charset="-128"/>
              </a:rPr>
              <a:t>。</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採択された場合、研究開発の概要や事業の効果（社会的価値等）をリリースや</a:t>
            </a:r>
            <a:r>
              <a:rPr lang="en-US" altLang="ja-JP" sz="1400" dirty="0">
                <a:ea typeface="Meiryo UI" panose="020B0604030504040204" pitchFamily="50" charset="-128"/>
              </a:rPr>
              <a:t>IR</a:t>
            </a:r>
            <a:r>
              <a:rPr lang="ja-JP" altLang="en-US" sz="1400" dirty="0">
                <a:ea typeface="Meiryo UI" panose="020B0604030504040204" pitchFamily="50" charset="-128"/>
              </a:rPr>
              <a:t>等でどのように幅広く継続的に発信するか）</a:t>
            </a:r>
            <a:endParaRPr lang="en-US" altLang="ja-JP" sz="1400" dirty="0">
              <a:ea typeface="Meiryo UI" panose="020B0604030504040204" pitchFamily="50" charset="-128"/>
            </a:endParaRPr>
          </a:p>
          <a:p>
            <a:pPr marL="432000" lvl="2" indent="0">
              <a:buSzPct val="100000"/>
              <a:buNone/>
            </a:pPr>
            <a:endParaRPr kumimoji="1" lang="en-US" altLang="ja-JP" sz="400" dirty="0">
              <a:ea typeface="Meiryo UI" panose="020B0604030504040204" pitchFamily="50" charset="-128"/>
            </a:endParaRPr>
          </a:p>
          <a:p>
            <a:pPr lvl="1">
              <a:buSzPct val="100000"/>
            </a:pPr>
            <a:r>
              <a:rPr kumimoji="1" lang="ja-JP" altLang="en-US" sz="1400" dirty="0">
                <a:ea typeface="Meiryo UI" panose="020B0604030504040204" pitchFamily="50" charset="-128"/>
              </a:rPr>
              <a:t>企業価値向上とステークホルダーとの対話</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（事業戦略・計画を経営戦略に位置づけ、どのように持続的な企業価値向上につなげていくか、株主・投資家にどのような財務指標（例えば、</a:t>
            </a:r>
            <a:r>
              <a:rPr kumimoji="1" lang="en-US" altLang="ja-JP" sz="1400" dirty="0">
                <a:ea typeface="Meiryo UI" panose="020B0604030504040204" pitchFamily="50" charset="-128"/>
              </a:rPr>
              <a:t>PBR</a:t>
            </a:r>
            <a:r>
              <a:rPr kumimoji="1" lang="en-US" altLang="ja-JP" sz="1400" b="0" i="0" strike="noStrike" kern="1200" cap="none" spc="0" normalizeH="0" baseline="30000" noProof="0" dirty="0">
                <a:ln>
                  <a:noFill/>
                </a:ln>
                <a:effectLst/>
                <a:uLnTx/>
                <a:uFillTx/>
                <a:latin typeface="Arial" panose="020B0604020202020204"/>
                <a:ea typeface="Meiryo UI" panose="020B0604030504040204" pitchFamily="50" charset="-128"/>
                <a:cs typeface="+mn-cs"/>
              </a:rPr>
              <a:t> ※2</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ROE</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PER</a:t>
            </a:r>
            <a:r>
              <a:rPr kumimoji="1" lang="ja-JP" altLang="en-US" sz="1400" dirty="0">
                <a:ea typeface="Meiryo UI" panose="020B0604030504040204" pitchFamily="50" charset="-128"/>
              </a:rPr>
              <a:t>等）を重視し、目標として位置づけているか。当該財務指標の向上が必要と思われる場合、投資家の期待値を上げ、改善するためにどのような方策をとるのか）</a:t>
            </a:r>
            <a:endParaRPr kumimoji="1" lang="en-US" altLang="ja-JP" sz="1400" dirty="0">
              <a:ea typeface="Meiryo UI" panose="020B0604030504040204" pitchFamily="50" charset="-128"/>
            </a:endParaRPr>
          </a:p>
          <a:p>
            <a:pPr marL="432000" lvl="2" indent="0">
              <a:buSzPct val="100000"/>
              <a:buNone/>
            </a:pPr>
            <a:r>
              <a:rPr lang="ja-JP" altLang="en-US" sz="1400" dirty="0">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a:p>
            <a:pPr marL="444500" marR="0" lvl="0" indent="-44450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その際、価値協創ガイダンス（経済産業省「</a:t>
            </a:r>
            <a:r>
              <a:rPr kumimoji="1" lang="ja-JP" altLang="en-US" sz="900" dirty="0">
                <a:latin typeface="Meiryo UI" panose="020B0604030504040204" pitchFamily="50" charset="-128"/>
                <a:ea typeface="Meiryo UI" panose="020B0604030504040204" pitchFamily="50" charset="-128"/>
              </a:rPr>
              <a:t>価値協創のための統合的開示・対話ガイダンス</a:t>
            </a:r>
            <a:r>
              <a:rPr kumimoji="1" lang="en-US" altLang="ja-JP" sz="900" dirty="0">
                <a:latin typeface="Meiryo UI" panose="020B0604030504040204" pitchFamily="50" charset="-128"/>
                <a:ea typeface="Meiryo UI" panose="020B0604030504040204" pitchFamily="50" charset="-128"/>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（価値協創ガイダンス</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dirty="0">
                <a:latin typeface="Meiryo UI" panose="020B0604030504040204" pitchFamily="50" charset="-128"/>
                <a:ea typeface="Meiryo UI" panose="020B0604030504040204" pitchFamily="50" charset="-128"/>
              </a:rPr>
              <a:t>」）や</a:t>
            </a:r>
            <a:r>
              <a:rPr kumimoji="1" lang="en-US" altLang="ja-JP" sz="900" dirty="0">
                <a:latin typeface="Meiryo UI" panose="020B0604030504040204" pitchFamily="50" charset="-128"/>
                <a:ea typeface="Meiryo UI" panose="020B0604030504040204" pitchFamily="50" charset="-128"/>
              </a:rPr>
              <a:t>TCFD</a:t>
            </a:r>
            <a:r>
              <a:rPr kumimoji="1" lang="ja-JP" altLang="en-US" sz="900"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dirty="0">
              <a:latin typeface="Meiryo UI" panose="020B0604030504040204" pitchFamily="50" charset="-128"/>
              <a:ea typeface="Meiryo UI" panose="020B0604030504040204" pitchFamily="50" charset="-128"/>
            </a:endParaRPr>
          </a:p>
          <a:p>
            <a:pPr marL="447675" indent="-447675">
              <a:buNone/>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 </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資本市場からの評価・信頼を表す指標の一つとしての参照。グローバルに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等も存在するが</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、基本的には、企業価値が解散価値を下回る</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倍以下の企業は、将来的に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倍を超える努力が期待される。ただし、グローバルに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では、競合企業平均を目安にすることも考えられる。</a:t>
            </a: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経営戦略の中核に○○事業を位置づけ、企業価値向上とステークホルダーとの対話を推進</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19740"/>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経営戦略への位置づけ、事業戦略・事業計画の決議・変更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年カーボンニュートラルの実現に向けて、研究開発計画に関連する事業戦略又は計画を明確に経営戦略に位置づけ、取締役会で意思決定しているか。その内容を社内の関連部署に広く周知するか）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（事業の進捗状況や課題を取締役会等でモニタリングし、事業環境の変化等に応じて見直しを行うか）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（上記で決議された事業戦略・計画において、研究開発計画が不可欠な要素として、優先度高く位置づけられるか）</a:t>
            </a:r>
            <a:endParaRPr kumimoji="1" lang="en-US" altLang="ja-JP" sz="1400" dirty="0">
              <a:ea typeface="Meiryo UI" panose="020B0604030504040204" pitchFamily="50" charset="-128"/>
            </a:endParaRPr>
          </a:p>
          <a:p>
            <a:pPr marL="432000" lvl="2" indent="0">
              <a:buSzPct val="100000"/>
              <a:buNone/>
            </a:pPr>
            <a:endParaRPr lang="en-US" altLang="ja-JP" sz="1600" dirty="0">
              <a:ea typeface="Meiryo UI" panose="020B0604030504040204" pitchFamily="50" charset="-128"/>
            </a:endParaRPr>
          </a:p>
          <a:p>
            <a:pPr lvl="1">
              <a:buSzPct val="100000"/>
            </a:pPr>
            <a:r>
              <a:rPr kumimoji="1" lang="ja-JP" altLang="en-US" sz="1400" dirty="0">
                <a:ea typeface="Meiryo UI" panose="020B0604030504040204" pitchFamily="50" charset="-128"/>
              </a:rPr>
              <a:t>コーポレートガバナンスとの関連付け</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310018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設置と人材育成</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59638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（本事業を通した人材確保や育成をどのように中長期的な企業価値向上に</a:t>
            </a:r>
            <a:r>
              <a:rPr lang="ja-JP" altLang="en-US" sz="1400" u="sng" dirty="0">
                <a:ea typeface="Meiryo UI" panose="020B0604030504040204" pitchFamily="50" charset="-128"/>
              </a:rPr>
              <a:t>つなげていくのか</a:t>
            </a:r>
            <a:r>
              <a:rPr kumimoji="1" lang="en-US" altLang="ja-JP" sz="1400" b="0" i="0" u="none" strike="noStrike" kern="1200" cap="none" spc="0" normalizeH="0" baseline="30000" noProof="0" dirty="0">
                <a:ln>
                  <a:noFill/>
                </a:ln>
                <a:effectLst/>
                <a:uLnTx/>
                <a:uFillTx/>
                <a:latin typeface="Arial" panose="020B0604020202020204"/>
                <a:ea typeface="Meiryo UI" panose="020B0604030504040204" pitchFamily="50" charset="-128"/>
                <a:cs typeface="+mn-cs"/>
              </a:rPr>
              <a:t>※</a:t>
            </a:r>
            <a:r>
              <a:rPr kumimoji="1" lang="en-US" altLang="ja-JP" sz="1400" b="0" i="0" u="none" kern="1200" cap="none" spc="0" normalizeH="0" baseline="30000" noProof="0" dirty="0">
                <a:ln>
                  <a:noFill/>
                </a:ln>
                <a:effectLst/>
                <a:uLnTx/>
                <a:uFillTx/>
                <a:latin typeface="Arial" panose="020B0604020202020204"/>
                <a:ea typeface="Meiryo UI" panose="020B0604030504040204" pitchFamily="50" charset="-128"/>
                <a:cs typeface="+mn-cs"/>
              </a:rPr>
              <a:t>1</a:t>
            </a:r>
            <a:r>
              <a:rPr lang="ja-JP" altLang="en-US" sz="1400" dirty="0">
                <a:ea typeface="Meiryo UI" panose="020B0604030504040204" pitchFamily="50" charset="-128"/>
              </a:rPr>
              <a:t>）</a:t>
            </a:r>
            <a:endParaRPr lang="en-US" altLang="ja-JP" sz="1400" dirty="0">
              <a:ea typeface="Meiryo UI" panose="020B0604030504040204" pitchFamily="50" charset="-128"/>
            </a:endParaRPr>
          </a:p>
          <a:p>
            <a:pPr marL="432000" lvl="2" indent="0">
              <a:buSzPct val="100000"/>
              <a:buNone/>
            </a:pP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u="sng" dirty="0">
                <a:latin typeface="Meiryo UI" panose="020B0604030504040204" pitchFamily="50" charset="-128"/>
                <a:ea typeface="Meiryo UI" panose="020B0604030504040204" pitchFamily="50" charset="-128"/>
              </a:rPr>
              <a:t> </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経済産業省「人的資本経営の実現に向けた検討会 報告書（人材版伊藤レポート</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」や、</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経済産業省「価値協創のための統合的開示・対話ガイダンス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（価値協創ガイダンス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機動的に経営資源を投入し、社会実装、企業価値向上に繋ぐ組織体制を整備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209393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全社事業ポートフォリオにおける本事業への人材・設備・資金の投入方針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（どのような人材を採用または配置転換により何名程度確保するか）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（既存・新規の設備・土地をどのように確保・活用するか）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機動的な経営資源投入、実施体制の柔軟性確保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（事業の進捗や環境変化を踏まえ、開発体制や手法等の見直し、追加的な資源投入等を行う準備・体制（現場への権限委譲等）があるか）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5325395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a:t>
            </a:r>
            <a:r>
              <a:rPr lang="ja-JP" altLang="en-US" sz="1400">
                <a:ea typeface="Meiryo UI" panose="020B0604030504040204" pitchFamily="50" charset="-128"/>
                <a:cs typeface="ＭＳ 明朝" panose="02020609040205080304" pitchFamily="17" charset="-128"/>
              </a:rPr>
              <a:t>も記載</a:t>
            </a:r>
            <a:endParaRPr lang="en-US" altLang="ja-JP" sz="1400" dirty="0">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0. </a:t>
            </a:r>
            <a:r>
              <a:rPr lang="ja-JP" altLang="en-US" sz="2000" dirty="0"/>
              <a:t>コンソーシアム内における各主体の役割分担</a:t>
            </a:r>
            <a:endParaRPr kumimoji="1" lang="en-US" sz="2000" dirty="0"/>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FF0000"/>
                </a:solidFill>
                <a:latin typeface="Meiryo UI" panose="020B0604030504040204" pitchFamily="50" charset="-128"/>
                <a:ea typeface="Meiryo UI" panose="020B0604030504040204" pitchFamily="50" charset="-128"/>
              </a:rPr>
              <a:t>※</a:t>
            </a:r>
            <a:r>
              <a:rPr kumimoji="1" lang="ja-JP" altLang="en-US" sz="1600" dirty="0">
                <a:solidFill>
                  <a:srgbClr val="FF0000"/>
                </a:solidFill>
                <a:latin typeface="Meiryo UI" panose="020B0604030504040204" pitchFamily="50" charset="-128"/>
                <a:ea typeface="Meiryo UI" panose="020B0604030504040204" pitchFamily="50" charset="-128"/>
              </a:rPr>
              <a:t>本ページは幹事会社のみ提出</a:t>
            </a:r>
            <a:endParaRPr kumimoji="1" lang="en-US" altLang="ja-JP" sz="1600" dirty="0">
              <a:solidFill>
                <a:srgbClr val="FF0000"/>
              </a:solidFill>
              <a:latin typeface="Meiryo UI" panose="020B0604030504040204" pitchFamily="50" charset="-128"/>
              <a:ea typeface="Meiryo UI" panose="020B0604030504040204" pitchFamily="50" charset="-128"/>
            </a:endParaRPr>
          </a:p>
          <a:p>
            <a:pPr algn="ctr"/>
            <a:r>
              <a:rPr kumimoji="1" lang="ja-JP" altLang="en-US" sz="1200" dirty="0">
                <a:solidFill>
                  <a:srgbClr val="FF0000"/>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rgbClr val="FF0000"/>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dirty="0">
                <a:solidFill>
                  <a:srgbClr val="FF0000"/>
                </a:solidFill>
                <a:latin typeface="Meiryo UI" panose="020B0604030504040204" pitchFamily="50" charset="-128"/>
                <a:ea typeface="Meiryo UI" panose="020B0604030504040204" pitchFamily="50" charset="-128"/>
              </a:rPr>
              <a:t>P</a:t>
            </a:r>
            <a:r>
              <a:rPr kumimoji="1" lang="ja-JP" altLang="en-US" sz="1600" b="1" dirty="0">
                <a:solidFill>
                  <a:srgbClr val="FF0000"/>
                </a:solidFill>
                <a:latin typeface="Meiryo UI" panose="020B0604030504040204" pitchFamily="50" charset="-128"/>
                <a:ea typeface="Meiryo UI" panose="020B0604030504040204" pitchFamily="50" charset="-128"/>
              </a:rPr>
              <a:t>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dirty="0">
                <a:solidFill>
                  <a:schemeClr val="accent6"/>
                </a:solidFill>
                <a:latin typeface="Meiryo UI" panose="020B0604030504040204" pitchFamily="50" charset="-128"/>
                <a:ea typeface="Meiryo UI" panose="020B0604030504040204" pitchFamily="50" charset="-128"/>
              </a:rPr>
              <a:t>A</a:t>
            </a:r>
            <a:r>
              <a:rPr kumimoji="1" lang="ja-JP" altLang="en-US" sz="1600" b="1" dirty="0">
                <a:solidFill>
                  <a:schemeClr val="accent6"/>
                </a:solidFill>
                <a:latin typeface="Meiryo UI" panose="020B0604030504040204" pitchFamily="50" charset="-128"/>
                <a:ea typeface="Meiryo UI" panose="020B0604030504040204" pitchFamily="50" charset="-128"/>
              </a:rPr>
              <a:t>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dirty="0">
                <a:solidFill>
                  <a:schemeClr val="accent4"/>
                </a:solidFill>
                <a:latin typeface="Meiryo UI" panose="020B0604030504040204" pitchFamily="50" charset="-128"/>
                <a:ea typeface="Meiryo UI" panose="020B0604030504040204" pitchFamily="50" charset="-128"/>
              </a:rPr>
              <a:t>B</a:t>
            </a:r>
            <a:r>
              <a:rPr kumimoji="1" lang="ja-JP" altLang="en-US" sz="1600" b="1" dirty="0">
                <a:solidFill>
                  <a:schemeClr val="accent4"/>
                </a:solidFill>
                <a:latin typeface="Meiryo UI" panose="020B0604030504040204" pitchFamily="50" charset="-128"/>
                <a:ea typeface="Meiryo UI" panose="020B0604030504040204" pitchFamily="50" charset="-128"/>
              </a:rPr>
              <a:t>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dirty="0">
                <a:solidFill>
                  <a:srgbClr val="575757"/>
                </a:solidFill>
                <a:latin typeface="Meiryo UI" panose="020B0604030504040204" pitchFamily="50" charset="-128"/>
                <a:ea typeface="Meiryo UI" panose="020B0604030504040204" pitchFamily="50" charset="-128"/>
              </a:rPr>
              <a:t>P</a:t>
            </a:r>
            <a:r>
              <a:rPr kumimoji="1" lang="ja-JP" altLang="en-US" sz="1200" b="1" dirty="0">
                <a:solidFill>
                  <a:srgbClr val="575757"/>
                </a:solidFill>
                <a:latin typeface="Meiryo UI" panose="020B0604030504040204" pitchFamily="50" charset="-128"/>
                <a:ea typeface="Meiryo UI" panose="020B0604030504040204" pitchFamily="50" charset="-128"/>
              </a:rPr>
              <a:t>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dirty="0">
                <a:solidFill>
                  <a:srgbClr val="575757"/>
                </a:solidFill>
                <a:latin typeface="Meiryo UI" panose="020B0604030504040204" pitchFamily="50" charset="-128"/>
                <a:ea typeface="Meiryo UI" panose="020B0604030504040204" pitchFamily="50" charset="-128"/>
              </a:rPr>
              <a:t>P</a:t>
            </a:r>
            <a:r>
              <a:rPr kumimoji="1" lang="ja-JP" altLang="en-US" sz="1200" b="1" dirty="0">
                <a:solidFill>
                  <a:srgbClr val="575757"/>
                </a:solidFill>
                <a:latin typeface="Meiryo UI" panose="020B0604030504040204" pitchFamily="50" charset="-128"/>
                <a:ea typeface="Meiryo UI" panose="020B0604030504040204" pitchFamily="50" charset="-128"/>
              </a:rPr>
              <a:t>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dirty="0">
                <a:solidFill>
                  <a:srgbClr val="575757"/>
                </a:solidFill>
                <a:latin typeface="Meiryo UI" panose="020B0604030504040204" pitchFamily="50" charset="-128"/>
                <a:ea typeface="Meiryo UI" panose="020B0604030504040204" pitchFamily="50" charset="-128"/>
              </a:rPr>
              <a:t>A</a:t>
            </a:r>
            <a:r>
              <a:rPr kumimoji="1" lang="ja-JP" altLang="en-US" sz="1200" b="1" dirty="0">
                <a:solidFill>
                  <a:srgbClr val="575757"/>
                </a:solidFill>
                <a:latin typeface="Meiryo UI" panose="020B0604030504040204" pitchFamily="50" charset="-128"/>
                <a:ea typeface="Meiryo UI" panose="020B0604030504040204" pitchFamily="50" charset="-128"/>
              </a:rPr>
              <a:t>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dirty="0">
                <a:solidFill>
                  <a:srgbClr val="575757"/>
                </a:solidFill>
                <a:latin typeface="Meiryo UI" panose="020B0604030504040204" pitchFamily="50" charset="-128"/>
                <a:ea typeface="Meiryo UI" panose="020B0604030504040204" pitchFamily="50" charset="-128"/>
              </a:rPr>
              <a:t>B</a:t>
            </a:r>
            <a:r>
              <a:rPr kumimoji="1" lang="ja-JP" altLang="en-US" sz="1200" b="1" dirty="0">
                <a:solidFill>
                  <a:srgbClr val="575757"/>
                </a:solidFill>
                <a:latin typeface="Meiryo UI" panose="020B0604030504040204" pitchFamily="50" charset="-128"/>
                <a:ea typeface="Meiryo UI" panose="020B0604030504040204" pitchFamily="50" charset="-128"/>
              </a:rPr>
              <a:t>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dirty="0">
                <a:solidFill>
                  <a:srgbClr val="575757"/>
                </a:solidFill>
                <a:latin typeface="Meiryo UI" panose="020B0604030504040204" pitchFamily="50" charset="-128"/>
                <a:ea typeface="Meiryo UI" panose="020B0604030504040204" pitchFamily="50" charset="-128"/>
              </a:rPr>
              <a:t>A</a:t>
            </a:r>
            <a:r>
              <a:rPr kumimoji="1" lang="ja-JP" altLang="en-US" sz="1200" b="1" dirty="0">
                <a:solidFill>
                  <a:srgbClr val="575757"/>
                </a:solidFill>
                <a:latin typeface="Meiryo UI" panose="020B0604030504040204" pitchFamily="50" charset="-128"/>
                <a:ea typeface="Meiryo UI" panose="020B0604030504040204" pitchFamily="50" charset="-128"/>
              </a:rPr>
              <a:t>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dirty="0">
                <a:solidFill>
                  <a:srgbClr val="575757"/>
                </a:solidFill>
                <a:latin typeface="Meiryo UI" panose="020B0604030504040204" pitchFamily="50" charset="-128"/>
                <a:ea typeface="Meiryo UI" panose="020B0604030504040204" pitchFamily="50" charset="-128"/>
              </a:rPr>
              <a:t>B</a:t>
            </a:r>
            <a:r>
              <a:rPr kumimoji="1" lang="ja-JP" altLang="en-US" sz="1200" b="1" dirty="0">
                <a:solidFill>
                  <a:srgbClr val="575757"/>
                </a:solidFill>
                <a:latin typeface="Meiryo UI" panose="020B0604030504040204" pitchFamily="50" charset="-128"/>
                <a:ea typeface="Meiryo UI" panose="020B0604030504040204" pitchFamily="50" charset="-128"/>
              </a:rPr>
              <a:t>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
        <p:nvSpPr>
          <p:cNvPr id="6" name="Rectangle 45">
            <a:extLst>
              <a:ext uri="{FF2B5EF4-FFF2-40B4-BE49-F238E27FC236}">
                <a16:creationId xmlns:a16="http://schemas.microsoft.com/office/drawing/2014/main" id="{5C979767-55D2-A182-C9E8-494B4603E90B}"/>
              </a:ext>
            </a:extLst>
          </p:cNvPr>
          <p:cNvSpPr/>
          <p:nvPr/>
        </p:nvSpPr>
        <p:spPr>
          <a:xfrm>
            <a:off x="53125" y="5654447"/>
            <a:ext cx="5040000" cy="771706"/>
          </a:xfrm>
          <a:prstGeom prst="wedgeRoundRectCallout">
            <a:avLst>
              <a:gd name="adj1" fmla="val -15508"/>
              <a:gd name="adj2" fmla="val -83926"/>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委託先がある場合は、ここに担当内容とともに明記すること。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実証事業において</a:t>
            </a:r>
            <a:r>
              <a:rPr lang="en-US" altLang="ja-JP" sz="1400" dirty="0">
                <a:solidFill>
                  <a:schemeClr val="tx1"/>
                </a:solidFill>
                <a:latin typeface="Meiryo UI" panose="020B0604030504040204" pitchFamily="50" charset="-128"/>
                <a:ea typeface="Meiryo UI" panose="020B0604030504040204" pitchFamily="50" charset="-128"/>
              </a:rPr>
              <a:t>NEDO</a:t>
            </a:r>
            <a:r>
              <a:rPr lang="ja-JP" altLang="en-US" sz="1400" dirty="0">
                <a:solidFill>
                  <a:schemeClr val="tx1"/>
                </a:solidFill>
                <a:latin typeface="Meiryo UI" panose="020B0604030504040204" pitchFamily="50" charset="-128"/>
                <a:ea typeface="Meiryo UI" panose="020B0604030504040204" pitchFamily="50" charset="-128"/>
              </a:rPr>
              <a:t>の支援を受けないが重要な役割を持つ協力機関がある場合はその役割とともに記載すること。</a:t>
            </a:r>
            <a:endParaRPr lang="en-US" altLang="ja-JP" sz="1400" dirty="0">
              <a:solidFill>
                <a:schemeClr val="tx1"/>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2</a:t>
            </a:r>
            <a:r>
              <a:rPr kumimoji="1" lang="ja-JP" altLang="en-US" sz="2000" dirty="0"/>
              <a:t>）技術流出防止措置（技術情報管理）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コア重要技術等を特定し、その流出を防止するための具体的な取組を実施</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592845" y="1136598"/>
            <a:ext cx="11000326" cy="45380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コア重要技術等（</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）のうち非公知のものについて、その流出を防止するための措置が取られているかを確認</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「グリーンイノベーション基金事業の基本方針」における５</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（１）技術情報管理強化の該当箇所を参照</a:t>
            </a:r>
            <a:r>
              <a:rPr lang="ja-JP" altLang="en-US" sz="600" dirty="0">
                <a:ea typeface="Meiryo UI" panose="020B0604030504040204" pitchFamily="50" charset="-128"/>
                <a:cs typeface="ＭＳ 明朝" panose="02020609040205080304" pitchFamily="17" charset="-128"/>
              </a:rPr>
              <a:t>　</a:t>
            </a:r>
            <a:r>
              <a:rPr lang="en-US" altLang="ja-JP" sz="600" dirty="0">
                <a:ea typeface="Meiryo UI" panose="020B0604030504040204" pitchFamily="50" charset="-128"/>
                <a:cs typeface="ＭＳ 明朝" panose="02020609040205080304" pitchFamily="17" charset="-128"/>
                <a:hlinkClick r:id="rId3"/>
              </a:rPr>
              <a:t>https://www.meti.go.jp/policy/energy_environment/global_warming/gifund/index.html</a:t>
            </a:r>
            <a:endParaRPr lang="en-US" altLang="ja-JP" sz="1400" dirty="0">
              <a:ea typeface="Meiryo UI" panose="020B0604030504040204" pitchFamily="50" charset="-128"/>
              <a:cs typeface="ＭＳ 明朝" panose="02020609040205080304" pitchFamily="17" charset="-128"/>
            </a:endParaRPr>
          </a:p>
        </p:txBody>
      </p:sp>
      <p:graphicFrame>
        <p:nvGraphicFramePr>
          <p:cNvPr id="15" name="表 14">
            <a:extLst>
              <a:ext uri="{FF2B5EF4-FFF2-40B4-BE49-F238E27FC236}">
                <a16:creationId xmlns:a16="http://schemas.microsoft.com/office/drawing/2014/main" id="{271F7F7D-2A08-0EBD-53DA-440738D6BAB8}"/>
              </a:ext>
            </a:extLst>
          </p:cNvPr>
          <p:cNvGraphicFramePr>
            <a:graphicFrameLocks noGrp="1"/>
          </p:cNvGraphicFramePr>
          <p:nvPr/>
        </p:nvGraphicFramePr>
        <p:xfrm>
          <a:off x="611062" y="1618911"/>
          <a:ext cx="10982109" cy="5024048"/>
        </p:xfrm>
        <a:graphic>
          <a:graphicData uri="http://schemas.openxmlformats.org/drawingml/2006/table">
            <a:tbl>
              <a:tblPr>
                <a:tableStyleId>{5C22544A-7EE6-4342-B048-85BDC9FD1C3A}</a:tableStyleId>
              </a:tblPr>
              <a:tblGrid>
                <a:gridCol w="269966">
                  <a:extLst>
                    <a:ext uri="{9D8B030D-6E8A-4147-A177-3AD203B41FA5}">
                      <a16:colId xmlns:a16="http://schemas.microsoft.com/office/drawing/2014/main" val="1348640726"/>
                    </a:ext>
                  </a:extLst>
                </a:gridCol>
                <a:gridCol w="5680224">
                  <a:extLst>
                    <a:ext uri="{9D8B030D-6E8A-4147-A177-3AD203B41FA5}">
                      <a16:colId xmlns:a16="http://schemas.microsoft.com/office/drawing/2014/main" val="875720822"/>
                    </a:ext>
                  </a:extLst>
                </a:gridCol>
                <a:gridCol w="818605">
                  <a:extLst>
                    <a:ext uri="{9D8B030D-6E8A-4147-A177-3AD203B41FA5}">
                      <a16:colId xmlns:a16="http://schemas.microsoft.com/office/drawing/2014/main" val="2608779091"/>
                    </a:ext>
                  </a:extLst>
                </a:gridCol>
                <a:gridCol w="844732">
                  <a:extLst>
                    <a:ext uri="{9D8B030D-6E8A-4147-A177-3AD203B41FA5}">
                      <a16:colId xmlns:a16="http://schemas.microsoft.com/office/drawing/2014/main" val="560949942"/>
                    </a:ext>
                  </a:extLst>
                </a:gridCol>
                <a:gridCol w="3368582">
                  <a:extLst>
                    <a:ext uri="{9D8B030D-6E8A-4147-A177-3AD203B41FA5}">
                      <a16:colId xmlns:a16="http://schemas.microsoft.com/office/drawing/2014/main" val="2432869381"/>
                    </a:ext>
                  </a:extLst>
                </a:gridCol>
              </a:tblGrid>
              <a:tr h="360000">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88900" indent="0" algn="ctr" fontAlgn="ctr"/>
                      <a:r>
                        <a:rPr lang="ja-JP" altLang="en-US" sz="1200" b="1" u="none" strike="noStrike" dirty="0">
                          <a:effectLst/>
                          <a:latin typeface="Meiryo UI" panose="020B0604030504040204" pitchFamily="50" charset="-128"/>
                          <a:ea typeface="Meiryo UI" panose="020B0604030504040204" pitchFamily="50" charset="-128"/>
                        </a:rPr>
                        <a:t>取組事項</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ja-JP" altLang="en-US" sz="1200" b="1" u="none" strike="noStrike" dirty="0">
                          <a:effectLst/>
                          <a:latin typeface="Meiryo UI" panose="020B0604030504040204" pitchFamily="50" charset="-128"/>
                          <a:ea typeface="Meiryo UI" panose="020B0604030504040204" pitchFamily="50" charset="-128"/>
                        </a:rPr>
                        <a:t>①対応済</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②</a:t>
                      </a:r>
                      <a:r>
                        <a:rPr lang="ja-JP" altLang="en-US" sz="1200" b="1" i="0" u="none" strike="noStrike" dirty="0">
                          <a:solidFill>
                            <a:schemeClr val="tx1"/>
                          </a:solidFill>
                          <a:effectLst/>
                          <a:latin typeface="Meiryo UI" panose="020B0604030504040204" pitchFamily="50" charset="-128"/>
                          <a:ea typeface="Meiryo UI" panose="020B0604030504040204" pitchFamily="50" charset="-128"/>
                        </a:rPr>
                        <a:t>全部又は一部</a:t>
                      </a: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未対応</a:t>
                      </a: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②の場合：現在の取組状況及び対応完了予定時期</a:t>
                      </a: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231568966"/>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１．</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effectLst/>
                          <a:latin typeface="Meiryo UI" panose="020B0604030504040204" pitchFamily="50" charset="-128"/>
                          <a:ea typeface="Meiryo UI" panose="020B0604030504040204" pitchFamily="50" charset="-128"/>
                        </a:rPr>
                        <a:t>コア重要技術等を特定している。</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例：○</a:t>
                      </a: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solidFill>
                            <a:srgbClr val="FF0000"/>
                          </a:solidFill>
                          <a:effectLst/>
                          <a:latin typeface="Meiryo UI" panose="020B0604030504040204" pitchFamily="50" charset="-128"/>
                          <a:ea typeface="Meiryo UI" panose="020B0604030504040204" pitchFamily="50" charset="-128"/>
                        </a:rPr>
                        <a:t>　</a:t>
                      </a:r>
                      <a:endParaRPr lang="ja-JP" altLang="en-US" sz="1200" b="0" i="0" u="none" strike="noStrike" dirty="0">
                        <a:solidFill>
                          <a:srgbClr val="FF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11702563"/>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２．</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effectLst/>
                          <a:latin typeface="Meiryo UI" panose="020B0604030504040204" pitchFamily="50" charset="-128"/>
                          <a:ea typeface="Meiryo UI" panose="020B0604030504040204" pitchFamily="50" charset="-128"/>
                        </a:rPr>
                        <a:t>コア重要技術等にアクセス可能な従業員を必要最小限の範囲に制限している。</a:t>
                      </a:r>
                      <a:endParaRPr lang="en-US" altLang="ja-JP" sz="1200" u="none" strike="noStrike" dirty="0">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FF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68579082"/>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３．</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effectLst/>
                          <a:latin typeface="Meiryo UI" panose="020B0604030504040204" pitchFamily="50" charset="-128"/>
                          <a:ea typeface="Meiryo UI" panose="020B0604030504040204" pitchFamily="50" charset="-128"/>
                        </a:rPr>
                        <a:t>コア重要技術等の適切な管理を行うために必要な体制や規程（社内ガイドライン等含む。）を整備している。</a:t>
                      </a:r>
                      <a:r>
                        <a:rPr lang="ja-JP" altLang="en-US" sz="1200" u="none" strike="noStrike" dirty="0">
                          <a:solidFill>
                            <a:schemeClr val="tx1"/>
                          </a:solidFill>
                          <a:effectLst/>
                          <a:latin typeface="Meiryo UI" panose="020B0604030504040204" pitchFamily="50" charset="-128"/>
                          <a:ea typeface="Meiryo UI" panose="020B0604030504040204" pitchFamily="50" charset="-128"/>
                        </a:rPr>
                        <a:t>（</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例：○　</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indent="-171450" algn="l" fontAlgn="ctr">
                        <a:buFont typeface="Arial" panose="020B0604020202020204" pitchFamily="34" charset="0"/>
                        <a:buChar char="•"/>
                      </a:pPr>
                      <a:r>
                        <a:rPr lang="ja-JP" altLang="en-US" sz="1200" u="none" strike="noStrike" dirty="0">
                          <a:effectLst/>
                          <a:latin typeface="Meiryo UI" panose="020B0604030504040204" pitchFamily="50" charset="-128"/>
                          <a:ea typeface="Meiryo UI" panose="020B0604030504040204" pitchFamily="50" charset="-128"/>
                        </a:rPr>
                        <a:t>体制構築は実施済</a:t>
                      </a:r>
                      <a:endParaRPr lang="en-US" altLang="ja-JP" sz="1200" u="none" strike="noStrike" dirty="0">
                        <a:effectLst/>
                        <a:latin typeface="Meiryo UI" panose="020B0604030504040204" pitchFamily="50" charset="-128"/>
                        <a:ea typeface="Meiryo UI" panose="020B0604030504040204" pitchFamily="50" charset="-128"/>
                      </a:endParaRPr>
                    </a:p>
                    <a:p>
                      <a:pPr marL="171450" indent="-171450" algn="l" fontAlgn="ctr">
                        <a:buFont typeface="Arial" panose="020B0604020202020204" pitchFamily="34" charset="0"/>
                        <a:buChar char="•"/>
                      </a:pPr>
                      <a:r>
                        <a:rPr lang="ja-JP" altLang="en-US" sz="1200" u="none" strike="noStrike" dirty="0">
                          <a:effectLst/>
                          <a:latin typeface="Meiryo UI" panose="020B0604030504040204" pitchFamily="50" charset="-128"/>
                          <a:ea typeface="Meiryo UI" panose="020B0604030504040204" pitchFamily="50" charset="-128"/>
                        </a:rPr>
                        <a:t>規程整備については策定作業中。２５年６月までに完了予定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88336835"/>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４．</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上記２．に規定する従業員に対し相応の待遇（賃金、役職等の向上）を確保する等の手段により、当該従業員の退職等を通じたコア重要技術等の流出を防止する措置を講じている。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69528098"/>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５．</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当該従業員が退職する際にはコア重要技術等に関する守秘義務の誓約を得ている。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4090279"/>
                  </a:ext>
                </a:extLst>
              </a:tr>
              <a:tr h="487451">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６．</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労働基準法（昭和</a:t>
                      </a:r>
                      <a:r>
                        <a:rPr lang="en-US" altLang="ja-JP" sz="1200" u="none" strike="noStrike" dirty="0">
                          <a:solidFill>
                            <a:schemeClr val="tx1"/>
                          </a:solidFill>
                          <a:effectLst/>
                          <a:latin typeface="Meiryo UI" panose="020B0604030504040204" pitchFamily="50" charset="-128"/>
                          <a:ea typeface="Meiryo UI" panose="020B0604030504040204" pitchFamily="50" charset="-128"/>
                        </a:rPr>
                        <a:t>22</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49</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号）、労働契約法（平成</a:t>
                      </a:r>
                      <a:r>
                        <a:rPr lang="en-US" altLang="ja-JP" sz="1200" u="none" strike="noStrike" dirty="0">
                          <a:solidFill>
                            <a:schemeClr val="tx1"/>
                          </a:solidFill>
                          <a:effectLst/>
                          <a:latin typeface="Meiryo UI" panose="020B0604030504040204" pitchFamily="50" charset="-128"/>
                          <a:ea typeface="Meiryo UI" panose="020B0604030504040204" pitchFamily="50" charset="-128"/>
                        </a:rPr>
                        <a:t>19</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128</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号）その他関係する法律の諸規定に十分配慮しつつ、退職後の競業避止義務の誓約についても当該従業員の同意を得るための取組を行っている。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10314719"/>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７．</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実施者ではなく、取引先がコア重要技術等の全部又は一部を有する場合、当該コア重要技術等の全部又は一部を当該取引先が有すること及びその詳細に関して、当該取引先と秘密保持契約を締結している。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54584352"/>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８．</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effectLst/>
                          <a:latin typeface="Meiryo UI" panose="020B0604030504040204" pitchFamily="50" charset="-128"/>
                          <a:ea typeface="Meiryo UI" panose="020B0604030504040204" pitchFamily="50" charset="-128"/>
                        </a:rPr>
                        <a:t>当該取引先に対しても、２．～６．に相当する内容の措置を講じることを求め、その履行状況を定期的にレビューする等、取引先からのコア重要技術等の流出を防止するために必要な措置を講じている。</a:t>
                      </a:r>
                      <a:r>
                        <a:rPr lang="ja-JP" altLang="en-US" sz="1200" u="none" strike="noStrike" dirty="0">
                          <a:solidFill>
                            <a:schemeClr val="tx1"/>
                          </a:solidFill>
                          <a:effectLst/>
                          <a:latin typeface="Meiryo UI" panose="020B0604030504040204" pitchFamily="50" charset="-128"/>
                          <a:ea typeface="Meiryo UI" panose="020B0604030504040204" pitchFamily="50" charset="-128"/>
                        </a:rPr>
                        <a:t>（その際に、私的独占の禁止及び公正取引の確保に関する法律</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昭和</a:t>
                      </a:r>
                      <a:r>
                        <a:rPr lang="en-US" altLang="ja-JP" sz="1200" u="none" strike="noStrike" dirty="0">
                          <a:solidFill>
                            <a:schemeClr val="tx1"/>
                          </a:solidFill>
                          <a:effectLst/>
                          <a:latin typeface="Meiryo UI" panose="020B0604030504040204" pitchFamily="50" charset="-128"/>
                          <a:ea typeface="Meiryo UI" panose="020B0604030504040204" pitchFamily="50" charset="-128"/>
                        </a:rPr>
                        <a:t>22</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54</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、下請代金支払遅延等防止法</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昭和</a:t>
                      </a:r>
                      <a:r>
                        <a:rPr lang="en-US" altLang="ja-JP" sz="1200" u="none" strike="noStrike" dirty="0">
                          <a:solidFill>
                            <a:schemeClr val="tx1"/>
                          </a:solidFill>
                          <a:effectLst/>
                          <a:latin typeface="Meiryo UI" panose="020B0604030504040204" pitchFamily="50" charset="-128"/>
                          <a:ea typeface="Meiryo UI" panose="020B0604030504040204" pitchFamily="50" charset="-128"/>
                        </a:rPr>
                        <a:t>31</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120</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及び下請中小企業振興法</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昭和</a:t>
                      </a:r>
                      <a:r>
                        <a:rPr lang="en-US" altLang="ja-JP" sz="1200" u="none" strike="noStrike" dirty="0">
                          <a:solidFill>
                            <a:schemeClr val="tx1"/>
                          </a:solidFill>
                          <a:effectLst/>
                          <a:latin typeface="Meiryo UI" panose="020B0604030504040204" pitchFamily="50" charset="-128"/>
                          <a:ea typeface="Meiryo UI" panose="020B0604030504040204" pitchFamily="50" charset="-128"/>
                        </a:rPr>
                        <a:t>45</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145</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の諸規定に十分配慮している。）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2998540"/>
                  </a:ext>
                </a:extLst>
              </a:tr>
            </a:tbl>
          </a:graphicData>
        </a:graphic>
      </p:graphicFrame>
      <p:sp>
        <p:nvSpPr>
          <p:cNvPr id="2" name="Title 1">
            <a:extLst>
              <a:ext uri="{FF2B5EF4-FFF2-40B4-BE49-F238E27FC236}">
                <a16:creationId xmlns:a16="http://schemas.microsoft.com/office/drawing/2014/main" id="{B1C226ED-FC3B-3D07-27D4-BC2842ED3828}"/>
              </a:ext>
            </a:extLst>
          </p:cNvPr>
          <p:cNvSpPr txBox="1">
            <a:spLocks/>
          </p:cNvSpPr>
          <p:nvPr/>
        </p:nvSpPr>
        <p:spPr>
          <a:xfrm>
            <a:off x="10638743" y="221772"/>
            <a:ext cx="954428" cy="421788"/>
          </a:xfrm>
          <a:prstGeom prst="rect">
            <a:avLst/>
          </a:prstGeom>
          <a:ln w="28575">
            <a:solidFill>
              <a:srgbClr val="FF0000"/>
            </a:solidFill>
          </a:ln>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b="1" dirty="0">
                <a:solidFill>
                  <a:srgbClr val="FF0000"/>
                </a:solidFill>
              </a:rPr>
              <a:t>非公開</a:t>
            </a:r>
            <a:endParaRPr kumimoji="1" lang="en-US" sz="1400" b="1" dirty="0">
              <a:solidFill>
                <a:srgbClr val="FF0000"/>
              </a:solidFill>
            </a:endParaRPr>
          </a:p>
        </p:txBody>
      </p:sp>
      <p:sp>
        <p:nvSpPr>
          <p:cNvPr id="3" name="テキスト ボックス 2">
            <a:extLst>
              <a:ext uri="{FF2B5EF4-FFF2-40B4-BE49-F238E27FC236}">
                <a16:creationId xmlns:a16="http://schemas.microsoft.com/office/drawing/2014/main" id="{C0EFC382-07BD-5472-D84F-94BA86080128}"/>
              </a:ext>
            </a:extLst>
          </p:cNvPr>
          <p:cNvSpPr txBox="1"/>
          <p:nvPr/>
        </p:nvSpPr>
        <p:spPr>
          <a:xfrm>
            <a:off x="645898" y="6614011"/>
            <a:ext cx="6450227" cy="2381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050" dirty="0">
                <a:solidFill>
                  <a:schemeClr val="tx1"/>
                </a:solidFill>
              </a:rPr>
              <a:t>※</a:t>
            </a:r>
            <a:r>
              <a:rPr kumimoji="1" lang="ja-JP" altLang="en-US" sz="1050" dirty="0">
                <a:solidFill>
                  <a:schemeClr val="tx1"/>
                </a:solidFill>
              </a:rPr>
              <a:t>人事異動等があった場合においても適切な管理を行うことのできる体制となっているかという点にも留意</a:t>
            </a:r>
          </a:p>
        </p:txBody>
      </p:sp>
    </p:spTree>
    <p:extLst>
      <p:ext uri="{BB962C8B-B14F-4D97-AF65-F5344CB8AC3E}">
        <p14:creationId xmlns:p14="http://schemas.microsoft.com/office/powerpoint/2010/main" val="36240388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2</a:t>
            </a:r>
            <a:r>
              <a:rPr kumimoji="1" lang="ja-JP" altLang="en-US" sz="2000" dirty="0"/>
              <a:t>）技術流出防止措置（技術移転防止</a:t>
            </a:r>
            <a:r>
              <a:rPr kumimoji="1" lang="en-US" altLang="ja-JP" sz="2000" dirty="0"/>
              <a:t>(</a:t>
            </a:r>
            <a:r>
              <a:rPr kumimoji="1" lang="ja-JP" altLang="en-US" sz="2000" dirty="0"/>
              <a:t>事前相談</a:t>
            </a:r>
            <a:r>
              <a:rPr kumimoji="1" lang="en-US" altLang="ja-JP" sz="2000" dirty="0"/>
              <a:t>)</a:t>
            </a:r>
            <a:r>
              <a:rPr kumimoji="1" lang="ja-JP" altLang="en-US" sz="2000" dirty="0"/>
              <a:t>）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該当行為を行う場合に担当省庁への事前相談行い、その結果等を報告</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917452" cy="581209"/>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他者又は他国に対し、以下に掲げるいずれかの行為を行うに当たって、以下①又は②に該当する場合は、当該行為を実施する前に、十分な時間的余裕をもって</a:t>
            </a:r>
            <a:r>
              <a:rPr lang="ja-JP" altLang="en-US" sz="1400" b="1" u="sng" dirty="0">
                <a:ea typeface="Meiryo UI" panose="020B0604030504040204" pitchFamily="50" charset="-128"/>
                <a:cs typeface="ＭＳ 明朝" panose="02020609040205080304" pitchFamily="17" charset="-128"/>
              </a:rPr>
              <a:t>担当省庁に事前に相談し、その結果等を報告（当該行為を実施していない場合は、その旨を報告）</a:t>
            </a:r>
            <a:endParaRPr lang="en-US" altLang="ja-JP" sz="1400" b="1" u="sng" dirty="0">
              <a:ea typeface="Meiryo UI" panose="020B0604030504040204" pitchFamily="50" charset="-128"/>
              <a:cs typeface="ＭＳ 明朝" panose="02020609040205080304" pitchFamily="17" charset="-128"/>
            </a:endParaRPr>
          </a:p>
        </p:txBody>
      </p:sp>
      <p:sp>
        <p:nvSpPr>
          <p:cNvPr id="6" name="ee4pContent3">
            <a:extLst>
              <a:ext uri="{FF2B5EF4-FFF2-40B4-BE49-F238E27FC236}">
                <a16:creationId xmlns:a16="http://schemas.microsoft.com/office/drawing/2014/main" id="{EFECE672-D84A-568F-9998-29C233B31691}"/>
              </a:ext>
            </a:extLst>
          </p:cNvPr>
          <p:cNvSpPr txBox="1"/>
          <p:nvPr/>
        </p:nvSpPr>
        <p:spPr>
          <a:xfrm>
            <a:off x="645898" y="1809697"/>
            <a:ext cx="10934700" cy="2400657"/>
          </a:xfrm>
          <a:prstGeom prst="rect">
            <a:avLst/>
          </a:prstGeom>
          <a:noFill/>
          <a:ln w="19050" cap="rnd"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2F2F2"/>
                </a:solidFill>
              </a14:hiddenFill>
            </a:ext>
          </a:extLst>
        </p:spPr>
        <p:txBody>
          <a:bodyPr vert="horz" wrap="square" lIns="0" tIns="0" rIns="36000" bIns="0" rtlCol="0">
            <a:sp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200" dirty="0">
                <a:ea typeface="Meiryo UI" panose="020B0604030504040204" pitchFamily="50" charset="-128"/>
              </a:rPr>
              <a:t>① コア重要技術等の強制的な技術移転のおそれがあること又は次に掲げる他者の属性によりコア重要技術等の流出のおそれがあることを申請者が知った場合</a:t>
            </a:r>
          </a:p>
          <a:p>
            <a:pPr marL="108000" lvl="1" indent="0">
              <a:buSzPct val="100000"/>
              <a:buNone/>
            </a:pPr>
            <a:r>
              <a:rPr kumimoji="1" lang="ja-JP" altLang="en-US" sz="1200" dirty="0">
                <a:ea typeface="Meiryo UI" panose="020B0604030504040204" pitchFamily="50" charset="-128"/>
              </a:rPr>
              <a:t>　イ　過去五年間において、国際連合の決議その他国際的な基準に違反した実績がある者</a:t>
            </a:r>
          </a:p>
          <a:p>
            <a:pPr marL="108000" lvl="1" indent="0">
              <a:buSzPct val="100000"/>
              <a:buNone/>
            </a:pPr>
            <a:r>
              <a:rPr kumimoji="1" lang="ja-JP" altLang="en-US" sz="1200" dirty="0">
                <a:ea typeface="Meiryo UI" panose="020B0604030504040204" pitchFamily="50" charset="-128"/>
              </a:rPr>
              <a:t>　ロ　外国政府等による影響を受けて事業を行う者</a:t>
            </a:r>
          </a:p>
          <a:p>
            <a:pPr marL="108000" lvl="1" indent="0">
              <a:buSzPct val="100000"/>
              <a:buNone/>
            </a:pPr>
            <a:r>
              <a:rPr kumimoji="1" lang="ja-JP" altLang="en-US" sz="1200" dirty="0">
                <a:ea typeface="Meiryo UI" panose="020B0604030504040204" pitchFamily="50" charset="-128"/>
              </a:rPr>
              <a:t>②①に掲げるおそれがあるとして担当省庁から事前相談をすべき旨の連絡を受けた場合</a:t>
            </a:r>
          </a:p>
          <a:p>
            <a:pPr marL="108000" lvl="1" indent="0">
              <a:buSzPct val="100000"/>
              <a:buNone/>
            </a:pPr>
            <a:endParaRPr kumimoji="1" lang="en-US" altLang="ja-JP" sz="1200" dirty="0">
              <a:ea typeface="Meiryo UI" panose="020B0604030504040204" pitchFamily="50" charset="-128"/>
            </a:endParaRPr>
          </a:p>
          <a:p>
            <a:pPr marL="108000" lvl="1" indent="0">
              <a:buSzPct val="100000"/>
              <a:buNone/>
            </a:pPr>
            <a:r>
              <a:rPr kumimoji="1" lang="ja-JP" altLang="en-US" sz="1200" dirty="0">
                <a:ea typeface="Meiryo UI" panose="020B0604030504040204" pitchFamily="50" charset="-128"/>
              </a:rPr>
              <a:t>＜他者又は他国に対する行為＞</a:t>
            </a:r>
          </a:p>
          <a:p>
            <a:pPr marL="539750" lvl="1" indent="-43180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ⅰ</a:t>
            </a:r>
            <a:r>
              <a:rPr kumimoji="1" lang="ja-JP" altLang="en-US" sz="1200" dirty="0">
                <a:ea typeface="Meiryo UI" panose="020B0604030504040204" pitchFamily="50" charset="-128"/>
              </a:rPr>
              <a:t>）他者（実施者の子会社を含む。以下同じ。）に対し、コア重要技術等に係る知的財産権を移転する、研究開発・社会実装計画の対象とする取組に係る事業を譲渡する等、コア重要技術等そのものを移転する</a:t>
            </a:r>
          </a:p>
          <a:p>
            <a:pPr marL="108000" lvl="1" indent="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ⅱ</a:t>
            </a:r>
            <a:r>
              <a:rPr kumimoji="1" lang="ja-JP" altLang="en-US" sz="1200" dirty="0">
                <a:ea typeface="Meiryo UI" panose="020B0604030504040204" pitchFamily="50" charset="-128"/>
              </a:rPr>
              <a:t>）他者に対し、コア重要技術等を提供する</a:t>
            </a:r>
          </a:p>
          <a:p>
            <a:pPr marL="108000" lvl="1" indent="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ⅲ</a:t>
            </a:r>
            <a:r>
              <a:rPr kumimoji="1" lang="ja-JP" altLang="en-US" sz="1200" dirty="0">
                <a:ea typeface="Meiryo UI" panose="020B0604030504040204" pitchFamily="50" charset="-128"/>
              </a:rPr>
              <a:t>）他者と、コア重要技術等に関する共同研究開発を行う</a:t>
            </a:r>
          </a:p>
          <a:p>
            <a:pPr marL="108000" lvl="1" indent="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ⅳ</a:t>
            </a:r>
            <a:r>
              <a:rPr kumimoji="1" lang="ja-JP" altLang="en-US" sz="1200" dirty="0">
                <a:ea typeface="Meiryo UI" panose="020B0604030504040204" pitchFamily="50" charset="-128"/>
              </a:rPr>
              <a:t>）他国において、コア重要技術等に係る研究開発を行う</a:t>
            </a:r>
          </a:p>
          <a:p>
            <a:pPr marL="539750" lvl="1" indent="-43180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ⅴ</a:t>
            </a:r>
            <a:r>
              <a:rPr kumimoji="1" lang="ja-JP" altLang="en-US" sz="1200" dirty="0">
                <a:ea typeface="Meiryo UI" panose="020B0604030504040204" pitchFamily="50" charset="-128"/>
              </a:rPr>
              <a:t>）他国において、コア重要技術等を⽤いた製品等を⽣産する拠点を建設し、又は既存の⽣産拠点における設備投資を行い、結果として当該⽣産拠点における当該製品等の製造能力が</a:t>
            </a:r>
            <a:r>
              <a:rPr kumimoji="1" lang="en-US" altLang="ja-JP" sz="1200" dirty="0">
                <a:ea typeface="Meiryo UI" panose="020B0604030504040204" pitchFamily="50" charset="-128"/>
              </a:rPr>
              <a:t>10</a:t>
            </a:r>
            <a:r>
              <a:rPr kumimoji="1" lang="ja-JP" altLang="en-US" sz="1200" dirty="0">
                <a:ea typeface="Meiryo UI" panose="020B0604030504040204" pitchFamily="50" charset="-128"/>
              </a:rPr>
              <a:t>％を超える割合で増強する（ただし、当該⽣産拠点で⽣産する当該製品等の</a:t>
            </a:r>
            <a:r>
              <a:rPr kumimoji="1" lang="en-US" altLang="ja-JP" sz="1200" dirty="0">
                <a:ea typeface="Meiryo UI" panose="020B0604030504040204" pitchFamily="50" charset="-128"/>
              </a:rPr>
              <a:t>85</a:t>
            </a:r>
            <a:r>
              <a:rPr kumimoji="1" lang="ja-JP" altLang="en-US" sz="1200" dirty="0">
                <a:ea typeface="Meiryo UI" panose="020B0604030504040204" pitchFamily="50" charset="-128"/>
              </a:rPr>
              <a:t>％以上が当該他国で消費される場合を除く。）</a:t>
            </a:r>
            <a:endParaRPr kumimoji="1" lang="en-US" altLang="ja-JP" sz="1200" dirty="0">
              <a:ea typeface="Meiryo UI" panose="020B0604030504040204" pitchFamily="50" charset="-128"/>
            </a:endParaRPr>
          </a:p>
        </p:txBody>
      </p:sp>
      <p:sp>
        <p:nvSpPr>
          <p:cNvPr id="2" name="ee4pContent3">
            <a:extLst>
              <a:ext uri="{FF2B5EF4-FFF2-40B4-BE49-F238E27FC236}">
                <a16:creationId xmlns:a16="http://schemas.microsoft.com/office/drawing/2014/main" id="{03CAD343-A3BD-2D2A-51DD-28A9A2D3D945}"/>
              </a:ext>
            </a:extLst>
          </p:cNvPr>
          <p:cNvSpPr txBox="1"/>
          <p:nvPr/>
        </p:nvSpPr>
        <p:spPr>
          <a:xfrm>
            <a:off x="628650" y="4392558"/>
            <a:ext cx="1557370" cy="215444"/>
          </a:xfrm>
          <a:prstGeom prst="rect">
            <a:avLst/>
          </a:prstGeom>
          <a:noFill/>
          <a:ln w="19050"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Lst>
        </p:spPr>
        <p:txBody>
          <a:bodyPr vert="horz" wrap="square" lIns="0" tIns="0" rIns="36000" bIns="0" rtlCol="0">
            <a:sp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400" b="1" dirty="0">
                <a:ea typeface="Meiryo UI" panose="020B0604030504040204" pitchFamily="50" charset="-128"/>
              </a:rPr>
              <a:t>＜結果等の報告＞</a:t>
            </a:r>
            <a:endParaRPr kumimoji="1" lang="en-US" altLang="ja-JP" sz="1400" b="1" dirty="0">
              <a:ea typeface="Meiryo UI" panose="020B0604030504040204" pitchFamily="50" charset="-128"/>
            </a:endParaRPr>
          </a:p>
        </p:txBody>
      </p:sp>
      <p:sp>
        <p:nvSpPr>
          <p:cNvPr id="5" name="ee4pContent3">
            <a:extLst>
              <a:ext uri="{FF2B5EF4-FFF2-40B4-BE49-F238E27FC236}">
                <a16:creationId xmlns:a16="http://schemas.microsoft.com/office/drawing/2014/main" id="{AA2C0327-CFA0-918E-29DA-544376DF5B75}"/>
              </a:ext>
            </a:extLst>
          </p:cNvPr>
          <p:cNvSpPr txBox="1"/>
          <p:nvPr/>
        </p:nvSpPr>
        <p:spPr>
          <a:xfrm>
            <a:off x="645898" y="4608002"/>
            <a:ext cx="10934700" cy="2061086"/>
          </a:xfrm>
          <a:prstGeom prst="rect">
            <a:avLst/>
          </a:prstGeom>
          <a:noFill/>
          <a:ln w="19050" cap="rnd"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2F2F2"/>
                </a:solidFill>
              </a14:hiddenFill>
            </a:ext>
          </a:extLst>
        </p:spPr>
        <p:txBody>
          <a:bodyPr vert="horz" wrap="square" lIns="0" tIns="0" rIns="3600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200" dirty="0">
                <a:ea typeface="Meiryo UI" panose="020B0604030504040204" pitchFamily="50" charset="-128"/>
              </a:rPr>
              <a:t>例：（事前相談結果）</a:t>
            </a:r>
            <a:endParaRPr kumimoji="1" lang="en-US" altLang="ja-JP" sz="1200" dirty="0">
              <a:ea typeface="Meiryo UI" panose="020B0604030504040204" pitchFamily="50" charset="-128"/>
            </a:endParaRPr>
          </a:p>
          <a:p>
            <a:pPr lvl="1">
              <a:buSzPct val="100000"/>
              <a:buFont typeface="Wingdings" panose="05000000000000000000" pitchFamily="2" charset="2"/>
              <a:buChar char="l"/>
            </a:pPr>
            <a:r>
              <a:rPr kumimoji="1" lang="ja-JP" altLang="en-US" sz="1200" dirty="0">
                <a:ea typeface="Meiryo UI" panose="020B0604030504040204" pitchFamily="50" charset="-128"/>
              </a:rPr>
              <a:t>Ｘ国において、同国を拠点とする１００％子会社に実証試験の一部を外注する計画があったところ、●月●日に○○省＊＊＊課に事前相談を実施。～～という条件の下、計画どおりに実証試験を●月に実施済。</a:t>
            </a:r>
            <a:endParaRPr kumimoji="1" lang="en-US" altLang="ja-JP" sz="1200" dirty="0">
              <a:ea typeface="Meiryo UI" panose="020B0604030504040204" pitchFamily="50" charset="-128"/>
            </a:endParaRPr>
          </a:p>
          <a:p>
            <a:pPr lvl="1">
              <a:buSzPct val="100000"/>
              <a:buFont typeface="Wingdings" panose="05000000000000000000" pitchFamily="2" charset="2"/>
              <a:buChar char="l"/>
            </a:pPr>
            <a:r>
              <a:rPr kumimoji="1" lang="ja-JP" altLang="en-US" sz="1200" dirty="0">
                <a:ea typeface="Meiryo UI" panose="020B0604030504040204" pitchFamily="50" charset="-128"/>
              </a:rPr>
              <a:t>Ｙ国のＺ社から、ＧＩ基金事業における研究開発に関係するコア重要技術に関する問い合わせがあったところ、●月●日に○○省＊＊＊課に事前相談を実施。結果、問い合わせには応じないこととした。</a:t>
            </a:r>
            <a:endParaRPr kumimoji="1" lang="en-US" altLang="ja-JP" sz="1200" dirty="0">
              <a:ea typeface="Meiryo UI" panose="020B0604030504040204" pitchFamily="50" charset="-128"/>
            </a:endParaRPr>
          </a:p>
          <a:p>
            <a:pPr marL="108000" lvl="1" indent="0">
              <a:buSzPct val="100000"/>
              <a:buNone/>
            </a:pPr>
            <a:endParaRPr kumimoji="1" lang="en-US" altLang="ja-JP" sz="1200" dirty="0">
              <a:ea typeface="Meiryo UI" panose="020B0604030504040204" pitchFamily="50" charset="-128"/>
            </a:endParaRPr>
          </a:p>
          <a:p>
            <a:pPr marL="108000" lvl="1" indent="0">
              <a:buSzPct val="100000"/>
              <a:buNone/>
            </a:pPr>
            <a:r>
              <a:rPr kumimoji="1" lang="ja-JP" altLang="en-US" sz="1200" dirty="0">
                <a:ea typeface="Meiryo UI" panose="020B0604030504040204" pitchFamily="50" charset="-128"/>
              </a:rPr>
              <a:t>例：（該当行為をしていない場合の報告）</a:t>
            </a:r>
            <a:endParaRPr kumimoji="1" lang="en-US" altLang="ja-JP" sz="1200" dirty="0">
              <a:ea typeface="Meiryo UI" panose="020B0604030504040204" pitchFamily="50" charset="-128"/>
            </a:endParaRPr>
          </a:p>
          <a:p>
            <a:pPr lvl="1">
              <a:buSzPct val="100000"/>
              <a:buFont typeface="Wingdings" panose="05000000000000000000" pitchFamily="2" charset="2"/>
              <a:buChar char="l"/>
            </a:pPr>
            <a:r>
              <a:rPr kumimoji="1" lang="ja-JP" altLang="en-US" sz="1200" dirty="0">
                <a:ea typeface="Meiryo UI" panose="020B0604030504040204" pitchFamily="50" charset="-128"/>
              </a:rPr>
              <a:t>外国企業との共同研究等は特段行っていない。</a:t>
            </a:r>
          </a:p>
          <a:p>
            <a:pPr lvl="1">
              <a:buSzPct val="100000"/>
              <a:buFont typeface="Wingdings" panose="05000000000000000000" pitchFamily="2" charset="2"/>
              <a:buChar char="l"/>
            </a:pPr>
            <a:r>
              <a:rPr kumimoji="1" lang="ja-JP" altLang="en-US" sz="1200" dirty="0">
                <a:ea typeface="Meiryo UI" panose="020B0604030504040204" pitchFamily="50" charset="-128"/>
              </a:rPr>
              <a:t>２０２４年度においては、外国企業Ａ社（Ｘ国籍）との共同研究を実施したが、要件に該当するような者ではなく、●●に係る基礎検討において助言をいただいたものであり、コア重要技術等の提供は行っていない。</a:t>
            </a:r>
            <a:endParaRPr kumimoji="1" lang="en-US" altLang="ja-JP" sz="1200" dirty="0">
              <a:ea typeface="Meiryo UI" panose="020B0604030504040204" pitchFamily="50" charset="-128"/>
            </a:endParaRPr>
          </a:p>
        </p:txBody>
      </p:sp>
      <p:sp>
        <p:nvSpPr>
          <p:cNvPr id="4" name="Title 1">
            <a:extLst>
              <a:ext uri="{FF2B5EF4-FFF2-40B4-BE49-F238E27FC236}">
                <a16:creationId xmlns:a16="http://schemas.microsoft.com/office/drawing/2014/main" id="{CBF9C46F-EFCD-76BB-5254-41299F936C98}"/>
              </a:ext>
            </a:extLst>
          </p:cNvPr>
          <p:cNvSpPr txBox="1">
            <a:spLocks/>
          </p:cNvSpPr>
          <p:nvPr/>
        </p:nvSpPr>
        <p:spPr>
          <a:xfrm>
            <a:off x="10638743" y="221772"/>
            <a:ext cx="954428" cy="421788"/>
          </a:xfrm>
          <a:prstGeom prst="rect">
            <a:avLst/>
          </a:prstGeom>
          <a:ln w="28575">
            <a:solidFill>
              <a:srgbClr val="FF0000"/>
            </a:solidFill>
          </a:ln>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b="1" dirty="0">
                <a:solidFill>
                  <a:srgbClr val="FF0000"/>
                </a:solidFill>
              </a:rPr>
              <a:t>非公開</a:t>
            </a:r>
            <a:endParaRPr kumimoji="1" lang="en-US" sz="1400" b="1" dirty="0">
              <a:solidFill>
                <a:srgbClr val="FF0000"/>
              </a:solidFill>
            </a:endParaRPr>
          </a:p>
        </p:txBody>
      </p:sp>
    </p:spTree>
    <p:extLst>
      <p:ext uri="{BB962C8B-B14F-4D97-AF65-F5344CB8AC3E}">
        <p14:creationId xmlns:p14="http://schemas.microsoft.com/office/powerpoint/2010/main" val="12292735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a:t>
            </a:r>
            <a:r>
              <a:rPr lang="en-US" altLang="ja-JP" sz="2000" dirty="0"/>
              <a:t>3</a:t>
            </a:r>
            <a:r>
              <a:rPr lang="ja-JP" altLang="en-US" sz="2000" dirty="0"/>
              <a:t>）提案者情報</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1692621715"/>
              </p:ext>
            </p:extLst>
          </p:nvPr>
        </p:nvGraphicFramePr>
        <p:xfrm>
          <a:off x="343844" y="2875095"/>
          <a:ext cx="11491576" cy="972639"/>
        </p:xfrm>
        <a:graphic>
          <a:graphicData uri="http://schemas.openxmlformats.org/drawingml/2006/table">
            <a:tbl>
              <a:tblPr firstRow="1" bandRow="1">
                <a:tableStyleId>{5C22544A-7EE6-4342-B048-85BDC9FD1C3A}</a:tableStyleId>
              </a:tblPr>
              <a:tblGrid>
                <a:gridCol w="1623501">
                  <a:extLst>
                    <a:ext uri="{9D8B030D-6E8A-4147-A177-3AD203B41FA5}">
                      <a16:colId xmlns:a16="http://schemas.microsoft.com/office/drawing/2014/main" val="2263834462"/>
                    </a:ext>
                  </a:extLst>
                </a:gridCol>
                <a:gridCol w="1357746">
                  <a:extLst>
                    <a:ext uri="{9D8B030D-6E8A-4147-A177-3AD203B41FA5}">
                      <a16:colId xmlns:a16="http://schemas.microsoft.com/office/drawing/2014/main" val="3047678111"/>
                    </a:ext>
                  </a:extLst>
                </a:gridCol>
                <a:gridCol w="1394691">
                  <a:extLst>
                    <a:ext uri="{9D8B030D-6E8A-4147-A177-3AD203B41FA5}">
                      <a16:colId xmlns:a16="http://schemas.microsoft.com/office/drawing/2014/main" val="3446174014"/>
                    </a:ext>
                  </a:extLst>
                </a:gridCol>
                <a:gridCol w="1634836">
                  <a:extLst>
                    <a:ext uri="{9D8B030D-6E8A-4147-A177-3AD203B41FA5}">
                      <a16:colId xmlns:a16="http://schemas.microsoft.com/office/drawing/2014/main" val="2471375214"/>
                    </a:ext>
                  </a:extLst>
                </a:gridCol>
                <a:gridCol w="1819564">
                  <a:extLst>
                    <a:ext uri="{9D8B030D-6E8A-4147-A177-3AD203B41FA5}">
                      <a16:colId xmlns:a16="http://schemas.microsoft.com/office/drawing/2014/main" val="702200350"/>
                    </a:ext>
                  </a:extLst>
                </a:gridCol>
                <a:gridCol w="3661238">
                  <a:extLst>
                    <a:ext uri="{9D8B030D-6E8A-4147-A177-3AD203B41FA5}">
                      <a16:colId xmlns:a16="http://schemas.microsoft.com/office/drawing/2014/main" val="872649467"/>
                    </a:ext>
                  </a:extLst>
                </a:gridCol>
              </a:tblGrid>
              <a:tr h="446763">
                <a:tc>
                  <a:txBody>
                    <a:bodyPr/>
                    <a:lstStyle/>
                    <a:p>
                      <a:pPr algn="ctr"/>
                      <a:r>
                        <a:rPr kumimoji="1" lang="ja-JP" altLang="en-US" sz="1400" b="1" dirty="0">
                          <a:latin typeface="Meiryo UI" panose="020B0604030504040204" pitchFamily="50" charset="-128"/>
                          <a:ea typeface="Meiryo UI" panose="020B0604030504040204" pitchFamily="50" charset="-128"/>
                        </a:rPr>
                        <a:t>法人番号</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13</a:t>
                      </a:r>
                      <a:r>
                        <a:rPr kumimoji="1" lang="ja-JP" altLang="en-US" sz="1400" b="1" dirty="0">
                          <a:latin typeface="Meiryo UI" panose="020B0604030504040204" pitchFamily="50" charset="-128"/>
                          <a:ea typeface="Meiryo UI" panose="020B0604030504040204" pitchFamily="50" charset="-128"/>
                        </a:rPr>
                        <a:t>桁）</a:t>
                      </a: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ベンチャー企業の種別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1986167809"/>
              </p:ext>
            </p:extLst>
          </p:nvPr>
        </p:nvGraphicFramePr>
        <p:xfrm>
          <a:off x="343844" y="4331976"/>
          <a:ext cx="11491573" cy="928707"/>
        </p:xfrm>
        <a:graphic>
          <a:graphicData uri="http://schemas.openxmlformats.org/drawingml/2006/table">
            <a:tbl>
              <a:tblPr firstRow="1" bandRow="1">
                <a:tableStyleId>{5C22544A-7EE6-4342-B048-85BDC9FD1C3A}</a:tableStyleId>
              </a:tblPr>
              <a:tblGrid>
                <a:gridCol w="2703752">
                  <a:extLst>
                    <a:ext uri="{9D8B030D-6E8A-4147-A177-3AD203B41FA5}">
                      <a16:colId xmlns:a16="http://schemas.microsoft.com/office/drawing/2014/main" val="3047678111"/>
                    </a:ext>
                  </a:extLst>
                </a:gridCol>
                <a:gridCol w="2209832">
                  <a:extLst>
                    <a:ext uri="{9D8B030D-6E8A-4147-A177-3AD203B41FA5}">
                      <a16:colId xmlns:a16="http://schemas.microsoft.com/office/drawing/2014/main" val="3446174014"/>
                    </a:ext>
                  </a:extLst>
                </a:gridCol>
                <a:gridCol w="6577989">
                  <a:extLst>
                    <a:ext uri="{9D8B030D-6E8A-4147-A177-3AD203B41FA5}">
                      <a16:colId xmlns:a16="http://schemas.microsoft.com/office/drawing/2014/main" val="872649467"/>
                    </a:ext>
                  </a:extLst>
                </a:gridCol>
              </a:tblGrid>
              <a:tr h="415515">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企業情報　</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応募時点の情報を記載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大学等は法人番号のみ記載）</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1788980806"/>
              </p:ext>
            </p:extLst>
          </p:nvPr>
        </p:nvGraphicFramePr>
        <p:xfrm>
          <a:off x="356583" y="5755929"/>
          <a:ext cx="11478278" cy="907076"/>
        </p:xfrm>
        <a:graphic>
          <a:graphicData uri="http://schemas.openxmlformats.org/drawingml/2006/table">
            <a:tbl>
              <a:tblPr firstRow="1" bandRow="1">
                <a:tableStyleId>{5C22544A-7EE6-4342-B048-85BDC9FD1C3A}</a:tableStyleId>
              </a:tblPr>
              <a:tblGrid>
                <a:gridCol w="2669146">
                  <a:extLst>
                    <a:ext uri="{9D8B030D-6E8A-4147-A177-3AD203B41FA5}">
                      <a16:colId xmlns:a16="http://schemas.microsoft.com/office/drawing/2014/main" val="3047678111"/>
                    </a:ext>
                  </a:extLst>
                </a:gridCol>
                <a:gridCol w="2160313">
                  <a:extLst>
                    <a:ext uri="{9D8B030D-6E8A-4147-A177-3AD203B41FA5}">
                      <a16:colId xmlns:a16="http://schemas.microsoft.com/office/drawing/2014/main" val="3446174014"/>
                    </a:ext>
                  </a:extLst>
                </a:gridCol>
                <a:gridCol w="6648819">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2677043854"/>
              </p:ext>
            </p:extLst>
          </p:nvPr>
        </p:nvGraphicFramePr>
        <p:xfrm>
          <a:off x="343843" y="1544933"/>
          <a:ext cx="11491574" cy="901242"/>
        </p:xfrm>
        <a:graphic>
          <a:graphicData uri="http://schemas.openxmlformats.org/drawingml/2006/table">
            <a:tbl>
              <a:tblPr firstRow="1" bandRow="1">
                <a:tableStyleId>{5C22544A-7EE6-4342-B048-85BDC9FD1C3A}</a:tableStyleId>
              </a:tblPr>
              <a:tblGrid>
                <a:gridCol w="3448083">
                  <a:extLst>
                    <a:ext uri="{9D8B030D-6E8A-4147-A177-3AD203B41FA5}">
                      <a16:colId xmlns:a16="http://schemas.microsoft.com/office/drawing/2014/main" val="1648611219"/>
                    </a:ext>
                  </a:extLst>
                </a:gridCol>
                <a:gridCol w="3907203">
                  <a:extLst>
                    <a:ext uri="{9D8B030D-6E8A-4147-A177-3AD203B41FA5}">
                      <a16:colId xmlns:a16="http://schemas.microsoft.com/office/drawing/2014/main" val="2201742194"/>
                    </a:ext>
                  </a:extLst>
                </a:gridCol>
                <a:gridCol w="4136288">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6038487" y="2174071"/>
            <a:ext cx="2898476" cy="505911"/>
          </a:xfrm>
          <a:prstGeom prst="wedgeRectCallout">
            <a:avLst>
              <a:gd name="adj1" fmla="val -43798"/>
              <a:gd name="adj2" fmla="val 98790"/>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3F1A76-C02E-A8F3-ABAD-0B72CD9D92D3}"/>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64BC010-4A5C-C4C7-40F4-6FA6C3608C7B}"/>
              </a:ext>
            </a:extLst>
          </p:cNvPr>
          <p:cNvSpPr/>
          <p:nvPr/>
        </p:nvSpPr>
        <p:spPr>
          <a:xfrm>
            <a:off x="1278577" y="2875730"/>
            <a:ext cx="9634846" cy="110654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補足資料</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4" name="吹き出し: 四角形 48">
            <a:extLst>
              <a:ext uri="{FF2B5EF4-FFF2-40B4-BE49-F238E27FC236}">
                <a16:creationId xmlns:a16="http://schemas.microsoft.com/office/drawing/2014/main" id="{DADEC946-BA74-74A1-0C06-47DD390194B7}"/>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補足資料がない場合は</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600" dirty="0">
                <a:solidFill>
                  <a:schemeClr val="tx1"/>
                </a:solidFill>
                <a:latin typeface="Meiryo UI" panose="020B0604030504040204" pitchFamily="50" charset="-128"/>
                <a:ea typeface="Meiryo UI" panose="020B0604030504040204" pitchFamily="50" charset="-128"/>
              </a:rPr>
              <a:t>このページ以降は削除</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66456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B316C0-8081-3159-7656-3D110313BEAF}"/>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79C08933-FAC9-A289-E0DF-3C56EB512F39}"/>
              </a:ext>
            </a:extLst>
          </p:cNvPr>
          <p:cNvSpPr txBox="1">
            <a:spLocks/>
          </p:cNvSpPr>
          <p:nvPr/>
        </p:nvSpPr>
        <p:spPr>
          <a:xfrm>
            <a:off x="513631" y="2154635"/>
            <a:ext cx="11164738" cy="2548729"/>
          </a:xfrm>
          <a:prstGeom prst="rect">
            <a:avLst/>
          </a:prstGeom>
          <a:solidFill>
            <a:schemeClr val="tx2">
              <a:lumMod val="40000"/>
              <a:lumOff val="60000"/>
            </a:schemeClr>
          </a:solidFill>
        </p:spPr>
        <p:txBody>
          <a:bodyPr vert="horz" wrap="square" lIns="36000" tIns="180000" rIns="180000" bIns="180000" rtlCol="0" anchor="ctr">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355600" indent="-174625">
              <a:spcAft>
                <a:spcPts val="600"/>
              </a:spcAft>
            </a:pPr>
            <a:r>
              <a:rPr kumimoji="1" lang="ja-JP" altLang="en-US" dirty="0">
                <a:solidFill>
                  <a:schemeClr val="tx1"/>
                </a:solidFill>
              </a:rPr>
              <a:t>・他の参画企業に秘匿する必要がある個別の研究開発内容こちらに記載してください。</a:t>
            </a:r>
            <a:endParaRPr kumimoji="1" lang="en-US" altLang="ja-JP" dirty="0">
              <a:solidFill>
                <a:schemeClr val="tx1"/>
              </a:solidFill>
            </a:endParaRPr>
          </a:p>
          <a:p>
            <a:pPr marL="355600" indent="-174625">
              <a:lnSpc>
                <a:spcPct val="100000"/>
              </a:lnSpc>
              <a:spcAft>
                <a:spcPts val="600"/>
              </a:spcAft>
            </a:pPr>
            <a:r>
              <a:rPr kumimoji="1" lang="ja-JP" altLang="en-US" dirty="0">
                <a:solidFill>
                  <a:schemeClr val="tx1"/>
                </a:solidFill>
              </a:rPr>
              <a:t>・研究開発内容の詳細に関する補足説明なども必要に応じてこちらに記載してください。</a:t>
            </a:r>
            <a:endParaRPr kumimoji="1" lang="en-US" altLang="ja-JP" dirty="0">
              <a:solidFill>
                <a:schemeClr val="tx1"/>
              </a:solidFill>
            </a:endParaRPr>
          </a:p>
          <a:p>
            <a:pPr marL="182563" indent="-1588"/>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br>
              <a:rPr kumimoji="1" lang="en-US" altLang="ja-JP" sz="1800" dirty="0">
                <a:solidFill>
                  <a:schemeClr val="tx1"/>
                </a:solidFill>
              </a:rPr>
            </a:br>
            <a:endParaRPr kumimoji="1" lang="ja-JP" altLang="en-US" sz="1800" dirty="0">
              <a:solidFill>
                <a:srgbClr val="FF0000"/>
              </a:solidFill>
            </a:endParaRPr>
          </a:p>
        </p:txBody>
      </p:sp>
    </p:spTree>
    <p:extLst>
      <p:ext uri="{BB962C8B-B14F-4D97-AF65-F5344CB8AC3E}">
        <p14:creationId xmlns:p14="http://schemas.microsoft.com/office/powerpoint/2010/main" val="12626988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自社の活動全体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自社の事業計画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自社の研究開発計画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179670" y="2467697"/>
            <a:ext cx="347433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他の参画企業２の研究開発計画</a:t>
            </a:r>
          </a:p>
        </p:txBody>
      </p:sp>
      <p:sp>
        <p:nvSpPr>
          <p:cNvPr id="12" name="テキスト ボックス 11"/>
          <p:cNvSpPr txBox="1"/>
          <p:nvPr/>
        </p:nvSpPr>
        <p:spPr>
          <a:xfrm>
            <a:off x="6609344" y="4694028"/>
            <a:ext cx="358824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他の参画企業１の研究開発計画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本ビジョンの記載項目に関する関係性を示しています。なお、支援を受けず、独自に行う関連の研究開発については、自社の事業計画に記載ください。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１．事業戦略・事業計画</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、及び、</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３．イノベーション推進体制</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については、</a:t>
            </a:r>
            <a:r>
              <a:rPr lang="ja-JP" altLang="en-US"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自社</a:t>
            </a:r>
            <a:r>
              <a:rPr lang="ja-JP" altLang="ja-JP"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についてご記載ください。</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２．研究開発計画</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については、</a:t>
            </a:r>
            <a:r>
              <a:rPr lang="ja-JP" altLang="en-US"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solidFill>
                  <a:srgbClr val="FF0000"/>
                </a:solidFill>
                <a:latin typeface="Meiryo UI" panose="020B0604030504040204" pitchFamily="50" charset="-128"/>
                <a:ea typeface="Meiryo UI" panose="020B0604030504040204" pitchFamily="50" charset="-128"/>
                <a:cs typeface="Courier New" panose="02070309020205020404" pitchFamily="49" charset="0"/>
              </a:rPr>
              <a:t>についてご記載ください。</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cxnSp>
        <p:nvCxnSpPr>
          <p:cNvPr id="23" name="直線コネクタ 22">
            <a:extLst>
              <a:ext uri="{FF2B5EF4-FFF2-40B4-BE49-F238E27FC236}">
                <a16:creationId xmlns:a16="http://schemas.microsoft.com/office/drawing/2014/main" id="{89CFE28F-E8F2-AE84-42E5-0084B462E714}"/>
              </a:ext>
            </a:extLst>
          </p:cNvPr>
          <p:cNvCxnSpPr/>
          <p:nvPr/>
        </p:nvCxnSpPr>
        <p:spPr>
          <a:xfrm flipH="1" flipV="1">
            <a:off x="3085609" y="3129697"/>
            <a:ext cx="611270" cy="509049"/>
          </a:xfrm>
          <a:prstGeom prst="line">
            <a:avLst/>
          </a:prstGeom>
          <a:ln w="19050" cap="rnd">
            <a:solidFill>
              <a:srgbClr val="7030A0"/>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0F93AC9-4C24-9D0B-ECE7-2942CFB92867}"/>
              </a:ext>
            </a:extLst>
          </p:cNvPr>
          <p:cNvCxnSpPr>
            <a:cxnSpLocks/>
          </p:cNvCxnSpPr>
          <p:nvPr/>
        </p:nvCxnSpPr>
        <p:spPr>
          <a:xfrm flipH="1" flipV="1">
            <a:off x="6039446" y="4665076"/>
            <a:ext cx="663358" cy="361765"/>
          </a:xfrm>
          <a:prstGeom prst="line">
            <a:avLst/>
          </a:prstGeom>
          <a:ln w="19050" cap="rnd">
            <a:solidFill>
              <a:srgbClr val="F79646"/>
            </a:solidFill>
            <a:prstDash val="solid"/>
            <a:round/>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138E87DF-7C6E-180C-5EBC-C190858F43A8}"/>
              </a:ext>
            </a:extLst>
          </p:cNvPr>
          <p:cNvSpPr txBox="1"/>
          <p:nvPr/>
        </p:nvSpPr>
        <p:spPr>
          <a:xfrm>
            <a:off x="6921058" y="5334624"/>
            <a:ext cx="5595869"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600" dirty="0">
                <a:solidFill>
                  <a:srgbClr val="FF0000"/>
                </a:solidFill>
              </a:rPr>
              <a:t>・・・幹事会社が取りまとめて作成したものを共有してください。</a:t>
            </a:r>
          </a:p>
        </p:txBody>
      </p:sp>
    </p:spTree>
    <p:extLst>
      <p:ext uri="{BB962C8B-B14F-4D97-AF65-F5344CB8AC3E}">
        <p14:creationId xmlns:p14="http://schemas.microsoft.com/office/powerpoint/2010/main" val="4092628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1</a:t>
            </a:r>
            <a:r>
              <a:rPr kumimoji="1" lang="ja-JP" altLang="en-US" sz="2000" dirty="0"/>
              <a:t>）産業構造変化に対する認識</a:t>
            </a:r>
            <a:endParaRPr kumimoji="1" lang="en-US" sz="2000" dirty="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sz="1000" dirty="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B</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C</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D</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E</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のため、</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に注力</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425962" y="1145313"/>
            <a:ext cx="11555831" cy="11088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事業化</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に向けて、必要なルール形成</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標準化等</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方針・考え方を記載。（研究開発完了後に開始するのでは他国に後れをとる可能性が高いため、研究開発初期から先行して市場導入方法を検討しつつ、状況に応じて研究内容にアジャイルに反映されることが期待）</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製品の価値が市場で受容される方法、競合他社との差異化を図る方法、自社の強みを客観的に示すための方法など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・国内外の動向、自社のルール形成（標準化等）に関する現状認識を踏まえ、本事業期間に実施する標準化戦略の考え方や具体的な取組内容を記載。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標準化以外の戦略で市場を創造・拡大する場合は、その方法を記載。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3</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）提供価値・ビジネスモデル</a:t>
            </a:r>
            <a:r>
              <a:rPr kumimoji="1" lang="ja-JP" alt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（標準化の取組等）</a:t>
            </a:r>
            <a:endParaRPr kumimoji="1" 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市場導入（</a:t>
            </a:r>
            <a:r>
              <a:rPr kumimoji="1" lang="ja-JP" altLang="en-US" sz="24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事業化）</a:t>
            </a:r>
            <a:r>
              <a:rPr kumimoji="1" lang="ja-JP" altLang="en-US" sz="2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しシェアを獲得するために、ルール形成（標準化等）を</a:t>
            </a:r>
            <a:r>
              <a:rPr kumimoji="1" lang="ja-JP" alt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検討・実施</a:t>
            </a:r>
            <a:endParaRPr kumimoji="1" lang="en-US" altLang="ja-JP"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972794" y="5493199"/>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（例１）標準化戦略</a:t>
            </a:r>
            <a:endParaRPr kumimoji="0" 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9191" y="5563416"/>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（例２）</a:t>
            </a:r>
            <a:r>
              <a:rPr lang="ja-JP" altLang="en-US" sz="1200" dirty="0">
                <a:latin typeface="Trebuchet MS" panose="020B0603020202020204" pitchFamily="34" charset="0"/>
                <a:ea typeface="Meiryo UI" panose="020B0604030504040204" pitchFamily="50" charset="-128"/>
              </a:rPr>
              <a:t>知財戦略</a:t>
            </a:r>
            <a:endParaRPr kumimoji="0" 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688991"/>
            <a:ext cx="5723488"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（市場導入に向けた自社による標準化、知財、規制対応等に関する取組）</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595906"/>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4" y="224900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標準化戦略の前提となる市場導入に向けての取組方針・考え方</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108551" y="2520805"/>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492148"/>
            <a:ext cx="1142215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5024563"/>
            <a:ext cx="11350984"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595906"/>
            <a:ext cx="527405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5173752"/>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本事業期間におけるオープン戦略（標準化等）またはクローズ戦略（知財等）の具体的な取組内容</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推進体制については、</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3.(1)</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844733" y="2637129"/>
            <a:ext cx="4932120" cy="176482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r>
              <a:rPr kumimoji="1" lang="ja-JP" altLang="en-US" sz="11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市場導入するために、必要な取組は何か、現在ある規制との関係性など　</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自社の強み</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」、「ターゲット市場の特徴、目標とするシェア・</a:t>
            </a:r>
            <a:b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時期</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a:t>
            </a:r>
            <a:r>
              <a:rPr kumimoji="0" lang="ja-JP" altLang="en-US" sz="11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す</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るか、という想定シナリオを記載。複数のシナリオを描くことを推奨。</a:t>
            </a:r>
            <a:endPar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1.(4)</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経営資源・ポジショニングにおいて詳細記載</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標準化の必要性については、</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経済産業省　第</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7</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回グリーンイノベーションプロジェクト</a:t>
            </a:r>
            <a:b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b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　 部会　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2,P9)</a:t>
            </a:r>
            <a:r>
              <a:rPr lang="ja-JP" altLang="en-US" sz="1100" dirty="0">
                <a:solidFill>
                  <a:schemeClr val="tx1"/>
                </a:solidFill>
                <a:latin typeface="Meiryo UI" panose="020B0604030504040204" pitchFamily="50" charset="-128"/>
                <a:ea typeface="Meiryo UI" panose="020B0604030504040204" pitchFamily="50" charset="-128"/>
              </a:rPr>
              <a:t>を参考にしてください。</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88337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24445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a:t>
            </a:r>
            <a:r>
              <a:rPr kumimoji="1" lang="ja-JP" altLang="en-US" sz="1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の取組状況</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954236" y="5822316"/>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934270" y="4467035"/>
            <a:ext cx="4902671"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spcBef>
                <a:spcPts val="600"/>
              </a:spcBef>
              <a:buClr>
                <a:schemeClr val="tx2"/>
              </a:buClr>
              <a:buSzPct val="100000"/>
            </a:pP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「標準化団体に参加、</a:t>
            </a:r>
            <a:r>
              <a:rPr kumimoji="1" lang="en-US" altLang="ja-JP" sz="1050" dirty="0">
                <a:solidFill>
                  <a:schemeClr val="tx1"/>
                </a:solidFill>
                <a:latin typeface="Meiryo UI" panose="020B0604030504040204" pitchFamily="50" charset="-128"/>
                <a:ea typeface="Meiryo UI" panose="020B0604030504040204" pitchFamily="50" charset="-128"/>
              </a:rPr>
              <a:t>xx</a:t>
            </a:r>
            <a:r>
              <a:rPr kumimoji="1" lang="ja-JP" altLang="en-US" sz="1050" dirty="0">
                <a:solidFill>
                  <a:schemeClr val="tx1"/>
                </a:solidFill>
                <a:latin typeface="Meiryo UI" panose="020B0604030504040204" pitchFamily="50" charset="-128"/>
                <a:ea typeface="Meiryo UI" panose="020B0604030504040204" pitchFamily="50" charset="-128"/>
              </a:rPr>
              <a:t>規格の開発に参画」という記載だけでは不十分</a:t>
            </a:r>
            <a:endParaRPr kumimoji="1" lang="en-US" altLang="ja-JP" sz="1050" strike="sngStrike"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0" lang="ja-JP" altLang="en-US"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　「○○するために、▲▲団体と、製品化までに■■の標準化を行う」という記載を期待</a:t>
            </a:r>
            <a:endParaRPr kumimoji="0" lang="en-US" altLang="ja-JP"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sp>
        <p:nvSpPr>
          <p:cNvPr id="30" name="テキスト ボックス 2">
            <a:extLst>
              <a:ext uri="{FF2B5EF4-FFF2-40B4-BE49-F238E27FC236}">
                <a16:creationId xmlns:a16="http://schemas.microsoft.com/office/drawing/2014/main" id="{60CC1CCF-0750-45DC-BD0F-DCE53365FEA6}"/>
              </a:ext>
            </a:extLst>
          </p:cNvPr>
          <p:cNvSpPr txBox="1"/>
          <p:nvPr/>
        </p:nvSpPr>
        <p:spPr>
          <a:xfrm>
            <a:off x="2472132" y="5975186"/>
            <a:ext cx="3274979" cy="62157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市場作り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のための協調領域（オープン戦略）</a:t>
            </a:r>
            <a:b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b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バリューチェーン、ニーズの喚起</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仲間作り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の方法</a:t>
            </a:r>
            <a:endPar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実証</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やユーザ獲得</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方法など</a:t>
            </a:r>
            <a:endParaRPr kumimoji="1" lang="ja-JP" altLang="en-US" sz="900" dirty="0">
              <a:solidFill>
                <a:schemeClr val="tx1"/>
              </a:solidFill>
              <a:latin typeface="Meiryo UI" panose="020B0604030504040204" pitchFamily="50" charset="-128"/>
              <a:ea typeface="Meiryo UI" panose="020B0604030504040204" pitchFamily="50" charset="-128"/>
            </a:endParaRPr>
          </a:p>
        </p:txBody>
      </p:sp>
      <p:sp>
        <p:nvSpPr>
          <p:cNvPr id="31" name="テキスト ボックス 28">
            <a:extLst>
              <a:ext uri="{FF2B5EF4-FFF2-40B4-BE49-F238E27FC236}">
                <a16:creationId xmlns:a16="http://schemas.microsoft.com/office/drawing/2014/main" id="{59EDE4CB-FDE6-4FA0-ABBC-1D678F57C5C7}"/>
              </a:ext>
            </a:extLst>
          </p:cNvPr>
          <p:cNvSpPr txBox="1"/>
          <p:nvPr/>
        </p:nvSpPr>
        <p:spPr>
          <a:xfrm>
            <a:off x="7342660" y="5810545"/>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差</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別</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化で競合に勝つポイント</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クローズ戦略</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技術領域、</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競合</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知財による勝ち筋など記載</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pPr algn="ctr"/>
            <a:endParaRPr kumimoji="1" lang="ja-JP" altLang="en-US" sz="900" dirty="0" err="1">
              <a:solidFill>
                <a:schemeClr val="tx1"/>
              </a:solidFill>
              <a:highlight>
                <a:srgbClr val="FFFF00"/>
              </a:highlight>
              <a:latin typeface="Meiryo UI" panose="020B0604030504040204" pitchFamily="50" charset="-128"/>
              <a:ea typeface="Meiryo UI" panose="020B0604030504040204" pitchFamily="50" charset="-128"/>
            </a:endParaRPr>
          </a:p>
        </p:txBody>
      </p:sp>
      <p:sp>
        <p:nvSpPr>
          <p:cNvPr id="2" name="四角形: 角を丸くする 1">
            <a:extLst>
              <a:ext uri="{FF2B5EF4-FFF2-40B4-BE49-F238E27FC236}">
                <a16:creationId xmlns:a16="http://schemas.microsoft.com/office/drawing/2014/main" id="{AE917E5C-6C47-D5D8-7416-8E4D9410FC0F}"/>
              </a:ext>
            </a:extLst>
          </p:cNvPr>
          <p:cNvSpPr/>
          <p:nvPr/>
        </p:nvSpPr>
        <p:spPr>
          <a:xfrm>
            <a:off x="10030732" y="-1345319"/>
            <a:ext cx="6215117" cy="2688805"/>
          </a:xfrm>
          <a:prstGeom prst="roundRect">
            <a:avLst/>
          </a:prstGeom>
          <a:solidFill>
            <a:srgbClr val="FFFF00"/>
          </a:solid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2000" dirty="0">
                <a:solidFill>
                  <a:srgbClr val="575757"/>
                </a:solidFill>
                <a:latin typeface="Meiryo UI" panose="020B0604030504040204" pitchFamily="50" charset="-128"/>
                <a:ea typeface="Meiryo UI" panose="020B0604030504040204" pitchFamily="50" charset="-128"/>
              </a:rPr>
              <a:t>2030</a:t>
            </a:r>
            <a:r>
              <a:rPr kumimoji="1" lang="ja-JP" altLang="en-US" sz="2000" dirty="0">
                <a:solidFill>
                  <a:srgbClr val="575757"/>
                </a:solidFill>
                <a:latin typeface="Meiryo UI" panose="020B0604030504040204" pitchFamily="50" charset="-128"/>
                <a:ea typeface="Meiryo UI" panose="020B0604030504040204" pitchFamily="50" charset="-128"/>
              </a:rPr>
              <a:t>年度に要求される年間製造能力を実現するための事業化構想、投資構想、知的財産管理については、 </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en-US" altLang="ja-JP" sz="2000" dirty="0">
                <a:solidFill>
                  <a:srgbClr val="575757"/>
                </a:solidFill>
                <a:latin typeface="Meiryo UI" panose="020B0604030504040204" pitchFamily="50" charset="-128"/>
                <a:ea typeface="Meiryo UI" panose="020B0604030504040204" pitchFamily="50" charset="-128"/>
              </a:rPr>
              <a:t>1</a:t>
            </a:r>
            <a:r>
              <a:rPr kumimoji="1" lang="ja-JP" altLang="en-US" sz="2000" dirty="0">
                <a:solidFill>
                  <a:srgbClr val="575757"/>
                </a:solidFill>
                <a:latin typeface="Meiryo UI" panose="020B0604030504040204" pitchFamily="50" charset="-128"/>
                <a:ea typeface="Meiryo UI" panose="020B0604030504040204" pitchFamily="50" charset="-128"/>
              </a:rPr>
              <a:t>．事業戦略・事業計画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（３）提供価値・ビジネスモデル（標準化の取組等）</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（５）事業計画の全体像、</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（６）研究開発・設備投資・マーケティング計画、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（７）資金計画</a:t>
            </a:r>
            <a:endParaRPr kumimoji="1" lang="en-US" altLang="ja-JP" sz="2000" dirty="0">
              <a:solidFill>
                <a:srgbClr val="575757"/>
              </a:solidFill>
              <a:latin typeface="Meiryo UI" panose="020B0604030504040204" pitchFamily="50" charset="-128"/>
              <a:ea typeface="Meiryo UI" panose="020B0604030504040204" pitchFamily="50" charset="-128"/>
            </a:endParaRPr>
          </a:p>
          <a:p>
            <a:r>
              <a:rPr kumimoji="1" lang="ja-JP" altLang="en-US" sz="2000" dirty="0">
                <a:solidFill>
                  <a:srgbClr val="575757"/>
                </a:solidFill>
                <a:latin typeface="Meiryo UI" panose="020B0604030504040204" pitchFamily="50" charset="-128"/>
                <a:ea typeface="Meiryo UI" panose="020B0604030504040204" pitchFamily="50" charset="-128"/>
              </a:rPr>
              <a:t>の部分で、スケジュールも含めて明確に方針を示すこと。</a:t>
            </a:r>
          </a:p>
        </p:txBody>
      </p:sp>
    </p:spTree>
    <p:extLst>
      <p:ext uri="{BB962C8B-B14F-4D97-AF65-F5344CB8AC3E}">
        <p14:creationId xmlns:p14="http://schemas.microsoft.com/office/powerpoint/2010/main" val="4987108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10510</Words>
  <Application>Microsoft Office PowerPoint</Application>
  <PresentationFormat>ワイド画面</PresentationFormat>
  <Paragraphs>1161</Paragraphs>
  <Slides>34</Slides>
  <Notes>3</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34</vt:i4>
      </vt:variant>
      <vt:variant>
        <vt:lpstr>目的別スライド ショー</vt:lpstr>
      </vt:variant>
      <vt:variant>
        <vt:i4>1</vt:i4>
      </vt:variant>
    </vt:vector>
  </HeadingPairs>
  <TitlesOfParts>
    <vt:vector size="42" baseType="lpstr">
      <vt:lpstr>Meiryo UI</vt:lpstr>
      <vt:lpstr>メイリオ</vt:lpstr>
      <vt:lpstr>メイリオ</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2025-04-25T01:23:36Z</dcterms:created>
  <dcterms:modified xsi:type="dcterms:W3CDTF">2025-04-25T01:23:44Z</dcterms:modified>
</cp:coreProperties>
</file>