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18"/>
  </p:notesMasterIdLst>
  <p:handoutMasterIdLst>
    <p:handoutMasterId r:id="rId19"/>
  </p:handoutMasterIdLst>
  <p:sldIdLst>
    <p:sldId id="2145705138" r:id="rId2"/>
    <p:sldId id="2145705070" r:id="rId3"/>
    <p:sldId id="2145705156" r:id="rId4"/>
    <p:sldId id="2145705140" r:id="rId5"/>
    <p:sldId id="2145705155" r:id="rId6"/>
    <p:sldId id="2145705157" r:id="rId7"/>
    <p:sldId id="2145705143" r:id="rId8"/>
    <p:sldId id="2145705144" r:id="rId9"/>
    <p:sldId id="2145705158" r:id="rId10"/>
    <p:sldId id="2145705149" r:id="rId11"/>
    <p:sldId id="2145705148" r:id="rId12"/>
    <p:sldId id="2145705145" r:id="rId13"/>
    <p:sldId id="2145705160" r:id="rId14"/>
    <p:sldId id="2145705159" r:id="rId15"/>
    <p:sldId id="2145705161" r:id="rId16"/>
    <p:sldId id="2145705151" r:id="rId17"/>
  </p:sldIdLst>
  <p:sldSz cx="12192000" cy="6858000"/>
  <p:notesSz cx="6735763" cy="9866313"/>
  <p:custShowLst>
    <p:custShow name="Format Guide Workshop" id="0">
      <p:sldLst/>
    </p:custShow>
  </p:custShowLst>
  <p:custDataLst>
    <p:tags r:id="rId20"/>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FF"/>
    <a:srgbClr val="006666"/>
    <a:srgbClr val="009999"/>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652" autoAdjust="0"/>
    <p:restoredTop sz="94796" autoAdjust="0"/>
  </p:normalViewPr>
  <p:slideViewPr>
    <p:cSldViewPr>
      <p:cViewPr varScale="1">
        <p:scale>
          <a:sx n="103" d="100"/>
          <a:sy n="103" d="100"/>
        </p:scale>
        <p:origin x="702" y="102"/>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p:cViewPr>
        <p:scale>
          <a:sx n="75" d="100"/>
          <a:sy n="75" d="100"/>
        </p:scale>
        <p:origin x="4122" y="24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26" Type="http://schemas.microsoft.com/office/2018/10/relationships/authors" Target="authors.xml"/><Relationship Id="rId3" Type="http://schemas.openxmlformats.org/officeDocument/2006/relationships/slide" Target="slides/slide2.xml"/><Relationship Id="rId21" Type="http://schemas.openxmlformats.org/officeDocument/2006/relationships/commentAuthors" Target="commentAuthor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gs" Target="tags/tag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5/8/2025</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5/8/2025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hf hdr="0" ftr="0" dt="0"/>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1"/>
        </a:solidFill>
        <a:effectLst/>
      </p:bgPr>
    </p:bg>
    <p:spTree>
      <p:nvGrpSpPr>
        <p:cNvPr id="1" name=""/>
        <p:cNvGrpSpPr/>
        <p:nvPr/>
      </p:nvGrpSpPr>
      <p:grpSpPr>
        <a:xfrm>
          <a:off x="0" y="0"/>
          <a:ext cx="0" cy="0"/>
          <a:chOff x="0" y="0"/>
          <a:chExt cx="0" cy="0"/>
        </a:xfrm>
      </p:grpSpPr>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tx1">
                <a:lumMod val="75000"/>
                <a:lumOff val="25000"/>
              </a:schemeClr>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6" name="テキスト ボックス 5">
            <a:extLst>
              <a:ext uri="{FF2B5EF4-FFF2-40B4-BE49-F238E27FC236}">
                <a16:creationId xmlns:a16="http://schemas.microsoft.com/office/drawing/2014/main" id="{3AA57D87-18B7-DEF2-FBDE-8EF3951E83D7}"/>
              </a:ext>
            </a:extLst>
          </p:cNvPr>
          <p:cNvSpPr txBox="1"/>
          <p:nvPr userDrawn="1"/>
        </p:nvSpPr>
        <p:spPr>
          <a:xfrm>
            <a:off x="3215680" y="1772816"/>
            <a:ext cx="144016" cy="2880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err="1">
              <a:solidFill>
                <a:srgbClr val="575757"/>
              </a:solidFill>
            </a:endParaRPr>
          </a:p>
        </p:txBody>
      </p:sp>
      <p:sp>
        <p:nvSpPr>
          <p:cNvPr id="12" name="タイトル 11">
            <a:extLst>
              <a:ext uri="{FF2B5EF4-FFF2-40B4-BE49-F238E27FC236}">
                <a16:creationId xmlns:a16="http://schemas.microsoft.com/office/drawing/2014/main" id="{599E1129-850B-B3F0-4AC7-AEEA79069F0A}"/>
              </a:ext>
            </a:extLst>
          </p:cNvPr>
          <p:cNvSpPr>
            <a:spLocks noGrp="1"/>
          </p:cNvSpPr>
          <p:nvPr>
            <p:ph type="title"/>
          </p:nvPr>
        </p:nvSpPr>
        <p:spPr/>
        <p:txBody>
          <a:bodyPr/>
          <a:lstStyle/>
          <a:p>
            <a:r>
              <a:rPr kumimoji="1" lang="ja-JP" altLang="en-US"/>
              <a:t>マスター タイトルの書式設定</a:t>
            </a:r>
          </a:p>
        </p:txBody>
      </p: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２">
    <p:bg>
      <p:bgPr>
        <a:solidFill>
          <a:schemeClr val="bg1"/>
        </a:soli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65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65000"/>
                </a:schemeClr>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3" name="タイトル 2">
            <a:extLst>
              <a:ext uri="{FF2B5EF4-FFF2-40B4-BE49-F238E27FC236}">
                <a16:creationId xmlns:a16="http://schemas.microsoft.com/office/drawing/2014/main" id="{D1D48553-BD76-A47C-79E8-BA943E57BBE7}"/>
              </a:ext>
            </a:extLst>
          </p:cNvPr>
          <p:cNvSpPr>
            <a:spLocks noGrp="1"/>
          </p:cNvSpPr>
          <p:nvPr>
            <p:ph type="title"/>
          </p:nvPr>
        </p:nvSpPr>
        <p:spPr/>
        <p:txBody>
          <a:bodyPr/>
          <a:lstStyle/>
          <a:p>
            <a:r>
              <a:rPr kumimoji="1" lang="ja-JP" altLang="en-US"/>
              <a:t>マスター タイトルの書式設定</a:t>
            </a:r>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7.xml"/><Relationship Id="rId1" Type="http://schemas.openxmlformats.org/officeDocument/2006/relationships/tags" Target="../tags/tag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9.xml"/><Relationship Id="rId1" Type="http://schemas.openxmlformats.org/officeDocument/2006/relationships/tags" Target="../tags/tag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テキスト ボックス 13">
            <a:extLst>
              <a:ext uri="{FF2B5EF4-FFF2-40B4-BE49-F238E27FC236}">
                <a16:creationId xmlns:a16="http://schemas.microsoft.com/office/drawing/2014/main" id="{7F09A2DE-34FC-ECC1-5A2D-C6A9BD46CC6E}"/>
              </a:ext>
            </a:extLst>
          </p:cNvPr>
          <p:cNvSpPr txBox="1"/>
          <p:nvPr/>
        </p:nvSpPr>
        <p:spPr>
          <a:xfrm>
            <a:off x="551384" y="736248"/>
            <a:ext cx="7416824" cy="892552"/>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r>
              <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2025</a:t>
            </a:r>
            <a:r>
              <a:rPr lang="ja-JP" altLang="en-US"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年度ＳＢＩＲ推進プログラム（一気通貫型　フェーズ１）</a:t>
            </a:r>
            <a:endPar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endParaRPr>
          </a:p>
          <a:p>
            <a:r>
              <a:rPr lang="ja-JP" altLang="en-US" sz="3200" b="1" dirty="0">
                <a:solidFill>
                  <a:schemeClr val="tx1">
                    <a:lumMod val="75000"/>
                    <a:lumOff val="25000"/>
                  </a:schemeClr>
                </a:solidFill>
                <a:latin typeface="Meiryo UI" panose="020B0604030504040204" pitchFamily="50" charset="-128"/>
                <a:ea typeface="Meiryo UI" panose="020B0604030504040204" pitchFamily="50" charset="-128"/>
              </a:rPr>
              <a:t>助成事業実施計画書</a:t>
            </a:r>
          </a:p>
        </p:txBody>
      </p:sp>
      <p:sp>
        <p:nvSpPr>
          <p:cNvPr id="15" name="テキスト ボックス 14">
            <a:extLst>
              <a:ext uri="{FF2B5EF4-FFF2-40B4-BE49-F238E27FC236}">
                <a16:creationId xmlns:a16="http://schemas.microsoft.com/office/drawing/2014/main" id="{689EC023-A66B-76C4-8CD7-0B61BF41F074}"/>
              </a:ext>
            </a:extLst>
          </p:cNvPr>
          <p:cNvSpPr txBox="1"/>
          <p:nvPr/>
        </p:nvSpPr>
        <p:spPr>
          <a:xfrm>
            <a:off x="551384" y="3854269"/>
            <a:ext cx="11318844" cy="1158907"/>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nSpc>
                <a:spcPct val="120000"/>
              </a:lnSpc>
            </a:pPr>
            <a:r>
              <a:rPr lang="ja-JP" altLang="en-US" sz="2000" b="1" kern="100" dirty="0">
                <a:solidFill>
                  <a:schemeClr val="tx1">
                    <a:lumMod val="50000"/>
                    <a:lumOff val="50000"/>
                  </a:schemeClr>
                </a:solidFill>
                <a:effectLst/>
                <a:latin typeface="Meiryo UI" panose="020B0604030504040204" pitchFamily="50" charset="-128"/>
                <a:ea typeface="Meiryo UI" panose="020B0604030504040204" pitchFamily="50" charset="-128"/>
                <a:cs typeface="Times New Roman" panose="02020603050405020304" pitchFamily="18" charset="0"/>
              </a:rPr>
              <a:t>研究開発課題番号：</a:t>
            </a:r>
            <a:endParaRPr lang="en-US" altLang="ja-JP" sz="2000" b="1" kern="1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提案テーマ名：</a:t>
            </a:r>
            <a:endParaRPr lang="en-US" altLang="ja-JP"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提案者名：</a:t>
            </a:r>
            <a:endParaRPr lang="ja-JP" altLang="en-US" sz="2000" b="1" dirty="0">
              <a:solidFill>
                <a:schemeClr val="tx1">
                  <a:lumMod val="50000"/>
                  <a:lumOff val="50000"/>
                </a:schemeClr>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6056963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F77D578-A3C0-BB0C-D8C5-8D75A4E5E573}"/>
              </a:ext>
            </a:extLst>
          </p:cNvPr>
          <p:cNvSpPr txBox="1">
            <a:spLocks/>
          </p:cNvSpPr>
          <p:nvPr/>
        </p:nvSpPr>
        <p:spPr>
          <a:xfrm>
            <a:off x="177940" y="610047"/>
            <a:ext cx="12114535"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５．事業化における課題及びその解決方法｜</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spTree>
    <p:extLst>
      <p:ext uri="{BB962C8B-B14F-4D97-AF65-F5344CB8AC3E}">
        <p14:creationId xmlns:p14="http://schemas.microsoft.com/office/powerpoint/2010/main" val="348258053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A523C856-F39D-E890-0A21-F745BB2093C2}"/>
              </a:ext>
            </a:extLst>
          </p:cNvPr>
          <p:cNvSpPr txBox="1">
            <a:spLocks/>
          </p:cNvSpPr>
          <p:nvPr/>
        </p:nvSpPr>
        <p:spPr>
          <a:xfrm>
            <a:off x="177940" y="610047"/>
            <a:ext cx="12014060"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６．技術的課題及びその解決方法｜事業化までに解決すべき重要な技術的課題とその解決方法</a:t>
            </a:r>
            <a:endParaRPr kumimoji="1" lang="en-US" altLang="ja-JP" sz="2200" dirty="0">
              <a:solidFill>
                <a:schemeClr val="tx1"/>
              </a:solidFill>
            </a:endParaRPr>
          </a:p>
        </p:txBody>
      </p:sp>
      <p:graphicFrame>
        <p:nvGraphicFramePr>
          <p:cNvPr id="2" name="表 1">
            <a:extLst>
              <a:ext uri="{FF2B5EF4-FFF2-40B4-BE49-F238E27FC236}">
                <a16:creationId xmlns:a16="http://schemas.microsoft.com/office/drawing/2014/main" id="{D07C1E37-AC11-6BBA-B626-AD0A3A4523FC}"/>
              </a:ext>
            </a:extLst>
          </p:cNvPr>
          <p:cNvGraphicFramePr>
            <a:graphicFrameLocks noGrp="1"/>
          </p:cNvGraphicFramePr>
          <p:nvPr>
            <p:extLst>
              <p:ext uri="{D42A27DB-BD31-4B8C-83A1-F6EECF244321}">
                <p14:modId xmlns:p14="http://schemas.microsoft.com/office/powerpoint/2010/main" val="2063309085"/>
              </p:ext>
            </p:extLst>
          </p:nvPr>
        </p:nvGraphicFramePr>
        <p:xfrm>
          <a:off x="156701" y="2267254"/>
          <a:ext cx="11878599" cy="3033954"/>
        </p:xfrm>
        <a:graphic>
          <a:graphicData uri="http://schemas.openxmlformats.org/drawingml/2006/table">
            <a:tbl>
              <a:tblPr firstRow="1" bandRow="1"/>
              <a:tblGrid>
                <a:gridCol w="2227580">
                  <a:extLst>
                    <a:ext uri="{9D8B030D-6E8A-4147-A177-3AD203B41FA5}">
                      <a16:colId xmlns:a16="http://schemas.microsoft.com/office/drawing/2014/main" val="20000"/>
                    </a:ext>
                  </a:extLst>
                </a:gridCol>
                <a:gridCol w="6890039">
                  <a:extLst>
                    <a:ext uri="{9D8B030D-6E8A-4147-A177-3AD203B41FA5}">
                      <a16:colId xmlns:a16="http://schemas.microsoft.com/office/drawing/2014/main" val="20001"/>
                    </a:ext>
                  </a:extLst>
                </a:gridCol>
                <a:gridCol w="2760980">
                  <a:extLst>
                    <a:ext uri="{9D8B030D-6E8A-4147-A177-3AD203B41FA5}">
                      <a16:colId xmlns:a16="http://schemas.microsoft.com/office/drawing/2014/main" val="20002"/>
                    </a:ext>
                  </a:extLst>
                </a:gridCol>
              </a:tblGrid>
              <a:tr h="0">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1" baseline="0" dirty="0">
                          <a:solidFill>
                            <a:schemeClr val="bg1"/>
                          </a:solidFill>
                          <a:effectLst>
                            <a:outerShdw blurRad="38100" dist="38100" dir="2700000" algn="tl">
                              <a:srgbClr val="000000">
                                <a:alpha val="43137"/>
                              </a:srgbClr>
                            </a:outerShdw>
                          </a:effectLst>
                          <a:latin typeface="ＭＳ ゴシック" pitchFamily="49" charset="-128"/>
                          <a:ea typeface="ＭＳ ゴシック" pitchFamily="49" charset="-128"/>
                        </a:rPr>
                        <a:t>研究開発項目</a:t>
                      </a:r>
                    </a:p>
                  </a:txBody>
                  <a:tcPr marT="31227" marB="31227">
                    <a:lnL w="12700" cmpd="sng">
                      <a:solidFill>
                        <a:srgbClr val="FFFFFF"/>
                      </a:solidFill>
                    </a:lnL>
                    <a:lnR w="12700" cmpd="sng">
                      <a:solidFill>
                        <a:srgbClr val="FFFFFF"/>
                      </a:solidFill>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aseline="0" dirty="0">
                          <a:effectLst>
                            <a:outerShdw blurRad="38100" dist="38100" dir="2700000" algn="tl">
                              <a:srgbClr val="000000">
                                <a:alpha val="43137"/>
                              </a:srgbClr>
                            </a:outerShdw>
                          </a:effectLst>
                          <a:latin typeface="ＭＳ ゴシック" pitchFamily="49" charset="-128"/>
                          <a:ea typeface="ＭＳ ゴシック" pitchFamily="49" charset="-128"/>
                        </a:rPr>
                        <a:t>目標（値）</a:t>
                      </a:r>
                    </a:p>
                  </a:txBody>
                  <a:tcPr marT="31227" marB="31227" anchor="ctr">
                    <a:lnL w="12700" cmpd="sng">
                      <a:solidFill>
                        <a:srgbClr val="FFFFFF"/>
                      </a:solidFill>
                    </a:lnL>
                    <a:lnR w="12700" cmpd="sng">
                      <a:solidFill>
                        <a:srgbClr val="FFFFFF"/>
                      </a:solidFill>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aseline="0" dirty="0">
                          <a:effectLst>
                            <a:outerShdw blurRad="38100" dist="38100" dir="2700000" algn="tl">
                              <a:srgbClr val="000000">
                                <a:alpha val="43137"/>
                              </a:srgbClr>
                            </a:outerShdw>
                          </a:effectLst>
                          <a:latin typeface="ＭＳ ゴシック" pitchFamily="49" charset="-128"/>
                          <a:ea typeface="ＭＳ ゴシック" pitchFamily="49" charset="-128"/>
                        </a:rPr>
                        <a:t>実施担当者</a:t>
                      </a:r>
                    </a:p>
                  </a:txBody>
                  <a:tcPr marT="31227" marB="31227" anchor="ctr">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extLst>
                  <a:ext uri="{0D108BD9-81ED-4DB2-BD59-A6C34878D82A}">
                    <a16:rowId xmlns:a16="http://schemas.microsoft.com/office/drawing/2014/main" val="10000"/>
                  </a:ext>
                </a:extLst>
              </a:tr>
              <a:tr h="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①</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1"/>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　</a:t>
                      </a:r>
                      <a:r>
                        <a:rPr kumimoji="1" lang="en-US" altLang="ja-JP" sz="1400" baseline="0" dirty="0">
                          <a:latin typeface="ＭＳ ゴシック" pitchFamily="49" charset="-128"/>
                          <a:ea typeface="ＭＳ ゴシック" pitchFamily="49" charset="-128"/>
                        </a:rPr>
                        <a:t>(a) △△△</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2"/>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　</a:t>
                      </a:r>
                      <a:r>
                        <a:rPr kumimoji="1" lang="en-US" altLang="ja-JP" sz="1400" baseline="0" dirty="0">
                          <a:latin typeface="ＭＳ ゴシック" pitchFamily="49" charset="-128"/>
                          <a:ea typeface="ＭＳ ゴシック" pitchFamily="49" charset="-128"/>
                        </a:rPr>
                        <a:t>(b) ◇◇◇</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3"/>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②</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の検討</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aseline="0" dirty="0">
                          <a:latin typeface="ＭＳ ゴシック" pitchFamily="49" charset="-128"/>
                          <a:ea typeface="ＭＳ ゴシック" pitchFamily="49" charset="-128"/>
                        </a:rPr>
                        <a:t>◇◇大学△△学部</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4"/>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③</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の評価</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◇◇大学△△学部</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5"/>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④</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の確認</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6"/>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8"/>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9"/>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⑤事業化計画の作成</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aseline="0">
                          <a:latin typeface="ＭＳ ゴシック" pitchFamily="49" charset="-128"/>
                          <a:ea typeface="ＭＳ ゴシック" pitchFamily="49" charset="-128"/>
                        </a:rPr>
                        <a:t>○○（株）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10"/>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35802859"/>
                  </a:ext>
                </a:extLst>
              </a:tr>
            </a:tbl>
          </a:graphicData>
        </a:graphic>
      </p:graphicFrame>
    </p:spTree>
    <p:extLst>
      <p:ext uri="{BB962C8B-B14F-4D97-AF65-F5344CB8AC3E}">
        <p14:creationId xmlns:p14="http://schemas.microsoft.com/office/powerpoint/2010/main" val="14581601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38B78AB-7BF2-9317-E512-04D5CEF06398}"/>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７．開発スケジュール｜（１）事業化までの開発スケジュール（長期）</a:t>
            </a:r>
            <a:endParaRPr kumimoji="1" lang="en-US" sz="2200" dirty="0">
              <a:solidFill>
                <a:schemeClr val="tx1"/>
              </a:solidFill>
            </a:endParaRPr>
          </a:p>
        </p:txBody>
      </p:sp>
      <p:sp>
        <p:nvSpPr>
          <p:cNvPr id="5" name="Rectangle 57">
            <a:extLst>
              <a:ext uri="{FF2B5EF4-FFF2-40B4-BE49-F238E27FC236}">
                <a16:creationId xmlns:a16="http://schemas.microsoft.com/office/drawing/2014/main" id="{8B2D5EF5-98B3-948A-39E0-2E04D8723D07}"/>
              </a:ext>
            </a:extLst>
          </p:cNvPr>
          <p:cNvSpPr/>
          <p:nvPr/>
        </p:nvSpPr>
        <p:spPr>
          <a:xfrm>
            <a:off x="161584" y="1102372"/>
            <a:ext cx="11551040" cy="74245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a:t>
            </a:r>
            <a:r>
              <a:rPr lang="en-US" altLang="ja-JP" sz="1400" dirty="0">
                <a:solidFill>
                  <a:srgbClr val="0066FF"/>
                </a:solidFill>
                <a:latin typeface="Meiryo UI" panose="020B0604030504040204" pitchFamily="50" charset="-128"/>
                <a:ea typeface="Meiryo UI" panose="020B0604030504040204" pitchFamily="50" charset="-128"/>
              </a:rPr>
              <a:t>【1-2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1</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『7.</a:t>
            </a:r>
            <a:r>
              <a:rPr lang="ja-JP" altLang="en-US" sz="1400" dirty="0">
                <a:solidFill>
                  <a:srgbClr val="0066FF"/>
                </a:solidFill>
                <a:latin typeface="Meiryo UI" panose="020B0604030504040204" pitchFamily="50" charset="-128"/>
                <a:ea typeface="Meiryo UI" panose="020B0604030504040204" pitchFamily="50" charset="-128"/>
              </a:rPr>
              <a:t>開発スケジュール</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長期</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貼付用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を使用して、本事業の事業化までの開発スケジュールが分かるように記載し、本ページに貼付してください。</a:t>
            </a:r>
            <a:endParaRPr lang="en-US" altLang="ja-JP" sz="1400" dirty="0">
              <a:solidFill>
                <a:srgbClr val="0066FF"/>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1924800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38B78AB-7BF2-9317-E512-04D5CEF06398}"/>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７．開発スケジュール｜（２）本事業における開発スケジュール（短期）</a:t>
            </a:r>
            <a:endParaRPr kumimoji="1" lang="en-US" sz="2200" dirty="0">
              <a:solidFill>
                <a:schemeClr val="tx1"/>
              </a:solidFill>
            </a:endParaRPr>
          </a:p>
        </p:txBody>
      </p:sp>
      <p:sp>
        <p:nvSpPr>
          <p:cNvPr id="7" name="Rectangle 57">
            <a:extLst>
              <a:ext uri="{FF2B5EF4-FFF2-40B4-BE49-F238E27FC236}">
                <a16:creationId xmlns:a16="http://schemas.microsoft.com/office/drawing/2014/main" id="{B5440A22-C10B-894E-A701-933F7A306386}"/>
              </a:ext>
            </a:extLst>
          </p:cNvPr>
          <p:cNvSpPr/>
          <p:nvPr/>
        </p:nvSpPr>
        <p:spPr>
          <a:xfrm>
            <a:off x="161584" y="1102372"/>
            <a:ext cx="11551040" cy="74245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1</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『7.</a:t>
            </a:r>
            <a:r>
              <a:rPr lang="ja-JP" altLang="en-US" sz="1400" dirty="0">
                <a:solidFill>
                  <a:srgbClr val="0066FF"/>
                </a:solidFill>
                <a:latin typeface="Meiryo UI" panose="020B0604030504040204" pitchFamily="50" charset="-128"/>
                <a:ea typeface="Meiryo UI" panose="020B0604030504040204" pitchFamily="50" charset="-128"/>
              </a:rPr>
              <a:t>開発スケジュール</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短期</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貼付用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の様式を使用して、本事業の事業期間中の開発スケジュールが分かるように記載し、本ページに貼付してください。</a:t>
            </a:r>
            <a:endParaRPr lang="en-US" altLang="ja-JP" sz="1400" dirty="0">
              <a:solidFill>
                <a:srgbClr val="0066FF"/>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70146831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 name="Title 1">
            <a:extLst>
              <a:ext uri="{FF2B5EF4-FFF2-40B4-BE49-F238E27FC236}">
                <a16:creationId xmlns:a16="http://schemas.microsoft.com/office/drawing/2014/main" id="{4654C8D5-D367-BF9D-80BE-266DFA085E1F}"/>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47" name="直線コネクタ 46">
            <a:extLst>
              <a:ext uri="{FF2B5EF4-FFF2-40B4-BE49-F238E27FC236}">
                <a16:creationId xmlns:a16="http://schemas.microsoft.com/office/drawing/2014/main" id="{ED46290F-85C9-DCA4-C1AB-5DEC3970D793}"/>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8" name="Title 1">
            <a:extLst>
              <a:ext uri="{FF2B5EF4-FFF2-40B4-BE49-F238E27FC236}">
                <a16:creationId xmlns:a16="http://schemas.microsoft.com/office/drawing/2014/main" id="{081EAFD8-421E-548E-E1B9-E1CC1506D9D1}"/>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８．類似技術の状況及び知財戦略｜競合する類似プロダクツや代替ソリューションとの比較及び知財戦略</a:t>
            </a:r>
          </a:p>
        </p:txBody>
      </p:sp>
    </p:spTree>
    <p:extLst>
      <p:ext uri="{BB962C8B-B14F-4D97-AF65-F5344CB8AC3E}">
        <p14:creationId xmlns:p14="http://schemas.microsoft.com/office/powerpoint/2010/main" val="347095646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F77D578-A3C0-BB0C-D8C5-8D75A4E5E573}"/>
              </a:ext>
            </a:extLst>
          </p:cNvPr>
          <p:cNvSpPr txBox="1">
            <a:spLocks/>
          </p:cNvSpPr>
          <p:nvPr/>
        </p:nvSpPr>
        <p:spPr>
          <a:xfrm>
            <a:off x="177940" y="610047"/>
            <a:ext cx="11439670"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９．事業として成功すると考えた理由｜</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spTree>
    <p:extLst>
      <p:ext uri="{BB962C8B-B14F-4D97-AF65-F5344CB8AC3E}">
        <p14:creationId xmlns:p14="http://schemas.microsoft.com/office/powerpoint/2010/main" val="310291433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98DC75E5-DF31-B549-8EA0-9DEB57CE2CC5}"/>
              </a:ext>
            </a:extLst>
          </p:cNvPr>
          <p:cNvSpPr txBox="1">
            <a:spLocks/>
          </p:cNvSpPr>
          <p:nvPr/>
        </p:nvSpPr>
        <p:spPr>
          <a:xfrm>
            <a:off x="177940" y="610047"/>
            <a:ext cx="4914807"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200" dirty="0">
                <a:solidFill>
                  <a:schemeClr val="tx1"/>
                </a:solidFill>
              </a:rPr>
              <a:t>10</a:t>
            </a:r>
            <a:r>
              <a:rPr lang="ja-JP" altLang="en-US" sz="2200" dirty="0">
                <a:solidFill>
                  <a:schemeClr val="tx1"/>
                </a:solidFill>
              </a:rPr>
              <a:t>．支出計画｜本事業における資金計画</a:t>
            </a:r>
            <a:endParaRPr kumimoji="1" lang="en-US" altLang="ja-JP" sz="2200" spc="-40" dirty="0">
              <a:solidFill>
                <a:schemeClr val="tx1"/>
              </a:solidFill>
            </a:endParaRPr>
          </a:p>
        </p:txBody>
      </p:sp>
      <p:sp>
        <p:nvSpPr>
          <p:cNvPr id="4" name="Rectangle 57">
            <a:extLst>
              <a:ext uri="{FF2B5EF4-FFF2-40B4-BE49-F238E27FC236}">
                <a16:creationId xmlns:a16="http://schemas.microsoft.com/office/drawing/2014/main" id="{2C1245C9-87A2-3CBF-726A-D049D5D5E8CE}"/>
              </a:ext>
            </a:extLst>
          </p:cNvPr>
          <p:cNvSpPr/>
          <p:nvPr/>
        </p:nvSpPr>
        <p:spPr>
          <a:xfrm>
            <a:off x="161584" y="1102371"/>
            <a:ext cx="11551040" cy="1174497"/>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・本事業における支出計画について、</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1</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代表提案者</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の様式を使用して、年度ごとに本事業の実施内容との費用の関係性が分かるように具体的に記載し、本ページに貼付してください。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・共同提案者は、シート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代表</a:t>
            </a:r>
            <a:r>
              <a:rPr lang="ja-JP" altLang="en-US" sz="1400" dirty="0">
                <a:solidFill>
                  <a:srgbClr val="0066FF"/>
                </a:solidFill>
                <a:latin typeface="Meiryo UI" panose="020B0604030504040204" pitchFamily="50" charset="-128"/>
                <a:ea typeface="Meiryo UI" panose="020B0604030504040204" pitchFamily="50" charset="-128"/>
              </a:rPr>
              <a:t>共同</a:t>
            </a:r>
            <a:r>
              <a:rPr lang="zh-TW" altLang="en-US" sz="1400" dirty="0">
                <a:solidFill>
                  <a:srgbClr val="0066FF"/>
                </a:solidFill>
                <a:latin typeface="Meiryo UI" panose="020B0604030504040204" pitchFamily="50" charset="-128"/>
                <a:ea typeface="Meiryo UI" panose="020B0604030504040204" pitchFamily="50" charset="-128"/>
              </a:rPr>
              <a:t>提案者</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の様式、共同研究先は、シート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共同研究先用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の様式を使用し、代表提案者および、設定した全ての機関（共同提案者、共同研究先）について支出計画を作成してください。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（共同提案者、共同研究者がある場合、それぞれ作成が必要です）</a:t>
            </a:r>
          </a:p>
        </p:txBody>
      </p:sp>
    </p:spTree>
    <p:extLst>
      <p:ext uri="{BB962C8B-B14F-4D97-AF65-F5344CB8AC3E}">
        <p14:creationId xmlns:p14="http://schemas.microsoft.com/office/powerpoint/2010/main" val="185997415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chemeClr val="tx1"/>
                </a:solidFill>
                <a:latin typeface="Trebuchet MS" panose="020B0603020202020204" pitchFamily="34" charset="0"/>
                <a:ea typeface="Meiryo UI" panose="020B0604030504040204" pitchFamily="50" charset="-128"/>
              </a:rPr>
              <a:t> 目次</a:t>
            </a:r>
            <a:endParaRPr kumimoji="1" lang="en-US" sz="4000" dirty="0">
              <a:solidFill>
                <a:schemeClr val="tx1"/>
              </a:solidFill>
              <a:latin typeface="Trebuchet MS" panose="020B0603020202020204" pitchFamily="34" charset="0"/>
              <a:ea typeface="Meiryo UI" panose="020B0604030504040204" pitchFamily="50" charset="-128"/>
            </a:endParaRPr>
          </a:p>
        </p:txBody>
      </p:sp>
      <p:sp>
        <p:nvSpPr>
          <p:cNvPr id="4" name="Rectangle 23">
            <a:extLst>
              <a:ext uri="{FF2B5EF4-FFF2-40B4-BE49-F238E27FC236}">
                <a16:creationId xmlns:a16="http://schemas.microsoft.com/office/drawing/2014/main" id="{76F3EC71-55A4-D67C-1065-09270D2E473F}"/>
              </a:ext>
            </a:extLst>
          </p:cNvPr>
          <p:cNvSpPr/>
          <p:nvPr/>
        </p:nvSpPr>
        <p:spPr>
          <a:xfrm>
            <a:off x="5910928" y="1010167"/>
            <a:ext cx="5514879" cy="483766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lang="en-US"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r>
              <a:rPr lang="ja-JP"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事業</a:t>
            </a:r>
            <a:r>
              <a:rPr lang="ja-JP" altLang="en-US"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の実施計画</a:t>
            </a:r>
            <a:r>
              <a:rPr lang="en-US"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p>
          <a:p>
            <a:pPr marL="266700">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１．事業の概要</a:t>
            </a:r>
            <a:endParaRPr kumimoji="1" lang="en-US" altLang="ja-JP" dirty="0">
              <a:solidFill>
                <a:schemeClr val="tx1"/>
              </a:solidFill>
              <a:latin typeface="Meiryo UI" panose="020B0604030504040204" pitchFamily="50" charset="-128"/>
              <a:ea typeface="Meiryo UI" panose="020B0604030504040204" pitchFamily="50" charset="-128"/>
            </a:endParaRPr>
          </a:p>
          <a:p>
            <a:pPr marL="266700">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２．実施体制</a:t>
            </a:r>
            <a:endParaRPr kumimoji="1" lang="en-US" altLang="ja-JP" dirty="0">
              <a:solidFill>
                <a:schemeClr val="tx1"/>
              </a:solidFill>
              <a:latin typeface="Meiryo UI" panose="020B0604030504040204" pitchFamily="50" charset="-128"/>
              <a:ea typeface="Meiryo UI" panose="020B0604030504040204" pitchFamily="50" charset="-128"/>
            </a:endParaRPr>
          </a:p>
          <a:p>
            <a:pPr marL="0" lvl="3">
              <a:spcBef>
                <a:spcPts val="600"/>
              </a:spcBef>
            </a:pPr>
            <a:r>
              <a:rPr kumimoji="1" lang="en-US" altLang="ja-JP" sz="2400" dirty="0">
                <a:solidFill>
                  <a:schemeClr val="tx1"/>
                </a:solidFill>
                <a:latin typeface="Meiryo UI" panose="020B0604030504040204" pitchFamily="50" charset="-128"/>
                <a:ea typeface="Meiryo UI" panose="020B0604030504040204" pitchFamily="50" charset="-128"/>
              </a:rPr>
              <a:t>【</a:t>
            </a:r>
            <a:r>
              <a:rPr kumimoji="1" lang="ja-JP" altLang="en-US" sz="2400" dirty="0">
                <a:solidFill>
                  <a:schemeClr val="tx1"/>
                </a:solidFill>
                <a:latin typeface="Meiryo UI" panose="020B0604030504040204" pitchFamily="50" charset="-128"/>
                <a:ea typeface="Meiryo UI" panose="020B0604030504040204" pitchFamily="50" charset="-128"/>
              </a:rPr>
              <a:t>技術の先進性</a:t>
            </a:r>
            <a:r>
              <a:rPr kumimoji="1" lang="en-US" altLang="ja-JP" sz="2400" dirty="0">
                <a:solidFill>
                  <a:schemeClr val="tx1"/>
                </a:solidFill>
                <a:latin typeface="Meiryo UI" panose="020B0604030504040204" pitchFamily="50" charset="-128"/>
                <a:ea typeface="Meiryo UI" panose="020B0604030504040204" pitchFamily="50" charset="-128"/>
              </a:rPr>
              <a:t>】</a:t>
            </a:r>
          </a:p>
          <a:p>
            <a:pPr marL="266700" lvl="3">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３．技術シーズの概要</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４．技術シーズの詳細</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2400" dirty="0">
                <a:solidFill>
                  <a:schemeClr val="tx1"/>
                </a:solidFill>
                <a:latin typeface="Meiryo UI" panose="020B0604030504040204" pitchFamily="50" charset="-128"/>
                <a:ea typeface="Meiryo UI" panose="020B0604030504040204" pitchFamily="50" charset="-128"/>
              </a:rPr>
              <a:t>【</a:t>
            </a:r>
            <a:r>
              <a:rPr kumimoji="1" lang="ja-JP" altLang="en-US" sz="2400" dirty="0">
                <a:solidFill>
                  <a:schemeClr val="tx1"/>
                </a:solidFill>
                <a:latin typeface="Meiryo UI" panose="020B0604030504040204" pitchFamily="50" charset="-128"/>
                <a:ea typeface="Meiryo UI" panose="020B0604030504040204" pitchFamily="50" charset="-128"/>
              </a:rPr>
              <a:t>事業化計画の妥当性・実効性</a:t>
            </a:r>
            <a:r>
              <a:rPr kumimoji="1" lang="en-US" altLang="ja-JP" sz="2400" dirty="0">
                <a:solidFill>
                  <a:schemeClr val="tx1"/>
                </a:solidFill>
                <a:latin typeface="Meiryo UI" panose="020B0604030504040204" pitchFamily="50" charset="-128"/>
                <a:ea typeface="Meiryo UI" panose="020B0604030504040204" pitchFamily="50" charset="-128"/>
              </a:rPr>
              <a:t>】</a:t>
            </a: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５．事業化における課題及びその解決方法</a:t>
            </a:r>
            <a:endParaRPr kumimoji="1" lang="en-US" altLang="ja-JP" dirty="0">
              <a:solidFill>
                <a:schemeClr val="tx1"/>
              </a:solidFill>
              <a:latin typeface="Meiryo UI" panose="020B0604030504040204" pitchFamily="50" charset="-128"/>
              <a:ea typeface="Meiryo UI" panose="020B0604030504040204" pitchFamily="50" charset="-128"/>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６．技術的課題及びその解決方法</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７</a:t>
            </a:r>
            <a:r>
              <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　開発スケジュール</a:t>
            </a:r>
            <a:endPar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８．類似技術の状況及び知財戦略</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９．事業として成功すると考えた理由</a:t>
            </a:r>
            <a:endPar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en-US" altLang="ja-JP" dirty="0">
                <a:solidFill>
                  <a:schemeClr val="tx1"/>
                </a:solidFill>
                <a:latin typeface="Meiryo UI" panose="020B0604030504040204" pitchFamily="50" charset="-128"/>
                <a:ea typeface="Meiryo UI" panose="020B0604030504040204" pitchFamily="50" charset="-128"/>
              </a:rPr>
              <a:t>10</a:t>
            </a:r>
            <a:r>
              <a:rPr kumimoji="1" lang="ja-JP" altLang="en-US" dirty="0">
                <a:solidFill>
                  <a:schemeClr val="tx1"/>
                </a:solidFill>
                <a:latin typeface="Meiryo UI" panose="020B0604030504040204" pitchFamily="50" charset="-128"/>
                <a:ea typeface="Meiryo UI" panose="020B0604030504040204" pitchFamily="50" charset="-128"/>
              </a:rPr>
              <a:t>．</a:t>
            </a:r>
            <a:r>
              <a:rPr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支出計画</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事業の実施計画</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Tree>
    <p:custDataLst>
      <p:tags r:id="rId1"/>
    </p:custDataLst>
    <p:extLst>
      <p:ext uri="{BB962C8B-B14F-4D97-AF65-F5344CB8AC3E}">
        <p14:creationId xmlns:p14="http://schemas.microsoft.com/office/powerpoint/2010/main" val="25508234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a:noFill/>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事業の実施計画</a:t>
            </a:r>
            <a:r>
              <a:rPr lang="en-US" altLang="ja-JP" sz="2000" dirty="0">
                <a:solidFill>
                  <a:schemeClr val="tx1"/>
                </a:solidFill>
              </a:rPr>
              <a:t>】</a:t>
            </a:r>
            <a:endParaRPr kumimoji="1" lang="en-US" sz="2000" dirty="0">
              <a:solidFill>
                <a:schemeClr val="tx1"/>
              </a:solidFill>
            </a:endParaRPr>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177940" y="610047"/>
            <a:ext cx="11966732"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１．事業の概要｜ 事業の全体像、研究開発課題との関係性（課題解決にどのように貢献できるか）</a:t>
            </a:r>
            <a:endParaRPr kumimoji="1" lang="en-US" sz="22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9" name="ee4pContent3">
            <a:extLst>
              <a:ext uri="{FF2B5EF4-FFF2-40B4-BE49-F238E27FC236}">
                <a16:creationId xmlns:a16="http://schemas.microsoft.com/office/drawing/2014/main" id="{231F889D-573F-5084-CC30-9E0F7677D1DE}"/>
              </a:ext>
            </a:extLst>
          </p:cNvPr>
          <p:cNvSpPr txBox="1"/>
          <p:nvPr/>
        </p:nvSpPr>
        <p:spPr>
          <a:xfrm>
            <a:off x="59244" y="5229200"/>
            <a:ext cx="3240360" cy="364428"/>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0179463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69674"/>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事業の実施計画</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31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Title 1">
            <a:extLst>
              <a:ext uri="{FF2B5EF4-FFF2-40B4-BE49-F238E27FC236}">
                <a16:creationId xmlns:a16="http://schemas.microsoft.com/office/drawing/2014/main" id="{A0C3209F-BD6B-B4E0-B744-704A73653070}"/>
              </a:ext>
            </a:extLst>
          </p:cNvPr>
          <p:cNvSpPr txBox="1">
            <a:spLocks/>
          </p:cNvSpPr>
          <p:nvPr/>
        </p:nvSpPr>
        <p:spPr>
          <a:xfrm>
            <a:off x="177940" y="608271"/>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２．実施体制｜ 本事業を実施する上での研究開発体制（実施体制図、役割、連携方法等）</a:t>
            </a:r>
          </a:p>
        </p:txBody>
      </p:sp>
    </p:spTree>
    <p:extLst>
      <p:ext uri="{BB962C8B-B14F-4D97-AF65-F5344CB8AC3E}">
        <p14:creationId xmlns:p14="http://schemas.microsoft.com/office/powerpoint/2010/main" val="339950149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技術の先進性</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Tree>
    <p:custDataLst>
      <p:tags r:id="rId1"/>
    </p:custDataLst>
    <p:extLst>
      <p:ext uri="{BB962C8B-B14F-4D97-AF65-F5344CB8AC3E}">
        <p14:creationId xmlns:p14="http://schemas.microsoft.com/office/powerpoint/2010/main" val="303572013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技術の先進性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425DCD3-C532-1B8C-47E3-BF3B82432957}"/>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３．技術シーズの概要｜ 本事業の基盤となる技術シーズの概要</a:t>
            </a:r>
            <a:endParaRPr kumimoji="1" lang="en-US" sz="2200" strike="sngStrike" dirty="0">
              <a:solidFill>
                <a:srgbClr val="FF0000"/>
              </a:solidFill>
            </a:endParaRPr>
          </a:p>
        </p:txBody>
      </p:sp>
    </p:spTree>
    <p:extLst>
      <p:ext uri="{BB962C8B-B14F-4D97-AF65-F5344CB8AC3E}">
        <p14:creationId xmlns:p14="http://schemas.microsoft.com/office/powerpoint/2010/main" val="187399975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技術の先進性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0073A534-AC40-D71B-A2F3-A8120911CB8D}"/>
              </a:ext>
            </a:extLst>
          </p:cNvPr>
          <p:cNvSpPr txBox="1">
            <a:spLocks/>
          </p:cNvSpPr>
          <p:nvPr/>
        </p:nvSpPr>
        <p:spPr>
          <a:xfrm>
            <a:off x="177940" y="610047"/>
            <a:ext cx="11213967"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４．技術シーズの詳細｜ 技術シーズの特徴</a:t>
            </a:r>
            <a:r>
              <a:rPr lang="ja-JP" altLang="en-US" sz="1800" spc="-30" dirty="0">
                <a:solidFill>
                  <a:schemeClr val="tx1"/>
                </a:solidFill>
              </a:rPr>
              <a:t>（読み手に当該分野の前提知識があるものとして、より詳しく記載）</a:t>
            </a:r>
            <a:endParaRPr kumimoji="1" lang="en-US" sz="1800" spc="-30" dirty="0">
              <a:solidFill>
                <a:schemeClr val="tx1"/>
              </a:solidFill>
            </a:endParaRPr>
          </a:p>
        </p:txBody>
      </p:sp>
    </p:spTree>
    <p:extLst>
      <p:ext uri="{BB962C8B-B14F-4D97-AF65-F5344CB8AC3E}">
        <p14:creationId xmlns:p14="http://schemas.microsoft.com/office/powerpoint/2010/main" val="306496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事業化計画の妥当性・実効性</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Tree>
    <p:custDataLst>
      <p:tags r:id="rId1"/>
    </p:custDataLst>
    <p:extLst>
      <p:ext uri="{BB962C8B-B14F-4D97-AF65-F5344CB8AC3E}">
        <p14:creationId xmlns:p14="http://schemas.microsoft.com/office/powerpoint/2010/main" val="1341940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ags/tag6.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7.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ags/tag8.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9.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785</Words>
  <Application>Microsoft Office PowerPoint</Application>
  <PresentationFormat>ワイド画面</PresentationFormat>
  <Paragraphs>65</Paragraphs>
  <Slides>16</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スライド タイトル</vt:lpstr>
      </vt:variant>
      <vt:variant>
        <vt:i4>16</vt:i4>
      </vt:variant>
      <vt:variant>
        <vt:lpstr>目的別スライド ショー</vt:lpstr>
      </vt:variant>
      <vt:variant>
        <vt:i4>1</vt:i4>
      </vt:variant>
    </vt:vector>
  </HeadingPairs>
  <TitlesOfParts>
    <vt:vector size="22" baseType="lpstr">
      <vt:lpstr>Arial</vt:lpstr>
      <vt:lpstr>Meiryo UI</vt:lpstr>
      <vt:lpstr>ＭＳ ゴシック</vt:lpstr>
      <vt:lpstr>Trebuchet MS</vt:lpstr>
      <vt:lpstr>１</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2022-08-18T07:09:48Z</dcterms:created>
  <dcterms:modified xsi:type="dcterms:W3CDTF">2025-05-08T12:17:22Z</dcterms:modified>
</cp:coreProperties>
</file>