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18"/>
  </p:notesMasterIdLst>
  <p:handoutMasterIdLst>
    <p:handoutMasterId r:id="rId19"/>
  </p:handoutMasterIdLst>
  <p:sldIdLst>
    <p:sldId id="2145705138" r:id="rId2"/>
    <p:sldId id="2145705070" r:id="rId3"/>
    <p:sldId id="2145705156" r:id="rId4"/>
    <p:sldId id="2145705140" r:id="rId5"/>
    <p:sldId id="2145705155" r:id="rId6"/>
    <p:sldId id="2145705157" r:id="rId7"/>
    <p:sldId id="2145705143" r:id="rId8"/>
    <p:sldId id="2145705144" r:id="rId9"/>
    <p:sldId id="2145705158" r:id="rId10"/>
    <p:sldId id="2145705149" r:id="rId11"/>
    <p:sldId id="2145705148" r:id="rId12"/>
    <p:sldId id="2145705145" r:id="rId13"/>
    <p:sldId id="2145705160" r:id="rId14"/>
    <p:sldId id="2145705159" r:id="rId15"/>
    <p:sldId id="2145705161" r:id="rId16"/>
    <p:sldId id="2145705151" r:id="rId17"/>
  </p:sldIdLst>
  <p:sldSz cx="12192000" cy="6858000"/>
  <p:notesSz cx="6735763" cy="9866313"/>
  <p:custShowLst>
    <p:custShow name="Format Guide Workshop" id="0">
      <p:sldLst/>
    </p:custShow>
  </p:custShowLst>
  <p:custDataLst>
    <p:tags r:id="rId20"/>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FF"/>
    <a:srgbClr val="006666"/>
    <a:srgbClr val="009999"/>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30" autoAdjust="0"/>
    <p:restoredTop sz="94796" autoAdjust="0"/>
  </p:normalViewPr>
  <p:slideViewPr>
    <p:cSldViewPr>
      <p:cViewPr varScale="1">
        <p:scale>
          <a:sx n="103" d="100"/>
          <a:sy n="103" d="100"/>
        </p:scale>
        <p:origin x="732" y="10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commentAuthors" Target="commen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gs" Target="tags/tag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5/9/2025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5/9/2025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1"/>
        </a:soli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tx1">
                <a:lumMod val="75000"/>
                <a:lumOff val="25000"/>
              </a:schemeClr>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3AA57D87-18B7-DEF2-FBDE-8EF3951E83D7}"/>
              </a:ext>
            </a:extLst>
          </p:cNvPr>
          <p:cNvSpPr txBox="1"/>
          <p:nvPr userDrawn="1"/>
        </p:nvSpPr>
        <p:spPr>
          <a:xfrm>
            <a:off x="3215680" y="1772816"/>
            <a:ext cx="144016" cy="288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err="1">
              <a:solidFill>
                <a:srgbClr val="575757"/>
              </a:solidFill>
            </a:endParaRPr>
          </a:p>
        </p:txBody>
      </p:sp>
      <p:sp>
        <p:nvSpPr>
          <p:cNvPr id="12" name="タイトル 11">
            <a:extLst>
              <a:ext uri="{FF2B5EF4-FFF2-40B4-BE49-F238E27FC236}">
                <a16:creationId xmlns:a16="http://schemas.microsoft.com/office/drawing/2014/main" id="{599E1129-850B-B3F0-4AC7-AEEA79069F0A}"/>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２">
    <p:bg>
      <p:bgPr>
        <a:solidFill>
          <a:schemeClr val="bg1"/>
        </a:soli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7.xml"/><Relationship Id="rId1" Type="http://schemas.openxmlformats.org/officeDocument/2006/relationships/tags" Target="../tags/tag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9.xml"/><Relationship Id="rId1" Type="http://schemas.openxmlformats.org/officeDocument/2006/relationships/tags" Target="../tags/tag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テキスト ボックス 13">
            <a:extLst>
              <a:ext uri="{FF2B5EF4-FFF2-40B4-BE49-F238E27FC236}">
                <a16:creationId xmlns:a16="http://schemas.microsoft.com/office/drawing/2014/main" id="{7F09A2DE-34FC-ECC1-5A2D-C6A9BD46CC6E}"/>
              </a:ext>
            </a:extLst>
          </p:cNvPr>
          <p:cNvSpPr txBox="1"/>
          <p:nvPr/>
        </p:nvSpPr>
        <p:spPr>
          <a:xfrm>
            <a:off x="551384" y="736248"/>
            <a:ext cx="7416824" cy="892552"/>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2025</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年度ＳＢＩＲ推進プログラム（一気通貫型　フェーズ１）</a:t>
            </a:r>
            <a:endPar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endParaRPr>
          </a:p>
          <a:p>
            <a:r>
              <a:rPr lang="ja-JP" altLang="en-US" sz="3200" b="1" dirty="0">
                <a:solidFill>
                  <a:schemeClr val="tx1">
                    <a:lumMod val="75000"/>
                    <a:lumOff val="25000"/>
                  </a:schemeClr>
                </a:solidFill>
                <a:latin typeface="Meiryo UI" panose="020B0604030504040204" pitchFamily="50" charset="-128"/>
                <a:ea typeface="Meiryo UI" panose="020B0604030504040204" pitchFamily="50" charset="-128"/>
              </a:rPr>
              <a:t>助成事業実施計画書</a:t>
            </a:r>
          </a:p>
        </p:txBody>
      </p:sp>
      <p:sp>
        <p:nvSpPr>
          <p:cNvPr id="15" name="テキスト ボックス 14">
            <a:extLst>
              <a:ext uri="{FF2B5EF4-FFF2-40B4-BE49-F238E27FC236}">
                <a16:creationId xmlns:a16="http://schemas.microsoft.com/office/drawing/2014/main" id="{689EC023-A66B-76C4-8CD7-0B61BF41F074}"/>
              </a:ext>
            </a:extLst>
          </p:cNvPr>
          <p:cNvSpPr txBox="1"/>
          <p:nvPr/>
        </p:nvSpPr>
        <p:spPr>
          <a:xfrm>
            <a:off x="551384" y="3854269"/>
            <a:ext cx="11318844" cy="1897571"/>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nSpc>
                <a:spcPct val="120000"/>
              </a:lnSpc>
            </a:pPr>
            <a:r>
              <a:rPr lang="ja-JP" altLang="en-US" sz="2000" b="1" kern="100" dirty="0">
                <a:solidFill>
                  <a:schemeClr val="tx1">
                    <a:lumMod val="50000"/>
                    <a:lumOff val="50000"/>
                  </a:schemeClr>
                </a:solidFill>
                <a:effectLst/>
                <a:latin typeface="Meiryo UI" panose="020B0604030504040204" pitchFamily="50" charset="-128"/>
                <a:ea typeface="Meiryo UI" panose="020B0604030504040204" pitchFamily="50" charset="-128"/>
                <a:cs typeface="Times New Roman" panose="02020603050405020304" pitchFamily="18" charset="0"/>
              </a:rPr>
              <a:t>研究開発課題番号：</a:t>
            </a: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〇</a:t>
            </a:r>
            <a:endParaRPr lang="en-US" altLang="ja-JP" sz="2000" b="1" kern="1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提案テーマ名：〇〇〇〇〇〇〇〇〇〇〇〇〇〇〇〇〇〇〇〇</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提案者名：株式会社●●●●●</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endParaRPr lang="ja-JP" altLang="en-US" sz="2000" b="1" dirty="0">
              <a:solidFill>
                <a:schemeClr val="tx1">
                  <a:lumMod val="50000"/>
                  <a:lumOff val="50000"/>
                </a:schemeClr>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D4CF6A6B-030B-B8F3-03E1-812413FC9383}"/>
              </a:ext>
            </a:extLst>
          </p:cNvPr>
          <p:cNvSpPr/>
          <p:nvPr/>
        </p:nvSpPr>
        <p:spPr bwMode="auto">
          <a:xfrm>
            <a:off x="8633160" y="4005064"/>
            <a:ext cx="2618185" cy="2475961"/>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1800" b="0" i="1" u="none" strike="noStrike" kern="0" cap="none" spc="0" normalizeH="0" baseline="0" noProof="0" dirty="0">
                <a:ln>
                  <a:noFill/>
                </a:ln>
                <a:solidFill>
                  <a:schemeClr val="bg1"/>
                </a:solidFill>
                <a:effectLst/>
                <a:uLnTx/>
                <a:uFillTx/>
                <a:latin typeface="Arial" charset="0"/>
                <a:ea typeface="ＭＳ Ｐゴシック" charset="-128"/>
              </a:rPr>
              <a:t>製品・サービス</a:t>
            </a:r>
            <a:endParaRPr kumimoji="0" lang="en-US" altLang="ja-JP" sz="1800" b="0" i="1" u="none" strike="noStrike" kern="0" cap="none" spc="0" normalizeH="0" baseline="0" noProof="0" dirty="0">
              <a:ln>
                <a:noFill/>
              </a:ln>
              <a:solidFill>
                <a:schemeClr val="bg1"/>
              </a:solidFill>
              <a:effectLst/>
              <a:uLnTx/>
              <a:uFillTx/>
              <a:latin typeface="Arial" charset="0"/>
              <a:ea typeface="ＭＳ Ｐゴシック" charset="-128"/>
            </a:endParaRPr>
          </a:p>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1800" b="0" i="1" u="none" strike="noStrike" kern="0" cap="none" spc="0" normalizeH="0" baseline="0" noProof="0" dirty="0">
                <a:ln>
                  <a:noFill/>
                </a:ln>
                <a:solidFill>
                  <a:schemeClr val="bg1"/>
                </a:solidFill>
                <a:effectLst/>
                <a:uLnTx/>
                <a:uFillTx/>
                <a:latin typeface="Arial" charset="0"/>
                <a:ea typeface="ＭＳ Ｐゴシック" charset="-128"/>
              </a:rPr>
              <a:t>イメージ等</a:t>
            </a:r>
          </a:p>
        </p:txBody>
      </p:sp>
      <p:sp>
        <p:nvSpPr>
          <p:cNvPr id="2" name="Title 6">
            <a:extLst>
              <a:ext uri="{FF2B5EF4-FFF2-40B4-BE49-F238E27FC236}">
                <a16:creationId xmlns:a16="http://schemas.microsoft.com/office/drawing/2014/main" id="{E75DCCFE-A8CF-3C42-D395-83F71BBB4A7A}"/>
              </a:ext>
            </a:extLst>
          </p:cNvPr>
          <p:cNvSpPr txBox="1">
            <a:spLocks/>
          </p:cNvSpPr>
          <p:nvPr/>
        </p:nvSpPr>
        <p:spPr bwMode="blackWhite">
          <a:xfrm>
            <a:off x="1195502" y="2060848"/>
            <a:ext cx="9800996" cy="1371145"/>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solidFill>
                  <a:schemeClr val="tx1">
                    <a:lumMod val="75000"/>
                    <a:lumOff val="25000"/>
                  </a:schemeClr>
                </a:solidFill>
              </a:rPr>
              <a:t>＜注意事項＞</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本資料に記載している項目に必要情報を入力し、「助成事業実施計画書」を作成してください。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フォーマットはあくまで例示であり、資料の体裁・分量を変えることは自由ですが、各ページの記載ガイド（青字）について十分な言及がない場合は、審査において十分に評価されない可能性があります。なお、事実・データ等の記載は、その出典を明記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審査委員に公開したくない情報は、本提案書には記載しないでください。ただし、審査委員の判断材料が不足する場合は審査結果に影響する場合もありますのでご注意ください。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必要に応じて、参考資料（自由様式）を挿入してください。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応募にあたっては、公募要領及び交付規程をご覧ください。審査の結果、採択され、事業を実施するには、これらの内容に同意いただくことが必要です。</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提出書類一式の容量は最大</a:t>
            </a:r>
            <a:r>
              <a:rPr kumimoji="1" lang="en-US" altLang="ja-JP" sz="1100" dirty="0">
                <a:solidFill>
                  <a:schemeClr val="tx1">
                    <a:lumMod val="75000"/>
                    <a:lumOff val="25000"/>
                  </a:schemeClr>
                </a:solidFill>
              </a:rPr>
              <a:t>100</a:t>
            </a:r>
            <a:r>
              <a:rPr kumimoji="1" lang="ja-JP" altLang="en-US" sz="1100" dirty="0">
                <a:solidFill>
                  <a:schemeClr val="tx1">
                    <a:lumMod val="75000"/>
                    <a:lumOff val="25000"/>
                  </a:schemeClr>
                </a:solidFill>
              </a:rPr>
              <a:t>ＭＢ以内としてください。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endParaRPr kumimoji="1" lang="ja-JP" altLang="en-US" sz="1100" dirty="0">
              <a:solidFill>
                <a:schemeClr val="tx1">
                  <a:lumMod val="75000"/>
                  <a:lumOff val="25000"/>
                </a:schemeClr>
              </a:solidFill>
            </a:endParaRPr>
          </a:p>
        </p:txBody>
      </p:sp>
    </p:spTree>
    <p:extLst>
      <p:ext uri="{BB962C8B-B14F-4D97-AF65-F5344CB8AC3E}">
        <p14:creationId xmlns:p14="http://schemas.microsoft.com/office/powerpoint/2010/main" val="416056963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ee4pContent3">
            <a:extLst>
              <a:ext uri="{FF2B5EF4-FFF2-40B4-BE49-F238E27FC236}">
                <a16:creationId xmlns:a16="http://schemas.microsoft.com/office/drawing/2014/main" id="{331719C2-376E-6240-0364-B61E1292117E}"/>
              </a:ext>
            </a:extLst>
          </p:cNvPr>
          <p:cNvSpPr txBox="1"/>
          <p:nvPr/>
        </p:nvSpPr>
        <p:spPr>
          <a:xfrm>
            <a:off x="-5884"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．事業化に係る課題</a:t>
            </a:r>
            <a:endParaRPr kumimoji="1" lang="en-US" altLang="ja-JP" sz="1400" dirty="0">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・事業の立ち上げにあたって、現時点で充足されていない要素（課題）を記載してください。</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．売上見通し</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 ・ターゲット市場に対して、どのように収益を上げるか、その仕組みを分かりやすく説明してください。</a:t>
            </a: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4825805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A523C856-F39D-E890-0A21-F745BB2093C2}"/>
              </a:ext>
            </a:extLst>
          </p:cNvPr>
          <p:cNvSpPr txBox="1">
            <a:spLocks/>
          </p:cNvSpPr>
          <p:nvPr/>
        </p:nvSpPr>
        <p:spPr>
          <a:xfrm>
            <a:off x="177940" y="610047"/>
            <a:ext cx="12014060"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６．技術的課題及びその解決方法｜事業化までに解決すべき重要な技術的課題とその解決方法</a:t>
            </a:r>
            <a:endParaRPr kumimoji="1" lang="en-US" altLang="ja-JP" sz="2200" dirty="0">
              <a:solidFill>
                <a:schemeClr val="tx1"/>
              </a:solidFill>
            </a:endParaRPr>
          </a:p>
        </p:txBody>
      </p:sp>
      <p:sp>
        <p:nvSpPr>
          <p:cNvPr id="4" name="ee4pContent3">
            <a:extLst>
              <a:ext uri="{FF2B5EF4-FFF2-40B4-BE49-F238E27FC236}">
                <a16:creationId xmlns:a16="http://schemas.microsoft.com/office/drawing/2014/main" id="{6DC2DA0B-A4B9-0438-1EE8-D61722D03926}"/>
              </a:ext>
            </a:extLst>
          </p:cNvPr>
          <p:cNvSpPr txBox="1"/>
          <p:nvPr/>
        </p:nvSpPr>
        <p:spPr>
          <a:xfrm>
            <a:off x="-5884" y="936104"/>
            <a:ext cx="12192000"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．従来の問題点</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・事業化までに解決すべき重要な技術的課題とその解決方法について、具体的に記載してください。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．成果指標の設定と計測方法</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・解決すべき技術的課題に対し、技術開発の検証事項、成果指標及びその計測方法を具体的かつ定量的に記載してください。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kumimoji="1" lang="en-US" altLang="ja-JP" sz="1400" dirty="0">
                <a:ea typeface="Meiryo UI" panose="020B0604030504040204" pitchFamily="50" charset="-128"/>
              </a:rPr>
              <a:t>   Ⅲ</a:t>
            </a:r>
            <a:r>
              <a:rPr kumimoji="1" lang="ja-JP" altLang="en-US" sz="1400" dirty="0">
                <a:ea typeface="Meiryo UI" panose="020B0604030504040204" pitchFamily="50" charset="-128"/>
              </a:rPr>
              <a:t>．これまでの技術開発の状況等</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・提案テーマにおける技術開発の基となる取り組みについて、開発内容、開発成果を、実験データ等を示しながら記載してください。</a:t>
            </a:r>
          </a:p>
          <a:p>
            <a:pPr>
              <a:buNone/>
            </a:pPr>
            <a:r>
              <a:rPr lang="ja-JP" altLang="en-US" sz="1400" dirty="0">
                <a:solidFill>
                  <a:srgbClr val="0066FF"/>
                </a:solidFill>
                <a:latin typeface="Meiryo UI" panose="020B0604030504040204" pitchFamily="50" charset="-128"/>
                <a:ea typeface="Meiryo UI" panose="020B0604030504040204" pitchFamily="50" charset="-128"/>
              </a:rPr>
              <a:t>  ・成果指標の設定と同様ですが、提案内容が単なるアイデアではなく、科学的根拠や定量的な試算結果に基づくことが分かるように記載してください。</a:t>
            </a: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p:txBody>
      </p:sp>
      <p:graphicFrame>
        <p:nvGraphicFramePr>
          <p:cNvPr id="2" name="表 1">
            <a:extLst>
              <a:ext uri="{FF2B5EF4-FFF2-40B4-BE49-F238E27FC236}">
                <a16:creationId xmlns:a16="http://schemas.microsoft.com/office/drawing/2014/main" id="{D07C1E37-AC11-6BBA-B626-AD0A3A4523FC}"/>
              </a:ext>
            </a:extLst>
          </p:cNvPr>
          <p:cNvGraphicFramePr>
            <a:graphicFrameLocks noGrp="1"/>
          </p:cNvGraphicFramePr>
          <p:nvPr>
            <p:extLst>
              <p:ext uri="{D42A27DB-BD31-4B8C-83A1-F6EECF244321}">
                <p14:modId xmlns:p14="http://schemas.microsoft.com/office/powerpoint/2010/main" val="3602425918"/>
              </p:ext>
            </p:extLst>
          </p:nvPr>
        </p:nvGraphicFramePr>
        <p:xfrm>
          <a:off x="156701" y="2267254"/>
          <a:ext cx="11878599" cy="3247314"/>
        </p:xfrm>
        <a:graphic>
          <a:graphicData uri="http://schemas.openxmlformats.org/drawingml/2006/table">
            <a:tbl>
              <a:tblPr firstRow="1" bandRow="1"/>
              <a:tblGrid>
                <a:gridCol w="2227580">
                  <a:extLst>
                    <a:ext uri="{9D8B030D-6E8A-4147-A177-3AD203B41FA5}">
                      <a16:colId xmlns:a16="http://schemas.microsoft.com/office/drawing/2014/main" val="20000"/>
                    </a:ext>
                  </a:extLst>
                </a:gridCol>
                <a:gridCol w="6890039">
                  <a:extLst>
                    <a:ext uri="{9D8B030D-6E8A-4147-A177-3AD203B41FA5}">
                      <a16:colId xmlns:a16="http://schemas.microsoft.com/office/drawing/2014/main" val="20001"/>
                    </a:ext>
                  </a:extLst>
                </a:gridCol>
                <a:gridCol w="2760980">
                  <a:extLst>
                    <a:ext uri="{9D8B030D-6E8A-4147-A177-3AD203B41FA5}">
                      <a16:colId xmlns:a16="http://schemas.microsoft.com/office/drawing/2014/main" val="20002"/>
                    </a:ext>
                  </a:extLst>
                </a:gridCol>
              </a:tblGrid>
              <a:tr h="0">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1" baseline="0" dirty="0">
                          <a:solidFill>
                            <a:schemeClr val="bg1"/>
                          </a:solidFill>
                          <a:effectLst>
                            <a:outerShdw blurRad="38100" dist="38100" dir="2700000" algn="tl">
                              <a:srgbClr val="000000">
                                <a:alpha val="43137"/>
                              </a:srgbClr>
                            </a:outerShdw>
                          </a:effectLst>
                          <a:latin typeface="ＭＳ ゴシック" pitchFamily="49" charset="-128"/>
                          <a:ea typeface="ＭＳ ゴシック" pitchFamily="49" charset="-128"/>
                        </a:rPr>
                        <a:t>研究開発項目</a:t>
                      </a:r>
                    </a:p>
                  </a:txBody>
                  <a:tcPr marT="31227" marB="31227">
                    <a:lnL w="12700" cmpd="sng">
                      <a:solidFill>
                        <a:srgbClr val="FFFFFF"/>
                      </a:solidFill>
                    </a:lnL>
                    <a:lnR w="12700" cmpd="sng">
                      <a:solidFill>
                        <a:srgbClr val="FFFFFF"/>
                      </a:solidFill>
                    </a:lnR>
                    <a:lnT w="12700" cmpd="sng">
                      <a:solidFill>
                        <a:srgbClr val="FFFFFF"/>
                      </a:solidFill>
                    </a:lnT>
                    <a:lnB w="38100" cap="flat" cmpd="sng" algn="ctr">
                      <a:solidFill>
                        <a:srgbClr val="FFFFFF"/>
                      </a:solidFill>
                      <a:prstDash val="solid"/>
                      <a:round/>
                      <a:headEnd type="none" w="med" len="med"/>
                      <a:tailEnd type="none" w="med" len="med"/>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目標（値）</a:t>
                      </a:r>
                    </a:p>
                  </a:txBody>
                  <a:tcPr marT="31227" marB="31227" anchor="ctr">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実施担当者</a:t>
                      </a:r>
                    </a:p>
                  </a:txBody>
                  <a:tcPr marT="31227" marB="31227" anchor="ctr">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extLst>
                  <a:ext uri="{0D108BD9-81ED-4DB2-BD59-A6C34878D82A}">
                    <a16:rowId xmlns:a16="http://schemas.microsoft.com/office/drawing/2014/main" val="10000"/>
                  </a:ext>
                </a:extLst>
              </a:tr>
              <a:tr h="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①</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1"/>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(a)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2"/>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(b)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3"/>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②</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の検討</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4"/>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③</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の評価</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5"/>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④</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の確認</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6"/>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8"/>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9"/>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⑤事業化計画の作成</a:t>
                      </a:r>
                      <a:endParaRPr kumimoji="1" lang="en-US" altLang="ja-JP" sz="1400" baseline="0" dirty="0">
                        <a:latin typeface="ＭＳ ゴシック" pitchFamily="49" charset="-128"/>
                        <a:ea typeface="ＭＳ ゴシック" pitchFamily="49" charset="-128"/>
                      </a:endParaRPr>
                    </a:p>
                    <a:p>
                      <a:r>
                        <a:rPr kumimoji="1" lang="ja-JP" altLang="en-US" sz="1400" baseline="0" dirty="0">
                          <a:latin typeface="ＭＳ ゴシック" pitchFamily="49" charset="-128"/>
                          <a:ea typeface="ＭＳ ゴシック" pitchFamily="49" charset="-128"/>
                        </a:rPr>
                        <a:t>（必須）</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dirty="0">
                          <a:latin typeface="ＭＳ ゴシック" pitchFamily="49" charset="-128"/>
                          <a:ea typeface="ＭＳ ゴシック" pitchFamily="49" charset="-128"/>
                        </a:rPr>
                        <a:t>○○（株）</a:t>
                      </a:r>
                    </a:p>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10"/>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35802859"/>
                  </a:ext>
                </a:extLst>
              </a:tr>
            </a:tbl>
          </a:graphicData>
        </a:graphic>
      </p:graphicFrame>
    </p:spTree>
    <p:extLst>
      <p:ext uri="{BB962C8B-B14F-4D97-AF65-F5344CB8AC3E}">
        <p14:creationId xmlns:p14="http://schemas.microsoft.com/office/powerpoint/2010/main" val="14581601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７．開発スケジュール｜（１）事業化までの開発スケジュール（長期）</a:t>
            </a:r>
            <a:endParaRPr kumimoji="1" lang="en-US" sz="2200" dirty="0">
              <a:solidFill>
                <a:schemeClr val="tx1"/>
              </a:solidFill>
            </a:endParaRPr>
          </a:p>
        </p:txBody>
      </p:sp>
      <p:sp>
        <p:nvSpPr>
          <p:cNvPr id="58" name="Rectangle 61">
            <a:extLst>
              <a:ext uri="{FF2B5EF4-FFF2-40B4-BE49-F238E27FC236}">
                <a16:creationId xmlns:a16="http://schemas.microsoft.com/office/drawing/2014/main" id="{6774CD8D-F0CA-FC85-B3FF-6A4D7FBD0C75}"/>
              </a:ext>
            </a:extLst>
          </p:cNvPr>
          <p:cNvSpPr/>
          <p:nvPr/>
        </p:nvSpPr>
        <p:spPr>
          <a:xfrm>
            <a:off x="0" y="6093296"/>
            <a:ext cx="12192000" cy="69215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rgbClr val="0066FF"/>
                </a:solidFill>
                <a:latin typeface="Meiryo UI" panose="020B0604030504040204" pitchFamily="50" charset="-128"/>
                <a:ea typeface="Meiryo UI" panose="020B0604030504040204" pitchFamily="50" charset="-128"/>
              </a:rPr>
              <a:t>・想定する事業化の達成時期、事業化までのマイルストーンを具体的にわかりやすく記載してください。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・事業化の各段階において、事業化の中断や延期など、事業化全体の計画変更を考慮する必要がある重大な障害を予想し、記載してください。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・また、重大な障害が回避し得ない場合、どの時点で計画変更の判断を下すのかを、線表に記入してください。</a:t>
            </a:r>
          </a:p>
        </p:txBody>
      </p:sp>
      <p:sp>
        <p:nvSpPr>
          <p:cNvPr id="6" name="Rectangle 57">
            <a:extLst>
              <a:ext uri="{FF2B5EF4-FFF2-40B4-BE49-F238E27FC236}">
                <a16:creationId xmlns:a16="http://schemas.microsoft.com/office/drawing/2014/main" id="{C8272A56-589F-34F2-94F7-498FC5F5B647}"/>
              </a:ext>
            </a:extLst>
          </p:cNvPr>
          <p:cNvSpPr/>
          <p:nvPr/>
        </p:nvSpPr>
        <p:spPr>
          <a:xfrm>
            <a:off x="-11892" y="1114344"/>
            <a:ext cx="12197884" cy="647008"/>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長期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を活用し作成ください。本提案から事業化までの計画</a:t>
            </a:r>
            <a:r>
              <a:rPr lang="ja-JP" altLang="en-US" sz="1400">
                <a:solidFill>
                  <a:srgbClr val="0066FF"/>
                </a:solidFill>
                <a:latin typeface="Meiryo UI" panose="020B0604030504040204" pitchFamily="50" charset="-128"/>
                <a:ea typeface="Meiryo UI" panose="020B0604030504040204" pitchFamily="50" charset="-128"/>
              </a:rPr>
              <a:t>を年度ベース</a:t>
            </a:r>
            <a:r>
              <a:rPr lang="ja-JP" altLang="en-US" sz="1400" dirty="0">
                <a:solidFill>
                  <a:srgbClr val="0066FF"/>
                </a:solidFill>
                <a:latin typeface="Meiryo UI" panose="020B0604030504040204" pitchFamily="50" charset="-128"/>
                <a:ea typeface="Meiryo UI" panose="020B0604030504040204" pitchFamily="50" charset="-128"/>
              </a:rPr>
              <a:t>で作成ください。</a:t>
            </a:r>
          </a:p>
        </p:txBody>
      </p:sp>
      <p:pic>
        <p:nvPicPr>
          <p:cNvPr id="5" name="図 4">
            <a:extLst>
              <a:ext uri="{FF2B5EF4-FFF2-40B4-BE49-F238E27FC236}">
                <a16:creationId xmlns:a16="http://schemas.microsoft.com/office/drawing/2014/main" id="{B12714A0-A33A-E982-25A3-150A88A53B6B}"/>
              </a:ext>
            </a:extLst>
          </p:cNvPr>
          <p:cNvPicPr>
            <a:picLocks noChangeAspect="1"/>
          </p:cNvPicPr>
          <p:nvPr/>
        </p:nvPicPr>
        <p:blipFill>
          <a:blip r:embed="rId2"/>
          <a:stretch>
            <a:fillRect/>
          </a:stretch>
        </p:blipFill>
        <p:spPr>
          <a:xfrm>
            <a:off x="1415480" y="1494653"/>
            <a:ext cx="8965827" cy="4623671"/>
          </a:xfrm>
          <a:prstGeom prst="rect">
            <a:avLst/>
          </a:prstGeom>
        </p:spPr>
      </p:pic>
    </p:spTree>
    <p:extLst>
      <p:ext uri="{BB962C8B-B14F-4D97-AF65-F5344CB8AC3E}">
        <p14:creationId xmlns:p14="http://schemas.microsoft.com/office/powerpoint/2010/main" val="271924800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７．開発スケジュール｜（２）本事業における開発スケジュール（短期）</a:t>
            </a:r>
            <a:endParaRPr kumimoji="1" lang="en-US" sz="2200" dirty="0">
              <a:solidFill>
                <a:schemeClr val="tx1"/>
              </a:solidFill>
            </a:endParaRPr>
          </a:p>
        </p:txBody>
      </p:sp>
      <p:sp>
        <p:nvSpPr>
          <p:cNvPr id="58" name="Rectangle 61">
            <a:extLst>
              <a:ext uri="{FF2B5EF4-FFF2-40B4-BE49-F238E27FC236}">
                <a16:creationId xmlns:a16="http://schemas.microsoft.com/office/drawing/2014/main" id="{6774CD8D-F0CA-FC85-B3FF-6A4D7FBD0C75}"/>
              </a:ext>
            </a:extLst>
          </p:cNvPr>
          <p:cNvSpPr/>
          <p:nvPr/>
        </p:nvSpPr>
        <p:spPr>
          <a:xfrm>
            <a:off x="0" y="6093296"/>
            <a:ext cx="12192000" cy="764704"/>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rgbClr val="0066FF"/>
                </a:solidFill>
                <a:latin typeface="Meiryo UI" panose="020B0604030504040204" pitchFamily="50" charset="-128"/>
                <a:ea typeface="Meiryo UI" panose="020B0604030504040204" pitchFamily="50" charset="-128"/>
              </a:rPr>
              <a:t>・各技術開発項目の実施スケジュールを記載してください。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・「技術動向調査」、「市場調査」、「ビジネスプランの作成」等の項目は、技術開発の成果が出てから着手するのではなく、実施期間の初期から着手してください。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・委員会の開催予定がある場合は、スケジュール表に記載してください。</a:t>
            </a:r>
          </a:p>
        </p:txBody>
      </p:sp>
      <p:sp>
        <p:nvSpPr>
          <p:cNvPr id="6" name="Rectangle 57">
            <a:extLst>
              <a:ext uri="{FF2B5EF4-FFF2-40B4-BE49-F238E27FC236}">
                <a16:creationId xmlns:a16="http://schemas.microsoft.com/office/drawing/2014/main" id="{58082414-D0F6-0FEF-1542-26F809454EDF}"/>
              </a:ext>
            </a:extLst>
          </p:cNvPr>
          <p:cNvSpPr/>
          <p:nvPr/>
        </p:nvSpPr>
        <p:spPr>
          <a:xfrm>
            <a:off x="125837" y="1210603"/>
            <a:ext cx="11082207" cy="456853"/>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短期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を活用作成ください。事業開始は、交付決定手続き完了後となります。</a:t>
            </a:r>
            <a:endParaRPr lang="en-US" altLang="ja-JP" sz="1400" dirty="0">
              <a:solidFill>
                <a:srgbClr val="0066FF"/>
              </a:solidFill>
              <a:latin typeface="Meiryo UI" panose="020B0604030504040204" pitchFamily="50" charset="-128"/>
              <a:ea typeface="Meiryo UI" panose="020B0604030504040204" pitchFamily="50" charset="-128"/>
            </a:endParaRPr>
          </a:p>
        </p:txBody>
      </p:sp>
      <p:grpSp>
        <p:nvGrpSpPr>
          <p:cNvPr id="11" name="グループ化 10">
            <a:extLst>
              <a:ext uri="{FF2B5EF4-FFF2-40B4-BE49-F238E27FC236}">
                <a16:creationId xmlns:a16="http://schemas.microsoft.com/office/drawing/2014/main" id="{4E36B332-198D-AE84-3347-43DCCD78701A}"/>
              </a:ext>
            </a:extLst>
          </p:cNvPr>
          <p:cNvGrpSpPr/>
          <p:nvPr/>
        </p:nvGrpSpPr>
        <p:grpSpPr>
          <a:xfrm>
            <a:off x="2207568" y="1943705"/>
            <a:ext cx="7169249" cy="4043889"/>
            <a:chOff x="2207568" y="1943705"/>
            <a:chExt cx="7169249" cy="4043889"/>
          </a:xfrm>
        </p:grpSpPr>
        <p:pic>
          <p:nvPicPr>
            <p:cNvPr id="2" name="図 1">
              <a:extLst>
                <a:ext uri="{FF2B5EF4-FFF2-40B4-BE49-F238E27FC236}">
                  <a16:creationId xmlns:a16="http://schemas.microsoft.com/office/drawing/2014/main" id="{9DDD0A85-3FDA-763A-C20B-91946EAD39DB}"/>
                </a:ext>
              </a:extLst>
            </p:cNvPr>
            <p:cNvPicPr>
              <a:picLocks noChangeAspect="1"/>
            </p:cNvPicPr>
            <p:nvPr/>
          </p:nvPicPr>
          <p:blipFill>
            <a:blip r:embed="rId2"/>
            <a:stretch>
              <a:fillRect/>
            </a:stretch>
          </p:blipFill>
          <p:spPr>
            <a:xfrm>
              <a:off x="2207568" y="2025292"/>
              <a:ext cx="7169249" cy="3962302"/>
            </a:xfrm>
            <a:prstGeom prst="rect">
              <a:avLst/>
            </a:prstGeom>
          </p:spPr>
        </p:pic>
        <p:sp>
          <p:nvSpPr>
            <p:cNvPr id="7" name="正方形/長方形 6">
              <a:extLst>
                <a:ext uri="{FF2B5EF4-FFF2-40B4-BE49-F238E27FC236}">
                  <a16:creationId xmlns:a16="http://schemas.microsoft.com/office/drawing/2014/main" id="{2093159E-6960-2A53-E4E1-B38C8B190891}"/>
                </a:ext>
              </a:extLst>
            </p:cNvPr>
            <p:cNvSpPr/>
            <p:nvPr/>
          </p:nvSpPr>
          <p:spPr>
            <a:xfrm>
              <a:off x="6240016" y="2060848"/>
              <a:ext cx="504056" cy="72008"/>
            </a:xfrm>
            <a:prstGeom prst="rect">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A39591D0-91D7-5A84-8AA9-31226C296808}"/>
                </a:ext>
              </a:extLst>
            </p:cNvPr>
            <p:cNvSpPr/>
            <p:nvPr/>
          </p:nvSpPr>
          <p:spPr>
            <a:xfrm>
              <a:off x="5020815" y="1943705"/>
              <a:ext cx="576064" cy="25330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800" dirty="0">
                  <a:solidFill>
                    <a:srgbClr val="575757"/>
                  </a:solidFill>
                  <a:latin typeface="Meiryo UI" panose="020B0604030504040204" pitchFamily="50" charset="-128"/>
                  <a:ea typeface="Meiryo UI" panose="020B0604030504040204" pitchFamily="50" charset="-128"/>
                </a:rPr>
                <a:t>2025</a:t>
              </a:r>
              <a:r>
                <a:rPr kumimoji="1" lang="ja-JP" altLang="en-US" sz="800" dirty="0">
                  <a:solidFill>
                    <a:srgbClr val="575757"/>
                  </a:solidFill>
                  <a:latin typeface="Meiryo UI" panose="020B0604030504040204" pitchFamily="50" charset="-128"/>
                  <a:ea typeface="Meiryo UI" panose="020B0604030504040204" pitchFamily="50" charset="-128"/>
                </a:rPr>
                <a:t>年</a:t>
              </a:r>
            </a:p>
          </p:txBody>
        </p:sp>
        <p:sp>
          <p:nvSpPr>
            <p:cNvPr id="10" name="正方形/長方形 9">
              <a:extLst>
                <a:ext uri="{FF2B5EF4-FFF2-40B4-BE49-F238E27FC236}">
                  <a16:creationId xmlns:a16="http://schemas.microsoft.com/office/drawing/2014/main" id="{E5C9D107-FF19-C969-078F-82E1E4B2A12D}"/>
                </a:ext>
              </a:extLst>
            </p:cNvPr>
            <p:cNvSpPr/>
            <p:nvPr/>
          </p:nvSpPr>
          <p:spPr>
            <a:xfrm>
              <a:off x="7786898" y="1943705"/>
              <a:ext cx="576064" cy="25330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800" dirty="0">
                  <a:solidFill>
                    <a:srgbClr val="575757"/>
                  </a:solidFill>
                  <a:latin typeface="Meiryo UI" panose="020B0604030504040204" pitchFamily="50" charset="-128"/>
                  <a:ea typeface="Meiryo UI" panose="020B0604030504040204" pitchFamily="50" charset="-128"/>
                </a:rPr>
                <a:t>2026</a:t>
              </a:r>
              <a:r>
                <a:rPr kumimoji="1" lang="ja-JP" altLang="en-US" sz="800" dirty="0">
                  <a:solidFill>
                    <a:srgbClr val="575757"/>
                  </a:solidFill>
                  <a:latin typeface="Meiryo UI" panose="020B0604030504040204" pitchFamily="50" charset="-128"/>
                  <a:ea typeface="Meiryo UI" panose="020B0604030504040204" pitchFamily="50" charset="-128"/>
                </a:rPr>
                <a:t>年</a:t>
              </a:r>
            </a:p>
          </p:txBody>
        </p:sp>
      </p:grpSp>
    </p:spTree>
    <p:extLst>
      <p:ext uri="{BB962C8B-B14F-4D97-AF65-F5344CB8AC3E}">
        <p14:creationId xmlns:p14="http://schemas.microsoft.com/office/powerpoint/2010/main" val="70146831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ee4pContent3">
            <a:extLst>
              <a:ext uri="{FF2B5EF4-FFF2-40B4-BE49-F238E27FC236}">
                <a16:creationId xmlns:a16="http://schemas.microsoft.com/office/drawing/2014/main" id="{8108F78C-F707-365C-C2D7-3894E85011C9}"/>
              </a:ext>
            </a:extLst>
          </p:cNvPr>
          <p:cNvSpPr txBox="1"/>
          <p:nvPr/>
        </p:nvSpPr>
        <p:spPr>
          <a:xfrm>
            <a:off x="0" y="936104"/>
            <a:ext cx="11928648" cy="5877272"/>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．類似技術の状況</a:t>
            </a:r>
            <a:endParaRPr kumimoji="1" lang="en-US" altLang="ja-JP" sz="1400" dirty="0">
              <a:ea typeface="Meiryo UI" panose="020B0604030504040204" pitchFamily="50" charset="-128"/>
            </a:endParaRPr>
          </a:p>
          <a:p>
            <a:pPr marL="108000" lvl="1" indent="0">
              <a:buSzPct val="100000"/>
              <a:buNone/>
            </a:pPr>
            <a:r>
              <a:rPr kumimoji="1" lang="en-US" altLang="ja-JP" sz="1400" dirty="0">
                <a:solidFill>
                  <a:srgbClr val="0066FF"/>
                </a:solidFill>
                <a:latin typeface="Meiryo UI" panose="020B0604030504040204" pitchFamily="50" charset="-128"/>
                <a:ea typeface="Meiryo UI" panose="020B0604030504040204" pitchFamily="50" charset="-128"/>
              </a:rPr>
              <a:t> </a:t>
            </a:r>
            <a:r>
              <a:rPr lang="ja-JP" altLang="en-US" sz="1400" dirty="0">
                <a:solidFill>
                  <a:srgbClr val="0066FF"/>
                </a:solidFill>
                <a:latin typeface="Meiryo UI" panose="020B0604030504040204" pitchFamily="50" charset="-128"/>
                <a:ea typeface="Meiryo UI" panose="020B0604030504040204" pitchFamily="50" charset="-128"/>
              </a:rPr>
              <a:t>・提供する技術、サービス、商品の先行事例や類似技術について、その状況を記載してください。</a:t>
            </a:r>
          </a:p>
          <a:p>
            <a:pPr marL="179388" indent="-179388"/>
            <a:r>
              <a:rPr lang="ja-JP" altLang="en-US" sz="1400" dirty="0">
                <a:solidFill>
                  <a:srgbClr val="0066FF"/>
                </a:solidFill>
                <a:latin typeface="Meiryo UI" panose="020B0604030504040204" pitchFamily="50" charset="-128"/>
                <a:ea typeface="Meiryo UI" panose="020B0604030504040204" pitchFamily="50" charset="-128"/>
              </a:rPr>
              <a:t>・直接的な競合だけではなく、課題の解決やニーズの充足が期待できる別の方法（間接的な競合）についても、可能な限り記載してください。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kumimoji="1" lang="ja-JP" altLang="en-US" sz="1400" dirty="0">
                <a:ea typeface="Meiryo UI" panose="020B0604030504040204" pitchFamily="50" charset="-128"/>
              </a:rPr>
              <a:t>　</a:t>
            </a:r>
            <a:endParaRPr kumimoji="1" lang="en-US" altLang="ja-JP" sz="1400" dirty="0">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a:p>
            <a:pPr>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Ⅱ</a:t>
            </a:r>
            <a:r>
              <a:rPr kumimoji="1" lang="ja-JP" altLang="en-US" sz="1400" dirty="0">
                <a:ea typeface="Meiryo UI" panose="020B0604030504040204" pitchFamily="50" charset="-128"/>
              </a:rPr>
              <a:t>．ビジネスに関与する知的財産権（特許等）の取得状況</a:t>
            </a:r>
            <a:endParaRPr kumimoji="1" lang="en-US" altLang="ja-JP" sz="1400" dirty="0">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・提案テーマに関する知的財産権（特許等）の取得状況等を記載してください。提案者及び全ての共同提案者も含め、提案テーマに関するすべて知的財産権の取得　</a:t>
            </a:r>
            <a:endParaRPr kumimoji="1" lang="en-US" altLang="ja-JP" sz="1400" dirty="0">
              <a:solidFill>
                <a:srgbClr val="0066FF"/>
              </a:solidFill>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状況等を記載してください。</a:t>
            </a:r>
          </a:p>
          <a:p>
            <a:pPr>
              <a:buNone/>
            </a:pPr>
            <a:r>
              <a:rPr kumimoji="1" lang="ja-JP" altLang="en-US" sz="1400" dirty="0">
                <a:solidFill>
                  <a:srgbClr val="0066FF"/>
                </a:solidFill>
                <a:ea typeface="Meiryo UI" panose="020B0604030504040204" pitchFamily="50" charset="-128"/>
              </a:rPr>
              <a:t>　 ・現時点で取得済であるものは、「発明の名称」、「発明者」、「権利者」、「出願年月日」、「出願国」、「取得年月日」、「備考（登録番号等）」を記載の上、「内容 （要約）」を記載してください。</a:t>
            </a:r>
          </a:p>
          <a:p>
            <a:pPr>
              <a:buNone/>
            </a:pPr>
            <a:r>
              <a:rPr kumimoji="1" lang="ja-JP" altLang="en-US" sz="1400" dirty="0">
                <a:solidFill>
                  <a:srgbClr val="0066FF"/>
                </a:solidFill>
                <a:ea typeface="Meiryo UI" panose="020B0604030504040204" pitchFamily="50" charset="-128"/>
              </a:rPr>
              <a:t>　 ・現時点で出願済であるものは、「発明の名称」、「発明者」、「出願人」、「出願年月日」、「出願国」、「経過情報（審査請求中等）」、「備考（出願番号等）」を記　</a:t>
            </a:r>
            <a:endParaRPr kumimoji="1" lang="en-US" altLang="ja-JP" sz="1400" dirty="0">
              <a:solidFill>
                <a:srgbClr val="0066FF"/>
              </a:solidFill>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載の上、「内容（要約）」を記載してください。</a:t>
            </a:r>
            <a:endParaRPr kumimoji="1" lang="en-US" altLang="ja-JP" sz="1400" dirty="0">
              <a:solidFill>
                <a:srgbClr val="0066FF"/>
              </a:solidFill>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
        <p:nvSpPr>
          <p:cNvPr id="46" name="Title 1">
            <a:extLst>
              <a:ext uri="{FF2B5EF4-FFF2-40B4-BE49-F238E27FC236}">
                <a16:creationId xmlns:a16="http://schemas.microsoft.com/office/drawing/2014/main" id="{4654C8D5-D367-BF9D-80BE-266DFA085E1F}"/>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47" name="直線コネクタ 46">
            <a:extLst>
              <a:ext uri="{FF2B5EF4-FFF2-40B4-BE49-F238E27FC236}">
                <a16:creationId xmlns:a16="http://schemas.microsoft.com/office/drawing/2014/main" id="{ED46290F-85C9-DCA4-C1AB-5DEC3970D793}"/>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8" name="Title 1">
            <a:extLst>
              <a:ext uri="{FF2B5EF4-FFF2-40B4-BE49-F238E27FC236}">
                <a16:creationId xmlns:a16="http://schemas.microsoft.com/office/drawing/2014/main" id="{081EAFD8-421E-548E-E1B9-E1CC1506D9D1}"/>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８．類似技術の状況及び知財戦略｜競合する類似プロダクツや代替ソリューションとの比較及び知財戦略</a:t>
            </a:r>
          </a:p>
        </p:txBody>
      </p:sp>
    </p:spTree>
    <p:extLst>
      <p:ext uri="{BB962C8B-B14F-4D97-AF65-F5344CB8AC3E}">
        <p14:creationId xmlns:p14="http://schemas.microsoft.com/office/powerpoint/2010/main" val="347095646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e4pContent3">
            <a:extLst>
              <a:ext uri="{FF2B5EF4-FFF2-40B4-BE49-F238E27FC236}">
                <a16:creationId xmlns:a16="http://schemas.microsoft.com/office/drawing/2014/main" id="{01C6D3B3-1633-C6D3-2D95-1B1973527D06}"/>
              </a:ext>
            </a:extLst>
          </p:cNvPr>
          <p:cNvSpPr txBox="1"/>
          <p:nvPr/>
        </p:nvSpPr>
        <p:spPr>
          <a:xfrm>
            <a:off x="0" y="936104"/>
            <a:ext cx="12192000"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．自社の強みと経験（技術優位性）</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・プロダクト・マーケット・フィットをどのように実現するのか、開発する製品がターゲットとする市場に適合していることが分かるように記載してください。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ja-JP" altLang="en-US"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．市場規模（現状と将来見通し）／産業創出効果</a:t>
            </a:r>
            <a:endParaRPr kumimoji="1" lang="en-US" altLang="ja-JP" sz="1400" dirty="0">
              <a:ea typeface="Meiryo UI" panose="020B0604030504040204" pitchFamily="50" charset="-128"/>
            </a:endParaRPr>
          </a:p>
          <a:p>
            <a:pPr marL="108000" lvl="1" indent="0">
              <a:buSzPct val="100000"/>
              <a:buNone/>
            </a:pPr>
            <a:r>
              <a:rPr kumimoji="1" lang="ja-JP" altLang="en-US" sz="1400" dirty="0">
                <a:solidFill>
                  <a:srgbClr val="0066FF"/>
                </a:solidFill>
                <a:ea typeface="Meiryo UI" panose="020B0604030504040204" pitchFamily="50" charset="-128"/>
              </a:rPr>
              <a:t>・商品・サービスのターゲットとする市場について、業界全般の状況を記載してください。</a:t>
            </a:r>
          </a:p>
          <a:p>
            <a:pPr marL="108000" lvl="1" indent="0">
              <a:buSzPct val="100000"/>
              <a:buNone/>
            </a:pPr>
            <a:r>
              <a:rPr kumimoji="1" lang="ja-JP" altLang="en-US" sz="1400" dirty="0">
                <a:solidFill>
                  <a:srgbClr val="0066FF"/>
                </a:solidFill>
                <a:ea typeface="Meiryo UI" panose="020B0604030504040204" pitchFamily="50" charset="-128"/>
              </a:rPr>
              <a:t>・市場を大分類から、個々の商品・サービス単位の小分類に至るまで区分して、段階的に、それぞれの市場規模やシェア構成等の概況について記載してください。</a:t>
            </a:r>
          </a:p>
          <a:p>
            <a:pPr marL="108000" lvl="1" indent="0">
              <a:buSzPct val="100000"/>
              <a:buNone/>
            </a:pPr>
            <a:r>
              <a:rPr kumimoji="1" lang="ja-JP" altLang="en-US" sz="1400" dirty="0">
                <a:solidFill>
                  <a:srgbClr val="0066FF"/>
                </a:solidFill>
                <a:ea typeface="Meiryo UI" panose="020B0604030504040204" pitchFamily="50" charset="-128"/>
              </a:rPr>
              <a:t>・法的規制、販売条件、季節変動等、市場に特異性がある場合には、併せて記載してください。</a:t>
            </a:r>
          </a:p>
          <a:p>
            <a:pPr marL="108000" lvl="1" indent="0">
              <a:buSzPct val="100000"/>
              <a:buNone/>
            </a:pPr>
            <a:r>
              <a:rPr kumimoji="1" lang="ja-JP" altLang="en-US" sz="1400" dirty="0">
                <a:solidFill>
                  <a:srgbClr val="0066FF"/>
                </a:solidFill>
                <a:ea typeface="Meiryo UI" panose="020B0604030504040204" pitchFamily="50" charset="-128"/>
              </a:rPr>
              <a:t>・市場規模の算出根拠（算式や資料名）を明確に記載してください。</a:t>
            </a:r>
          </a:p>
          <a:p>
            <a:pPr marL="108000" lvl="1" indent="0">
              <a:buSzPct val="100000"/>
              <a:buNone/>
            </a:pP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1439670"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９．事業として成功すると考えた理由｜</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10291433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98DC75E5-DF31-B549-8EA0-9DEB57CE2CC5}"/>
              </a:ext>
            </a:extLst>
          </p:cNvPr>
          <p:cNvSpPr txBox="1">
            <a:spLocks/>
          </p:cNvSpPr>
          <p:nvPr/>
        </p:nvSpPr>
        <p:spPr>
          <a:xfrm>
            <a:off x="177940" y="610047"/>
            <a:ext cx="491480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200" dirty="0">
                <a:solidFill>
                  <a:schemeClr val="tx1"/>
                </a:solidFill>
              </a:rPr>
              <a:t>10</a:t>
            </a:r>
            <a:r>
              <a:rPr lang="ja-JP" altLang="en-US" sz="2200" dirty="0">
                <a:solidFill>
                  <a:schemeClr val="tx1"/>
                </a:solidFill>
              </a:rPr>
              <a:t>．支出計画｜本事業における資金計画</a:t>
            </a:r>
            <a:endParaRPr kumimoji="1" lang="en-US" altLang="ja-JP" sz="2200" spc="-40" dirty="0">
              <a:solidFill>
                <a:schemeClr val="tx1"/>
              </a:solidFill>
            </a:endParaRPr>
          </a:p>
        </p:txBody>
      </p:sp>
      <p:pic>
        <p:nvPicPr>
          <p:cNvPr id="5" name="図 4">
            <a:extLst>
              <a:ext uri="{FF2B5EF4-FFF2-40B4-BE49-F238E27FC236}">
                <a16:creationId xmlns:a16="http://schemas.microsoft.com/office/drawing/2014/main" id="{22B7FBFB-6541-8D59-3EF4-729886046EA1}"/>
              </a:ext>
            </a:extLst>
          </p:cNvPr>
          <p:cNvPicPr>
            <a:picLocks noChangeAspect="1"/>
          </p:cNvPicPr>
          <p:nvPr/>
        </p:nvPicPr>
        <p:blipFill>
          <a:blip r:embed="rId2"/>
          <a:stretch>
            <a:fillRect/>
          </a:stretch>
        </p:blipFill>
        <p:spPr>
          <a:xfrm>
            <a:off x="2855640" y="2276872"/>
            <a:ext cx="4915664" cy="4478716"/>
          </a:xfrm>
          <a:prstGeom prst="rect">
            <a:avLst/>
          </a:prstGeom>
        </p:spPr>
      </p:pic>
      <p:sp>
        <p:nvSpPr>
          <p:cNvPr id="4" name="Rectangle 57">
            <a:extLst>
              <a:ext uri="{FF2B5EF4-FFF2-40B4-BE49-F238E27FC236}">
                <a16:creationId xmlns:a16="http://schemas.microsoft.com/office/drawing/2014/main" id="{CD6E502E-F7C6-1A29-FFD7-2D66C94F5F83}"/>
              </a:ext>
            </a:extLst>
          </p:cNvPr>
          <p:cNvSpPr/>
          <p:nvPr/>
        </p:nvSpPr>
        <p:spPr>
          <a:xfrm>
            <a:off x="161584" y="1102371"/>
            <a:ext cx="11551040" cy="117449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・本事業における支出計画について、</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の様式を使用して、年度ごとに本事業の実施内容との費用の関係性が分かるように具体的に記載し、本ページに貼付してください。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a:t>
            </a:r>
            <a:r>
              <a:rPr lang="ja-JP" altLang="en-US" sz="1400" dirty="0">
                <a:solidFill>
                  <a:srgbClr val="0066FF"/>
                </a:solidFill>
                <a:latin typeface="Meiryo UI" panose="020B0604030504040204" pitchFamily="50" charset="-128"/>
                <a:ea typeface="Meiryo UI" panose="020B0604030504040204" pitchFamily="50" charset="-128"/>
              </a:rPr>
              <a:t>共同</a:t>
            </a:r>
            <a:r>
              <a:rPr lang="zh-TW" altLang="en-US" sz="1400" dirty="0">
                <a:solidFill>
                  <a:srgbClr val="0066FF"/>
                </a:solidFill>
                <a:latin typeface="Meiryo UI" panose="020B0604030504040204" pitchFamily="50" charset="-128"/>
                <a:ea typeface="Meiryo UI" panose="020B0604030504040204" pitchFamily="50" charset="-128"/>
              </a:rPr>
              <a:t>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の様式、共同研究先は、シート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共同研究先用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の様式を使用し、代表提案者および、設定した全ての機関（共同提案者、共同研究先）について支出計画を作成してください。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（共同提案者、共同研究者がある場合、それぞれ作成が必要です）</a:t>
            </a:r>
          </a:p>
        </p:txBody>
      </p:sp>
    </p:spTree>
    <p:extLst>
      <p:ext uri="{BB962C8B-B14F-4D97-AF65-F5344CB8AC3E}">
        <p14:creationId xmlns:p14="http://schemas.microsoft.com/office/powerpoint/2010/main" val="185997415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chemeClr val="tx1"/>
                </a:solidFill>
                <a:latin typeface="Trebuchet MS" panose="020B0603020202020204" pitchFamily="34" charset="0"/>
                <a:ea typeface="Meiryo UI" panose="020B0604030504040204" pitchFamily="50" charset="-128"/>
              </a:rPr>
              <a:t> 目次</a:t>
            </a:r>
            <a:endParaRPr kumimoji="1" lang="en-US" sz="4000" dirty="0">
              <a:solidFill>
                <a:schemeClr val="tx1"/>
              </a:solidFill>
              <a:latin typeface="Trebuchet MS" panose="020B0603020202020204" pitchFamily="34" charset="0"/>
              <a:ea typeface="Meiryo UI" panose="020B0604030504040204" pitchFamily="50" charset="-128"/>
            </a:endParaRPr>
          </a:p>
        </p:txBody>
      </p:sp>
      <p:sp>
        <p:nvSpPr>
          <p:cNvPr id="4" name="Rectangle 23">
            <a:extLst>
              <a:ext uri="{FF2B5EF4-FFF2-40B4-BE49-F238E27FC236}">
                <a16:creationId xmlns:a16="http://schemas.microsoft.com/office/drawing/2014/main" id="{76F3EC71-55A4-D67C-1065-09270D2E473F}"/>
              </a:ext>
            </a:extLst>
          </p:cNvPr>
          <p:cNvSpPr/>
          <p:nvPr/>
        </p:nvSpPr>
        <p:spPr>
          <a:xfrm>
            <a:off x="5910928" y="1010167"/>
            <a:ext cx="5514879" cy="483766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lang="ja-JP"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事業</a:t>
            </a:r>
            <a:r>
              <a:rPr lang="ja-JP" altLang="en-US"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の実施計画</a:t>
            </a: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１．事業の概要</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２．実施体制</a:t>
            </a:r>
            <a:endParaRPr kumimoji="1" lang="en-US" altLang="ja-JP" dirty="0">
              <a:solidFill>
                <a:schemeClr val="tx1"/>
              </a:solidFill>
              <a:latin typeface="Meiryo UI" panose="020B0604030504040204" pitchFamily="50" charset="-128"/>
              <a:ea typeface="Meiryo UI" panose="020B0604030504040204" pitchFamily="50" charset="-128"/>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技術の先進性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3">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３．技術シーズの概要</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４．技術シーズの詳細</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事業化計画の妥当性・実効性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５．事業化における課題及びその解決方法</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６．技術的課題及びその解決方法</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７</a:t>
            </a:r>
            <a:r>
              <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　開発スケジュール</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８．類似技術の状況及び知財戦略</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９．事業として成功すると考えた理由</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en-US" altLang="ja-JP" dirty="0">
                <a:solidFill>
                  <a:schemeClr val="tx1"/>
                </a:solidFill>
                <a:latin typeface="Meiryo UI" panose="020B0604030504040204" pitchFamily="50" charset="-128"/>
                <a:ea typeface="Meiryo UI" panose="020B0604030504040204" pitchFamily="50" charset="-128"/>
              </a:rPr>
              <a:t>10</a:t>
            </a:r>
            <a:r>
              <a:rPr kumimoji="1" lang="ja-JP" altLang="en-US" dirty="0">
                <a:solidFill>
                  <a:schemeClr val="tx1"/>
                </a:solidFill>
                <a:latin typeface="Meiryo UI" panose="020B0604030504040204" pitchFamily="50" charset="-128"/>
                <a:ea typeface="Meiryo UI" panose="020B0604030504040204" pitchFamily="50" charset="-128"/>
              </a:rPr>
              <a:t>．</a:t>
            </a: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支出計画</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事業の実施計画</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25508234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a:noFill/>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177940" y="610047"/>
            <a:ext cx="11966732"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１．事業の概要｜ 事業の全体像、研究開発課題との関係性（課題解決にどのように貢献できるか）</a:t>
            </a:r>
            <a:endParaRPr kumimoji="1" lang="en-US" sz="22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9" name="ee4pContent3">
            <a:extLst>
              <a:ext uri="{FF2B5EF4-FFF2-40B4-BE49-F238E27FC236}">
                <a16:creationId xmlns:a16="http://schemas.microsoft.com/office/drawing/2014/main" id="{231F889D-573F-5084-CC30-9E0F7677D1DE}"/>
              </a:ext>
            </a:extLst>
          </p:cNvPr>
          <p:cNvSpPr txBox="1"/>
          <p:nvPr/>
        </p:nvSpPr>
        <p:spPr>
          <a:xfrm>
            <a:off x="59244" y="5229200"/>
            <a:ext cx="3240360" cy="364428"/>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endParaRPr kumimoji="1" lang="en-US" altLang="ja-JP" sz="1400" dirty="0">
              <a:ea typeface="Meiryo UI" panose="020B0604030504040204" pitchFamily="50" charset="-128"/>
            </a:endParaRPr>
          </a:p>
        </p:txBody>
      </p:sp>
      <p:sp>
        <p:nvSpPr>
          <p:cNvPr id="2" name="ee4pContent3">
            <a:extLst>
              <a:ext uri="{FF2B5EF4-FFF2-40B4-BE49-F238E27FC236}">
                <a16:creationId xmlns:a16="http://schemas.microsoft.com/office/drawing/2014/main" id="{1B743C95-40B5-FEEA-1AFA-12F509854B8D}"/>
              </a:ext>
            </a:extLst>
          </p:cNvPr>
          <p:cNvSpPr txBox="1"/>
          <p:nvPr/>
        </p:nvSpPr>
        <p:spPr>
          <a:xfrm>
            <a:off x="-5884"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．事業の全体像</a:t>
            </a:r>
            <a:endParaRPr kumimoji="1" lang="en-US" altLang="ja-JP" sz="1400" dirty="0">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・開発等が必要な背景、開発内容や目標、目標達成により解決される課題等の全体像を簡潔に記載してください。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・必要に応じて、図表（写真、透視図、ビジネスプラン等）も用いて表現してください。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ja-JP" altLang="en-US"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．研究開発課題（トピック）との関連性</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・今回提案する事業が、トピックに記載された政策課題等の解決に対し将来的にどのように貢献するか記載してください。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・提案内容には課題解決のためにどのような概念実証</a:t>
            </a:r>
            <a:r>
              <a:rPr lang="en-US" altLang="ja-JP" sz="1400" dirty="0">
                <a:solidFill>
                  <a:srgbClr val="0066FF"/>
                </a:solidFill>
                <a:latin typeface="Meiryo UI" panose="020B0604030504040204" pitchFamily="50" charset="-128"/>
                <a:ea typeface="Meiryo UI" panose="020B0604030504040204" pitchFamily="50" charset="-128"/>
              </a:rPr>
              <a:t>(POC)</a:t>
            </a:r>
            <a:r>
              <a:rPr lang="ja-JP" altLang="en-US" sz="1400" dirty="0">
                <a:solidFill>
                  <a:srgbClr val="0066FF"/>
                </a:solidFill>
                <a:latin typeface="Meiryo UI" panose="020B0604030504040204" pitchFamily="50" charset="-128"/>
                <a:ea typeface="Meiryo UI" panose="020B0604030504040204" pitchFamily="50" charset="-128"/>
              </a:rPr>
              <a:t>・実現可能性調査</a:t>
            </a:r>
            <a:r>
              <a:rPr lang="en-US" altLang="ja-JP" sz="1400" dirty="0">
                <a:solidFill>
                  <a:srgbClr val="0066FF"/>
                </a:solidFill>
                <a:latin typeface="Meiryo UI" panose="020B0604030504040204" pitchFamily="50" charset="-128"/>
                <a:ea typeface="Meiryo UI" panose="020B0604030504040204" pitchFamily="50" charset="-128"/>
              </a:rPr>
              <a:t>(FS)</a:t>
            </a:r>
            <a:r>
              <a:rPr lang="ja-JP" altLang="en-US" sz="1400" dirty="0">
                <a:solidFill>
                  <a:srgbClr val="0066FF"/>
                </a:solidFill>
                <a:latin typeface="Meiryo UI" panose="020B0604030504040204" pitchFamily="50" charset="-128"/>
                <a:ea typeface="Meiryo UI" panose="020B0604030504040204" pitchFamily="50" charset="-128"/>
              </a:rPr>
              <a:t>の証明が必要なのかについても簡潔に記載してください。</a:t>
            </a: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0179463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ee4pContent3">
            <a:extLst>
              <a:ext uri="{FF2B5EF4-FFF2-40B4-BE49-F238E27FC236}">
                <a16:creationId xmlns:a16="http://schemas.microsoft.com/office/drawing/2014/main" id="{2A3010DD-C20A-BF14-1A6D-EF3F3083D78C}"/>
              </a:ext>
            </a:extLst>
          </p:cNvPr>
          <p:cNvSpPr txBox="1"/>
          <p:nvPr/>
        </p:nvSpPr>
        <p:spPr>
          <a:xfrm>
            <a:off x="60472"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．実施体制図</a:t>
            </a:r>
          </a:p>
          <a:p>
            <a:pPr marL="108000" lvl="1" indent="0">
              <a:buSzPct val="100000"/>
              <a:buNone/>
            </a:pPr>
            <a:r>
              <a:rPr kumimoji="1" lang="ja-JP" altLang="en-US" sz="1300" dirty="0">
                <a:solidFill>
                  <a:srgbClr val="0066FF"/>
                </a:solidFill>
                <a:ea typeface="Meiryo UI" panose="020B0604030504040204" pitchFamily="50" charset="-128"/>
              </a:rPr>
              <a:t>・本事業を実施するための体制が整っていることについて、簡潔に記載してください。（主要メンバーのプロフィール、各人の役割等）</a:t>
            </a: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・特定の実施者に対する支援・協力者は、両者を破線でつないでください。（特定の実施者ではなく、全体の支援・協力者の場合は、特に線でつなぐ必要はありません。）</a:t>
            </a:r>
            <a:endParaRPr kumimoji="1" lang="en-US" altLang="ja-JP" sz="1300" dirty="0">
              <a:solidFill>
                <a:srgbClr val="0066FF"/>
              </a:solidFill>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・助成先を含め、すべての共同研究先に関して記載し、下記</a:t>
            </a:r>
            <a:r>
              <a:rPr kumimoji="1" lang="en-US" altLang="ja-JP" sz="1300" dirty="0">
                <a:solidFill>
                  <a:srgbClr val="0066FF"/>
                </a:solidFill>
                <a:ea typeface="Meiryo UI" panose="020B0604030504040204" pitchFamily="50" charset="-128"/>
              </a:rPr>
              <a:t>Ⅱ</a:t>
            </a:r>
            <a:r>
              <a:rPr kumimoji="1" lang="ja-JP" altLang="en-US" sz="1300" dirty="0">
                <a:solidFill>
                  <a:srgbClr val="0066FF"/>
                </a:solidFill>
                <a:ea typeface="Meiryo UI" panose="020B0604030504040204" pitchFamily="50" charset="-128"/>
              </a:rPr>
              <a:t>．の担当する研究開発項目の番号を記載してください。</a:t>
            </a:r>
            <a:endParaRPr kumimoji="1" lang="en-US" altLang="ja-JP" sz="1300" dirty="0">
              <a:solidFill>
                <a:srgbClr val="0066FF"/>
              </a:solidFill>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．各主体の担当する研究開発項目</a:t>
            </a:r>
            <a:endParaRPr kumimoji="1" lang="en-US" altLang="ja-JP" sz="1400" dirty="0">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・全体のスキームを全期間分について、以下のように分担が分かるように記載してください。共同提案の場合は共同提案者も記載してください。</a:t>
            </a:r>
          </a:p>
          <a:p>
            <a:pPr marL="108000" lvl="1" indent="0">
              <a:buSzPct val="100000"/>
              <a:buNone/>
            </a:pPr>
            <a:r>
              <a:rPr kumimoji="1" lang="ja-JP" altLang="en-US" sz="1300" dirty="0">
                <a:solidFill>
                  <a:srgbClr val="0066FF"/>
                </a:solidFill>
                <a:ea typeface="Meiryo UI" panose="020B0604030504040204" pitchFamily="50" charset="-128"/>
              </a:rPr>
              <a:t>・代表提案者</a:t>
            </a:r>
            <a:r>
              <a:rPr kumimoji="1" lang="en-US" altLang="ja-JP" sz="1300" dirty="0">
                <a:solidFill>
                  <a:srgbClr val="0066FF"/>
                </a:solidFill>
                <a:ea typeface="Meiryo UI" panose="020B0604030504040204" pitchFamily="50" charset="-128"/>
              </a:rPr>
              <a:t>A</a:t>
            </a:r>
            <a:r>
              <a:rPr kumimoji="1" lang="ja-JP" altLang="en-US" sz="1300" dirty="0">
                <a:solidFill>
                  <a:srgbClr val="0066FF"/>
                </a:solidFill>
                <a:ea typeface="Meiryo UI" panose="020B0604030504040204" pitchFamily="50" charset="-128"/>
              </a:rPr>
              <a:t>社は、①</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の製作、③</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の開発のうち</a:t>
            </a:r>
            <a:r>
              <a:rPr kumimoji="1" lang="en-US" altLang="ja-JP" sz="1300" dirty="0">
                <a:solidFill>
                  <a:srgbClr val="0066FF"/>
                </a:solidFill>
                <a:ea typeface="Meiryo UI" panose="020B0604030504040204" pitchFamily="50" charset="-128"/>
              </a:rPr>
              <a:t>(a)XXX</a:t>
            </a:r>
            <a:r>
              <a:rPr kumimoji="1" lang="ja-JP" altLang="en-US" sz="1300" dirty="0">
                <a:solidFill>
                  <a:srgbClr val="0066FF"/>
                </a:solidFill>
                <a:ea typeface="Meiryo UI" panose="020B0604030504040204" pitchFamily="50" charset="-128"/>
              </a:rPr>
              <a:t>の製作、　④</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の海外調査を担当する。</a:t>
            </a:r>
          </a:p>
          <a:p>
            <a:pPr marL="108000" lvl="1" indent="0">
              <a:buSzPct val="100000"/>
              <a:buNone/>
            </a:pPr>
            <a:r>
              <a:rPr kumimoji="1" lang="ja-JP" altLang="en-US" sz="1300" dirty="0">
                <a:solidFill>
                  <a:srgbClr val="0066FF"/>
                </a:solidFill>
                <a:ea typeface="Meiryo UI" panose="020B0604030504040204" pitchFamily="50" charset="-128"/>
              </a:rPr>
              <a:t>・共同提案者</a:t>
            </a:r>
            <a:r>
              <a:rPr kumimoji="1" lang="en-US" altLang="ja-JP" sz="1300" dirty="0">
                <a:solidFill>
                  <a:srgbClr val="0066FF"/>
                </a:solidFill>
                <a:ea typeface="Meiryo UI" panose="020B0604030504040204" pitchFamily="50" charset="-128"/>
              </a:rPr>
              <a:t>B</a:t>
            </a:r>
            <a:r>
              <a:rPr kumimoji="1" lang="ja-JP" altLang="en-US" sz="1300" dirty="0">
                <a:solidFill>
                  <a:srgbClr val="0066FF"/>
                </a:solidFill>
                <a:ea typeface="Meiryo UI" panose="020B0604030504040204" pitchFamily="50" charset="-128"/>
              </a:rPr>
              <a:t>社は、②</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の研究のうち</a:t>
            </a:r>
            <a:r>
              <a:rPr kumimoji="1" lang="en-US" altLang="ja-JP" sz="1300" dirty="0">
                <a:solidFill>
                  <a:srgbClr val="0066FF"/>
                </a:solidFill>
                <a:ea typeface="Meiryo UI" panose="020B0604030504040204" pitchFamily="50" charset="-128"/>
              </a:rPr>
              <a:t>(a)XXX</a:t>
            </a:r>
            <a:r>
              <a:rPr kumimoji="1" lang="ja-JP" altLang="en-US" sz="1300" dirty="0">
                <a:solidFill>
                  <a:srgbClr val="0066FF"/>
                </a:solidFill>
                <a:ea typeface="Meiryo UI" panose="020B0604030504040204" pitchFamily="50" charset="-128"/>
              </a:rPr>
              <a:t>の設計を担当する。</a:t>
            </a:r>
          </a:p>
          <a:p>
            <a:pPr marL="108000" lvl="1" indent="0">
              <a:buSzPct val="100000"/>
              <a:buNone/>
            </a:pPr>
            <a:r>
              <a:rPr kumimoji="1" lang="ja-JP" altLang="en-US" sz="1300" dirty="0">
                <a:solidFill>
                  <a:srgbClr val="0066FF"/>
                </a:solidFill>
                <a:ea typeface="Meiryo UI" panose="020B0604030504040204" pitchFamily="50" charset="-128"/>
              </a:rPr>
              <a:t>・共同研究先</a:t>
            </a:r>
            <a:r>
              <a:rPr kumimoji="1" lang="en-US" altLang="ja-JP" sz="1300" dirty="0">
                <a:solidFill>
                  <a:srgbClr val="0066FF"/>
                </a:solidFill>
                <a:ea typeface="Meiryo UI" panose="020B0604030504040204" pitchFamily="50" charset="-128"/>
              </a:rPr>
              <a:t>C</a:t>
            </a:r>
            <a:r>
              <a:rPr kumimoji="1" lang="ja-JP" altLang="en-US" sz="1300" dirty="0">
                <a:solidFill>
                  <a:srgbClr val="0066FF"/>
                </a:solidFill>
                <a:ea typeface="Meiryo UI" panose="020B0604030504040204" pitchFamily="50" charset="-128"/>
              </a:rPr>
              <a:t>大学は、②</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研究のうち</a:t>
            </a:r>
            <a:r>
              <a:rPr kumimoji="1" lang="en-US" altLang="ja-JP" sz="1300" dirty="0">
                <a:solidFill>
                  <a:srgbClr val="0066FF"/>
                </a:solidFill>
                <a:ea typeface="Meiryo UI" panose="020B0604030504040204" pitchFamily="50" charset="-128"/>
              </a:rPr>
              <a:t>(b)XXX</a:t>
            </a:r>
            <a:r>
              <a:rPr kumimoji="1" lang="ja-JP" altLang="en-US" sz="1300" dirty="0">
                <a:solidFill>
                  <a:srgbClr val="0066FF"/>
                </a:solidFill>
                <a:ea typeface="Meiryo UI" panose="020B0604030504040204" pitchFamily="50" charset="-128"/>
              </a:rPr>
              <a:t>の試験を担当する。共同研究先</a:t>
            </a:r>
            <a:r>
              <a:rPr kumimoji="1" lang="en-US" altLang="ja-JP" sz="1300" dirty="0">
                <a:solidFill>
                  <a:srgbClr val="0066FF"/>
                </a:solidFill>
                <a:ea typeface="Meiryo UI" panose="020B0604030504040204" pitchFamily="50" charset="-128"/>
              </a:rPr>
              <a:t>D</a:t>
            </a:r>
            <a:r>
              <a:rPr kumimoji="1" lang="ja-JP" altLang="en-US" sz="1300" dirty="0">
                <a:solidFill>
                  <a:srgbClr val="0066FF"/>
                </a:solidFill>
                <a:ea typeface="Meiryo UI" panose="020B0604030504040204" pitchFamily="50" charset="-128"/>
              </a:rPr>
              <a:t>機関は、③</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の開発のうち、</a:t>
            </a:r>
            <a:r>
              <a:rPr kumimoji="1" lang="en-US" altLang="ja-JP" sz="1300" dirty="0">
                <a:solidFill>
                  <a:srgbClr val="0066FF"/>
                </a:solidFill>
                <a:ea typeface="Meiryo UI" panose="020B0604030504040204" pitchFamily="50" charset="-128"/>
              </a:rPr>
              <a:t>(b)XXX</a:t>
            </a:r>
            <a:r>
              <a:rPr kumimoji="1" lang="ja-JP" altLang="en-US" sz="1300" dirty="0">
                <a:solidFill>
                  <a:srgbClr val="0066FF"/>
                </a:solidFill>
                <a:ea typeface="Meiryo UI" panose="020B0604030504040204" pitchFamily="50" charset="-128"/>
              </a:rPr>
              <a:t>の評価を担当する。</a:t>
            </a: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Ⅲ</a:t>
            </a:r>
            <a:r>
              <a:rPr kumimoji="1" lang="ja-JP" altLang="en-US" sz="1400" dirty="0">
                <a:ea typeface="Meiryo UI" panose="020B0604030504040204" pitchFamily="50" charset="-128"/>
              </a:rPr>
              <a:t>．共同研究先の妥当性</a:t>
            </a:r>
          </a:p>
          <a:p>
            <a:pPr marL="108000" lvl="1" indent="0">
              <a:buSzPct val="100000"/>
              <a:buNone/>
            </a:pPr>
            <a:r>
              <a:rPr kumimoji="1" lang="ja-JP" altLang="en-US" sz="1300" dirty="0">
                <a:solidFill>
                  <a:srgbClr val="0066FF"/>
                </a:solidFill>
                <a:ea typeface="Meiryo UI" panose="020B0604030504040204" pitchFamily="50" charset="-128"/>
              </a:rPr>
              <a:t>・共同研究先（共同研究者：</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教授等も記載）の本提案に関する保有技術、これまでの実績、提案者との関係など、共同研究先としての妥当性を記載してください。</a:t>
            </a:r>
            <a:endParaRPr kumimoji="1" lang="en-US" altLang="ja-JP" sz="1300" dirty="0">
              <a:solidFill>
                <a:srgbClr val="0066FF"/>
              </a:solidFill>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　例）共同研究先の</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教授は、これまで</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の研究を行ってきており、本事業においても</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に係る開発を行うため、本事業の事業化を加速する意味でも参画は妥当である。</a:t>
            </a: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69674"/>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31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Title 1">
            <a:extLst>
              <a:ext uri="{FF2B5EF4-FFF2-40B4-BE49-F238E27FC236}">
                <a16:creationId xmlns:a16="http://schemas.microsoft.com/office/drawing/2014/main" id="{A0C3209F-BD6B-B4E0-B744-704A73653070}"/>
              </a:ext>
            </a:extLst>
          </p:cNvPr>
          <p:cNvSpPr txBox="1">
            <a:spLocks/>
          </p:cNvSpPr>
          <p:nvPr/>
        </p:nvSpPr>
        <p:spPr>
          <a:xfrm>
            <a:off x="177940" y="608271"/>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２．実施体制｜ 本事業を実施する上での研究開発体制（実施体制図、役割、連携方法等）</a:t>
            </a:r>
          </a:p>
        </p:txBody>
      </p:sp>
      <p:grpSp>
        <p:nvGrpSpPr>
          <p:cNvPr id="22" name="グループ化 21">
            <a:extLst>
              <a:ext uri="{FF2B5EF4-FFF2-40B4-BE49-F238E27FC236}">
                <a16:creationId xmlns:a16="http://schemas.microsoft.com/office/drawing/2014/main" id="{707CD89E-F652-3C50-3370-D168F779DD8B}"/>
              </a:ext>
            </a:extLst>
          </p:cNvPr>
          <p:cNvGrpSpPr/>
          <p:nvPr/>
        </p:nvGrpSpPr>
        <p:grpSpPr>
          <a:xfrm>
            <a:off x="3290578" y="1772816"/>
            <a:ext cx="4629833" cy="1143070"/>
            <a:chOff x="1162723" y="2127585"/>
            <a:chExt cx="4629833" cy="1143070"/>
          </a:xfrm>
        </p:grpSpPr>
        <p:sp>
          <p:nvSpPr>
            <p:cNvPr id="5" name="Rectangle 54">
              <a:extLst>
                <a:ext uri="{FF2B5EF4-FFF2-40B4-BE49-F238E27FC236}">
                  <a16:creationId xmlns:a16="http://schemas.microsoft.com/office/drawing/2014/main" id="{AEFA7925-2CC4-CBFD-B751-D0FBC56BC385}"/>
                </a:ext>
              </a:extLst>
            </p:cNvPr>
            <p:cNvSpPr/>
            <p:nvPr/>
          </p:nvSpPr>
          <p:spPr>
            <a:xfrm>
              <a:off x="2207568" y="2828965"/>
              <a:ext cx="1760997" cy="44169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共同研究先</a:t>
              </a:r>
              <a:r>
                <a:rPr kumimoji="1" lang="en-US" altLang="ja-JP" sz="1400" dirty="0">
                  <a:solidFill>
                    <a:srgbClr val="0066FF"/>
                  </a:solidFill>
                  <a:latin typeface="Trebuchet MS" panose="020B0603020202020204" pitchFamily="34" charset="0"/>
                  <a:ea typeface="Meiryo UI" panose="020B0604030504040204" pitchFamily="50" charset="-128"/>
                </a:rPr>
                <a:t>C</a:t>
              </a:r>
              <a:r>
                <a:rPr kumimoji="1" lang="ja-JP" altLang="en-US" sz="1400" dirty="0">
                  <a:solidFill>
                    <a:srgbClr val="0066FF"/>
                  </a:solidFill>
                  <a:latin typeface="Trebuchet MS" panose="020B0603020202020204" pitchFamily="34" charset="0"/>
                  <a:ea typeface="Meiryo UI" panose="020B0604030504040204" pitchFamily="50" charset="-128"/>
                </a:rPr>
                <a:t>大学</a:t>
              </a:r>
            </a:p>
            <a:p>
              <a:pPr algn="ctr"/>
              <a:r>
                <a:rPr kumimoji="1" lang="ja-JP" altLang="en-US" sz="1200" dirty="0">
                  <a:solidFill>
                    <a:srgbClr val="0066FF"/>
                  </a:solidFill>
                  <a:latin typeface="Trebuchet MS" panose="020B0603020202020204" pitchFamily="34" charset="0"/>
                  <a:ea typeface="Meiryo UI" panose="020B0604030504040204" pitchFamily="50" charset="-128"/>
                </a:rPr>
                <a:t>②</a:t>
              </a:r>
              <a:r>
                <a:rPr kumimoji="1" lang="en-US" altLang="ja-JP" sz="1200" dirty="0">
                  <a:solidFill>
                    <a:srgbClr val="0066FF"/>
                  </a:solidFill>
                  <a:latin typeface="Trebuchet MS" panose="020B0603020202020204" pitchFamily="34" charset="0"/>
                  <a:ea typeface="Meiryo UI" panose="020B0604030504040204" pitchFamily="50" charset="-128"/>
                </a:rPr>
                <a:t>(b)</a:t>
              </a:r>
            </a:p>
          </p:txBody>
        </p:sp>
        <p:sp>
          <p:nvSpPr>
            <p:cNvPr id="8" name="Rectangle 55">
              <a:extLst>
                <a:ext uri="{FF2B5EF4-FFF2-40B4-BE49-F238E27FC236}">
                  <a16:creationId xmlns:a16="http://schemas.microsoft.com/office/drawing/2014/main" id="{E845E390-9EAA-7544-5121-FDB788C477CE}"/>
                </a:ext>
              </a:extLst>
            </p:cNvPr>
            <p:cNvSpPr/>
            <p:nvPr/>
          </p:nvSpPr>
          <p:spPr>
            <a:xfrm>
              <a:off x="4031559" y="2828965"/>
              <a:ext cx="1760997" cy="43943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共同研究先</a:t>
              </a:r>
              <a:r>
                <a:rPr kumimoji="1" lang="en-US" altLang="ja-JP" sz="1400" dirty="0">
                  <a:solidFill>
                    <a:srgbClr val="0066FF"/>
                  </a:solidFill>
                  <a:latin typeface="Trebuchet MS" panose="020B0603020202020204" pitchFamily="34" charset="0"/>
                  <a:ea typeface="Meiryo UI" panose="020B0604030504040204" pitchFamily="50" charset="-128"/>
                </a:rPr>
                <a:t>D</a:t>
              </a:r>
              <a:r>
                <a:rPr kumimoji="1" lang="ja-JP" altLang="en-US" sz="1400" dirty="0">
                  <a:solidFill>
                    <a:srgbClr val="0066FF"/>
                  </a:solidFill>
                  <a:latin typeface="Trebuchet MS" panose="020B0603020202020204" pitchFamily="34" charset="0"/>
                  <a:ea typeface="Meiryo UI" panose="020B0604030504040204" pitchFamily="50" charset="-128"/>
                </a:rPr>
                <a:t>機関</a:t>
              </a:r>
              <a:br>
                <a:rPr kumimoji="1" lang="en-US" altLang="ja-JP" sz="1400" dirty="0">
                  <a:solidFill>
                    <a:srgbClr val="0066FF"/>
                  </a:solidFill>
                  <a:latin typeface="Trebuchet MS" panose="020B0603020202020204" pitchFamily="34" charset="0"/>
                  <a:ea typeface="Meiryo UI" panose="020B0604030504040204" pitchFamily="50" charset="-128"/>
                </a:rPr>
              </a:br>
              <a:r>
                <a:rPr kumimoji="1" lang="ja-JP" altLang="en-US" sz="1200" dirty="0">
                  <a:solidFill>
                    <a:srgbClr val="0066FF"/>
                  </a:solidFill>
                  <a:latin typeface="Trebuchet MS" panose="020B0603020202020204" pitchFamily="34" charset="0"/>
                  <a:ea typeface="Meiryo UI" panose="020B0604030504040204" pitchFamily="50" charset="-128"/>
                </a:rPr>
                <a:t>③</a:t>
              </a:r>
              <a:r>
                <a:rPr kumimoji="1" lang="en-US" altLang="ja-JP" sz="1200" dirty="0">
                  <a:solidFill>
                    <a:srgbClr val="0066FF"/>
                  </a:solidFill>
                  <a:latin typeface="Trebuchet MS" panose="020B0603020202020204" pitchFamily="34" charset="0"/>
                  <a:ea typeface="Meiryo UI" panose="020B0604030504040204" pitchFamily="50" charset="-128"/>
                </a:rPr>
                <a:t>(b)</a:t>
              </a:r>
            </a:p>
          </p:txBody>
        </p:sp>
        <p:cxnSp>
          <p:nvCxnSpPr>
            <p:cNvPr id="9" name="Connector: Elbow 62">
              <a:extLst>
                <a:ext uri="{FF2B5EF4-FFF2-40B4-BE49-F238E27FC236}">
                  <a16:creationId xmlns:a16="http://schemas.microsoft.com/office/drawing/2014/main" id="{E21C6033-2798-F7A8-1920-B428C45F428E}"/>
                </a:ext>
              </a:extLst>
            </p:cNvPr>
            <p:cNvCxnSpPr>
              <a:cxnSpLocks/>
              <a:stCxn id="11" idx="2"/>
              <a:endCxn id="5" idx="0"/>
            </p:cNvCxnSpPr>
            <p:nvPr/>
          </p:nvCxnSpPr>
          <p:spPr>
            <a:xfrm rot="5400000">
              <a:off x="3398262" y="2259081"/>
              <a:ext cx="259690" cy="880079"/>
            </a:xfrm>
            <a:prstGeom prst="bentConnector3">
              <a:avLst>
                <a:gd name="adj1" fmla="val 50000"/>
              </a:avLst>
            </a:prstGeom>
            <a:noFill/>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0" name="Connector: Elbow 63">
              <a:extLst>
                <a:ext uri="{FF2B5EF4-FFF2-40B4-BE49-F238E27FC236}">
                  <a16:creationId xmlns:a16="http://schemas.microsoft.com/office/drawing/2014/main" id="{D949CAE9-79BD-8AFF-697A-F80837885803}"/>
                </a:ext>
              </a:extLst>
            </p:cNvPr>
            <p:cNvCxnSpPr>
              <a:cxnSpLocks/>
              <a:stCxn id="11" idx="2"/>
              <a:endCxn id="8" idx="0"/>
            </p:cNvCxnSpPr>
            <p:nvPr/>
          </p:nvCxnSpPr>
          <p:spPr>
            <a:xfrm rot="16200000" flipH="1">
              <a:off x="4310257" y="2227164"/>
              <a:ext cx="259690" cy="943912"/>
            </a:xfrm>
            <a:prstGeom prst="bentConnector3">
              <a:avLst>
                <a:gd name="adj1" fmla="val 50000"/>
              </a:avLst>
            </a:prstGeom>
            <a:noFill/>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Rectangle 71">
              <a:extLst>
                <a:ext uri="{FF2B5EF4-FFF2-40B4-BE49-F238E27FC236}">
                  <a16:creationId xmlns:a16="http://schemas.microsoft.com/office/drawing/2014/main" id="{D2DEF93F-C966-64F5-134D-1F83C9EBA870}"/>
                </a:ext>
              </a:extLst>
            </p:cNvPr>
            <p:cNvSpPr/>
            <p:nvPr/>
          </p:nvSpPr>
          <p:spPr>
            <a:xfrm>
              <a:off x="3087647" y="2127585"/>
              <a:ext cx="1760997" cy="44169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lumMod val="95000"/>
                      <a:lumOff val="5000"/>
                    </a:schemeClr>
                  </a:solidFill>
                  <a:latin typeface="Trebuchet MS" panose="020B0603020202020204" pitchFamily="34" charset="0"/>
                  <a:ea typeface="Meiryo UI" panose="020B0604030504040204" pitchFamily="50" charset="-128"/>
                </a:rPr>
                <a:t>代表提案者</a:t>
              </a:r>
              <a:r>
                <a:rPr kumimoji="1" lang="en-US" altLang="ja-JP" sz="1400" dirty="0">
                  <a:solidFill>
                    <a:schemeClr val="tx1">
                      <a:lumMod val="95000"/>
                      <a:lumOff val="5000"/>
                    </a:schemeClr>
                  </a:solidFill>
                  <a:latin typeface="Trebuchet MS" panose="020B0603020202020204" pitchFamily="34" charset="0"/>
                  <a:ea typeface="Meiryo UI" panose="020B0604030504040204" pitchFamily="50" charset="-128"/>
                </a:rPr>
                <a:t>A</a:t>
              </a:r>
              <a:r>
                <a:rPr kumimoji="1" lang="ja-JP" altLang="en-US" sz="1400" dirty="0">
                  <a:solidFill>
                    <a:schemeClr val="tx1">
                      <a:lumMod val="95000"/>
                      <a:lumOff val="5000"/>
                    </a:schemeClr>
                  </a:solidFill>
                  <a:latin typeface="Trebuchet MS" panose="020B0603020202020204" pitchFamily="34" charset="0"/>
                  <a:ea typeface="Meiryo UI" panose="020B0604030504040204" pitchFamily="50" charset="-128"/>
                </a:rPr>
                <a:t>社</a:t>
              </a:r>
              <a:br>
                <a:rPr kumimoji="1" lang="en-US" altLang="ja-JP" sz="1400" dirty="0">
                  <a:solidFill>
                    <a:schemeClr val="tx1">
                      <a:lumMod val="95000"/>
                      <a:lumOff val="5000"/>
                    </a:schemeClr>
                  </a:solidFill>
                  <a:latin typeface="Trebuchet MS" panose="020B0603020202020204" pitchFamily="34" charset="0"/>
                  <a:ea typeface="Meiryo UI" panose="020B0604030504040204" pitchFamily="50" charset="-128"/>
                </a:rPr>
              </a:br>
              <a:r>
                <a:rPr kumimoji="1" lang="ja-JP" altLang="en-US" sz="1200" dirty="0">
                  <a:solidFill>
                    <a:srgbClr val="0066FF"/>
                  </a:solidFill>
                  <a:latin typeface="Trebuchet MS" panose="020B0603020202020204" pitchFamily="34" charset="0"/>
                  <a:ea typeface="Meiryo UI" panose="020B0604030504040204" pitchFamily="50" charset="-128"/>
                </a:rPr>
                <a:t>①、③</a:t>
              </a:r>
              <a:r>
                <a:rPr kumimoji="1" lang="en-US" altLang="ja-JP" sz="1200" dirty="0">
                  <a:solidFill>
                    <a:srgbClr val="0066FF"/>
                  </a:solidFill>
                  <a:latin typeface="Trebuchet MS" panose="020B0603020202020204" pitchFamily="34" charset="0"/>
                  <a:ea typeface="Meiryo UI" panose="020B0604030504040204" pitchFamily="50" charset="-128"/>
                </a:rPr>
                <a:t>(a)</a:t>
              </a:r>
              <a:r>
                <a:rPr kumimoji="1" lang="ja-JP" altLang="en-US" sz="1200" dirty="0">
                  <a:solidFill>
                    <a:srgbClr val="0066FF"/>
                  </a:solidFill>
                  <a:latin typeface="Trebuchet MS" panose="020B0603020202020204" pitchFamily="34" charset="0"/>
                  <a:ea typeface="Meiryo UI" panose="020B0604030504040204" pitchFamily="50" charset="-128"/>
                </a:rPr>
                <a:t>、④</a:t>
              </a:r>
              <a:endParaRPr kumimoji="1" lang="en-US" altLang="ja-JP" sz="1200" dirty="0">
                <a:solidFill>
                  <a:srgbClr val="0066FF"/>
                </a:solidFill>
                <a:latin typeface="Trebuchet MS" panose="020B0603020202020204" pitchFamily="34" charset="0"/>
                <a:ea typeface="Meiryo UI" panose="020B0604030504040204" pitchFamily="50" charset="-128"/>
              </a:endParaRPr>
            </a:p>
          </p:txBody>
        </p:sp>
        <p:sp>
          <p:nvSpPr>
            <p:cNvPr id="15" name="Rectangle 76">
              <a:extLst>
                <a:ext uri="{FF2B5EF4-FFF2-40B4-BE49-F238E27FC236}">
                  <a16:creationId xmlns:a16="http://schemas.microsoft.com/office/drawing/2014/main" id="{5C9C4BDA-D22D-7329-05A4-75F3686F12FE}"/>
                </a:ext>
              </a:extLst>
            </p:cNvPr>
            <p:cNvSpPr/>
            <p:nvPr/>
          </p:nvSpPr>
          <p:spPr>
            <a:xfrm>
              <a:off x="1162723" y="2127585"/>
              <a:ext cx="1760997" cy="441691"/>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共同提案者</a:t>
              </a:r>
              <a:r>
                <a:rPr kumimoji="1" lang="en-US" altLang="ja-JP" sz="1400" dirty="0">
                  <a:solidFill>
                    <a:srgbClr val="0066FF"/>
                  </a:solidFill>
                  <a:latin typeface="Trebuchet MS" panose="020B0603020202020204" pitchFamily="34" charset="0"/>
                  <a:ea typeface="Meiryo UI" panose="020B0604030504040204" pitchFamily="50" charset="-128"/>
                </a:rPr>
                <a:t>B</a:t>
              </a:r>
              <a:r>
                <a:rPr kumimoji="1" lang="ja-JP" altLang="en-US" sz="1400" dirty="0">
                  <a:solidFill>
                    <a:srgbClr val="0066FF"/>
                  </a:solidFill>
                  <a:latin typeface="Trebuchet MS" panose="020B0603020202020204" pitchFamily="34" charset="0"/>
                  <a:ea typeface="Meiryo UI" panose="020B0604030504040204" pitchFamily="50" charset="-128"/>
                </a:rPr>
                <a:t>社</a:t>
              </a:r>
            </a:p>
            <a:p>
              <a:pPr algn="ctr"/>
              <a:r>
                <a:rPr kumimoji="1" lang="ja-JP" altLang="en-US" sz="1200" dirty="0">
                  <a:solidFill>
                    <a:srgbClr val="0066FF"/>
                  </a:solidFill>
                  <a:latin typeface="Trebuchet MS" panose="020B0603020202020204" pitchFamily="34" charset="0"/>
                  <a:ea typeface="Meiryo UI" panose="020B0604030504040204" pitchFamily="50" charset="-128"/>
                </a:rPr>
                <a:t>②</a:t>
              </a:r>
              <a:r>
                <a:rPr kumimoji="1" lang="en-US" altLang="ja-JP" sz="1200" dirty="0">
                  <a:solidFill>
                    <a:srgbClr val="0066FF"/>
                  </a:solidFill>
                  <a:latin typeface="Trebuchet MS" panose="020B0603020202020204" pitchFamily="34" charset="0"/>
                  <a:ea typeface="Meiryo UI" panose="020B0604030504040204" pitchFamily="50" charset="-128"/>
                </a:rPr>
                <a:t>(a)</a:t>
              </a:r>
            </a:p>
          </p:txBody>
        </p:sp>
        <p:cxnSp>
          <p:nvCxnSpPr>
            <p:cNvPr id="18" name="直線コネクタ 17">
              <a:extLst>
                <a:ext uri="{FF2B5EF4-FFF2-40B4-BE49-F238E27FC236}">
                  <a16:creationId xmlns:a16="http://schemas.microsoft.com/office/drawing/2014/main" id="{0FE77417-1C95-D679-F4CD-29834A89F5C3}"/>
                </a:ext>
              </a:extLst>
            </p:cNvPr>
            <p:cNvCxnSpPr>
              <a:stCxn id="15" idx="3"/>
              <a:endCxn id="11" idx="1"/>
            </p:cNvCxnSpPr>
            <p:nvPr/>
          </p:nvCxnSpPr>
          <p:spPr>
            <a:xfrm flipV="1">
              <a:off x="2923720" y="2348430"/>
              <a:ext cx="163927" cy="1"/>
            </a:xfrm>
            <a:prstGeom prst="line">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grpSp>
      <p:sp>
        <p:nvSpPr>
          <p:cNvPr id="2" name="テキスト ボックス 1">
            <a:extLst>
              <a:ext uri="{FF2B5EF4-FFF2-40B4-BE49-F238E27FC236}">
                <a16:creationId xmlns:a16="http://schemas.microsoft.com/office/drawing/2014/main" id="{E8BF3115-18CB-C69A-73D4-B35CF2E70E00}"/>
              </a:ext>
            </a:extLst>
          </p:cNvPr>
          <p:cNvSpPr txBox="1"/>
          <p:nvPr/>
        </p:nvSpPr>
        <p:spPr>
          <a:xfrm>
            <a:off x="252655" y="5899114"/>
            <a:ext cx="11673286" cy="9361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71463" indent="-271463"/>
            <a:r>
              <a:rPr kumimoji="1" lang="en-US" altLang="ja-JP" sz="1600" dirty="0">
                <a:solidFill>
                  <a:srgbClr val="FF0000"/>
                </a:solidFill>
              </a:rPr>
              <a:t>※</a:t>
            </a:r>
            <a:r>
              <a:rPr kumimoji="1" lang="ja-JP" altLang="en-US" sz="1600" dirty="0">
                <a:solidFill>
                  <a:srgbClr val="FF0000"/>
                </a:solidFill>
              </a:rPr>
              <a:t>こちらには、「代表提案者に関する情報」と公募要領に記載の「共同提案者（有りの場合）」、「共同研究先（有りの場合）」のみ記載ください。「協力機関」や、「協力会社」、など、本事業で助成対象ではない関係先や、外注予定先等は記載しないでください。</a:t>
            </a:r>
            <a:endParaRPr kumimoji="1" lang="en-US" altLang="ja-JP" sz="1600" dirty="0">
              <a:solidFill>
                <a:srgbClr val="FF0000"/>
              </a:solidFill>
            </a:endParaRPr>
          </a:p>
        </p:txBody>
      </p:sp>
    </p:spTree>
    <p:extLst>
      <p:ext uri="{BB962C8B-B14F-4D97-AF65-F5344CB8AC3E}">
        <p14:creationId xmlns:p14="http://schemas.microsoft.com/office/powerpoint/2010/main" val="339950149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技術の先進性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
        <p:nvSpPr>
          <p:cNvPr id="4" name="Rectangle 61">
            <a:extLst>
              <a:ext uri="{FF2B5EF4-FFF2-40B4-BE49-F238E27FC236}">
                <a16:creationId xmlns:a16="http://schemas.microsoft.com/office/drawing/2014/main" id="{BB0209A7-8C2F-AC67-56A8-858D283CD15D}"/>
              </a:ext>
            </a:extLst>
          </p:cNvPr>
          <p:cNvSpPr/>
          <p:nvPr/>
        </p:nvSpPr>
        <p:spPr>
          <a:xfrm>
            <a:off x="0" y="4869160"/>
            <a:ext cx="12192000" cy="50405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just"/>
            <a:r>
              <a:rPr lang="ja-JP" altLang="en-US" sz="1400" dirty="0">
                <a:solidFill>
                  <a:srgbClr val="0066FF"/>
                </a:solidFill>
                <a:latin typeface="Meiryo UI" panose="020B0604030504040204" pitchFamily="50" charset="-128"/>
                <a:ea typeface="Meiryo UI" panose="020B0604030504040204" pitchFamily="50" charset="-128"/>
              </a:rPr>
              <a:t>・採択審査委員には守秘義務がありますが、非公開としたい情報は提案書には記載しないようにしてください。ただし、この場合、採択審査委員の判断材料が不足するために、</a:t>
            </a:r>
          </a:p>
          <a:p>
            <a:pPr marL="0" lvl="2" algn="just"/>
            <a:r>
              <a:rPr lang="ja-JP" altLang="en-US" sz="1400" dirty="0">
                <a:solidFill>
                  <a:srgbClr val="0066FF"/>
                </a:solidFill>
                <a:latin typeface="Meiryo UI" panose="020B0604030504040204" pitchFamily="50" charset="-128"/>
                <a:ea typeface="Meiryo UI" panose="020B0604030504040204" pitchFamily="50" charset="-128"/>
              </a:rPr>
              <a:t>審査に影響が生じる可能性がありますのでご留意ください。</a:t>
            </a:r>
          </a:p>
        </p:txBody>
      </p:sp>
    </p:spTree>
    <p:custDataLst>
      <p:tags r:id="rId1"/>
    </p:custDataLst>
    <p:extLst>
      <p:ext uri="{BB962C8B-B14F-4D97-AF65-F5344CB8AC3E}">
        <p14:creationId xmlns:p14="http://schemas.microsoft.com/office/powerpoint/2010/main" val="30357201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425DCD3-C532-1B8C-47E3-BF3B82432957}"/>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３．技術シーズの概要｜ 本事業の基盤となる技術シーズの概要</a:t>
            </a:r>
            <a:endParaRPr kumimoji="1" lang="en-US" sz="2200" strike="sngStrike" dirty="0">
              <a:solidFill>
                <a:srgbClr val="FF0000"/>
              </a:solidFill>
            </a:endParaRPr>
          </a:p>
        </p:txBody>
      </p:sp>
      <p:sp>
        <p:nvSpPr>
          <p:cNvPr id="2" name="ee4pContent3">
            <a:extLst>
              <a:ext uri="{FF2B5EF4-FFF2-40B4-BE49-F238E27FC236}">
                <a16:creationId xmlns:a16="http://schemas.microsoft.com/office/drawing/2014/main" id="{508EFCAB-4DC9-08B9-BD1D-82EB45410147}"/>
              </a:ext>
            </a:extLst>
          </p:cNvPr>
          <p:cNvSpPr txBox="1"/>
          <p:nvPr/>
        </p:nvSpPr>
        <p:spPr>
          <a:xfrm>
            <a:off x="47328" y="5085184"/>
            <a:ext cx="12144672" cy="17728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ea typeface="Meiryo UI" panose="020B0604030504040204" pitchFamily="50" charset="-128"/>
              </a:rPr>
              <a:t>引用</a:t>
            </a:r>
            <a:endParaRPr lang="en-US" altLang="ja-JP" sz="1400" dirty="0">
              <a:ea typeface="Meiryo UI" panose="020B0604030504040204" pitchFamily="50" charset="-128"/>
            </a:endParaRPr>
          </a:p>
          <a:p>
            <a:pPr>
              <a:buSzPct val="100000"/>
            </a:pPr>
            <a:r>
              <a:rPr lang="ja-JP" altLang="en-US" sz="1400" dirty="0">
                <a:solidFill>
                  <a:srgbClr val="0066FF"/>
                </a:solidFill>
                <a:ea typeface="Meiryo UI" panose="020B0604030504040204" pitchFamily="50" charset="-128"/>
              </a:rPr>
              <a:t>・技術シーズに関する引用がある場合、参考文献等を記載してください。</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参考論文</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1)</a:t>
            </a:r>
            <a:r>
              <a:rPr lang="ja-JP" altLang="en-US" sz="1400" dirty="0">
                <a:solidFill>
                  <a:srgbClr val="0066FF"/>
                </a:solidFill>
                <a:ea typeface="Meiryo UI" panose="020B0604030504040204" pitchFamily="50" charset="-128"/>
              </a:rPr>
              <a:t>根戸太郎</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学会誌</a:t>
            </a:r>
            <a:r>
              <a:rPr lang="en-US" altLang="ja-JP" sz="1400" dirty="0">
                <a:solidFill>
                  <a:srgbClr val="0066FF"/>
                </a:solidFill>
                <a:ea typeface="Meiryo UI" panose="020B0604030504040204" pitchFamily="50" charset="-128"/>
              </a:rPr>
              <a:t>. 20XX, Vol. X, No. X, p. XX-XX.</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参考文献</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2)</a:t>
            </a:r>
            <a:r>
              <a:rPr lang="ja-JP" altLang="en-US" sz="1400" dirty="0">
                <a:solidFill>
                  <a:srgbClr val="0066FF"/>
                </a:solidFill>
                <a:ea typeface="Meiryo UI" panose="020B0604030504040204" pitchFamily="50" charset="-128"/>
              </a:rPr>
              <a:t>川崎花子</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 XXX</a:t>
            </a:r>
            <a:r>
              <a:rPr lang="ja-JP" altLang="en-US" sz="1400" dirty="0">
                <a:solidFill>
                  <a:srgbClr val="0066FF"/>
                </a:solidFill>
                <a:ea typeface="Meiryo UI" panose="020B0604030504040204" pitchFamily="50" charset="-128"/>
              </a:rPr>
              <a:t>出版</a:t>
            </a:r>
            <a:r>
              <a:rPr lang="en-US" altLang="ja-JP" sz="1400" dirty="0">
                <a:solidFill>
                  <a:srgbClr val="0066FF"/>
                </a:solidFill>
                <a:ea typeface="Meiryo UI" panose="020B0604030504040204" pitchFamily="50" charset="-128"/>
              </a:rPr>
              <a:t>, 20XX, </a:t>
            </a:r>
            <a:r>
              <a:rPr lang="en-US" altLang="ja-JP" sz="1400" dirty="0" err="1">
                <a:solidFill>
                  <a:srgbClr val="0066FF"/>
                </a:solidFill>
                <a:ea typeface="Meiryo UI" panose="020B0604030504040204" pitchFamily="50" charset="-128"/>
              </a:rPr>
              <a:t>p.XX</a:t>
            </a:r>
            <a:r>
              <a:rPr lang="en-US" altLang="ja-JP" sz="1400" dirty="0">
                <a:solidFill>
                  <a:srgbClr val="0066FF"/>
                </a:solidFill>
                <a:ea typeface="Meiryo UI" panose="020B0604030504040204" pitchFamily="50" charset="-128"/>
              </a:rPr>
              <a:t>, </a:t>
            </a:r>
            <a:r>
              <a:rPr lang="ja-JP" altLang="en-US" sz="1400" dirty="0">
                <a:solidFill>
                  <a:srgbClr val="0066FF"/>
                </a:solidFill>
                <a:ea typeface="Meiryo UI" panose="020B0604030504040204" pitchFamily="50" charset="-128"/>
              </a:rPr>
              <a:t>第</a:t>
            </a:r>
            <a:r>
              <a:rPr lang="en-US" altLang="ja-JP" sz="1400" dirty="0">
                <a:solidFill>
                  <a:srgbClr val="0066FF"/>
                </a:solidFill>
                <a:ea typeface="Meiryo UI" panose="020B0604030504040204" pitchFamily="50" charset="-128"/>
              </a:rPr>
              <a:t>X</a:t>
            </a:r>
            <a:r>
              <a:rPr lang="ja-JP" altLang="en-US" sz="1400" dirty="0">
                <a:solidFill>
                  <a:srgbClr val="0066FF"/>
                </a:solidFill>
                <a:ea typeface="Meiryo UI" panose="020B0604030504040204" pitchFamily="50" charset="-128"/>
              </a:rPr>
              <a:t>版　</a:t>
            </a:r>
            <a:r>
              <a:rPr lang="en-US" altLang="ja-JP" sz="1400" dirty="0">
                <a:solidFill>
                  <a:srgbClr val="0066FF"/>
                </a:solidFill>
                <a:ea typeface="Meiryo UI" panose="020B0604030504040204" pitchFamily="50" charset="-128"/>
              </a:rPr>
              <a:t>※</a:t>
            </a:r>
            <a:r>
              <a:rPr lang="ja-JP" altLang="en-US" sz="1400" dirty="0">
                <a:solidFill>
                  <a:srgbClr val="0066FF"/>
                </a:solidFill>
                <a:ea typeface="Meiryo UI" panose="020B0604030504040204" pitchFamily="50" charset="-128"/>
              </a:rPr>
              <a:t>版表示は</a:t>
            </a:r>
            <a:r>
              <a:rPr lang="en-US" altLang="ja-JP" sz="1400" dirty="0">
                <a:solidFill>
                  <a:srgbClr val="0066FF"/>
                </a:solidFill>
                <a:ea typeface="Meiryo UI" panose="020B0604030504040204" pitchFamily="50" charset="-128"/>
              </a:rPr>
              <a:t>2</a:t>
            </a:r>
            <a:r>
              <a:rPr lang="ja-JP" altLang="en-US" sz="1400" dirty="0">
                <a:solidFill>
                  <a:srgbClr val="0066FF"/>
                </a:solidFill>
                <a:ea typeface="Meiryo UI" panose="020B0604030504040204" pitchFamily="50" charset="-128"/>
              </a:rPr>
              <a:t>版以降の場合のみ記述</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a:t>
            </a:r>
            <a:r>
              <a:rPr lang="en-US" altLang="ja-JP" sz="1400" dirty="0">
                <a:ea typeface="Meiryo UI" panose="020B0604030504040204" pitchFamily="50" charset="-128"/>
              </a:rPr>
              <a:t>Web</a:t>
            </a:r>
            <a:r>
              <a:rPr lang="ja-JP" altLang="en-US" sz="1400" dirty="0">
                <a:ea typeface="Meiryo UI" panose="020B0604030504040204" pitchFamily="50" charset="-128"/>
              </a:rPr>
              <a:t>サイト</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3)</a:t>
            </a:r>
            <a:r>
              <a:rPr lang="ja-JP" altLang="en-US" sz="1400" dirty="0">
                <a:solidFill>
                  <a:srgbClr val="0066FF"/>
                </a:solidFill>
                <a:ea typeface="Meiryo UI" panose="020B0604030504040204" pitchFamily="50" charset="-128"/>
              </a:rPr>
              <a:t>神奈川次郎</a:t>
            </a:r>
            <a:r>
              <a:rPr lang="en-US" altLang="ja-JP" sz="1400" dirty="0">
                <a:solidFill>
                  <a:srgbClr val="0066FF"/>
                </a:solidFill>
                <a:ea typeface="Meiryo UI" panose="020B0604030504040204" pitchFamily="50" charset="-128"/>
              </a:rPr>
              <a:t>. “XXX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 </a:t>
            </a:r>
            <a:r>
              <a:rPr lang="ja-JP" altLang="en-US" sz="1400" dirty="0">
                <a:solidFill>
                  <a:srgbClr val="0066FF"/>
                </a:solidFill>
                <a:ea typeface="Meiryo UI" panose="020B0604030504040204" pitchFamily="50" charset="-128"/>
              </a:rPr>
              <a:t>株式会社</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ホームページ</a:t>
            </a:r>
            <a:r>
              <a:rPr lang="en-US" altLang="ja-JP" sz="1400" dirty="0">
                <a:solidFill>
                  <a:srgbClr val="0066FF"/>
                </a:solidFill>
                <a:ea typeface="Meiryo UI" panose="020B0604030504040204" pitchFamily="50" charset="-128"/>
              </a:rPr>
              <a:t>.</a:t>
            </a:r>
            <a:r>
              <a:rPr lang="ja-JP" altLang="en-US" sz="1400" dirty="0">
                <a:solidFill>
                  <a:srgbClr val="0066FF"/>
                </a:solidFill>
                <a:ea typeface="Meiryo UI" panose="020B0604030504040204" pitchFamily="50" charset="-128"/>
              </a:rPr>
              <a:t>　</a:t>
            </a:r>
            <a:r>
              <a:rPr lang="en-US" altLang="ja-JP" sz="1400" dirty="0">
                <a:solidFill>
                  <a:srgbClr val="0066FF"/>
                </a:solidFill>
                <a:ea typeface="Meiryo UI" panose="020B0604030504040204" pitchFamily="50" charset="-128"/>
              </a:rPr>
              <a:t>https://www.XXX, (20XX-X-X</a:t>
            </a:r>
            <a:r>
              <a:rPr lang="ja-JP" altLang="en-US" sz="1400" dirty="0">
                <a:solidFill>
                  <a:srgbClr val="0066FF"/>
                </a:solidFill>
                <a:ea typeface="Meiryo UI" panose="020B0604030504040204" pitchFamily="50" charset="-128"/>
              </a:rPr>
              <a:t>閲覧</a:t>
            </a:r>
            <a:r>
              <a:rPr lang="en-US" altLang="ja-JP" sz="1400" dirty="0">
                <a:solidFill>
                  <a:srgbClr val="0066FF"/>
                </a:solidFill>
                <a:ea typeface="Meiryo UI" panose="020B0604030504040204" pitchFamily="50" charset="-128"/>
              </a:rPr>
              <a:t>).</a:t>
            </a:r>
          </a:p>
        </p:txBody>
      </p:sp>
      <p:sp>
        <p:nvSpPr>
          <p:cNvPr id="9" name="Rectangle 57">
            <a:extLst>
              <a:ext uri="{FF2B5EF4-FFF2-40B4-BE49-F238E27FC236}">
                <a16:creationId xmlns:a16="http://schemas.microsoft.com/office/drawing/2014/main" id="{80CE8496-3DD8-1CF5-DADD-D4F85915BC15}"/>
              </a:ext>
            </a:extLst>
          </p:cNvPr>
          <p:cNvSpPr/>
          <p:nvPr/>
        </p:nvSpPr>
        <p:spPr>
          <a:xfrm>
            <a:off x="-5884" y="1124745"/>
            <a:ext cx="12197884" cy="243368"/>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・本事業の基盤となる技術シーズの概要を記載してください。本項目では専門用語をなるべく避け、多くの人が理解できる内容としてください。</a:t>
            </a:r>
          </a:p>
        </p:txBody>
      </p:sp>
    </p:spTree>
    <p:extLst>
      <p:ext uri="{BB962C8B-B14F-4D97-AF65-F5344CB8AC3E}">
        <p14:creationId xmlns:p14="http://schemas.microsoft.com/office/powerpoint/2010/main" val="187399975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0073A534-AC40-D71B-A2F3-A8120911CB8D}"/>
              </a:ext>
            </a:extLst>
          </p:cNvPr>
          <p:cNvSpPr txBox="1">
            <a:spLocks/>
          </p:cNvSpPr>
          <p:nvPr/>
        </p:nvSpPr>
        <p:spPr>
          <a:xfrm>
            <a:off x="177940" y="610047"/>
            <a:ext cx="1121396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４．技術シーズの詳細｜ 技術シーズの特徴</a:t>
            </a:r>
            <a:r>
              <a:rPr lang="ja-JP" altLang="en-US" sz="1800" spc="-30" dirty="0">
                <a:solidFill>
                  <a:schemeClr val="tx1"/>
                </a:solidFill>
              </a:rPr>
              <a:t>（読み手に当該分野の前提知識があるものとして、より詳しく記載）</a:t>
            </a:r>
            <a:endParaRPr kumimoji="1" lang="en-US" sz="1800" spc="-30" dirty="0">
              <a:solidFill>
                <a:schemeClr val="tx1"/>
              </a:solidFill>
            </a:endParaRPr>
          </a:p>
        </p:txBody>
      </p:sp>
      <p:sp>
        <p:nvSpPr>
          <p:cNvPr id="12" name="ee4pContent3">
            <a:extLst>
              <a:ext uri="{FF2B5EF4-FFF2-40B4-BE49-F238E27FC236}">
                <a16:creationId xmlns:a16="http://schemas.microsoft.com/office/drawing/2014/main" id="{60111462-2A72-05FC-D864-A755C37B8156}"/>
              </a:ext>
            </a:extLst>
          </p:cNvPr>
          <p:cNvSpPr txBox="1"/>
          <p:nvPr/>
        </p:nvSpPr>
        <p:spPr>
          <a:xfrm>
            <a:off x="47328" y="5085184"/>
            <a:ext cx="12144672" cy="17728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ea typeface="Meiryo UI" panose="020B0604030504040204" pitchFamily="50" charset="-128"/>
              </a:rPr>
              <a:t>主要論文・研究発表等</a:t>
            </a:r>
            <a:endParaRPr lang="en-US" altLang="ja-JP" sz="1400" dirty="0">
              <a:ea typeface="Meiryo UI" panose="020B0604030504040204" pitchFamily="50" charset="-128"/>
            </a:endParaRP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・提案テーマに関する主要論文、研究発表について記載してください。</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論文発表</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１）○○○○他：“○○の材料開発”，○○学会誌，○○巻○○号，</a:t>
            </a:r>
            <a:r>
              <a:rPr lang="en-US" altLang="ja-JP" sz="1400" dirty="0">
                <a:solidFill>
                  <a:srgbClr val="0066FF"/>
                </a:solidFill>
                <a:ea typeface="Meiryo UI" panose="020B0604030504040204" pitchFamily="50" charset="-128"/>
              </a:rPr>
              <a:t>p.○○○</a:t>
            </a:r>
            <a:r>
              <a:rPr lang="ja-JP" altLang="en-US" sz="1400" dirty="0">
                <a:solidFill>
                  <a:srgbClr val="0066FF"/>
                </a:solidFill>
                <a:ea typeface="Meiryo UI" panose="020B0604030504040204" pitchFamily="50" charset="-128"/>
              </a:rPr>
              <a:t>，</a:t>
            </a:r>
            <a:r>
              <a:rPr lang="en-US" altLang="ja-JP" sz="1400" dirty="0">
                <a:solidFill>
                  <a:srgbClr val="0066FF"/>
                </a:solidFill>
                <a:ea typeface="Meiryo UI" panose="020B0604030504040204" pitchFamily="50" charset="-128"/>
              </a:rPr>
              <a:t>2008</a:t>
            </a:r>
            <a:r>
              <a:rPr lang="ja-JP" altLang="en-US" sz="1400" dirty="0">
                <a:solidFill>
                  <a:srgbClr val="0066FF"/>
                </a:solidFill>
                <a:ea typeface="Meiryo UI" panose="020B0604030504040204" pitchFamily="50" charset="-128"/>
              </a:rPr>
              <a:t>．</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研究発表</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２）○○○○他：“○○の探索”，○○討論会，東京，</a:t>
            </a:r>
            <a:r>
              <a:rPr lang="en-US" altLang="ja-JP" sz="1400" dirty="0">
                <a:solidFill>
                  <a:srgbClr val="0066FF"/>
                </a:solidFill>
                <a:ea typeface="Meiryo UI" panose="020B0604030504040204" pitchFamily="50" charset="-128"/>
              </a:rPr>
              <a:t>2007</a:t>
            </a:r>
            <a:r>
              <a:rPr lang="ja-JP" altLang="en-US" sz="1400" dirty="0">
                <a:solidFill>
                  <a:srgbClr val="0066FF"/>
                </a:solidFill>
                <a:ea typeface="Meiryo UI" panose="020B0604030504040204" pitchFamily="50" charset="-128"/>
              </a:rPr>
              <a:t>．</a:t>
            </a:r>
            <a:endParaRPr lang="en-US" altLang="ja-JP" sz="1400" dirty="0">
              <a:solidFill>
                <a:srgbClr val="0066FF"/>
              </a:solidFill>
              <a:ea typeface="Meiryo UI" panose="020B0604030504040204" pitchFamily="50" charset="-128"/>
            </a:endParaRP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受賞歴</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３）○○○○他：“○○の探索”，○○討論会， ○○賞，東京，</a:t>
            </a:r>
            <a:r>
              <a:rPr lang="en-US" altLang="ja-JP" sz="1400" dirty="0">
                <a:solidFill>
                  <a:srgbClr val="0066FF"/>
                </a:solidFill>
                <a:ea typeface="Meiryo UI" panose="020B0604030504040204" pitchFamily="50" charset="-128"/>
              </a:rPr>
              <a:t>2007</a:t>
            </a:r>
            <a:r>
              <a:rPr lang="ja-JP" altLang="en-US" sz="1400" dirty="0">
                <a:solidFill>
                  <a:srgbClr val="0066FF"/>
                </a:solidFill>
                <a:ea typeface="Meiryo UI" panose="020B0604030504040204" pitchFamily="50" charset="-128"/>
              </a:rPr>
              <a:t>．</a:t>
            </a:r>
          </a:p>
          <a:p>
            <a:pPr>
              <a:buSzPct val="100000"/>
              <a:buFont typeface="Trebuchet MS" panose="020B0603020202020204" pitchFamily="34" charset="0"/>
              <a:buChar char="​"/>
            </a:pPr>
            <a:endParaRPr lang="ja-JP" altLang="en-US" sz="1400" dirty="0">
              <a:solidFill>
                <a:srgbClr val="0066FF"/>
              </a:solidFill>
              <a:ea typeface="Meiryo UI" panose="020B0604030504040204" pitchFamily="50" charset="-128"/>
            </a:endParaRPr>
          </a:p>
        </p:txBody>
      </p:sp>
      <p:sp>
        <p:nvSpPr>
          <p:cNvPr id="6" name="Rectangle 57">
            <a:extLst>
              <a:ext uri="{FF2B5EF4-FFF2-40B4-BE49-F238E27FC236}">
                <a16:creationId xmlns:a16="http://schemas.microsoft.com/office/drawing/2014/main" id="{2A76EB92-463E-7691-D42B-004AEBEFD6A6}"/>
              </a:ext>
            </a:extLst>
          </p:cNvPr>
          <p:cNvSpPr/>
          <p:nvPr/>
        </p:nvSpPr>
        <p:spPr>
          <a:xfrm>
            <a:off x="-5884" y="1124744"/>
            <a:ext cx="12197884" cy="456951"/>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・読み手に当該分野の前提知識があるとして、技術シーズの特徴をより詳しく記載してください。</a:t>
            </a:r>
          </a:p>
          <a:p>
            <a:pPr marL="179388" indent="-179388"/>
            <a:r>
              <a:rPr lang="ja-JP" altLang="en-US" sz="1400" dirty="0">
                <a:solidFill>
                  <a:srgbClr val="0066FF"/>
                </a:solidFill>
                <a:latin typeface="Meiryo UI" panose="020B0604030504040204" pitchFamily="50" charset="-128"/>
                <a:ea typeface="Meiryo UI" panose="020B0604030504040204" pitchFamily="50" charset="-128"/>
              </a:rPr>
              <a:t>・特に、今回の提案のコアとなる技術シーズの特徴について、他にない魅力的な点や新しい点等について記載してください。</a:t>
            </a:r>
          </a:p>
        </p:txBody>
      </p:sp>
    </p:spTree>
    <p:extLst>
      <p:ext uri="{BB962C8B-B14F-4D97-AF65-F5344CB8AC3E}">
        <p14:creationId xmlns:p14="http://schemas.microsoft.com/office/powerpoint/2010/main" val="306496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事業化計画の妥当性・実効性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
        <p:nvSpPr>
          <p:cNvPr id="4" name="Rectangle 61">
            <a:extLst>
              <a:ext uri="{FF2B5EF4-FFF2-40B4-BE49-F238E27FC236}">
                <a16:creationId xmlns:a16="http://schemas.microsoft.com/office/drawing/2014/main" id="{526A288D-CE46-FFF0-6DE5-57FD22C357CB}"/>
              </a:ext>
            </a:extLst>
          </p:cNvPr>
          <p:cNvSpPr/>
          <p:nvPr/>
        </p:nvSpPr>
        <p:spPr>
          <a:xfrm>
            <a:off x="0" y="4869160"/>
            <a:ext cx="12192000" cy="50405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just"/>
            <a:r>
              <a:rPr lang="ja-JP" altLang="en-US" sz="1400" dirty="0">
                <a:solidFill>
                  <a:srgbClr val="0066FF"/>
                </a:solidFill>
                <a:latin typeface="Meiryo UI" panose="020B0604030504040204" pitchFamily="50" charset="-128"/>
                <a:ea typeface="Meiryo UI" panose="020B0604030504040204" pitchFamily="50" charset="-128"/>
              </a:rPr>
              <a:t>・提案時には、事業化が想定されているかどうかを審査させていただきます。想定されていない部分については、今後どのようにして内容の充実を図っていくのか、事業化に向けての取り組み課題を明確にし、採択された場合に実施する内容を具体的に記載してください。</a:t>
            </a:r>
          </a:p>
        </p:txBody>
      </p:sp>
    </p:spTree>
    <p:custDataLst>
      <p:tags r:id="rId1"/>
    </p:custDataLst>
    <p:extLst>
      <p:ext uri="{BB962C8B-B14F-4D97-AF65-F5344CB8AC3E}">
        <p14:creationId xmlns:p14="http://schemas.microsoft.com/office/powerpoint/2010/main" val="1341940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6.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7.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8.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9.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2832</Words>
  <Application>Microsoft Office PowerPoint</Application>
  <PresentationFormat>ワイド画面</PresentationFormat>
  <Paragraphs>237</Paragraphs>
  <Slides>16</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スライド タイトル</vt:lpstr>
      </vt:variant>
      <vt:variant>
        <vt:i4>16</vt:i4>
      </vt:variant>
      <vt:variant>
        <vt:lpstr>目的別スライド ショー</vt:lpstr>
      </vt:variant>
      <vt:variant>
        <vt:i4>1</vt:i4>
      </vt:variant>
    </vt:vector>
  </HeadingPairs>
  <TitlesOfParts>
    <vt:vector size="23" baseType="lpstr">
      <vt:lpstr>Meiryo UI</vt:lpstr>
      <vt:lpstr>ＭＳ ゴシック</vt:lpstr>
      <vt:lpstr>Arial</vt:lpstr>
      <vt:lpstr>Trebuchet MS</vt:lpstr>
      <vt:lpstr>Wingdings</vt:lpstr>
      <vt:lpstr>１</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2025-03-18T08:00:36Z</dcterms:created>
  <dcterms:modified xsi:type="dcterms:W3CDTF">2025-05-09T01:52:09Z</dcterms:modified>
</cp:coreProperties>
</file>