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20"/>
  </p:notesMasterIdLst>
  <p:handoutMasterIdLst>
    <p:handoutMasterId r:id="rId21"/>
  </p:handoutMasterIdLst>
  <p:sldIdLst>
    <p:sldId id="2145705138" r:id="rId2"/>
    <p:sldId id="2145705070" r:id="rId3"/>
    <p:sldId id="2145705156" r:id="rId4"/>
    <p:sldId id="2145705140" r:id="rId5"/>
    <p:sldId id="2145705155" r:id="rId6"/>
    <p:sldId id="2145705157" r:id="rId7"/>
    <p:sldId id="2145705143" r:id="rId8"/>
    <p:sldId id="2145705144" r:id="rId9"/>
    <p:sldId id="2145705158" r:id="rId10"/>
    <p:sldId id="2145705149" r:id="rId11"/>
    <p:sldId id="2145705164" r:id="rId12"/>
    <p:sldId id="2145705162" r:id="rId13"/>
    <p:sldId id="2145705148" r:id="rId14"/>
    <p:sldId id="2145705145" r:id="rId15"/>
    <p:sldId id="2145705160" r:id="rId16"/>
    <p:sldId id="2145705159" r:id="rId17"/>
    <p:sldId id="2145705161" r:id="rId18"/>
    <p:sldId id="2145705151" r:id="rId19"/>
  </p:sldIdLst>
  <p:sldSz cx="12192000" cy="6858000"/>
  <p:notesSz cx="6735763" cy="9866313"/>
  <p:custShowLst>
    <p:custShow name="Format Guide Workshop" id="0">
      <p:sldLst/>
    </p:custShow>
  </p:custShowLst>
  <p:custDataLst>
    <p:tags r:id="rId22"/>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FF"/>
    <a:srgbClr val="006666"/>
    <a:srgbClr val="009999"/>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652" autoAdjust="0"/>
    <p:restoredTop sz="94796" autoAdjust="0"/>
  </p:normalViewPr>
  <p:slideViewPr>
    <p:cSldViewPr>
      <p:cViewPr varScale="1">
        <p:scale>
          <a:sx n="65" d="100"/>
          <a:sy n="65" d="100"/>
        </p:scale>
        <p:origin x="498" y="60"/>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p:cViewPr>
        <p:scale>
          <a:sx n="75" d="100"/>
          <a:sy n="75" d="100"/>
        </p:scale>
        <p:origin x="4122" y="24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commentAuthors" Target="commentAuthors.xml"/><Relationship Id="rId28" Type="http://schemas.microsoft.com/office/2018/10/relationships/authors" Target="author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gs" Target="tags/tag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5/12/2025</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5/12/2025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hf hdr="0" ftr="0" dt="0"/>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1"/>
        </a:solidFill>
        <a:effectLst/>
      </p:bgPr>
    </p:bg>
    <p:spTree>
      <p:nvGrpSpPr>
        <p:cNvPr id="1" name=""/>
        <p:cNvGrpSpPr/>
        <p:nvPr/>
      </p:nvGrpSpPr>
      <p:grpSpPr>
        <a:xfrm>
          <a:off x="0" y="0"/>
          <a:ext cx="0" cy="0"/>
          <a:chOff x="0" y="0"/>
          <a:chExt cx="0" cy="0"/>
        </a:xfrm>
      </p:grpSpPr>
      <p:sp>
        <p:nvSpPr>
          <p:cNvPr id="4" name="Date Placeholder 3"/>
          <p:cNvSpPr>
            <a:spLocks noGrp="1"/>
          </p:cNvSpPr>
          <p:nvPr>
            <p:ph type="dt" sz="half" idx="10"/>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tx1">
                <a:lumMod val="75000"/>
                <a:lumOff val="25000"/>
              </a:schemeClr>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6" name="テキスト ボックス 5">
            <a:extLst>
              <a:ext uri="{FF2B5EF4-FFF2-40B4-BE49-F238E27FC236}">
                <a16:creationId xmlns:a16="http://schemas.microsoft.com/office/drawing/2014/main" id="{3AA57D87-18B7-DEF2-FBDE-8EF3951E83D7}"/>
              </a:ext>
            </a:extLst>
          </p:cNvPr>
          <p:cNvSpPr txBox="1"/>
          <p:nvPr userDrawn="1"/>
        </p:nvSpPr>
        <p:spPr>
          <a:xfrm>
            <a:off x="3215680" y="1772816"/>
            <a:ext cx="144016" cy="2880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ja-JP" altLang="en-US" dirty="0" err="1">
              <a:solidFill>
                <a:srgbClr val="575757"/>
              </a:solidFill>
            </a:endParaRPr>
          </a:p>
        </p:txBody>
      </p:sp>
      <p:sp>
        <p:nvSpPr>
          <p:cNvPr id="12" name="タイトル 11">
            <a:extLst>
              <a:ext uri="{FF2B5EF4-FFF2-40B4-BE49-F238E27FC236}">
                <a16:creationId xmlns:a16="http://schemas.microsoft.com/office/drawing/2014/main" id="{599E1129-850B-B3F0-4AC7-AEEA79069F0A}"/>
              </a:ext>
            </a:extLst>
          </p:cNvPr>
          <p:cNvSpPr>
            <a:spLocks noGrp="1"/>
          </p:cNvSpPr>
          <p:nvPr>
            <p:ph type="title"/>
          </p:nvPr>
        </p:nvSpPr>
        <p:spPr/>
        <p:txBody>
          <a:bodyPr/>
          <a:lstStyle/>
          <a:p>
            <a:r>
              <a:rPr kumimoji="1" lang="ja-JP" altLang="en-US"/>
              <a:t>マスター タイトルの書式設定</a:t>
            </a:r>
          </a:p>
        </p:txBody>
      </p: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２">
    <p:bg>
      <p:bgPr>
        <a:solidFill>
          <a:schemeClr val="bg1"/>
        </a:solidFill>
        <a:effectLst/>
      </p:bgPr>
    </p:bg>
    <p:spTree>
      <p:nvGrpSpPr>
        <p:cNvPr id="1" name=""/>
        <p:cNvGrpSpPr/>
        <p:nvPr/>
      </p:nvGrpSpPr>
      <p:grpSpPr>
        <a:xfrm>
          <a:off x="0" y="0"/>
          <a:ext cx="0" cy="0"/>
          <a:chOff x="0" y="0"/>
          <a:chExt cx="0" cy="0"/>
        </a:xfrm>
      </p:grpSpPr>
      <p:sp>
        <p:nvSpPr>
          <p:cNvPr id="7" name="TextBox 6"/>
          <p:cNvSpPr txBox="1"/>
          <p:nvPr userDrawn="1"/>
        </p:nvSpPr>
        <p:spPr bwMode="white">
          <a:xfrm>
            <a:off x="11167872" y="6404400"/>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65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65000"/>
                </a:schemeClr>
              </a:solidFill>
              <a:latin typeface="+mn-lt"/>
              <a:ea typeface="+mn-ea"/>
              <a:cs typeface="+mn-cs"/>
              <a:sym typeface="Trebuchet MS" panose="020B0603020202020204" pitchFamily="34" charset="0"/>
            </a:endParaRPr>
          </a:p>
        </p:txBody>
      </p:sp>
      <p:sp>
        <p:nvSpPr>
          <p:cNvPr id="2" name="Date Placeholder 1"/>
          <p:cNvSpPr>
            <a:spLocks noGrp="1"/>
          </p:cNvSpPr>
          <p:nvPr>
            <p:ph type="dt" sz="half" idx="12"/>
          </p:nvPr>
        </p:nvSpPr>
        <p:spPr>
          <a:xfrm>
            <a:off x="9677400" y="6405036"/>
            <a:ext cx="1482051" cy="153888"/>
          </a:xfrm>
          <a:prstGeom prst="rect">
            <a:avLst/>
          </a:prstGeom>
        </p:spPr>
        <p:txBody>
          <a:bodyPr/>
          <a:lstStyle>
            <a:lvl1pPr>
              <a:defRPr>
                <a:solidFill>
                  <a:schemeClr val="bg1"/>
                </a:solidFill>
                <a:latin typeface="+mn-lt"/>
                <a:sym typeface="Trebuchet MS" panose="020B0603020202020204" pitchFamily="34" charset="0"/>
              </a:defRPr>
            </a:lvl1pPr>
          </a:lstStyle>
          <a:p>
            <a:endParaRPr lang="en-US" dirty="0"/>
          </a:p>
        </p:txBody>
      </p:sp>
      <p:sp>
        <p:nvSpPr>
          <p:cNvPr id="3" name="タイトル 2">
            <a:extLst>
              <a:ext uri="{FF2B5EF4-FFF2-40B4-BE49-F238E27FC236}">
                <a16:creationId xmlns:a16="http://schemas.microsoft.com/office/drawing/2014/main" id="{D1D48553-BD76-A47C-79E8-BA943E57BBE7}"/>
              </a:ext>
            </a:extLst>
          </p:cNvPr>
          <p:cNvSpPr>
            <a:spLocks noGrp="1"/>
          </p:cNvSpPr>
          <p:nvPr>
            <p:ph type="title"/>
          </p:nvPr>
        </p:nvSpPr>
        <p:spPr/>
        <p:txBody>
          <a:bodyPr/>
          <a:lstStyle/>
          <a:p>
            <a:r>
              <a:rPr kumimoji="1" lang="ja-JP" altLang="en-US"/>
              <a:t>マスター タイトルの書式設定</a:t>
            </a:r>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dirty="0"/>
          </a:p>
        </p:txBody>
      </p:sp>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 name="Date Placeholder 3"/>
          <p:cNvSpPr>
            <a:spLocks noGrp="1"/>
          </p:cNvSpPr>
          <p:nvPr>
            <p:ph type="dt" sz="half" idx="2"/>
          </p:nvPr>
        </p:nvSpPr>
        <p:spPr>
          <a:xfrm>
            <a:off x="9677400" y="6405036"/>
            <a:ext cx="1482051" cy="153888"/>
          </a:xfrm>
          <a:prstGeom prst="rect">
            <a:avLst/>
          </a:prstGeom>
        </p:spPr>
        <p:txBody>
          <a:bodyPr vert="horz" wrap="square" lIns="0" tIns="0" rIns="0" bIns="0" rtlCol="0" anchor="b">
            <a:spAutoFit/>
          </a:bodyPr>
          <a:lstStyle>
            <a:lvl1pPr algn="r">
              <a:defRPr sz="1000">
                <a:solidFill>
                  <a:schemeClr val="bg1">
                    <a:lumMod val="50000"/>
                  </a:schemeClr>
                </a:solidFill>
                <a:latin typeface="+mn-lt"/>
                <a:sym typeface="Trebuchet MS" panose="020B0603020202020204" pitchFamily="34" charset="0"/>
              </a:defRPr>
            </a:lvl1pPr>
          </a:lstStyle>
          <a:p>
            <a:endParaRPr lang="en-US" dirty="0"/>
          </a:p>
        </p:txBody>
      </p:sp>
      <p:sp>
        <p:nvSpPr>
          <p:cNvPr id="12" name="TextBox 11"/>
          <p:cNvSpPr txBox="1"/>
          <p:nvPr userDrawn="1"/>
        </p:nvSpPr>
        <p:spPr>
          <a:xfrm>
            <a:off x="11167872" y="6405036"/>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3.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7.xml"/><Relationship Id="rId1" Type="http://schemas.openxmlformats.org/officeDocument/2006/relationships/tags" Target="../tags/tag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9.xml"/><Relationship Id="rId1" Type="http://schemas.openxmlformats.org/officeDocument/2006/relationships/tags" Target="../tags/tag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テキスト ボックス 13">
            <a:extLst>
              <a:ext uri="{FF2B5EF4-FFF2-40B4-BE49-F238E27FC236}">
                <a16:creationId xmlns:a16="http://schemas.microsoft.com/office/drawing/2014/main" id="{7F09A2DE-34FC-ECC1-5A2D-C6A9BD46CC6E}"/>
              </a:ext>
            </a:extLst>
          </p:cNvPr>
          <p:cNvSpPr txBox="1"/>
          <p:nvPr/>
        </p:nvSpPr>
        <p:spPr>
          <a:xfrm>
            <a:off x="551384" y="736248"/>
            <a:ext cx="7416824" cy="892552"/>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r>
              <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2025</a:t>
            </a:r>
            <a:r>
              <a:rPr lang="ja-JP" altLang="en-US"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年度ＳＢＩＲ推進プログラム（一気通貫型　フェーズ</a:t>
            </a:r>
            <a:r>
              <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2</a:t>
            </a:r>
            <a:r>
              <a:rPr lang="ja-JP" altLang="en-US"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rPr>
              <a:t>）</a:t>
            </a:r>
            <a:endParaRPr lang="en-US" altLang="ja-JP" sz="2000" b="1" kern="100" dirty="0">
              <a:solidFill>
                <a:schemeClr val="tx1">
                  <a:lumMod val="75000"/>
                  <a:lumOff val="25000"/>
                </a:schemeClr>
              </a:solidFill>
              <a:effectLst/>
              <a:latin typeface="Meiryo UI" panose="020B0604030504040204" pitchFamily="50" charset="-128"/>
              <a:ea typeface="Meiryo UI" panose="020B0604030504040204" pitchFamily="50" charset="-128"/>
              <a:cs typeface="Times New Roman" panose="02020603050405020304" pitchFamily="18" charset="0"/>
            </a:endParaRPr>
          </a:p>
          <a:p>
            <a:r>
              <a:rPr lang="ja-JP" altLang="en-US" sz="3200" b="1" dirty="0">
                <a:solidFill>
                  <a:schemeClr val="tx1">
                    <a:lumMod val="75000"/>
                    <a:lumOff val="25000"/>
                  </a:schemeClr>
                </a:solidFill>
                <a:latin typeface="Meiryo UI" panose="020B0604030504040204" pitchFamily="50" charset="-128"/>
                <a:ea typeface="Meiryo UI" panose="020B0604030504040204" pitchFamily="50" charset="-128"/>
              </a:rPr>
              <a:t>助成事業実施計画書</a:t>
            </a:r>
          </a:p>
        </p:txBody>
      </p:sp>
      <p:sp>
        <p:nvSpPr>
          <p:cNvPr id="15" name="テキスト ボックス 14">
            <a:extLst>
              <a:ext uri="{FF2B5EF4-FFF2-40B4-BE49-F238E27FC236}">
                <a16:creationId xmlns:a16="http://schemas.microsoft.com/office/drawing/2014/main" id="{689EC023-A66B-76C4-8CD7-0B61BF41F074}"/>
              </a:ext>
            </a:extLst>
          </p:cNvPr>
          <p:cNvSpPr txBox="1"/>
          <p:nvPr/>
        </p:nvSpPr>
        <p:spPr>
          <a:xfrm>
            <a:off x="551384" y="3854269"/>
            <a:ext cx="11318844" cy="1158907"/>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nSpc>
                <a:spcPct val="120000"/>
              </a:lnSpc>
            </a:pPr>
            <a:r>
              <a:rPr lang="ja-JP" altLang="en-US" sz="2000" b="1" kern="100" dirty="0">
                <a:solidFill>
                  <a:schemeClr val="tx1">
                    <a:lumMod val="50000"/>
                    <a:lumOff val="50000"/>
                  </a:schemeClr>
                </a:solidFill>
                <a:effectLst/>
                <a:latin typeface="Meiryo UI" panose="020B0604030504040204" pitchFamily="50" charset="-128"/>
                <a:ea typeface="Meiryo UI" panose="020B0604030504040204" pitchFamily="50" charset="-128"/>
                <a:cs typeface="Times New Roman" panose="02020603050405020304" pitchFamily="18" charset="0"/>
              </a:rPr>
              <a:t>研究開発課題番号：</a:t>
            </a:r>
            <a:endParaRPr lang="en-US" altLang="ja-JP" sz="2000" b="1" kern="1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提案テーマ名：</a:t>
            </a:r>
            <a:endParaRPr lang="en-US" altLang="ja-JP"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endParaRPr>
          </a:p>
          <a:p>
            <a:pPr>
              <a:lnSpc>
                <a:spcPct val="120000"/>
              </a:lnSpc>
            </a:pPr>
            <a:r>
              <a:rPr lang="ja-JP" altLang="en-US" sz="2000" b="1" kern="100" dirty="0">
                <a:solidFill>
                  <a:schemeClr val="tx1">
                    <a:lumMod val="50000"/>
                    <a:lumOff val="50000"/>
                  </a:schemeClr>
                </a:solidFill>
                <a:latin typeface="Meiryo UI" panose="020B0604030504040204" pitchFamily="50" charset="-128"/>
                <a:ea typeface="Meiryo UI" panose="020B0604030504040204" pitchFamily="50" charset="-128"/>
                <a:cs typeface="Times New Roman" panose="02020603050405020304" pitchFamily="18" charset="0"/>
              </a:rPr>
              <a:t>提案者名：</a:t>
            </a:r>
            <a:endParaRPr lang="ja-JP" altLang="en-US" sz="2000" b="1" dirty="0">
              <a:solidFill>
                <a:schemeClr val="tx1">
                  <a:lumMod val="50000"/>
                  <a:lumOff val="50000"/>
                </a:schemeClr>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6056963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F77D578-A3C0-BB0C-D8C5-8D75A4E5E573}"/>
              </a:ext>
            </a:extLst>
          </p:cNvPr>
          <p:cNvSpPr txBox="1">
            <a:spLocks/>
          </p:cNvSpPr>
          <p:nvPr/>
        </p:nvSpPr>
        <p:spPr>
          <a:xfrm>
            <a:off x="177940" y="610047"/>
            <a:ext cx="12114535"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５．事業化における課題及びその解決方法｜</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spTree>
    <p:extLst>
      <p:ext uri="{BB962C8B-B14F-4D97-AF65-F5344CB8AC3E}">
        <p14:creationId xmlns:p14="http://schemas.microsoft.com/office/powerpoint/2010/main" val="348258053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D79096C-2282-188D-A3A9-15D83CE52339}"/>
            </a:ext>
          </a:extLst>
        </p:cNvPr>
        <p:cNvGrpSpPr/>
        <p:nvPr/>
      </p:nvGrpSpPr>
      <p:grpSpPr>
        <a:xfrm>
          <a:off x="0" y="0"/>
          <a:ext cx="0" cy="0"/>
          <a:chOff x="0" y="0"/>
          <a:chExt cx="0" cy="0"/>
        </a:xfrm>
      </p:grpSpPr>
      <p:sp>
        <p:nvSpPr>
          <p:cNvPr id="31" name="Title 1">
            <a:extLst>
              <a:ext uri="{FF2B5EF4-FFF2-40B4-BE49-F238E27FC236}">
                <a16:creationId xmlns:a16="http://schemas.microsoft.com/office/drawing/2014/main" id="{5869B747-7664-1436-9546-49B70E25A163}"/>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09C7BB41-D802-BD66-86F4-B48D2A53CF0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8D70C5ED-3A56-DBB3-7E03-2E5588346EBD}"/>
              </a:ext>
            </a:extLst>
          </p:cNvPr>
          <p:cNvSpPr txBox="1">
            <a:spLocks/>
          </p:cNvSpPr>
          <p:nvPr/>
        </p:nvSpPr>
        <p:spPr>
          <a:xfrm>
            <a:off x="177940" y="610047"/>
            <a:ext cx="12114535"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５．事業化における課題及びその解決方法｜</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grpSp>
        <p:nvGrpSpPr>
          <p:cNvPr id="2" name="グループ化 1">
            <a:extLst>
              <a:ext uri="{FF2B5EF4-FFF2-40B4-BE49-F238E27FC236}">
                <a16:creationId xmlns:a16="http://schemas.microsoft.com/office/drawing/2014/main" id="{E022FEE0-2F95-FCC1-DFCE-00C06D5413EF}"/>
              </a:ext>
            </a:extLst>
          </p:cNvPr>
          <p:cNvGrpSpPr/>
          <p:nvPr/>
        </p:nvGrpSpPr>
        <p:grpSpPr>
          <a:xfrm>
            <a:off x="983432" y="1296924"/>
            <a:ext cx="9649072" cy="5245145"/>
            <a:chOff x="128464" y="1508077"/>
            <a:chExt cx="9649072" cy="5245145"/>
          </a:xfrm>
        </p:grpSpPr>
        <p:sp>
          <p:nvSpPr>
            <p:cNvPr id="4" name="正方形/長方形 3">
              <a:extLst>
                <a:ext uri="{FF2B5EF4-FFF2-40B4-BE49-F238E27FC236}">
                  <a16:creationId xmlns:a16="http://schemas.microsoft.com/office/drawing/2014/main" id="{2E389361-5122-1A40-1D28-68801B042E99}"/>
                </a:ext>
              </a:extLst>
            </p:cNvPr>
            <p:cNvSpPr/>
            <p:nvPr/>
          </p:nvSpPr>
          <p:spPr>
            <a:xfrm>
              <a:off x="128464" y="1756034"/>
              <a:ext cx="1894102" cy="348363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defRPr/>
              </a:pPr>
              <a:r>
                <a:rPr kumimoji="1" lang="en-US" altLang="ja-JP" sz="1050" b="0" i="0" u="none" strike="noStrike" kern="1200" cap="none" spc="0" normalizeH="0" baseline="0" noProof="0" dirty="0">
                  <a:ln>
                    <a:noFill/>
                  </a:ln>
                  <a:solidFill>
                    <a:srgbClr val="000000"/>
                  </a:solidFill>
                  <a:effectLst/>
                  <a:uLnTx/>
                  <a:uFillTx/>
                  <a:latin typeface="Meiryo UI" panose="020B0604030504040204" pitchFamily="50" charset="-128"/>
                  <a:ea typeface="Meiryo UI" panose="020B0604030504040204" pitchFamily="50" charset="-128"/>
                  <a:cs typeface="+mn-cs"/>
                </a:rPr>
                <a:t>xxx</a:t>
              </a:r>
            </a:p>
          </p:txBody>
        </p:sp>
        <p:sp>
          <p:nvSpPr>
            <p:cNvPr id="5" name="正方形/長方形 4">
              <a:extLst>
                <a:ext uri="{FF2B5EF4-FFF2-40B4-BE49-F238E27FC236}">
                  <a16:creationId xmlns:a16="http://schemas.microsoft.com/office/drawing/2014/main" id="{425A53F7-039C-938C-B05D-E473B047EE83}"/>
                </a:ext>
              </a:extLst>
            </p:cNvPr>
            <p:cNvSpPr/>
            <p:nvPr/>
          </p:nvSpPr>
          <p:spPr>
            <a:xfrm>
              <a:off x="128464" y="1508077"/>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defRPr/>
              </a:pPr>
              <a:r>
                <a:rPr kumimoji="1" lang="ja-JP" altLang="en-US" sz="105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cs typeface="+mn-cs"/>
                </a:rPr>
                <a:t>①顧客の課題</a:t>
              </a:r>
            </a:p>
          </p:txBody>
        </p:sp>
        <p:sp>
          <p:nvSpPr>
            <p:cNvPr id="6" name="正方形/長方形 5">
              <a:extLst>
                <a:ext uri="{FF2B5EF4-FFF2-40B4-BE49-F238E27FC236}">
                  <a16:creationId xmlns:a16="http://schemas.microsoft.com/office/drawing/2014/main" id="{C2403E75-B7CA-08BD-C18C-4BB00D0F4B61}"/>
                </a:ext>
              </a:extLst>
            </p:cNvPr>
            <p:cNvSpPr/>
            <p:nvPr/>
          </p:nvSpPr>
          <p:spPr>
            <a:xfrm>
              <a:off x="2041773" y="1756034"/>
              <a:ext cx="1894102" cy="161971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a:p>
              <a:pPr marL="108000" indent="-108000">
                <a:buFont typeface="Arial" panose="020B0604020202020204" pitchFamily="34" charset="0"/>
                <a:buChar char="•"/>
                <a:tabLst>
                  <a:tab pos="176213" algn="l"/>
                </a:tabLst>
              </a:pPr>
              <a:endParaRPr kumimoji="1" lang="ja-JP" altLang="en-US" sz="1050" dirty="0">
                <a:solidFill>
                  <a:srgbClr val="000000"/>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EFCF0803-A4B5-C648-21F3-F1AC41D930B9}"/>
                </a:ext>
              </a:extLst>
            </p:cNvPr>
            <p:cNvSpPr/>
            <p:nvPr/>
          </p:nvSpPr>
          <p:spPr>
            <a:xfrm>
              <a:off x="2041773" y="1508077"/>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④ソリューション</a:t>
              </a:r>
            </a:p>
          </p:txBody>
        </p:sp>
        <p:sp>
          <p:nvSpPr>
            <p:cNvPr id="8" name="正方形/長方形 7">
              <a:extLst>
                <a:ext uri="{FF2B5EF4-FFF2-40B4-BE49-F238E27FC236}">
                  <a16:creationId xmlns:a16="http://schemas.microsoft.com/office/drawing/2014/main" id="{B4764BB6-03B7-E441-F465-27307E4B7CF8}"/>
                </a:ext>
              </a:extLst>
            </p:cNvPr>
            <p:cNvSpPr/>
            <p:nvPr/>
          </p:nvSpPr>
          <p:spPr>
            <a:xfrm>
              <a:off x="2041773" y="3613680"/>
              <a:ext cx="1894102" cy="162000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latin typeface="Meiryo UI" panose="020B0604030504040204" pitchFamily="50" charset="-128"/>
                  <a:ea typeface="Meiryo UI" panose="020B0604030504040204" pitchFamily="50" charset="-128"/>
                </a:rPr>
                <a:t>xxx</a:t>
              </a:r>
            </a:p>
            <a:p>
              <a:pPr marL="108000" indent="-108000">
                <a:buFont typeface="Arial" panose="020B0604020202020204" pitchFamily="34" charset="0"/>
                <a:buChar char="•"/>
                <a:tabLst>
                  <a:tab pos="176213" algn="l"/>
                </a:tabLst>
              </a:pPr>
              <a:endParaRPr kumimoji="1" lang="ja-JP" altLang="en-US" sz="1050" dirty="0">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766B7640-A33F-AED6-7C50-3748CB4EFC40}"/>
                </a:ext>
              </a:extLst>
            </p:cNvPr>
            <p:cNvSpPr/>
            <p:nvPr/>
          </p:nvSpPr>
          <p:spPr>
            <a:xfrm>
              <a:off x="2041773" y="3385552"/>
              <a:ext cx="1894102" cy="217403"/>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⑧主要指標</a:t>
              </a:r>
            </a:p>
          </p:txBody>
        </p:sp>
        <p:sp>
          <p:nvSpPr>
            <p:cNvPr id="10" name="正方形/長方形 9">
              <a:extLst>
                <a:ext uri="{FF2B5EF4-FFF2-40B4-BE49-F238E27FC236}">
                  <a16:creationId xmlns:a16="http://schemas.microsoft.com/office/drawing/2014/main" id="{4FA42084-3B7B-E849-A5C5-130C803F9926}"/>
                </a:ext>
              </a:extLst>
            </p:cNvPr>
            <p:cNvSpPr/>
            <p:nvPr/>
          </p:nvSpPr>
          <p:spPr>
            <a:xfrm>
              <a:off x="3993944" y="1756034"/>
              <a:ext cx="1894102" cy="348363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0960F274-6A39-BB14-F8E0-F8563D054BC9}"/>
                </a:ext>
              </a:extLst>
            </p:cNvPr>
            <p:cNvSpPr/>
            <p:nvPr/>
          </p:nvSpPr>
          <p:spPr>
            <a:xfrm>
              <a:off x="3993944" y="1508078"/>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③価値提案</a:t>
              </a:r>
            </a:p>
          </p:txBody>
        </p:sp>
        <p:sp>
          <p:nvSpPr>
            <p:cNvPr id="12" name="正方形/長方形 11">
              <a:extLst>
                <a:ext uri="{FF2B5EF4-FFF2-40B4-BE49-F238E27FC236}">
                  <a16:creationId xmlns:a16="http://schemas.microsoft.com/office/drawing/2014/main" id="{A72F42EC-3E7F-F10F-554D-A45C3CBCC010}"/>
                </a:ext>
              </a:extLst>
            </p:cNvPr>
            <p:cNvSpPr/>
            <p:nvPr/>
          </p:nvSpPr>
          <p:spPr>
            <a:xfrm>
              <a:off x="5946115" y="1756034"/>
              <a:ext cx="1894102" cy="161971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endParaRPr kumimoji="1" lang="ja-JP" altLang="en-US" sz="1050" dirty="0">
                <a:solidFill>
                  <a:srgbClr val="000000"/>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599ED087-F27A-B29F-FCB5-28323A4AA772}"/>
                </a:ext>
              </a:extLst>
            </p:cNvPr>
            <p:cNvSpPr/>
            <p:nvPr/>
          </p:nvSpPr>
          <p:spPr>
            <a:xfrm>
              <a:off x="5946115" y="1508078"/>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⑨競合優位性</a:t>
              </a:r>
            </a:p>
          </p:txBody>
        </p:sp>
        <p:sp>
          <p:nvSpPr>
            <p:cNvPr id="14" name="正方形/長方形 13">
              <a:extLst>
                <a:ext uri="{FF2B5EF4-FFF2-40B4-BE49-F238E27FC236}">
                  <a16:creationId xmlns:a16="http://schemas.microsoft.com/office/drawing/2014/main" id="{DCB3E212-1EE4-49AA-E97C-72F463AC15FB}"/>
                </a:ext>
              </a:extLst>
            </p:cNvPr>
            <p:cNvSpPr/>
            <p:nvPr/>
          </p:nvSpPr>
          <p:spPr>
            <a:xfrm>
              <a:off x="5946115" y="3613680"/>
              <a:ext cx="1894102" cy="162000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endParaRPr kumimoji="1" lang="ja-JP" altLang="en-US" sz="1050" dirty="0">
                <a:solidFill>
                  <a:srgbClr val="000000"/>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2F10BA53-5E44-5174-37A4-62F10547BBAB}"/>
                </a:ext>
              </a:extLst>
            </p:cNvPr>
            <p:cNvSpPr/>
            <p:nvPr/>
          </p:nvSpPr>
          <p:spPr>
            <a:xfrm>
              <a:off x="5946115" y="3385552"/>
              <a:ext cx="1894102" cy="217404"/>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⑤チャネル</a:t>
              </a:r>
            </a:p>
          </p:txBody>
        </p:sp>
        <p:sp>
          <p:nvSpPr>
            <p:cNvPr id="16" name="正方形/長方形 15">
              <a:extLst>
                <a:ext uri="{FF2B5EF4-FFF2-40B4-BE49-F238E27FC236}">
                  <a16:creationId xmlns:a16="http://schemas.microsoft.com/office/drawing/2014/main" id="{47CCAA73-FCAB-759D-9E81-EF6DBBAC1AAE}"/>
                </a:ext>
              </a:extLst>
            </p:cNvPr>
            <p:cNvSpPr/>
            <p:nvPr/>
          </p:nvSpPr>
          <p:spPr>
            <a:xfrm>
              <a:off x="7883433" y="1756034"/>
              <a:ext cx="1894102" cy="348363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p:txBody>
        </p:sp>
        <p:sp>
          <p:nvSpPr>
            <p:cNvPr id="17" name="正方形/長方形 16">
              <a:extLst>
                <a:ext uri="{FF2B5EF4-FFF2-40B4-BE49-F238E27FC236}">
                  <a16:creationId xmlns:a16="http://schemas.microsoft.com/office/drawing/2014/main" id="{EADF083E-2A6C-421F-6958-5828583933FD}"/>
                </a:ext>
              </a:extLst>
            </p:cNvPr>
            <p:cNvSpPr/>
            <p:nvPr/>
          </p:nvSpPr>
          <p:spPr>
            <a:xfrm>
              <a:off x="7883433" y="1508078"/>
              <a:ext cx="1894102" cy="215902"/>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②顧客セグメント</a:t>
              </a:r>
            </a:p>
          </p:txBody>
        </p:sp>
        <p:sp>
          <p:nvSpPr>
            <p:cNvPr id="18" name="正方形/長方形 17">
              <a:extLst>
                <a:ext uri="{FF2B5EF4-FFF2-40B4-BE49-F238E27FC236}">
                  <a16:creationId xmlns:a16="http://schemas.microsoft.com/office/drawing/2014/main" id="{B4C645C2-CC93-4739-1A35-D5CC80716E87}"/>
                </a:ext>
              </a:extLst>
            </p:cNvPr>
            <p:cNvSpPr/>
            <p:nvPr/>
          </p:nvSpPr>
          <p:spPr>
            <a:xfrm>
              <a:off x="128464" y="5493512"/>
              <a:ext cx="4783799" cy="125971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p:txBody>
        </p:sp>
        <p:sp>
          <p:nvSpPr>
            <p:cNvPr id="19" name="正方形/長方形 18">
              <a:extLst>
                <a:ext uri="{FF2B5EF4-FFF2-40B4-BE49-F238E27FC236}">
                  <a16:creationId xmlns:a16="http://schemas.microsoft.com/office/drawing/2014/main" id="{0D13A8D7-88CB-9E36-DB65-E90313A7E15E}"/>
                </a:ext>
              </a:extLst>
            </p:cNvPr>
            <p:cNvSpPr/>
            <p:nvPr/>
          </p:nvSpPr>
          <p:spPr>
            <a:xfrm>
              <a:off x="128464" y="5265382"/>
              <a:ext cx="4783799" cy="216000"/>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⑦コスト構造</a:t>
              </a:r>
            </a:p>
          </p:txBody>
        </p:sp>
        <p:sp>
          <p:nvSpPr>
            <p:cNvPr id="20" name="正方形/長方形 19">
              <a:extLst>
                <a:ext uri="{FF2B5EF4-FFF2-40B4-BE49-F238E27FC236}">
                  <a16:creationId xmlns:a16="http://schemas.microsoft.com/office/drawing/2014/main" id="{99CF6238-167A-2F72-04F3-9F535CF43CBA}"/>
                </a:ext>
              </a:extLst>
            </p:cNvPr>
            <p:cNvSpPr/>
            <p:nvPr/>
          </p:nvSpPr>
          <p:spPr>
            <a:xfrm>
              <a:off x="4993737" y="5493512"/>
              <a:ext cx="4783799" cy="1259710"/>
            </a:xfrm>
            <a:prstGeom prst="rect">
              <a:avLst/>
            </a:prstGeom>
            <a:solidFill>
              <a:schemeClr val="bg1"/>
            </a:solidFill>
            <a:ln w="6350">
              <a:solidFill>
                <a:schemeClr val="bg1">
                  <a:lumMod val="50000"/>
                </a:schemeClr>
              </a:solidFill>
            </a:ln>
          </p:spPr>
          <p:txBody>
            <a:bodyPr vert="horz" wrap="square" lIns="36000" tIns="36000" rIns="36000" bIns="36000" numCol="1" rtlCol="0" anchor="t">
              <a:noAutofit/>
            </a:bodyPr>
            <a:lstStyle/>
            <a:p>
              <a:pPr marL="108000" indent="-108000">
                <a:buFont typeface="Arial" panose="020B0604020202020204" pitchFamily="34" charset="0"/>
                <a:buChar char="•"/>
                <a:tabLst>
                  <a:tab pos="176213" algn="l"/>
                </a:tabLst>
              </a:pPr>
              <a:r>
                <a:rPr kumimoji="1" lang="en-US" altLang="ja-JP" sz="1050" dirty="0">
                  <a:solidFill>
                    <a:srgbClr val="000000"/>
                  </a:solidFill>
                  <a:latin typeface="Meiryo UI" panose="020B0604030504040204" pitchFamily="50" charset="-128"/>
                  <a:ea typeface="Meiryo UI" panose="020B0604030504040204" pitchFamily="50" charset="-128"/>
                </a:rPr>
                <a:t>xxx</a:t>
              </a:r>
            </a:p>
          </p:txBody>
        </p:sp>
        <p:sp>
          <p:nvSpPr>
            <p:cNvPr id="21" name="正方形/長方形 20">
              <a:extLst>
                <a:ext uri="{FF2B5EF4-FFF2-40B4-BE49-F238E27FC236}">
                  <a16:creationId xmlns:a16="http://schemas.microsoft.com/office/drawing/2014/main" id="{35D7E2D7-62E6-A16E-E84A-B7ADFCDBE797}"/>
                </a:ext>
              </a:extLst>
            </p:cNvPr>
            <p:cNvSpPr/>
            <p:nvPr/>
          </p:nvSpPr>
          <p:spPr>
            <a:xfrm>
              <a:off x="4993737" y="5265382"/>
              <a:ext cx="4783799" cy="216000"/>
            </a:xfrm>
            <a:prstGeom prst="rect">
              <a:avLst/>
            </a:prstGeom>
            <a:solidFill>
              <a:srgbClr val="0070C0"/>
            </a:solidFill>
            <a:ln w="6350">
              <a:noFill/>
            </a:ln>
          </p:spPr>
          <p:txBody>
            <a:bodyPr vert="horz" wrap="square" lIns="36000" tIns="36000" rIns="36000" bIns="36000" numCol="1" rtlCol="0" anchor="ctr">
              <a:noAutofit/>
            </a:bodyPr>
            <a:lstStyle/>
            <a:p>
              <a:pPr algn="ctr">
                <a:tabLst>
                  <a:tab pos="176213" algn="l"/>
                </a:tabLst>
              </a:pPr>
              <a:r>
                <a:rPr kumimoji="1" lang="ja-JP" altLang="en-US" sz="1050" b="1" dirty="0">
                  <a:solidFill>
                    <a:schemeClr val="bg1"/>
                  </a:solidFill>
                  <a:latin typeface="Meiryo UI" panose="020B0604030504040204" pitchFamily="50" charset="-128"/>
                  <a:ea typeface="Meiryo UI" panose="020B0604030504040204" pitchFamily="50" charset="-128"/>
                </a:rPr>
                <a:t>⑥収益の流れ</a:t>
              </a:r>
            </a:p>
          </p:txBody>
        </p:sp>
      </p:grpSp>
    </p:spTree>
    <p:extLst>
      <p:ext uri="{BB962C8B-B14F-4D97-AF65-F5344CB8AC3E}">
        <p14:creationId xmlns:p14="http://schemas.microsoft.com/office/powerpoint/2010/main" val="320092307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EEBF163-6DE3-951A-53F6-650A5E9D5868}"/>
            </a:ext>
          </a:extLst>
        </p:cNvPr>
        <p:cNvGrpSpPr/>
        <p:nvPr/>
      </p:nvGrpSpPr>
      <p:grpSpPr>
        <a:xfrm>
          <a:off x="0" y="0"/>
          <a:ext cx="0" cy="0"/>
          <a:chOff x="0" y="0"/>
          <a:chExt cx="0" cy="0"/>
        </a:xfrm>
      </p:grpSpPr>
      <p:sp>
        <p:nvSpPr>
          <p:cNvPr id="31" name="Title 1">
            <a:extLst>
              <a:ext uri="{FF2B5EF4-FFF2-40B4-BE49-F238E27FC236}">
                <a16:creationId xmlns:a16="http://schemas.microsoft.com/office/drawing/2014/main" id="{60C12889-7E05-F4F2-9027-91A3E062E93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483378E-DA92-E3F2-3E58-176062780700}"/>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1B4F8DF-E46B-1955-DBDC-4DD72C2E1DF7}"/>
              </a:ext>
            </a:extLst>
          </p:cNvPr>
          <p:cNvSpPr txBox="1">
            <a:spLocks/>
          </p:cNvSpPr>
          <p:nvPr/>
        </p:nvSpPr>
        <p:spPr>
          <a:xfrm>
            <a:off x="177940" y="610047"/>
            <a:ext cx="12114535"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５．事業化における課題及びその解決方法｜</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grpSp>
        <p:nvGrpSpPr>
          <p:cNvPr id="22" name="グループ化 21">
            <a:extLst>
              <a:ext uri="{FF2B5EF4-FFF2-40B4-BE49-F238E27FC236}">
                <a16:creationId xmlns:a16="http://schemas.microsoft.com/office/drawing/2014/main" id="{E2F6812A-8F16-A81C-A54D-B05E498EE3EC}"/>
              </a:ext>
            </a:extLst>
          </p:cNvPr>
          <p:cNvGrpSpPr/>
          <p:nvPr/>
        </p:nvGrpSpPr>
        <p:grpSpPr>
          <a:xfrm>
            <a:off x="1149828" y="1669484"/>
            <a:ext cx="9390065" cy="3775740"/>
            <a:chOff x="341765" y="2150441"/>
            <a:chExt cx="9390065" cy="3775740"/>
          </a:xfrm>
        </p:grpSpPr>
        <p:grpSp>
          <p:nvGrpSpPr>
            <p:cNvPr id="23" name="グループ化 22">
              <a:extLst>
                <a:ext uri="{FF2B5EF4-FFF2-40B4-BE49-F238E27FC236}">
                  <a16:creationId xmlns:a16="http://schemas.microsoft.com/office/drawing/2014/main" id="{7C3886B1-93D6-EAF9-9C4F-29582A44C1FE}"/>
                </a:ext>
              </a:extLst>
            </p:cNvPr>
            <p:cNvGrpSpPr/>
            <p:nvPr/>
          </p:nvGrpSpPr>
          <p:grpSpPr>
            <a:xfrm>
              <a:off x="1640632" y="2150441"/>
              <a:ext cx="8091198" cy="1341455"/>
              <a:chOff x="419442" y="2150441"/>
              <a:chExt cx="9312388" cy="1341455"/>
            </a:xfrm>
            <a:solidFill>
              <a:srgbClr val="0070C0"/>
            </a:solidFill>
          </p:grpSpPr>
          <p:sp>
            <p:nvSpPr>
              <p:cNvPr id="41" name="Chevron 77">
                <a:extLst>
                  <a:ext uri="{FF2B5EF4-FFF2-40B4-BE49-F238E27FC236}">
                    <a16:creationId xmlns:a16="http://schemas.microsoft.com/office/drawing/2014/main" id="{228433B4-0A1A-FBB2-C770-F60D64D7A3EC}"/>
                  </a:ext>
                </a:extLst>
              </p:cNvPr>
              <p:cNvSpPr/>
              <p:nvPr/>
            </p:nvSpPr>
            <p:spPr bwMode="ltGray">
              <a:xfrm>
                <a:off x="2288704" y="2150441"/>
                <a:ext cx="1976004" cy="1341455"/>
              </a:xfrm>
              <a:prstGeom prst="chevron">
                <a:avLst>
                  <a:gd name="adj" fmla="val 31595"/>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42" name="Pentagon 76">
                <a:extLst>
                  <a:ext uri="{FF2B5EF4-FFF2-40B4-BE49-F238E27FC236}">
                    <a16:creationId xmlns:a16="http://schemas.microsoft.com/office/drawing/2014/main" id="{48BA7788-45DF-5948-70A5-A6EDD5D9DB39}"/>
                  </a:ext>
                </a:extLst>
              </p:cNvPr>
              <p:cNvSpPr/>
              <p:nvPr/>
            </p:nvSpPr>
            <p:spPr bwMode="ltGray">
              <a:xfrm>
                <a:off x="419442" y="2159585"/>
                <a:ext cx="2022892" cy="1332311"/>
              </a:xfrm>
              <a:prstGeom prst="homePlate">
                <a:avLst>
                  <a:gd name="adj" fmla="val 31469"/>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43" name="Chevron 78">
                <a:extLst>
                  <a:ext uri="{FF2B5EF4-FFF2-40B4-BE49-F238E27FC236}">
                    <a16:creationId xmlns:a16="http://schemas.microsoft.com/office/drawing/2014/main" id="{B5EBC803-BE89-360E-A6BD-7406F3C71717}"/>
                  </a:ext>
                </a:extLst>
              </p:cNvPr>
              <p:cNvSpPr/>
              <p:nvPr/>
            </p:nvSpPr>
            <p:spPr bwMode="ltGray">
              <a:xfrm>
                <a:off x="4111078" y="2150441"/>
                <a:ext cx="1976004" cy="1341455"/>
              </a:xfrm>
              <a:prstGeom prst="chevron">
                <a:avLst>
                  <a:gd name="adj" fmla="val 31595"/>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44" name="Chevron 79">
                <a:extLst>
                  <a:ext uri="{FF2B5EF4-FFF2-40B4-BE49-F238E27FC236}">
                    <a16:creationId xmlns:a16="http://schemas.microsoft.com/office/drawing/2014/main" id="{A43AB10E-7B34-168B-0989-0D39105F597D}"/>
                  </a:ext>
                </a:extLst>
              </p:cNvPr>
              <p:cNvSpPr/>
              <p:nvPr/>
            </p:nvSpPr>
            <p:spPr bwMode="ltGray">
              <a:xfrm>
                <a:off x="5933452" y="2150441"/>
                <a:ext cx="1976004" cy="1341455"/>
              </a:xfrm>
              <a:prstGeom prst="chevron">
                <a:avLst>
                  <a:gd name="adj" fmla="val 31595"/>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45" name="Chevron 80">
                <a:extLst>
                  <a:ext uri="{FF2B5EF4-FFF2-40B4-BE49-F238E27FC236}">
                    <a16:creationId xmlns:a16="http://schemas.microsoft.com/office/drawing/2014/main" id="{AACB559D-CB28-45AB-39C4-AF1867394D29}"/>
                  </a:ext>
                </a:extLst>
              </p:cNvPr>
              <p:cNvSpPr/>
              <p:nvPr/>
            </p:nvSpPr>
            <p:spPr bwMode="ltGray">
              <a:xfrm>
                <a:off x="7755826" y="2150441"/>
                <a:ext cx="1976004" cy="1341455"/>
              </a:xfrm>
              <a:prstGeom prst="chevron">
                <a:avLst>
                  <a:gd name="adj" fmla="val 31595"/>
                </a:avLst>
              </a:prstGeom>
              <a:grp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sz="1400" err="1">
                  <a:solidFill>
                    <a:schemeClr val="bg1"/>
                  </a:solidFill>
                  <a:latin typeface="Georgia" pitchFamily="18" charset="0"/>
                </a:endParaRPr>
              </a:p>
            </p:txBody>
          </p:sp>
          <p:sp>
            <p:nvSpPr>
              <p:cNvPr id="46" name="Text Box 6">
                <a:extLst>
                  <a:ext uri="{FF2B5EF4-FFF2-40B4-BE49-F238E27FC236}">
                    <a16:creationId xmlns:a16="http://schemas.microsoft.com/office/drawing/2014/main" id="{BC3EF795-DFC8-3C98-0A36-FDD83358B7CE}"/>
                  </a:ext>
                </a:extLst>
              </p:cNvPr>
              <p:cNvSpPr txBox="1">
                <a:spLocks noChangeAspect="1" noChangeArrowheads="1"/>
              </p:cNvSpPr>
              <p:nvPr/>
            </p:nvSpPr>
            <p:spPr bwMode="gray">
              <a:xfrm>
                <a:off x="793848"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en-US" altLang="ja-JP" sz="1400" b="1" i="1" dirty="0">
                    <a:solidFill>
                      <a:schemeClr val="bg1"/>
                    </a:solidFill>
                    <a:latin typeface="+mj-lt"/>
                    <a:cs typeface="Arial" charset="0"/>
                  </a:rPr>
                  <a:t>xxx</a:t>
                </a:r>
              </a:p>
            </p:txBody>
          </p:sp>
          <p:sp>
            <p:nvSpPr>
              <p:cNvPr id="47" name="Text Box 6">
                <a:extLst>
                  <a:ext uri="{FF2B5EF4-FFF2-40B4-BE49-F238E27FC236}">
                    <a16:creationId xmlns:a16="http://schemas.microsoft.com/office/drawing/2014/main" id="{7817E72A-1465-73CB-8B47-7AE140637037}"/>
                  </a:ext>
                </a:extLst>
              </p:cNvPr>
              <p:cNvSpPr txBox="1">
                <a:spLocks noChangeAspect="1" noChangeArrowheads="1"/>
              </p:cNvSpPr>
              <p:nvPr/>
            </p:nvSpPr>
            <p:spPr bwMode="gray">
              <a:xfrm>
                <a:off x="2813521"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en-US" altLang="ja-JP" sz="1400" b="1" i="1" dirty="0">
                    <a:solidFill>
                      <a:schemeClr val="bg1"/>
                    </a:solidFill>
                    <a:latin typeface="+mj-lt"/>
                    <a:cs typeface="Arial" charset="0"/>
                  </a:rPr>
                  <a:t>xxx</a:t>
                </a:r>
              </a:p>
            </p:txBody>
          </p:sp>
          <p:sp>
            <p:nvSpPr>
              <p:cNvPr id="48" name="Text Box 6">
                <a:extLst>
                  <a:ext uri="{FF2B5EF4-FFF2-40B4-BE49-F238E27FC236}">
                    <a16:creationId xmlns:a16="http://schemas.microsoft.com/office/drawing/2014/main" id="{99484888-FE7D-9261-2A00-BD2E6A29335D}"/>
                  </a:ext>
                </a:extLst>
              </p:cNvPr>
              <p:cNvSpPr txBox="1">
                <a:spLocks noChangeAspect="1" noChangeArrowheads="1"/>
              </p:cNvSpPr>
              <p:nvPr/>
            </p:nvSpPr>
            <p:spPr bwMode="gray">
              <a:xfrm>
                <a:off x="4679564"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en-US" altLang="ja-JP" sz="1400" b="1" i="1" dirty="0">
                    <a:solidFill>
                      <a:schemeClr val="bg1"/>
                    </a:solidFill>
                    <a:latin typeface="+mj-lt"/>
                    <a:cs typeface="Arial" charset="0"/>
                  </a:rPr>
                  <a:t>xxx</a:t>
                </a:r>
              </a:p>
            </p:txBody>
          </p:sp>
          <p:sp>
            <p:nvSpPr>
              <p:cNvPr id="49" name="Text Box 6">
                <a:extLst>
                  <a:ext uri="{FF2B5EF4-FFF2-40B4-BE49-F238E27FC236}">
                    <a16:creationId xmlns:a16="http://schemas.microsoft.com/office/drawing/2014/main" id="{6812DE04-B330-2FBA-C042-393432F336E6}"/>
                  </a:ext>
                </a:extLst>
              </p:cNvPr>
              <p:cNvSpPr txBox="1">
                <a:spLocks noChangeAspect="1" noChangeArrowheads="1"/>
              </p:cNvSpPr>
              <p:nvPr/>
            </p:nvSpPr>
            <p:spPr bwMode="gray">
              <a:xfrm>
                <a:off x="6458269"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en-US" altLang="ja-JP" sz="1400" b="1" i="1" dirty="0">
                    <a:solidFill>
                      <a:schemeClr val="bg1"/>
                    </a:solidFill>
                    <a:latin typeface="+mj-lt"/>
                    <a:cs typeface="Arial" charset="0"/>
                  </a:rPr>
                  <a:t>xxx</a:t>
                </a:r>
              </a:p>
            </p:txBody>
          </p:sp>
          <p:sp>
            <p:nvSpPr>
              <p:cNvPr id="50" name="Text Box 6">
                <a:extLst>
                  <a:ext uri="{FF2B5EF4-FFF2-40B4-BE49-F238E27FC236}">
                    <a16:creationId xmlns:a16="http://schemas.microsoft.com/office/drawing/2014/main" id="{4F37F18B-5B3F-23FD-5BB2-E1F6DDE58EDC}"/>
                  </a:ext>
                </a:extLst>
              </p:cNvPr>
              <p:cNvSpPr txBox="1">
                <a:spLocks noChangeAspect="1" noChangeArrowheads="1"/>
              </p:cNvSpPr>
              <p:nvPr/>
            </p:nvSpPr>
            <p:spPr bwMode="gray">
              <a:xfrm>
                <a:off x="8280642" y="2622567"/>
                <a:ext cx="1080001" cy="397201"/>
              </a:xfrm>
              <a:prstGeom prst="rect">
                <a:avLst/>
              </a:prstGeom>
              <a:grpFill/>
              <a:ln w="9525">
                <a:noFill/>
                <a:miter lim="800000"/>
                <a:headEnd/>
                <a:tailEnd/>
              </a:ln>
            </p:spPr>
            <p:txBody>
              <a:bodyPr wrap="square" lIns="90000" tIns="90000" rIns="72000" bIns="90000" anchor="ctr">
                <a:spAutoFit/>
              </a:bodyPr>
              <a:lstStyle/>
              <a:p>
                <a:pPr algn="ctr" defTabSz="801688">
                  <a:spcBef>
                    <a:spcPct val="20000"/>
                  </a:spcBef>
                </a:pPr>
                <a:r>
                  <a:rPr lang="en-US" altLang="ja-JP" sz="1400" b="1" i="1" dirty="0">
                    <a:solidFill>
                      <a:schemeClr val="bg1"/>
                    </a:solidFill>
                    <a:latin typeface="+mj-lt"/>
                    <a:cs typeface="Arial" charset="0"/>
                  </a:rPr>
                  <a:t>xxx</a:t>
                </a:r>
              </a:p>
            </p:txBody>
          </p:sp>
        </p:grpSp>
        <p:sp>
          <p:nvSpPr>
            <p:cNvPr id="24" name="正方形/長方形 23">
              <a:extLst>
                <a:ext uri="{FF2B5EF4-FFF2-40B4-BE49-F238E27FC236}">
                  <a16:creationId xmlns:a16="http://schemas.microsoft.com/office/drawing/2014/main" id="{124AE264-C4D9-2159-B0A0-683327EB8377}"/>
                </a:ext>
              </a:extLst>
            </p:cNvPr>
            <p:cNvSpPr/>
            <p:nvPr/>
          </p:nvSpPr>
          <p:spPr>
            <a:xfrm>
              <a:off x="352009" y="3717032"/>
              <a:ext cx="640551" cy="1852078"/>
            </a:xfrm>
            <a:prstGeom prst="rect">
              <a:avLst/>
            </a:prstGeom>
            <a:solidFill>
              <a:schemeClr val="accent1">
                <a:lumMod val="20000"/>
                <a:lumOff val="80000"/>
              </a:schemeClr>
            </a:solidFill>
            <a:ln w="6350">
              <a:solidFill>
                <a:schemeClr val="accent1">
                  <a:lumMod val="75000"/>
                </a:schemeClr>
              </a:solidFill>
            </a:ln>
          </p:spPr>
          <p:txBody>
            <a:bodyPr vert="horz" wrap="square" lIns="36000" tIns="72000" rIns="36000" bIns="36000" numCol="1" rtlCol="0" anchor="ctr">
              <a:noAutofit/>
            </a:bodyPr>
            <a:lstStyle/>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主な</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事業活動</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C96ED7A9-0504-E52B-7A76-08D0CC20A7BC}"/>
                </a:ext>
              </a:extLst>
            </p:cNvPr>
            <p:cNvSpPr/>
            <p:nvPr/>
          </p:nvSpPr>
          <p:spPr>
            <a:xfrm>
              <a:off x="1064568" y="3717032"/>
              <a:ext cx="504056" cy="900000"/>
            </a:xfrm>
            <a:prstGeom prst="rect">
              <a:avLst/>
            </a:prstGeom>
            <a:solidFill>
              <a:schemeClr val="accent1">
                <a:lumMod val="20000"/>
                <a:lumOff val="80000"/>
              </a:schemeClr>
            </a:solidFill>
            <a:ln w="6350">
              <a:solidFill>
                <a:schemeClr val="accent1">
                  <a:lumMod val="75000"/>
                </a:schemeClr>
              </a:solidFill>
            </a:ln>
          </p:spPr>
          <p:txBody>
            <a:bodyPr vert="horz" wrap="square" lIns="36000" tIns="72000" rIns="36000" bIns="36000" numCol="1" rtlCol="0" anchor="ctr">
              <a:noAutofit/>
            </a:bodyPr>
            <a:lstStyle/>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自社</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DA0B08F6-56A9-3D04-7805-AE60C01B44CF}"/>
                </a:ext>
              </a:extLst>
            </p:cNvPr>
            <p:cNvSpPr/>
            <p:nvPr/>
          </p:nvSpPr>
          <p:spPr>
            <a:xfrm>
              <a:off x="1064568" y="4665217"/>
              <a:ext cx="504056" cy="900000"/>
            </a:xfrm>
            <a:prstGeom prst="rect">
              <a:avLst/>
            </a:prstGeom>
            <a:solidFill>
              <a:schemeClr val="accent1">
                <a:lumMod val="20000"/>
                <a:lumOff val="80000"/>
              </a:schemeClr>
            </a:solidFill>
            <a:ln w="6350">
              <a:solidFill>
                <a:schemeClr val="accent1">
                  <a:lumMod val="75000"/>
                </a:schemeClr>
              </a:solidFill>
            </a:ln>
          </p:spPr>
          <p:txBody>
            <a:bodyPr vert="horz" wrap="square" lIns="36000" tIns="72000" rIns="36000" bIns="36000" numCol="1" rtlCol="0" anchor="ctr">
              <a:noAutofit/>
            </a:bodyPr>
            <a:lstStyle/>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主な</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連携先等</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ED15FB88-29F8-F148-478E-6F9BA25CBC10}"/>
                </a:ext>
              </a:extLst>
            </p:cNvPr>
            <p:cNvSpPr/>
            <p:nvPr/>
          </p:nvSpPr>
          <p:spPr>
            <a:xfrm>
              <a:off x="1640632" y="3717032"/>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dirty="0">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E92D25A9-6F13-EB41-EDD9-0EE5D2459060}"/>
                </a:ext>
              </a:extLst>
            </p:cNvPr>
            <p:cNvSpPr/>
            <p:nvPr/>
          </p:nvSpPr>
          <p:spPr>
            <a:xfrm>
              <a:off x="3251031" y="3717032"/>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a:latin typeface="Meiryo UI" panose="020B0604030504040204" pitchFamily="50" charset="-128"/>
                  <a:ea typeface="Meiryo UI" panose="020B0604030504040204" pitchFamily="50" charset="-128"/>
                </a:rPr>
                <a:t>xxx</a:t>
              </a:r>
              <a:endParaRPr kumimoji="1" lang="en-US" altLang="ja-JP" sz="1050" dirty="0">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F85223BE-1BC8-1FA9-A7CC-D64C925C9973}"/>
                </a:ext>
              </a:extLst>
            </p:cNvPr>
            <p:cNvSpPr/>
            <p:nvPr/>
          </p:nvSpPr>
          <p:spPr>
            <a:xfrm>
              <a:off x="4843218" y="3717032"/>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dirty="0">
                  <a:latin typeface="Meiryo UI" panose="020B0604030504040204" pitchFamily="50" charset="-128"/>
                  <a:ea typeface="Meiryo UI" panose="020B0604030504040204" pitchFamily="50" charset="-128"/>
                </a:rPr>
                <a:t>xxx</a:t>
              </a:r>
            </a:p>
          </p:txBody>
        </p:sp>
        <p:sp>
          <p:nvSpPr>
            <p:cNvPr id="30" name="正方形/長方形 29">
              <a:extLst>
                <a:ext uri="{FF2B5EF4-FFF2-40B4-BE49-F238E27FC236}">
                  <a16:creationId xmlns:a16="http://schemas.microsoft.com/office/drawing/2014/main" id="{C579B076-5C74-EE73-8E3E-8917CDCB56D4}"/>
                </a:ext>
              </a:extLst>
            </p:cNvPr>
            <p:cNvSpPr/>
            <p:nvPr/>
          </p:nvSpPr>
          <p:spPr>
            <a:xfrm>
              <a:off x="6426613" y="3717032"/>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dirty="0">
                  <a:latin typeface="Meiryo UI" panose="020B0604030504040204" pitchFamily="50" charset="-128"/>
                  <a:ea typeface="Meiryo UI" panose="020B0604030504040204" pitchFamily="50" charset="-128"/>
                </a:rPr>
                <a:t>xxx</a:t>
              </a:r>
            </a:p>
          </p:txBody>
        </p:sp>
        <p:sp>
          <p:nvSpPr>
            <p:cNvPr id="32" name="正方形/長方形 31">
              <a:extLst>
                <a:ext uri="{FF2B5EF4-FFF2-40B4-BE49-F238E27FC236}">
                  <a16:creationId xmlns:a16="http://schemas.microsoft.com/office/drawing/2014/main" id="{9042A232-280A-8B6A-EDDE-355E8323DF81}"/>
                </a:ext>
              </a:extLst>
            </p:cNvPr>
            <p:cNvSpPr/>
            <p:nvPr/>
          </p:nvSpPr>
          <p:spPr>
            <a:xfrm>
              <a:off x="8013946" y="3717032"/>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dirty="0">
                  <a:latin typeface="Meiryo UI" panose="020B0604030504040204" pitchFamily="50" charset="-128"/>
                  <a:ea typeface="Meiryo UI" panose="020B0604030504040204" pitchFamily="50" charset="-128"/>
                </a:rPr>
                <a:t>xxx</a:t>
              </a:r>
            </a:p>
          </p:txBody>
        </p:sp>
        <p:sp>
          <p:nvSpPr>
            <p:cNvPr id="33" name="正方形/長方形 32">
              <a:extLst>
                <a:ext uri="{FF2B5EF4-FFF2-40B4-BE49-F238E27FC236}">
                  <a16:creationId xmlns:a16="http://schemas.microsoft.com/office/drawing/2014/main" id="{165FEF41-3266-830C-81E2-760D61BEA895}"/>
                </a:ext>
              </a:extLst>
            </p:cNvPr>
            <p:cNvSpPr/>
            <p:nvPr/>
          </p:nvSpPr>
          <p:spPr>
            <a:xfrm>
              <a:off x="1640632" y="4665217"/>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dirty="0" err="1">
                  <a:latin typeface="Meiryo UI" panose="020B0604030504040204" pitchFamily="50" charset="-128"/>
                  <a:ea typeface="Meiryo UI" panose="020B0604030504040204" pitchFamily="50" charset="-128"/>
                </a:rPr>
                <a:t>xxx【xxx</a:t>
              </a:r>
              <a:r>
                <a:rPr kumimoji="1" lang="en-US" altLang="ja-JP" sz="1050" dirty="0">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C68E787E-B4C6-E7F3-6BE1-88E235C1D296}"/>
                </a:ext>
              </a:extLst>
            </p:cNvPr>
            <p:cNvSpPr/>
            <p:nvPr/>
          </p:nvSpPr>
          <p:spPr>
            <a:xfrm>
              <a:off x="3251031" y="4665217"/>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dirty="0" err="1">
                  <a:latin typeface="Meiryo UI" panose="020B0604030504040204" pitchFamily="50" charset="-128"/>
                  <a:ea typeface="Meiryo UI" panose="020B0604030504040204" pitchFamily="50" charset="-128"/>
                </a:rPr>
                <a:t>xxx【xxx</a:t>
              </a:r>
              <a:r>
                <a:rPr kumimoji="1" lang="en-US" altLang="ja-JP" sz="1050" dirty="0">
                  <a:latin typeface="Meiryo UI" panose="020B0604030504040204" pitchFamily="50" charset="-128"/>
                  <a:ea typeface="Meiryo UI" panose="020B0604030504040204" pitchFamily="50" charset="-128"/>
                </a:rPr>
                <a:t>】</a:t>
              </a:r>
            </a:p>
          </p:txBody>
        </p:sp>
        <p:sp>
          <p:nvSpPr>
            <p:cNvPr id="36" name="正方形/長方形 35">
              <a:extLst>
                <a:ext uri="{FF2B5EF4-FFF2-40B4-BE49-F238E27FC236}">
                  <a16:creationId xmlns:a16="http://schemas.microsoft.com/office/drawing/2014/main" id="{ECA743E3-8688-751F-83C9-045CE7A7C314}"/>
                </a:ext>
              </a:extLst>
            </p:cNvPr>
            <p:cNvSpPr/>
            <p:nvPr/>
          </p:nvSpPr>
          <p:spPr>
            <a:xfrm>
              <a:off x="4843218" y="4665217"/>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dirty="0" err="1">
                  <a:latin typeface="Meiryo UI" panose="020B0604030504040204" pitchFamily="50" charset="-128"/>
                  <a:ea typeface="Meiryo UI" panose="020B0604030504040204" pitchFamily="50" charset="-128"/>
                </a:rPr>
                <a:t>xxx【xxx</a:t>
              </a:r>
              <a:r>
                <a:rPr kumimoji="1" lang="en-US" altLang="ja-JP" sz="1050" dirty="0">
                  <a:latin typeface="Meiryo UI" panose="020B0604030504040204" pitchFamily="50" charset="-128"/>
                  <a:ea typeface="Meiryo UI" panose="020B0604030504040204" pitchFamily="50" charset="-128"/>
                </a:rPr>
                <a:t>】</a:t>
              </a:r>
            </a:p>
          </p:txBody>
        </p:sp>
        <p:sp>
          <p:nvSpPr>
            <p:cNvPr id="37" name="正方形/長方形 36">
              <a:extLst>
                <a:ext uri="{FF2B5EF4-FFF2-40B4-BE49-F238E27FC236}">
                  <a16:creationId xmlns:a16="http://schemas.microsoft.com/office/drawing/2014/main" id="{48AEB5A3-F840-E634-CF56-B1EDC0731FAC}"/>
                </a:ext>
              </a:extLst>
            </p:cNvPr>
            <p:cNvSpPr/>
            <p:nvPr/>
          </p:nvSpPr>
          <p:spPr>
            <a:xfrm>
              <a:off x="6426613" y="4665217"/>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dirty="0" err="1">
                  <a:latin typeface="Meiryo UI" panose="020B0604030504040204" pitchFamily="50" charset="-128"/>
                  <a:ea typeface="Meiryo UI" panose="020B0604030504040204" pitchFamily="50" charset="-128"/>
                </a:rPr>
                <a:t>xxx【xxx</a:t>
              </a:r>
              <a:r>
                <a:rPr kumimoji="1" lang="en-US" altLang="ja-JP" sz="1050" dirty="0">
                  <a:latin typeface="Meiryo UI" panose="020B0604030504040204" pitchFamily="50" charset="-128"/>
                  <a:ea typeface="Meiryo UI" panose="020B0604030504040204" pitchFamily="50" charset="-128"/>
                </a:rPr>
                <a:t>】</a:t>
              </a:r>
            </a:p>
          </p:txBody>
        </p:sp>
        <p:sp>
          <p:nvSpPr>
            <p:cNvPr id="38" name="正方形/長方形 37">
              <a:extLst>
                <a:ext uri="{FF2B5EF4-FFF2-40B4-BE49-F238E27FC236}">
                  <a16:creationId xmlns:a16="http://schemas.microsoft.com/office/drawing/2014/main" id="{D7FAF5E4-F787-5E89-2455-80F4971565D2}"/>
                </a:ext>
              </a:extLst>
            </p:cNvPr>
            <p:cNvSpPr/>
            <p:nvPr/>
          </p:nvSpPr>
          <p:spPr>
            <a:xfrm>
              <a:off x="8013946" y="4665217"/>
              <a:ext cx="1548000" cy="900000"/>
            </a:xfrm>
            <a:prstGeom prst="rect">
              <a:avLst/>
            </a:prstGeom>
            <a:noFill/>
            <a:ln w="6350">
              <a:solidFill>
                <a:schemeClr val="bg1">
                  <a:lumMod val="50000"/>
                </a:schemeClr>
              </a:solidFill>
            </a:ln>
          </p:spPr>
          <p:txBody>
            <a:bodyPr vert="horz" wrap="square" lIns="36000" tIns="72000" rIns="36000" bIns="36000" numCol="1" rtlCol="0" anchor="ctr">
              <a:noAutofit/>
            </a:bodyPr>
            <a:lstStyle/>
            <a:p>
              <a:pPr marL="108000" indent="-108000">
                <a:buFont typeface="Arial" panose="020B0604020202020204" pitchFamily="34" charset="0"/>
                <a:buChar char="•"/>
              </a:pPr>
              <a:r>
                <a:rPr kumimoji="1" lang="en-US" altLang="ja-JP" sz="1050" dirty="0" err="1">
                  <a:latin typeface="Meiryo UI" panose="020B0604030504040204" pitchFamily="50" charset="-128"/>
                  <a:ea typeface="Meiryo UI" panose="020B0604030504040204" pitchFamily="50" charset="-128"/>
                </a:rPr>
                <a:t>xxx【xxx</a:t>
              </a:r>
              <a:r>
                <a:rPr kumimoji="1" lang="en-US" altLang="ja-JP" sz="1050" dirty="0">
                  <a:latin typeface="Meiryo UI" panose="020B0604030504040204" pitchFamily="50" charset="-128"/>
                  <a:ea typeface="Meiryo UI" panose="020B0604030504040204" pitchFamily="50" charset="-128"/>
                </a:rPr>
                <a:t>】</a:t>
              </a:r>
            </a:p>
          </p:txBody>
        </p:sp>
        <p:sp>
          <p:nvSpPr>
            <p:cNvPr id="39" name="正方形/長方形 38">
              <a:extLst>
                <a:ext uri="{FF2B5EF4-FFF2-40B4-BE49-F238E27FC236}">
                  <a16:creationId xmlns:a16="http://schemas.microsoft.com/office/drawing/2014/main" id="{042E6DF6-EFD6-F0E0-9324-5DB82B65554E}"/>
                </a:ext>
              </a:extLst>
            </p:cNvPr>
            <p:cNvSpPr/>
            <p:nvPr/>
          </p:nvSpPr>
          <p:spPr>
            <a:xfrm>
              <a:off x="341765" y="5662311"/>
              <a:ext cx="7632848" cy="263870"/>
            </a:xfrm>
            <a:prstGeom prst="rect">
              <a:avLst/>
            </a:prstGeom>
            <a:noFill/>
            <a:ln w="6350">
              <a:noFill/>
            </a:ln>
          </p:spPr>
          <p:txBody>
            <a:bodyPr vert="horz" wrap="square" lIns="36000" tIns="72000" rIns="36000" bIns="36000" numCol="1" rtlCol="0" anchor="ctr">
              <a:noAutofit/>
            </a:bodyPr>
            <a:lstStyle/>
            <a:p>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具体的な連携先等が決まっている場合は、</a:t>
              </a:r>
              <a:r>
                <a:rPr kumimoji="1" lang="en-US" altLang="ja-JP" sz="1050" dirty="0">
                  <a:latin typeface="Meiryo UI" panose="020B0604030504040204" pitchFamily="50" charset="-128"/>
                  <a:ea typeface="Meiryo UI" panose="020B0604030504040204" pitchFamily="50" charset="-128"/>
                </a:rPr>
                <a:t> 【】</a:t>
              </a:r>
              <a:r>
                <a:rPr kumimoji="1" lang="ja-JP" altLang="en-US" sz="1050" dirty="0">
                  <a:latin typeface="Meiryo UI" panose="020B0604030504040204" pitchFamily="50" charset="-128"/>
                  <a:ea typeface="Meiryo UI" panose="020B0604030504040204" pitchFamily="50" charset="-128"/>
                </a:rPr>
                <a:t>の中に名称等を記載ください。</a:t>
              </a:r>
              <a:endParaRPr kumimoji="1" lang="en-US" altLang="ja-JP" sz="1050" dirty="0">
                <a:latin typeface="Meiryo UI" panose="020B0604030504040204" pitchFamily="50" charset="-128"/>
                <a:ea typeface="Meiryo UI" panose="020B0604030504040204" pitchFamily="50" charset="-128"/>
              </a:endParaRPr>
            </a:p>
          </p:txBody>
        </p:sp>
        <p:sp>
          <p:nvSpPr>
            <p:cNvPr id="40" name="正方形/長方形 39">
              <a:extLst>
                <a:ext uri="{FF2B5EF4-FFF2-40B4-BE49-F238E27FC236}">
                  <a16:creationId xmlns:a16="http://schemas.microsoft.com/office/drawing/2014/main" id="{8C23ABA2-8C84-1ADD-84CF-252470BC149E}"/>
                </a:ext>
              </a:extLst>
            </p:cNvPr>
            <p:cNvSpPr/>
            <p:nvPr/>
          </p:nvSpPr>
          <p:spPr>
            <a:xfrm>
              <a:off x="352009" y="2159585"/>
              <a:ext cx="1216615" cy="1341455"/>
            </a:xfrm>
            <a:prstGeom prst="rect">
              <a:avLst/>
            </a:prstGeom>
            <a:solidFill>
              <a:schemeClr val="accent1">
                <a:lumMod val="20000"/>
                <a:lumOff val="80000"/>
              </a:schemeClr>
            </a:solidFill>
            <a:ln w="6350">
              <a:solidFill>
                <a:schemeClr val="accent1">
                  <a:lumMod val="75000"/>
                </a:schemeClr>
              </a:solidFill>
            </a:ln>
          </p:spPr>
          <p:txBody>
            <a:bodyPr vert="horz" wrap="square" lIns="36000" tIns="72000" rIns="36000" bIns="36000" numCol="1" rtlCol="0" anchor="ctr">
              <a:noAutofit/>
            </a:bodyPr>
            <a:lstStyle/>
            <a:p>
              <a:pPr algn="ctr"/>
              <a:r>
                <a:rPr kumimoji="1" lang="ja-JP" altLang="en-US" sz="1050" b="1" dirty="0">
                  <a:solidFill>
                    <a:schemeClr val="accent1">
                      <a:lumMod val="75000"/>
                    </a:schemeClr>
                  </a:solidFill>
                  <a:latin typeface="Meiryo UI" panose="020B0604030504040204" pitchFamily="50" charset="-128"/>
                  <a:ea typeface="Meiryo UI" panose="020B0604030504040204" pitchFamily="50" charset="-128"/>
                </a:rPr>
                <a:t>事業分類</a:t>
              </a:r>
              <a:endParaRPr kumimoji="1" lang="en-US" altLang="ja-JP" sz="1050" b="1" dirty="0">
                <a:solidFill>
                  <a:schemeClr val="accent1">
                    <a:lumMod val="75000"/>
                  </a:schemeClr>
                </a:solidFill>
                <a:latin typeface="Meiryo UI" panose="020B0604030504040204" pitchFamily="50" charset="-128"/>
                <a:ea typeface="Meiryo UI" panose="020B0604030504040204" pitchFamily="50" charset="-128"/>
              </a:endParaRPr>
            </a:p>
          </p:txBody>
        </p:sp>
      </p:grpSp>
      <p:grpSp>
        <p:nvGrpSpPr>
          <p:cNvPr id="51" name="グループ化 50">
            <a:extLst>
              <a:ext uri="{FF2B5EF4-FFF2-40B4-BE49-F238E27FC236}">
                <a16:creationId xmlns:a16="http://schemas.microsoft.com/office/drawing/2014/main" id="{EF024A13-7D90-D262-71EB-5D3EE36684C3}"/>
              </a:ext>
            </a:extLst>
          </p:cNvPr>
          <p:cNvGrpSpPr/>
          <p:nvPr/>
        </p:nvGrpSpPr>
        <p:grpSpPr>
          <a:xfrm>
            <a:off x="2414024" y="1326362"/>
            <a:ext cx="8146472" cy="346382"/>
            <a:chOff x="1604799" y="1739331"/>
            <a:chExt cx="8146472" cy="346382"/>
          </a:xfrm>
        </p:grpSpPr>
        <p:sp>
          <p:nvSpPr>
            <p:cNvPr id="52" name="矢印: 左右 51">
              <a:extLst>
                <a:ext uri="{FF2B5EF4-FFF2-40B4-BE49-F238E27FC236}">
                  <a16:creationId xmlns:a16="http://schemas.microsoft.com/office/drawing/2014/main" id="{085801EC-A03E-819E-FC74-83F3342B800F}"/>
                </a:ext>
              </a:extLst>
            </p:cNvPr>
            <p:cNvSpPr/>
            <p:nvPr/>
          </p:nvSpPr>
          <p:spPr>
            <a:xfrm>
              <a:off x="1640632" y="1739331"/>
              <a:ext cx="8087830" cy="346382"/>
            </a:xfrm>
            <a:prstGeom prst="leftRightArrow">
              <a:avLst/>
            </a:prstGeom>
            <a:gradFill flip="none" rotWithShape="1">
              <a:gsLst>
                <a:gs pos="0">
                  <a:srgbClr val="003DAB"/>
                </a:gs>
                <a:gs pos="42000">
                  <a:srgbClr val="0089EB"/>
                </a:gs>
                <a:gs pos="83000">
                  <a:srgbClr val="B3DCF9"/>
                </a:gs>
                <a:gs pos="100000">
                  <a:srgbClr val="B3DCF9"/>
                </a:gs>
              </a:gsLst>
              <a:lin ang="0" scaled="1"/>
              <a:tileRect/>
            </a:gradFill>
            <a:ln w="9525">
              <a:noFill/>
            </a:ln>
          </p:spPr>
          <p:style>
            <a:lnRef idx="0">
              <a:schemeClr val="accent1"/>
            </a:lnRef>
            <a:fillRef idx="1">
              <a:schemeClr val="accent1"/>
            </a:fillRef>
            <a:effectRef idx="0">
              <a:schemeClr val="dk1"/>
            </a:effectRef>
            <a:fontRef idx="minor">
              <a:schemeClr val="lt1"/>
            </a:fontRef>
          </p:style>
          <p:txBody>
            <a:bodyPr rtlCol="0" anchor="ctr"/>
            <a:lstStyle/>
            <a:p>
              <a:pPr algn="ctr">
                <a:lnSpc>
                  <a:spcPct val="100000"/>
                </a:lnSpc>
              </a:pPr>
              <a:endParaRPr kumimoji="1" lang="ja-JP" altLang="en-US" sz="1400" dirty="0">
                <a:solidFill>
                  <a:schemeClr val="tx1"/>
                </a:solidFill>
              </a:endParaRPr>
            </a:p>
          </p:txBody>
        </p:sp>
        <p:sp>
          <p:nvSpPr>
            <p:cNvPr id="53" name="正方形/長方形 52">
              <a:extLst>
                <a:ext uri="{FF2B5EF4-FFF2-40B4-BE49-F238E27FC236}">
                  <a16:creationId xmlns:a16="http://schemas.microsoft.com/office/drawing/2014/main" id="{A4FD6D68-5696-665C-79A8-7D86A853197F}"/>
                </a:ext>
              </a:extLst>
            </p:cNvPr>
            <p:cNvSpPr/>
            <p:nvPr/>
          </p:nvSpPr>
          <p:spPr>
            <a:xfrm>
              <a:off x="1604799" y="1777593"/>
              <a:ext cx="1348509" cy="227961"/>
            </a:xfrm>
            <a:prstGeom prst="rect">
              <a:avLst/>
            </a:prstGeom>
            <a:noFill/>
            <a:ln w="6350">
              <a:noFill/>
            </a:ln>
          </p:spPr>
          <p:txBody>
            <a:bodyPr vert="horz" wrap="square" lIns="36000" tIns="72000" rIns="36000" bIns="36000" numCol="1" rtlCol="0" anchor="ctr">
              <a:noAutofit/>
            </a:bodyPr>
            <a:lstStyle/>
            <a:p>
              <a:pPr algn="ctr"/>
              <a:r>
                <a:rPr kumimoji="1" lang="ja-JP" altLang="en-US" sz="1000" b="1" dirty="0">
                  <a:solidFill>
                    <a:schemeClr val="bg1"/>
                  </a:solidFill>
                  <a:latin typeface="Meiryo UI" panose="020B0604030504040204" pitchFamily="50" charset="-128"/>
                  <a:ea typeface="Meiryo UI" panose="020B0604030504040204" pitchFamily="50" charset="-128"/>
                </a:rPr>
                <a:t>川上（開発）</a:t>
              </a:r>
              <a:endParaRPr kumimoji="1" lang="en-US" altLang="ja-JP" sz="1000" b="1" dirty="0">
                <a:solidFill>
                  <a:schemeClr val="bg1"/>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F200AB5D-6576-9C8F-7FCB-48DDBA7E3E27}"/>
                </a:ext>
              </a:extLst>
            </p:cNvPr>
            <p:cNvSpPr/>
            <p:nvPr/>
          </p:nvSpPr>
          <p:spPr>
            <a:xfrm>
              <a:off x="8641941" y="1777593"/>
              <a:ext cx="1109330" cy="227961"/>
            </a:xfrm>
            <a:prstGeom prst="rect">
              <a:avLst/>
            </a:prstGeom>
            <a:noFill/>
            <a:ln w="6350">
              <a:noFill/>
            </a:ln>
          </p:spPr>
          <p:txBody>
            <a:bodyPr vert="horz" wrap="square" lIns="36000" tIns="72000" rIns="36000" bIns="36000" numCol="1" rtlCol="0" anchor="ctr">
              <a:noAutofit/>
            </a:bodyPr>
            <a:lstStyle/>
            <a:p>
              <a:pPr algn="ctr"/>
              <a:r>
                <a:rPr kumimoji="1" lang="ja-JP" altLang="en-US" sz="1000" b="1" dirty="0">
                  <a:latin typeface="Meiryo UI" panose="020B0604030504040204" pitchFamily="50" charset="-128"/>
                  <a:ea typeface="Meiryo UI" panose="020B0604030504040204" pitchFamily="50" charset="-128"/>
                </a:rPr>
                <a:t>川下（サービス）</a:t>
              </a:r>
              <a:endParaRPr kumimoji="1" lang="en-US" altLang="ja-JP" sz="1000" b="1" dirty="0">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165148573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A523C856-F39D-E890-0A21-F745BB2093C2}"/>
              </a:ext>
            </a:extLst>
          </p:cNvPr>
          <p:cNvSpPr txBox="1">
            <a:spLocks/>
          </p:cNvSpPr>
          <p:nvPr/>
        </p:nvSpPr>
        <p:spPr>
          <a:xfrm>
            <a:off x="177940" y="610047"/>
            <a:ext cx="12014060"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６．技術的課題及びその解決方法｜事業化までに解決すべき重要な技術的課題とその解決方法</a:t>
            </a:r>
            <a:endParaRPr kumimoji="1" lang="en-US" altLang="ja-JP" sz="2200" dirty="0">
              <a:solidFill>
                <a:schemeClr val="tx1"/>
              </a:solidFill>
            </a:endParaRPr>
          </a:p>
        </p:txBody>
      </p:sp>
      <p:graphicFrame>
        <p:nvGraphicFramePr>
          <p:cNvPr id="2" name="表 1">
            <a:extLst>
              <a:ext uri="{FF2B5EF4-FFF2-40B4-BE49-F238E27FC236}">
                <a16:creationId xmlns:a16="http://schemas.microsoft.com/office/drawing/2014/main" id="{D07C1E37-AC11-6BBA-B626-AD0A3A4523FC}"/>
              </a:ext>
            </a:extLst>
          </p:cNvPr>
          <p:cNvGraphicFramePr>
            <a:graphicFrameLocks noGrp="1"/>
          </p:cNvGraphicFramePr>
          <p:nvPr>
            <p:extLst>
              <p:ext uri="{D42A27DB-BD31-4B8C-83A1-F6EECF244321}">
                <p14:modId xmlns:p14="http://schemas.microsoft.com/office/powerpoint/2010/main" val="3982419158"/>
              </p:ext>
            </p:extLst>
          </p:nvPr>
        </p:nvGraphicFramePr>
        <p:xfrm>
          <a:off x="156701" y="2267254"/>
          <a:ext cx="11878599" cy="3033954"/>
        </p:xfrm>
        <a:graphic>
          <a:graphicData uri="http://schemas.openxmlformats.org/drawingml/2006/table">
            <a:tbl>
              <a:tblPr firstRow="1" bandRow="1"/>
              <a:tblGrid>
                <a:gridCol w="2227580">
                  <a:extLst>
                    <a:ext uri="{9D8B030D-6E8A-4147-A177-3AD203B41FA5}">
                      <a16:colId xmlns:a16="http://schemas.microsoft.com/office/drawing/2014/main" val="20000"/>
                    </a:ext>
                  </a:extLst>
                </a:gridCol>
                <a:gridCol w="6890039">
                  <a:extLst>
                    <a:ext uri="{9D8B030D-6E8A-4147-A177-3AD203B41FA5}">
                      <a16:colId xmlns:a16="http://schemas.microsoft.com/office/drawing/2014/main" val="20001"/>
                    </a:ext>
                  </a:extLst>
                </a:gridCol>
                <a:gridCol w="2760980">
                  <a:extLst>
                    <a:ext uri="{9D8B030D-6E8A-4147-A177-3AD203B41FA5}">
                      <a16:colId xmlns:a16="http://schemas.microsoft.com/office/drawing/2014/main" val="20002"/>
                    </a:ext>
                  </a:extLst>
                </a:gridCol>
              </a:tblGrid>
              <a:tr h="0">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1" baseline="0" dirty="0">
                          <a:solidFill>
                            <a:schemeClr val="bg1"/>
                          </a:solidFill>
                          <a:effectLst>
                            <a:outerShdw blurRad="38100" dist="38100" dir="2700000" algn="tl">
                              <a:srgbClr val="000000">
                                <a:alpha val="43137"/>
                              </a:srgbClr>
                            </a:outerShdw>
                          </a:effectLst>
                          <a:latin typeface="ＭＳ ゴシック" pitchFamily="49" charset="-128"/>
                          <a:ea typeface="ＭＳ ゴシック" pitchFamily="49" charset="-128"/>
                        </a:rPr>
                        <a:t>研究開発項目</a:t>
                      </a:r>
                    </a:p>
                  </a:txBody>
                  <a:tcPr marT="31227" marB="31227">
                    <a:lnL w="12700" cmpd="sng">
                      <a:solidFill>
                        <a:srgbClr val="FFFFFF"/>
                      </a:solidFill>
                    </a:lnL>
                    <a:lnR w="12700" cmpd="sng">
                      <a:solidFill>
                        <a:srgbClr val="FFFFFF"/>
                      </a:solidFill>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aseline="0" dirty="0">
                          <a:effectLst>
                            <a:outerShdw blurRad="38100" dist="38100" dir="2700000" algn="tl">
                              <a:srgbClr val="000000">
                                <a:alpha val="43137"/>
                              </a:srgbClr>
                            </a:outerShdw>
                          </a:effectLst>
                          <a:latin typeface="ＭＳ ゴシック" pitchFamily="49" charset="-128"/>
                          <a:ea typeface="ＭＳ ゴシック" pitchFamily="49" charset="-128"/>
                        </a:rPr>
                        <a:t>目標（値）</a:t>
                      </a:r>
                    </a:p>
                  </a:txBody>
                  <a:tcPr marT="31227" marB="31227" anchor="ctr">
                    <a:lnL w="12700" cmpd="sng">
                      <a:solidFill>
                        <a:srgbClr val="FFFFFF"/>
                      </a:solidFill>
                    </a:lnL>
                    <a:lnR w="12700" cmpd="sng">
                      <a:solidFill>
                        <a:srgbClr val="FFFFFF"/>
                      </a:solidFill>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tc>
                  <a:txBody>
                    <a:bodyPr/>
                    <a:lstStyle>
                      <a:lvl1pPr marL="0" algn="l" defTabSz="914400" rtl="0" eaLnBrk="1" latinLnBrk="0" hangingPunct="1">
                        <a:defRPr sz="1800" b="1" kern="1200">
                          <a:solidFill>
                            <a:schemeClr val="lt1"/>
                          </a:solidFill>
                          <a:latin typeface="Times New Roman"/>
                          <a:ea typeface="ＭＳ Ｐゴシック"/>
                        </a:defRPr>
                      </a:lvl1pPr>
                      <a:lvl2pPr marL="457200" algn="l" defTabSz="914400" rtl="0" eaLnBrk="1" latinLnBrk="0" hangingPunct="1">
                        <a:defRPr sz="1800" b="1" kern="1200">
                          <a:solidFill>
                            <a:schemeClr val="lt1"/>
                          </a:solidFill>
                          <a:latin typeface="Times New Roman"/>
                          <a:ea typeface="ＭＳ Ｐゴシック"/>
                        </a:defRPr>
                      </a:lvl2pPr>
                      <a:lvl3pPr marL="914400" algn="l" defTabSz="914400" rtl="0" eaLnBrk="1" latinLnBrk="0" hangingPunct="1">
                        <a:defRPr sz="1800" b="1" kern="1200">
                          <a:solidFill>
                            <a:schemeClr val="lt1"/>
                          </a:solidFill>
                          <a:latin typeface="Times New Roman"/>
                          <a:ea typeface="ＭＳ Ｐゴシック"/>
                        </a:defRPr>
                      </a:lvl3pPr>
                      <a:lvl4pPr marL="1371600" algn="l" defTabSz="914400" rtl="0" eaLnBrk="1" latinLnBrk="0" hangingPunct="1">
                        <a:defRPr sz="1800" b="1" kern="1200">
                          <a:solidFill>
                            <a:schemeClr val="lt1"/>
                          </a:solidFill>
                          <a:latin typeface="Times New Roman"/>
                          <a:ea typeface="ＭＳ Ｐゴシック"/>
                        </a:defRPr>
                      </a:lvl4pPr>
                      <a:lvl5pPr marL="1828800" algn="l" defTabSz="914400" rtl="0" eaLnBrk="1" latinLnBrk="0" hangingPunct="1">
                        <a:defRPr sz="1800" b="1" kern="1200">
                          <a:solidFill>
                            <a:schemeClr val="lt1"/>
                          </a:solidFill>
                          <a:latin typeface="Times New Roman"/>
                          <a:ea typeface="ＭＳ Ｐゴシック"/>
                        </a:defRPr>
                      </a:lvl5pPr>
                      <a:lvl6pPr marL="2286000" algn="l" defTabSz="914400" rtl="0" eaLnBrk="1" latinLnBrk="0" hangingPunct="1">
                        <a:defRPr sz="1800" b="1" kern="1200">
                          <a:solidFill>
                            <a:schemeClr val="lt1"/>
                          </a:solidFill>
                          <a:latin typeface="Times New Roman"/>
                          <a:ea typeface="ＭＳ Ｐゴシック"/>
                        </a:defRPr>
                      </a:lvl6pPr>
                      <a:lvl7pPr marL="2743200" algn="l" defTabSz="914400" rtl="0" eaLnBrk="1" latinLnBrk="0" hangingPunct="1">
                        <a:defRPr sz="1800" b="1" kern="1200">
                          <a:solidFill>
                            <a:schemeClr val="lt1"/>
                          </a:solidFill>
                          <a:latin typeface="Times New Roman"/>
                          <a:ea typeface="ＭＳ Ｐゴシック"/>
                        </a:defRPr>
                      </a:lvl7pPr>
                      <a:lvl8pPr marL="3200400" algn="l" defTabSz="914400" rtl="0" eaLnBrk="1" latinLnBrk="0" hangingPunct="1">
                        <a:defRPr sz="1800" b="1" kern="1200">
                          <a:solidFill>
                            <a:schemeClr val="lt1"/>
                          </a:solidFill>
                          <a:latin typeface="Times New Roman"/>
                          <a:ea typeface="ＭＳ Ｐゴシック"/>
                        </a:defRPr>
                      </a:lvl8pPr>
                      <a:lvl9pPr marL="3657600" algn="l" defTabSz="914400" rtl="0" eaLnBrk="1" latinLnBrk="0" hangingPunct="1">
                        <a:defRPr sz="1800" b="1" kern="1200">
                          <a:solidFill>
                            <a:schemeClr val="lt1"/>
                          </a:solidFill>
                          <a:latin typeface="Times New Roman"/>
                          <a:ea typeface="ＭＳ Ｐゴシック"/>
                        </a:defRPr>
                      </a:lvl9pPr>
                    </a:lstStyle>
                    <a:p>
                      <a:pPr algn="ctr"/>
                      <a:r>
                        <a:rPr kumimoji="1" lang="ja-JP" altLang="en-US" sz="1400" baseline="0" dirty="0">
                          <a:effectLst>
                            <a:outerShdw blurRad="38100" dist="38100" dir="2700000" algn="tl">
                              <a:srgbClr val="000000">
                                <a:alpha val="43137"/>
                              </a:srgbClr>
                            </a:outerShdw>
                          </a:effectLst>
                          <a:latin typeface="ＭＳ ゴシック" pitchFamily="49" charset="-128"/>
                          <a:ea typeface="ＭＳ ゴシック" pitchFamily="49" charset="-128"/>
                        </a:rPr>
                        <a:t>実施担当者</a:t>
                      </a:r>
                    </a:p>
                  </a:txBody>
                  <a:tcPr marT="31227" marB="31227" anchor="ctr">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38100" cmpd="sng">
                      <a:solidFill>
                        <a:srgbClr val="FFFFFF"/>
                      </a:solidFill>
                    </a:lnB>
                    <a:lnTlToBr w="12700" cmpd="sng">
                      <a:noFill/>
                      <a:prstDash val="solid"/>
                    </a:lnTlToBr>
                    <a:lnBlToTr w="12700" cmpd="sng">
                      <a:noFill/>
                      <a:prstDash val="solid"/>
                    </a:lnBlToTr>
                    <a:solidFill>
                      <a:srgbClr val="00CC99"/>
                    </a:solidFill>
                  </a:tcPr>
                </a:tc>
                <a:extLst>
                  <a:ext uri="{0D108BD9-81ED-4DB2-BD59-A6C34878D82A}">
                    <a16:rowId xmlns:a16="http://schemas.microsoft.com/office/drawing/2014/main" val="10000"/>
                  </a:ext>
                </a:extLst>
              </a:tr>
              <a:tr h="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①</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381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1"/>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　</a:t>
                      </a:r>
                      <a:r>
                        <a:rPr kumimoji="1" lang="en-US" altLang="ja-JP" sz="1400" baseline="0" dirty="0">
                          <a:latin typeface="ＭＳ ゴシック" pitchFamily="49" charset="-128"/>
                          <a:ea typeface="ＭＳ ゴシック" pitchFamily="49" charset="-128"/>
                        </a:rPr>
                        <a:t>(a) △△△</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2"/>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　</a:t>
                      </a:r>
                      <a:r>
                        <a:rPr kumimoji="1" lang="en-US" altLang="ja-JP" sz="1400" baseline="0" dirty="0">
                          <a:latin typeface="ＭＳ ゴシック" pitchFamily="49" charset="-128"/>
                          <a:ea typeface="ＭＳ ゴシック" pitchFamily="49" charset="-128"/>
                        </a:rPr>
                        <a:t>(b) ◇◇◇</a:t>
                      </a:r>
                      <a:r>
                        <a:rPr kumimoji="1" lang="ja-JP" altLang="en-US" sz="1400" baseline="0" dirty="0">
                          <a:latin typeface="ＭＳ ゴシック" pitchFamily="49" charset="-128"/>
                          <a:ea typeface="ＭＳ ゴシック" pitchFamily="49" charset="-128"/>
                        </a:rPr>
                        <a:t>の調査</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3"/>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②</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の検討</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aseline="0" dirty="0">
                          <a:latin typeface="ＭＳ ゴシック" pitchFamily="49" charset="-128"/>
                          <a:ea typeface="ＭＳ ゴシック" pitchFamily="49" charset="-128"/>
                        </a:rPr>
                        <a:t>◇◇大学△△学部</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4"/>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③</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の評価</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◇◇大学△△学部</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5"/>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④</a:t>
                      </a:r>
                      <a:r>
                        <a:rPr kumimoji="1" lang="en-US" altLang="ja-JP" sz="1400" baseline="0" dirty="0">
                          <a:latin typeface="ＭＳ ゴシック" pitchFamily="49" charset="-128"/>
                          <a:ea typeface="ＭＳ ゴシック" pitchFamily="49" charset="-128"/>
                        </a:rPr>
                        <a:t>×××</a:t>
                      </a:r>
                      <a:r>
                        <a:rPr kumimoji="1" lang="ja-JP" altLang="en-US" sz="1400" baseline="0" dirty="0">
                          <a:latin typeface="ＭＳ ゴシック" pitchFamily="49" charset="-128"/>
                          <a:ea typeface="ＭＳ ゴシック" pitchFamily="49" charset="-128"/>
                        </a:rPr>
                        <a:t>の確認</a:t>
                      </a: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r>
                        <a:rPr kumimoji="1" lang="ja-JP" altLang="en-US" sz="1400" baseline="0" dirty="0">
                          <a:latin typeface="ＭＳ ゴシック" pitchFamily="49" charset="-128"/>
                          <a:ea typeface="ＭＳ ゴシック" pitchFamily="49" charset="-128"/>
                        </a:rPr>
                        <a:t>○○（株）、□□（株）</a:t>
                      </a: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6"/>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08"/>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40000"/>
                      </a:srgbClr>
                    </a:solidFill>
                  </a:tcPr>
                </a:tc>
                <a:extLst>
                  <a:ext uri="{0D108BD9-81ED-4DB2-BD59-A6C34878D82A}">
                    <a16:rowId xmlns:a16="http://schemas.microsoft.com/office/drawing/2014/main" val="10009"/>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mpd="sng">
                      <a:solidFill>
                        <a:srgbClr val="FFFFFF"/>
                      </a:solidFill>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mpd="sng">
                      <a:solidFill>
                        <a:srgbClr val="FFFFFF"/>
                      </a:solidFill>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0010"/>
                  </a:ext>
                </a:extLst>
              </a:tr>
              <a:tr h="246860">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mpd="sng">
                      <a:solidFill>
                        <a:srgbClr val="FFFFFF"/>
                      </a:solid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tc>
                  <a:txBody>
                    <a:bodyPr/>
                    <a:lstStyle>
                      <a:lvl1pPr marL="0" algn="l" defTabSz="914400" rtl="0" eaLnBrk="1" latinLnBrk="0" hangingPunct="1">
                        <a:defRPr sz="1800" kern="1200">
                          <a:solidFill>
                            <a:schemeClr val="dk1"/>
                          </a:solidFill>
                          <a:latin typeface="Times New Roman"/>
                          <a:ea typeface="ＭＳ Ｐゴシック"/>
                        </a:defRPr>
                      </a:lvl1pPr>
                      <a:lvl2pPr marL="457200" algn="l" defTabSz="914400" rtl="0" eaLnBrk="1" latinLnBrk="0" hangingPunct="1">
                        <a:defRPr sz="1800" kern="1200">
                          <a:solidFill>
                            <a:schemeClr val="dk1"/>
                          </a:solidFill>
                          <a:latin typeface="Times New Roman"/>
                          <a:ea typeface="ＭＳ Ｐゴシック"/>
                        </a:defRPr>
                      </a:lvl2pPr>
                      <a:lvl3pPr marL="914400" algn="l" defTabSz="914400" rtl="0" eaLnBrk="1" latinLnBrk="0" hangingPunct="1">
                        <a:defRPr sz="1800" kern="1200">
                          <a:solidFill>
                            <a:schemeClr val="dk1"/>
                          </a:solidFill>
                          <a:latin typeface="Times New Roman"/>
                          <a:ea typeface="ＭＳ Ｐゴシック"/>
                        </a:defRPr>
                      </a:lvl3pPr>
                      <a:lvl4pPr marL="1371600" algn="l" defTabSz="914400" rtl="0" eaLnBrk="1" latinLnBrk="0" hangingPunct="1">
                        <a:defRPr sz="1800" kern="1200">
                          <a:solidFill>
                            <a:schemeClr val="dk1"/>
                          </a:solidFill>
                          <a:latin typeface="Times New Roman"/>
                          <a:ea typeface="ＭＳ Ｐゴシック"/>
                        </a:defRPr>
                      </a:lvl4pPr>
                      <a:lvl5pPr marL="1828800" algn="l" defTabSz="914400" rtl="0" eaLnBrk="1" latinLnBrk="0" hangingPunct="1">
                        <a:defRPr sz="1800" kern="1200">
                          <a:solidFill>
                            <a:schemeClr val="dk1"/>
                          </a:solidFill>
                          <a:latin typeface="Times New Roman"/>
                          <a:ea typeface="ＭＳ Ｐゴシック"/>
                        </a:defRPr>
                      </a:lvl5pPr>
                      <a:lvl6pPr marL="2286000" algn="l" defTabSz="914400" rtl="0" eaLnBrk="1" latinLnBrk="0" hangingPunct="1">
                        <a:defRPr sz="1800" kern="1200">
                          <a:solidFill>
                            <a:schemeClr val="dk1"/>
                          </a:solidFill>
                          <a:latin typeface="Times New Roman"/>
                          <a:ea typeface="ＭＳ Ｐゴシック"/>
                        </a:defRPr>
                      </a:lvl6pPr>
                      <a:lvl7pPr marL="2743200" algn="l" defTabSz="914400" rtl="0" eaLnBrk="1" latinLnBrk="0" hangingPunct="1">
                        <a:defRPr sz="1800" kern="1200">
                          <a:solidFill>
                            <a:schemeClr val="dk1"/>
                          </a:solidFill>
                          <a:latin typeface="Times New Roman"/>
                          <a:ea typeface="ＭＳ Ｐゴシック"/>
                        </a:defRPr>
                      </a:lvl7pPr>
                      <a:lvl8pPr marL="3200400" algn="l" defTabSz="914400" rtl="0" eaLnBrk="1" latinLnBrk="0" hangingPunct="1">
                        <a:defRPr sz="1800" kern="1200">
                          <a:solidFill>
                            <a:schemeClr val="dk1"/>
                          </a:solidFill>
                          <a:latin typeface="Times New Roman"/>
                          <a:ea typeface="ＭＳ Ｐゴシック"/>
                        </a:defRPr>
                      </a:lvl8pPr>
                      <a:lvl9pPr marL="3657600" algn="l" defTabSz="914400" rtl="0" eaLnBrk="1" latinLnBrk="0" hangingPunct="1">
                        <a:defRPr sz="1800" kern="1200">
                          <a:solidFill>
                            <a:schemeClr val="dk1"/>
                          </a:solidFill>
                          <a:latin typeface="Times New Roman"/>
                          <a:ea typeface="ＭＳ Ｐゴシック"/>
                        </a:defRPr>
                      </a:lvl9pPr>
                    </a:lstStyle>
                    <a:p>
                      <a:endParaRPr kumimoji="1" lang="ja-JP" altLang="en-US" sz="1400" baseline="0" dirty="0">
                        <a:latin typeface="ＭＳ ゴシック" pitchFamily="49" charset="-128"/>
                        <a:ea typeface="ＭＳ ゴシック" pitchFamily="49" charset="-128"/>
                      </a:endParaRPr>
                    </a:p>
                  </a:txBody>
                  <a:tcPr marT="31227" marB="31227">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mpd="sng">
                      <a:solidFill>
                        <a:srgbClr val="FFFFFF"/>
                      </a:solidFill>
                    </a:lnB>
                    <a:lnTlToBr w="12700" cmpd="sng">
                      <a:noFill/>
                      <a:prstDash val="solid"/>
                    </a:lnTlToBr>
                    <a:lnBlToTr w="12700" cmpd="sng">
                      <a:noFill/>
                      <a:prstDash val="solid"/>
                    </a:lnBlToTr>
                    <a:solidFill>
                      <a:srgbClr val="00CC99">
                        <a:tint val="20000"/>
                      </a:srgbClr>
                    </a:solidFill>
                  </a:tcPr>
                </a:tc>
                <a:extLst>
                  <a:ext uri="{0D108BD9-81ED-4DB2-BD59-A6C34878D82A}">
                    <a16:rowId xmlns:a16="http://schemas.microsoft.com/office/drawing/2014/main" val="135802859"/>
                  </a:ext>
                </a:extLst>
              </a:tr>
            </a:tbl>
          </a:graphicData>
        </a:graphic>
      </p:graphicFrame>
    </p:spTree>
    <p:extLst>
      <p:ext uri="{BB962C8B-B14F-4D97-AF65-F5344CB8AC3E}">
        <p14:creationId xmlns:p14="http://schemas.microsoft.com/office/powerpoint/2010/main" val="14581601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38B78AB-7BF2-9317-E512-04D5CEF06398}"/>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７．開発スケジュール｜（１）事業化までの開発スケジュール（長期）</a:t>
            </a:r>
            <a:endParaRPr kumimoji="1" lang="en-US" sz="2200" dirty="0">
              <a:solidFill>
                <a:schemeClr val="tx1"/>
              </a:solidFill>
            </a:endParaRPr>
          </a:p>
        </p:txBody>
      </p:sp>
      <p:sp>
        <p:nvSpPr>
          <p:cNvPr id="5" name="Rectangle 57">
            <a:extLst>
              <a:ext uri="{FF2B5EF4-FFF2-40B4-BE49-F238E27FC236}">
                <a16:creationId xmlns:a16="http://schemas.microsoft.com/office/drawing/2014/main" id="{8B2D5EF5-98B3-948A-39E0-2E04D8723D07}"/>
              </a:ext>
            </a:extLst>
          </p:cNvPr>
          <p:cNvSpPr/>
          <p:nvPr/>
        </p:nvSpPr>
        <p:spPr>
          <a:xfrm>
            <a:off x="161584" y="1102372"/>
            <a:ext cx="11551040" cy="74245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a:t>
            </a:r>
            <a:r>
              <a:rPr lang="en-US" altLang="ja-JP" sz="1400" dirty="0">
                <a:solidFill>
                  <a:srgbClr val="0066FF"/>
                </a:solidFill>
                <a:latin typeface="Meiryo UI" panose="020B0604030504040204" pitchFamily="50" charset="-128"/>
                <a:ea typeface="Meiryo UI" panose="020B0604030504040204" pitchFamily="50" charset="-128"/>
              </a:rPr>
              <a:t>【1-2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2</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『7.</a:t>
            </a:r>
            <a:r>
              <a:rPr lang="ja-JP" altLang="en-US" sz="1400" dirty="0">
                <a:solidFill>
                  <a:srgbClr val="0066FF"/>
                </a:solidFill>
                <a:latin typeface="Meiryo UI" panose="020B0604030504040204" pitchFamily="50" charset="-128"/>
                <a:ea typeface="Meiryo UI" panose="020B0604030504040204" pitchFamily="50" charset="-128"/>
              </a:rPr>
              <a:t>開発スケジュール</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長期</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貼付用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を使用して、本事業の事業化までの開発スケジュールが分かるように記載し、本ページに貼付してください。</a:t>
            </a:r>
            <a:endParaRPr lang="en-US" altLang="ja-JP" sz="1400" dirty="0">
              <a:solidFill>
                <a:srgbClr val="0066FF"/>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1924800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38B78AB-7BF2-9317-E512-04D5CEF06398}"/>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７．開発スケジュール｜（２）本事業における開発スケジュール（短期）</a:t>
            </a:r>
            <a:endParaRPr kumimoji="1" lang="en-US" sz="2200" dirty="0">
              <a:solidFill>
                <a:schemeClr val="tx1"/>
              </a:solidFill>
            </a:endParaRPr>
          </a:p>
        </p:txBody>
      </p:sp>
      <p:sp>
        <p:nvSpPr>
          <p:cNvPr id="7" name="Rectangle 57">
            <a:extLst>
              <a:ext uri="{FF2B5EF4-FFF2-40B4-BE49-F238E27FC236}">
                <a16:creationId xmlns:a16="http://schemas.microsoft.com/office/drawing/2014/main" id="{B5440A22-C10B-894E-A701-933F7A306386}"/>
              </a:ext>
            </a:extLst>
          </p:cNvPr>
          <p:cNvSpPr/>
          <p:nvPr/>
        </p:nvSpPr>
        <p:spPr>
          <a:xfrm>
            <a:off x="161584" y="1102372"/>
            <a:ext cx="11551040" cy="74245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2</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『7.</a:t>
            </a:r>
            <a:r>
              <a:rPr lang="ja-JP" altLang="en-US" sz="1400" dirty="0">
                <a:solidFill>
                  <a:srgbClr val="0066FF"/>
                </a:solidFill>
                <a:latin typeface="Meiryo UI" panose="020B0604030504040204" pitchFamily="50" charset="-128"/>
                <a:ea typeface="Meiryo UI" panose="020B0604030504040204" pitchFamily="50" charset="-128"/>
              </a:rPr>
              <a:t>開発スケジュール</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短期</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貼付用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の様式を使用して、本事業の事業期間中の開発スケジュールが分かるように記載し、本ページに貼付してください。</a:t>
            </a:r>
            <a:endParaRPr lang="en-US" altLang="ja-JP" sz="1400" dirty="0">
              <a:solidFill>
                <a:srgbClr val="0066FF"/>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70146831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 name="Title 1">
            <a:extLst>
              <a:ext uri="{FF2B5EF4-FFF2-40B4-BE49-F238E27FC236}">
                <a16:creationId xmlns:a16="http://schemas.microsoft.com/office/drawing/2014/main" id="{4654C8D5-D367-BF9D-80BE-266DFA085E1F}"/>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47" name="直線コネクタ 46">
            <a:extLst>
              <a:ext uri="{FF2B5EF4-FFF2-40B4-BE49-F238E27FC236}">
                <a16:creationId xmlns:a16="http://schemas.microsoft.com/office/drawing/2014/main" id="{ED46290F-85C9-DCA4-C1AB-5DEC3970D793}"/>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8" name="Title 1">
            <a:extLst>
              <a:ext uri="{FF2B5EF4-FFF2-40B4-BE49-F238E27FC236}">
                <a16:creationId xmlns:a16="http://schemas.microsoft.com/office/drawing/2014/main" id="{081EAFD8-421E-548E-E1B9-E1CC1506D9D1}"/>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８．類似技術の状況及び知財戦略｜競合する類似プロダクツや代替ソリューションとの比較及び知財戦略</a:t>
            </a:r>
          </a:p>
        </p:txBody>
      </p:sp>
    </p:spTree>
    <p:extLst>
      <p:ext uri="{BB962C8B-B14F-4D97-AF65-F5344CB8AC3E}">
        <p14:creationId xmlns:p14="http://schemas.microsoft.com/office/powerpoint/2010/main" val="347095646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CF77D578-A3C0-BB0C-D8C5-8D75A4E5E573}"/>
              </a:ext>
            </a:extLst>
          </p:cNvPr>
          <p:cNvSpPr txBox="1">
            <a:spLocks/>
          </p:cNvSpPr>
          <p:nvPr/>
        </p:nvSpPr>
        <p:spPr>
          <a:xfrm>
            <a:off x="177940" y="610047"/>
            <a:ext cx="11439670"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９．事業として成功すると考えた理由｜</a:t>
            </a:r>
            <a:r>
              <a:rPr lang="ja-JP" altLang="en-US" sz="2200" spc="-40" dirty="0">
                <a:solidFill>
                  <a:schemeClr val="tx1"/>
                </a:solidFill>
              </a:rPr>
              <a:t>顧客や市場から受け入れられ政策課題を解決できることの説明</a:t>
            </a:r>
            <a:endParaRPr kumimoji="1" lang="en-US" altLang="ja-JP" sz="2200" spc="-40" dirty="0">
              <a:solidFill>
                <a:schemeClr val="tx1"/>
              </a:solidFill>
            </a:endParaRPr>
          </a:p>
        </p:txBody>
      </p:sp>
    </p:spTree>
    <p:extLst>
      <p:ext uri="{BB962C8B-B14F-4D97-AF65-F5344CB8AC3E}">
        <p14:creationId xmlns:p14="http://schemas.microsoft.com/office/powerpoint/2010/main" val="310291433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事業化計画の妥当性・実効性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98DC75E5-DF31-B549-8EA0-9DEB57CE2CC5}"/>
              </a:ext>
            </a:extLst>
          </p:cNvPr>
          <p:cNvSpPr txBox="1">
            <a:spLocks/>
          </p:cNvSpPr>
          <p:nvPr/>
        </p:nvSpPr>
        <p:spPr>
          <a:xfrm>
            <a:off x="177940" y="610047"/>
            <a:ext cx="4914807"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200" dirty="0">
                <a:solidFill>
                  <a:schemeClr val="tx1"/>
                </a:solidFill>
              </a:rPr>
              <a:t>10</a:t>
            </a:r>
            <a:r>
              <a:rPr lang="ja-JP" altLang="en-US" sz="2200" dirty="0">
                <a:solidFill>
                  <a:schemeClr val="tx1"/>
                </a:solidFill>
              </a:rPr>
              <a:t>．支出計画｜本事業における資金計画</a:t>
            </a:r>
            <a:endParaRPr kumimoji="1" lang="en-US" altLang="ja-JP" sz="2200" spc="-40" dirty="0">
              <a:solidFill>
                <a:schemeClr val="tx1"/>
              </a:solidFill>
            </a:endParaRPr>
          </a:p>
        </p:txBody>
      </p:sp>
      <p:sp>
        <p:nvSpPr>
          <p:cNvPr id="4" name="Rectangle 57">
            <a:extLst>
              <a:ext uri="{FF2B5EF4-FFF2-40B4-BE49-F238E27FC236}">
                <a16:creationId xmlns:a16="http://schemas.microsoft.com/office/drawing/2014/main" id="{2C1245C9-87A2-3CBF-726A-D049D5D5E8CE}"/>
              </a:ext>
            </a:extLst>
          </p:cNvPr>
          <p:cNvSpPr/>
          <p:nvPr/>
        </p:nvSpPr>
        <p:spPr>
          <a:xfrm>
            <a:off x="161584" y="1102371"/>
            <a:ext cx="11551040" cy="1174497"/>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rgbClr val="0066FF"/>
                </a:solidFill>
                <a:latin typeface="Meiryo UI" panose="020B0604030504040204" pitchFamily="50" charset="-128"/>
                <a:ea typeface="Meiryo UI" panose="020B0604030504040204" pitchFamily="50" charset="-128"/>
              </a:rPr>
              <a:t>・本事業における支出計画について、</a:t>
            </a:r>
            <a:r>
              <a:rPr lang="en-US" altLang="ja-JP" sz="1400" dirty="0">
                <a:solidFill>
                  <a:srgbClr val="0066FF"/>
                </a:solidFill>
                <a:latin typeface="Meiryo UI" panose="020B0604030504040204" pitchFamily="50" charset="-128"/>
                <a:ea typeface="Meiryo UI" panose="020B0604030504040204" pitchFamily="50" charset="-128"/>
              </a:rPr>
              <a:t> 【1-2</a:t>
            </a:r>
            <a:r>
              <a:rPr lang="ja-JP" altLang="en-US" sz="1400" dirty="0">
                <a:solidFill>
                  <a:srgbClr val="0066FF"/>
                </a:solidFill>
                <a:latin typeface="Meiryo UI" panose="020B0604030504040204" pitchFamily="50" charset="-128"/>
                <a:ea typeface="Meiryo UI" panose="020B0604030504040204" pitchFamily="50" charset="-128"/>
              </a:rPr>
              <a:t>補</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開発スケジュール及び支出計画</a:t>
            </a:r>
            <a:r>
              <a:rPr lang="en-US" altLang="ja-JP"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フェーズ</a:t>
            </a:r>
            <a:r>
              <a:rPr lang="en-US" altLang="ja-JP" sz="1400" dirty="0">
                <a:solidFill>
                  <a:srgbClr val="0066FF"/>
                </a:solidFill>
                <a:latin typeface="Meiryo UI" panose="020B0604030504040204" pitchFamily="50" charset="-128"/>
                <a:ea typeface="Meiryo UI" panose="020B0604030504040204" pitchFamily="50" charset="-128"/>
              </a:rPr>
              <a:t>2</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6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代表提案者</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の様式を使用して、年度ごとに本事業の実施内容との費用の関係性が分かるように具体的に記載し、本ページに貼付してください。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・共同提案者は、シート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代表</a:t>
            </a:r>
            <a:r>
              <a:rPr lang="ja-JP" altLang="en-US" sz="1400" dirty="0">
                <a:solidFill>
                  <a:srgbClr val="0066FF"/>
                </a:solidFill>
                <a:latin typeface="Meiryo UI" panose="020B0604030504040204" pitchFamily="50" charset="-128"/>
                <a:ea typeface="Meiryo UI" panose="020B0604030504040204" pitchFamily="50" charset="-128"/>
              </a:rPr>
              <a:t>共同</a:t>
            </a:r>
            <a:r>
              <a:rPr lang="zh-TW" altLang="en-US" sz="1400" dirty="0">
                <a:solidFill>
                  <a:srgbClr val="0066FF"/>
                </a:solidFill>
                <a:latin typeface="Meiryo UI" panose="020B0604030504040204" pitchFamily="50" charset="-128"/>
                <a:ea typeface="Meiryo UI" panose="020B0604030504040204" pitchFamily="50" charset="-128"/>
              </a:rPr>
              <a:t>提案者</a:t>
            </a:r>
            <a:r>
              <a:rPr lang="ja-JP" altLang="en-US" sz="1400" dirty="0">
                <a:solidFill>
                  <a:srgbClr val="0066FF"/>
                </a:solidFill>
                <a:latin typeface="Meiryo UI" panose="020B0604030504040204" pitchFamily="50" charset="-128"/>
                <a:ea typeface="Meiryo UI" panose="020B0604030504040204" pitchFamily="50" charset="-128"/>
              </a:rPr>
              <a:t>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の様式、共同研究先は、シート</a:t>
            </a:r>
            <a:r>
              <a:rPr lang="en-US" altLang="ja-JP" sz="1400" dirty="0">
                <a:solidFill>
                  <a:srgbClr val="0066FF"/>
                </a:solidFill>
                <a:latin typeface="Meiryo UI" panose="020B0604030504040204" pitchFamily="50" charset="-128"/>
                <a:ea typeface="Meiryo UI" panose="020B0604030504040204" pitchFamily="50" charset="-128"/>
              </a:rPr>
              <a:t>『</a:t>
            </a:r>
            <a:r>
              <a:rPr lang="zh-TW" altLang="en-US" sz="1400" dirty="0">
                <a:solidFill>
                  <a:srgbClr val="0066FF"/>
                </a:solidFill>
                <a:latin typeface="Meiryo UI" panose="020B0604030504040204" pitchFamily="50" charset="-128"/>
                <a:ea typeface="Meiryo UI" panose="020B0604030504040204" pitchFamily="50" charset="-128"/>
              </a:rPr>
              <a:t> </a:t>
            </a:r>
            <a:r>
              <a:rPr lang="en-US" altLang="zh-TW" sz="1400" dirty="0">
                <a:solidFill>
                  <a:srgbClr val="0066FF"/>
                </a:solidFill>
                <a:latin typeface="Meiryo UI" panose="020B0604030504040204" pitchFamily="50" charset="-128"/>
                <a:ea typeface="Meiryo UI" panose="020B0604030504040204" pitchFamily="50" charset="-128"/>
              </a:rPr>
              <a:t>10.</a:t>
            </a:r>
            <a:r>
              <a:rPr lang="zh-TW" altLang="en-US" sz="1400" dirty="0">
                <a:solidFill>
                  <a:srgbClr val="0066FF"/>
                </a:solidFill>
                <a:latin typeface="Meiryo UI" panose="020B0604030504040204" pitchFamily="50" charset="-128"/>
                <a:ea typeface="Meiryo UI" panose="020B0604030504040204" pitchFamily="50" charset="-128"/>
              </a:rPr>
              <a:t>支出計画</a:t>
            </a:r>
            <a:r>
              <a:rPr lang="en-US" altLang="zh-TW" sz="1400" dirty="0">
                <a:solidFill>
                  <a:srgbClr val="0066FF"/>
                </a:solidFill>
                <a:latin typeface="Meiryo UI" panose="020B0604030504040204" pitchFamily="50" charset="-128"/>
                <a:ea typeface="Meiryo UI" panose="020B0604030504040204" pitchFamily="50" charset="-128"/>
              </a:rPr>
              <a:t>_</a:t>
            </a:r>
            <a:r>
              <a:rPr lang="zh-TW" altLang="en-US" sz="1400" dirty="0">
                <a:solidFill>
                  <a:srgbClr val="0066FF"/>
                </a:solidFill>
                <a:latin typeface="Meiryo UI" panose="020B0604030504040204" pitchFamily="50" charset="-128"/>
                <a:ea typeface="Meiryo UI" panose="020B0604030504040204" pitchFamily="50" charset="-128"/>
              </a:rPr>
              <a:t>貼付用</a:t>
            </a:r>
            <a:r>
              <a:rPr lang="en-US" altLang="zh-TW" sz="1400" dirty="0">
                <a:solidFill>
                  <a:srgbClr val="0066FF"/>
                </a:solidFill>
                <a:latin typeface="Meiryo UI" panose="020B0604030504040204" pitchFamily="50" charset="-128"/>
                <a:ea typeface="Meiryo UI" panose="020B0604030504040204" pitchFamily="50" charset="-128"/>
              </a:rPr>
              <a:t>_</a:t>
            </a:r>
            <a:r>
              <a:rPr lang="ja-JP" altLang="en-US" sz="1400" dirty="0">
                <a:solidFill>
                  <a:srgbClr val="0066FF"/>
                </a:solidFill>
                <a:latin typeface="Meiryo UI" panose="020B0604030504040204" pitchFamily="50" charset="-128"/>
                <a:ea typeface="Meiryo UI" panose="020B0604030504040204" pitchFamily="50" charset="-128"/>
              </a:rPr>
              <a:t>共同研究先用</a:t>
            </a:r>
            <a:r>
              <a:rPr lang="en-US" altLang="ja-JP" sz="1400" dirty="0">
                <a:solidFill>
                  <a:srgbClr val="0066FF"/>
                </a:solidFill>
                <a:latin typeface="Meiryo UI" panose="020B0604030504040204" pitchFamily="50" charset="-128"/>
                <a:ea typeface="Meiryo UI" panose="020B0604030504040204" pitchFamily="50" charset="-128"/>
              </a:rPr>
              <a:t>』</a:t>
            </a:r>
            <a:r>
              <a:rPr lang="ja-JP" altLang="en-US" sz="1400" dirty="0">
                <a:solidFill>
                  <a:srgbClr val="0066FF"/>
                </a:solidFill>
                <a:latin typeface="Meiryo UI" panose="020B0604030504040204" pitchFamily="50" charset="-128"/>
                <a:ea typeface="Meiryo UI" panose="020B0604030504040204" pitchFamily="50" charset="-128"/>
              </a:rPr>
              <a:t>の様式を使用し、代表提案者および、設定した全ての機関（共同提案者、共同研究先）について支出計画を作成してください。</a:t>
            </a:r>
            <a:endParaRPr lang="en-US" altLang="ja-JP" sz="1400" dirty="0">
              <a:solidFill>
                <a:srgbClr val="0066FF"/>
              </a:solidFill>
              <a:latin typeface="Meiryo UI" panose="020B0604030504040204" pitchFamily="50" charset="-128"/>
              <a:ea typeface="Meiryo UI" panose="020B0604030504040204" pitchFamily="50" charset="-128"/>
            </a:endParaRPr>
          </a:p>
          <a:p>
            <a:pPr marL="179388" indent="-179388"/>
            <a:r>
              <a:rPr lang="ja-JP" altLang="en-US" sz="1400" dirty="0">
                <a:solidFill>
                  <a:srgbClr val="0066FF"/>
                </a:solidFill>
                <a:latin typeface="Meiryo UI" panose="020B0604030504040204" pitchFamily="50" charset="-128"/>
                <a:ea typeface="Meiryo UI" panose="020B0604030504040204" pitchFamily="50" charset="-128"/>
              </a:rPr>
              <a:t>（共同提案者、共同研究者がある場合、それぞれ作成が必要です）</a:t>
            </a:r>
          </a:p>
        </p:txBody>
      </p:sp>
    </p:spTree>
    <p:extLst>
      <p:ext uri="{BB962C8B-B14F-4D97-AF65-F5344CB8AC3E}">
        <p14:creationId xmlns:p14="http://schemas.microsoft.com/office/powerpoint/2010/main" val="185997415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chemeClr val="tx1"/>
                </a:solidFill>
                <a:latin typeface="Trebuchet MS" panose="020B0603020202020204" pitchFamily="34" charset="0"/>
                <a:ea typeface="Meiryo UI" panose="020B0604030504040204" pitchFamily="50" charset="-128"/>
              </a:rPr>
              <a:t> 目次</a:t>
            </a:r>
            <a:endParaRPr kumimoji="1" lang="en-US" sz="4000" dirty="0">
              <a:solidFill>
                <a:schemeClr val="tx1"/>
              </a:solidFill>
              <a:latin typeface="Trebuchet MS" panose="020B0603020202020204" pitchFamily="34" charset="0"/>
              <a:ea typeface="Meiryo UI" panose="020B0604030504040204" pitchFamily="50" charset="-128"/>
            </a:endParaRPr>
          </a:p>
        </p:txBody>
      </p:sp>
      <p:sp>
        <p:nvSpPr>
          <p:cNvPr id="4" name="Rectangle 23">
            <a:extLst>
              <a:ext uri="{FF2B5EF4-FFF2-40B4-BE49-F238E27FC236}">
                <a16:creationId xmlns:a16="http://schemas.microsoft.com/office/drawing/2014/main" id="{76F3EC71-55A4-D67C-1065-09270D2E473F}"/>
              </a:ext>
            </a:extLst>
          </p:cNvPr>
          <p:cNvSpPr/>
          <p:nvPr/>
        </p:nvSpPr>
        <p:spPr>
          <a:xfrm>
            <a:off x="5910928" y="1010167"/>
            <a:ext cx="5514879" cy="483766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lang="en-US"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r>
              <a:rPr lang="ja-JP"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事業</a:t>
            </a:r>
            <a:r>
              <a:rPr lang="ja-JP" altLang="en-US"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の実施計画</a:t>
            </a:r>
            <a:r>
              <a:rPr lang="en-US" altLang="ja-JP" sz="2400"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p>
          <a:p>
            <a:pPr marL="266700">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１．事業の概要</a:t>
            </a:r>
            <a:endParaRPr kumimoji="1" lang="en-US" altLang="ja-JP" dirty="0">
              <a:solidFill>
                <a:schemeClr val="tx1"/>
              </a:solidFill>
              <a:latin typeface="Meiryo UI" panose="020B0604030504040204" pitchFamily="50" charset="-128"/>
              <a:ea typeface="Meiryo UI" panose="020B0604030504040204" pitchFamily="50" charset="-128"/>
            </a:endParaRPr>
          </a:p>
          <a:p>
            <a:pPr marL="266700">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２．実施体制</a:t>
            </a:r>
            <a:endParaRPr kumimoji="1" lang="en-US" altLang="ja-JP" dirty="0">
              <a:solidFill>
                <a:schemeClr val="tx1"/>
              </a:solidFill>
              <a:latin typeface="Meiryo UI" panose="020B0604030504040204" pitchFamily="50" charset="-128"/>
              <a:ea typeface="Meiryo UI" panose="020B0604030504040204" pitchFamily="50" charset="-128"/>
            </a:endParaRPr>
          </a:p>
          <a:p>
            <a:pPr marL="0" lvl="3">
              <a:spcBef>
                <a:spcPts val="600"/>
              </a:spcBef>
            </a:pPr>
            <a:r>
              <a:rPr kumimoji="1" lang="en-US" altLang="ja-JP" sz="2400" dirty="0">
                <a:solidFill>
                  <a:schemeClr val="tx1"/>
                </a:solidFill>
                <a:latin typeface="Meiryo UI" panose="020B0604030504040204" pitchFamily="50" charset="-128"/>
                <a:ea typeface="Meiryo UI" panose="020B0604030504040204" pitchFamily="50" charset="-128"/>
              </a:rPr>
              <a:t>【</a:t>
            </a:r>
            <a:r>
              <a:rPr kumimoji="1" lang="ja-JP" altLang="en-US" sz="2400" dirty="0">
                <a:solidFill>
                  <a:schemeClr val="tx1"/>
                </a:solidFill>
                <a:latin typeface="Meiryo UI" panose="020B0604030504040204" pitchFamily="50" charset="-128"/>
                <a:ea typeface="Meiryo UI" panose="020B0604030504040204" pitchFamily="50" charset="-128"/>
              </a:rPr>
              <a:t>技術の先進性</a:t>
            </a:r>
            <a:r>
              <a:rPr kumimoji="1" lang="en-US" altLang="ja-JP" sz="2400" dirty="0">
                <a:solidFill>
                  <a:schemeClr val="tx1"/>
                </a:solidFill>
                <a:latin typeface="Meiryo UI" panose="020B0604030504040204" pitchFamily="50" charset="-128"/>
                <a:ea typeface="Meiryo UI" panose="020B0604030504040204" pitchFamily="50" charset="-128"/>
              </a:rPr>
              <a:t>】</a:t>
            </a:r>
          </a:p>
          <a:p>
            <a:pPr marL="266700" lvl="3">
              <a:spcBef>
                <a:spcPts val="600"/>
              </a:spcBef>
            </a:pPr>
            <a:r>
              <a:rPr kumimoji="1" lang="ja-JP" altLang="en-US" dirty="0">
                <a:solidFill>
                  <a:schemeClr val="tx1"/>
                </a:solidFill>
                <a:latin typeface="Meiryo UI" panose="020B0604030504040204" pitchFamily="50" charset="-128"/>
                <a:ea typeface="Meiryo UI" panose="020B0604030504040204" pitchFamily="50" charset="-128"/>
              </a:rPr>
              <a:t>３．技術シーズの概要</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４．技術シーズの詳細</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2400" dirty="0">
                <a:solidFill>
                  <a:schemeClr val="tx1"/>
                </a:solidFill>
                <a:latin typeface="Meiryo UI" panose="020B0604030504040204" pitchFamily="50" charset="-128"/>
                <a:ea typeface="Meiryo UI" panose="020B0604030504040204" pitchFamily="50" charset="-128"/>
              </a:rPr>
              <a:t>【</a:t>
            </a:r>
            <a:r>
              <a:rPr kumimoji="1" lang="ja-JP" altLang="en-US" sz="2400" dirty="0">
                <a:solidFill>
                  <a:schemeClr val="tx1"/>
                </a:solidFill>
                <a:latin typeface="Meiryo UI" panose="020B0604030504040204" pitchFamily="50" charset="-128"/>
                <a:ea typeface="Meiryo UI" panose="020B0604030504040204" pitchFamily="50" charset="-128"/>
              </a:rPr>
              <a:t>事業化計画の妥当性・実効性</a:t>
            </a:r>
            <a:r>
              <a:rPr kumimoji="1" lang="en-US" altLang="ja-JP" sz="2400" dirty="0">
                <a:solidFill>
                  <a:schemeClr val="tx1"/>
                </a:solidFill>
                <a:latin typeface="Meiryo UI" panose="020B0604030504040204" pitchFamily="50" charset="-128"/>
                <a:ea typeface="Meiryo UI" panose="020B0604030504040204" pitchFamily="50" charset="-128"/>
              </a:rPr>
              <a:t>】</a:t>
            </a: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５．事業化における課題及びその解決方法</a:t>
            </a:r>
            <a:endParaRPr kumimoji="1" lang="en-US" altLang="ja-JP" dirty="0">
              <a:solidFill>
                <a:schemeClr val="tx1"/>
              </a:solidFill>
              <a:latin typeface="Meiryo UI" panose="020B0604030504040204" pitchFamily="50" charset="-128"/>
              <a:ea typeface="Meiryo UI" panose="020B0604030504040204" pitchFamily="50" charset="-128"/>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rPr>
              <a:t>６．技術的課題及びその解決方法</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７</a:t>
            </a:r>
            <a:r>
              <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rPr>
              <a:t>.</a:t>
            </a: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　開発スケジュール</a:t>
            </a:r>
            <a:endPar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８．類似技術の状況及び知財戦略</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９．事業として成功すると考えた理由</a:t>
            </a:r>
            <a:endParaRPr kumimoji="1"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en-US" altLang="ja-JP" dirty="0">
                <a:solidFill>
                  <a:schemeClr val="tx1"/>
                </a:solidFill>
                <a:latin typeface="Meiryo UI" panose="020B0604030504040204" pitchFamily="50" charset="-128"/>
                <a:ea typeface="Meiryo UI" panose="020B0604030504040204" pitchFamily="50" charset="-128"/>
              </a:rPr>
              <a:t>10</a:t>
            </a:r>
            <a:r>
              <a:rPr kumimoji="1" lang="ja-JP" altLang="en-US" dirty="0">
                <a:solidFill>
                  <a:schemeClr val="tx1"/>
                </a:solidFill>
                <a:latin typeface="Meiryo UI" panose="020B0604030504040204" pitchFamily="50" charset="-128"/>
                <a:ea typeface="Meiryo UI" panose="020B0604030504040204" pitchFamily="50" charset="-128"/>
              </a:rPr>
              <a:t>．</a:t>
            </a:r>
            <a:r>
              <a:rPr lang="ja-JP" altLang="en-US" dirty="0">
                <a:solidFill>
                  <a:schemeClr val="tx1"/>
                </a:solidFill>
                <a:latin typeface="Meiryo UI" panose="020B0604030504040204" pitchFamily="50" charset="-128"/>
                <a:ea typeface="Meiryo UI" panose="020B0604030504040204" pitchFamily="50" charset="-128"/>
                <a:cs typeface="Mangal" panose="02040503050203030202" pitchFamily="18" charset="0"/>
              </a:rPr>
              <a:t>支出計画</a:t>
            </a:r>
            <a:endParaRPr lang="en-US" altLang="ja-JP" dirty="0">
              <a:solidFill>
                <a:schemeClr val="tx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事業の実施計画</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Tree>
    <p:custDataLst>
      <p:tags r:id="rId1"/>
    </p:custDataLst>
    <p:extLst>
      <p:ext uri="{BB962C8B-B14F-4D97-AF65-F5344CB8AC3E}">
        <p14:creationId xmlns:p14="http://schemas.microsoft.com/office/powerpoint/2010/main" val="25508234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a:noFill/>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事業の実施計画</a:t>
            </a:r>
            <a:r>
              <a:rPr lang="en-US" altLang="ja-JP" sz="2000" dirty="0">
                <a:solidFill>
                  <a:schemeClr val="tx1"/>
                </a:solidFill>
              </a:rPr>
              <a:t>】</a:t>
            </a:r>
            <a:endParaRPr kumimoji="1" lang="en-US" sz="2000" dirty="0">
              <a:solidFill>
                <a:schemeClr val="tx1"/>
              </a:solidFill>
            </a:endParaRPr>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177940" y="610047"/>
            <a:ext cx="11966732"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１．事業の概要｜ 事業の全体像、研究開発課題との関係性（課題解決にどのように貢献できるか）</a:t>
            </a:r>
            <a:endParaRPr kumimoji="1" lang="en-US" sz="22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9" name="ee4pContent3">
            <a:extLst>
              <a:ext uri="{FF2B5EF4-FFF2-40B4-BE49-F238E27FC236}">
                <a16:creationId xmlns:a16="http://schemas.microsoft.com/office/drawing/2014/main" id="{231F889D-573F-5084-CC30-9E0F7677D1DE}"/>
              </a:ext>
            </a:extLst>
          </p:cNvPr>
          <p:cNvSpPr txBox="1"/>
          <p:nvPr/>
        </p:nvSpPr>
        <p:spPr>
          <a:xfrm>
            <a:off x="59244" y="5229200"/>
            <a:ext cx="3240360" cy="364428"/>
          </a:xfrm>
          <a:prstGeom prst="rect">
            <a:avLst/>
          </a:prstGeom>
          <a:no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0179463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69674"/>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事業の実施計画</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31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Title 1">
            <a:extLst>
              <a:ext uri="{FF2B5EF4-FFF2-40B4-BE49-F238E27FC236}">
                <a16:creationId xmlns:a16="http://schemas.microsoft.com/office/drawing/2014/main" id="{A0C3209F-BD6B-B4E0-B744-704A73653070}"/>
              </a:ext>
            </a:extLst>
          </p:cNvPr>
          <p:cNvSpPr txBox="1">
            <a:spLocks/>
          </p:cNvSpPr>
          <p:nvPr/>
        </p:nvSpPr>
        <p:spPr>
          <a:xfrm>
            <a:off x="177940" y="608271"/>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２．実施体制｜ 本事業を実施する上での研究開発体制（実施体制図、役割、連携方法等）</a:t>
            </a:r>
          </a:p>
        </p:txBody>
      </p:sp>
    </p:spTree>
    <p:extLst>
      <p:ext uri="{BB962C8B-B14F-4D97-AF65-F5344CB8AC3E}">
        <p14:creationId xmlns:p14="http://schemas.microsoft.com/office/powerpoint/2010/main" val="339950149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技術の先進性</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Tree>
    <p:custDataLst>
      <p:tags r:id="rId1"/>
    </p:custDataLst>
    <p:extLst>
      <p:ext uri="{BB962C8B-B14F-4D97-AF65-F5344CB8AC3E}">
        <p14:creationId xmlns:p14="http://schemas.microsoft.com/office/powerpoint/2010/main" val="303572013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技術の先進性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5425DCD3-C532-1B8C-47E3-BF3B82432957}"/>
              </a:ext>
            </a:extLst>
          </p:cNvPr>
          <p:cNvSpPr txBox="1">
            <a:spLocks/>
          </p:cNvSpPr>
          <p:nvPr/>
        </p:nvSpPr>
        <p:spPr>
          <a:xfrm>
            <a:off x="177940" y="610047"/>
            <a:ext cx="11822716" cy="3046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３．技術シーズの概要｜ 本事業の基盤となる技術シーズの概要</a:t>
            </a:r>
            <a:endParaRPr kumimoji="1" lang="en-US" sz="2200" strike="sngStrike" dirty="0">
              <a:solidFill>
                <a:srgbClr val="FF0000"/>
              </a:solidFill>
            </a:endParaRPr>
          </a:p>
        </p:txBody>
      </p:sp>
    </p:spTree>
    <p:extLst>
      <p:ext uri="{BB962C8B-B14F-4D97-AF65-F5344CB8AC3E}">
        <p14:creationId xmlns:p14="http://schemas.microsoft.com/office/powerpoint/2010/main" val="187399975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1"/>
                </a:solidFill>
              </a:rPr>
              <a:t>【</a:t>
            </a:r>
            <a:r>
              <a:rPr lang="ja-JP" altLang="en-US" sz="2000" dirty="0">
                <a:solidFill>
                  <a:schemeClr val="tx1"/>
                </a:solidFill>
              </a:rPr>
              <a:t>技術の先進性</a:t>
            </a:r>
            <a:r>
              <a:rPr lang="en-US" altLang="ja-JP" sz="2000" dirty="0">
                <a:solidFill>
                  <a:schemeClr val="tx1"/>
                </a:solidFill>
              </a:rPr>
              <a:t>】</a:t>
            </a:r>
            <a:endParaRPr kumimoji="1" lang="en-US" sz="2000"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Title 1">
            <a:extLst>
              <a:ext uri="{FF2B5EF4-FFF2-40B4-BE49-F238E27FC236}">
                <a16:creationId xmlns:a16="http://schemas.microsoft.com/office/drawing/2014/main" id="{0073A534-AC40-D71B-A2F3-A8120911CB8D}"/>
              </a:ext>
            </a:extLst>
          </p:cNvPr>
          <p:cNvSpPr txBox="1">
            <a:spLocks/>
          </p:cNvSpPr>
          <p:nvPr/>
        </p:nvSpPr>
        <p:spPr>
          <a:xfrm>
            <a:off x="177940" y="610047"/>
            <a:ext cx="11213967" cy="304699"/>
          </a:xfrm>
          <a:prstGeom prst="rect">
            <a:avLst/>
          </a:prstGeom>
        </p:spPr>
        <p:txBody>
          <a:bodyPr vert="horz" wrap="non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sz="2200" dirty="0">
                <a:solidFill>
                  <a:schemeClr val="tx1"/>
                </a:solidFill>
              </a:rPr>
              <a:t>４．技術シーズの詳細｜ 技術シーズの特徴</a:t>
            </a:r>
            <a:r>
              <a:rPr lang="ja-JP" altLang="en-US" sz="1800" spc="-30" dirty="0">
                <a:solidFill>
                  <a:schemeClr val="tx1"/>
                </a:solidFill>
              </a:rPr>
              <a:t>（読み手に当該分野の前提知識があるものとして、より詳しく記載）</a:t>
            </a:r>
            <a:endParaRPr kumimoji="1" lang="en-US" sz="1800" spc="-30" dirty="0">
              <a:solidFill>
                <a:schemeClr val="tx1"/>
              </a:solidFill>
            </a:endParaRPr>
          </a:p>
        </p:txBody>
      </p:sp>
    </p:spTree>
    <p:extLst>
      <p:ext uri="{BB962C8B-B14F-4D97-AF65-F5344CB8AC3E}">
        <p14:creationId xmlns:p14="http://schemas.microsoft.com/office/powerpoint/2010/main" val="306496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4">
            <a:extLst>
              <a:ext uri="{FF2B5EF4-FFF2-40B4-BE49-F238E27FC236}">
                <a16:creationId xmlns:a16="http://schemas.microsoft.com/office/drawing/2014/main" id="{C6285D4D-4D2E-E0EA-7848-B632E45CC913}"/>
              </a:ext>
            </a:extLst>
          </p:cNvPr>
          <p:cNvSpPr/>
          <p:nvPr>
            <p:custDataLst>
              <p:tags r:id="rId2"/>
            </p:custDataLst>
          </p:nvPr>
        </p:nvSpPr>
        <p:spPr>
          <a:xfrm>
            <a:off x="939927" y="1827160"/>
            <a:ext cx="103121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chemeClr val="tx1"/>
                </a:solidFill>
                <a:latin typeface="Trebuchet MS" panose="020B0603020202020204" pitchFamily="34" charset="0"/>
                <a:ea typeface="Meiryo UI" panose="020B0604030504040204" pitchFamily="50" charset="-128"/>
              </a:rPr>
              <a:t>【</a:t>
            </a:r>
            <a:r>
              <a:rPr kumimoji="1" lang="ja-JP" altLang="en-US" sz="5400" dirty="0">
                <a:solidFill>
                  <a:schemeClr val="tx1"/>
                </a:solidFill>
                <a:latin typeface="Trebuchet MS" panose="020B0603020202020204" pitchFamily="34" charset="0"/>
                <a:ea typeface="Meiryo UI" panose="020B0604030504040204" pitchFamily="50" charset="-128"/>
              </a:rPr>
              <a:t>事業化計画の妥当性・実効性</a:t>
            </a:r>
            <a:r>
              <a:rPr kumimoji="1" lang="en-US" altLang="ja-JP" sz="5400" dirty="0">
                <a:solidFill>
                  <a:schemeClr val="tx1"/>
                </a:solidFill>
                <a:latin typeface="Trebuchet MS" panose="020B0603020202020204" pitchFamily="34" charset="0"/>
                <a:ea typeface="Meiryo UI" panose="020B0604030504040204" pitchFamily="50" charset="-128"/>
              </a:rPr>
              <a:t>】</a:t>
            </a:r>
            <a:endParaRPr kumimoji="1" lang="en-US" sz="5400" dirty="0">
              <a:solidFill>
                <a:schemeClr val="tx1"/>
              </a:solidFill>
              <a:latin typeface="Trebuchet MS" panose="020B0603020202020204" pitchFamily="34" charset="0"/>
              <a:ea typeface="Meiryo UI" panose="020B0604030504040204" pitchFamily="50" charset="-128"/>
            </a:endParaRPr>
          </a:p>
        </p:txBody>
      </p:sp>
    </p:spTree>
    <p:custDataLst>
      <p:tags r:id="rId1"/>
    </p:custDataLst>
    <p:extLst>
      <p:ext uri="{BB962C8B-B14F-4D97-AF65-F5344CB8AC3E}">
        <p14:creationId xmlns:p14="http://schemas.microsoft.com/office/powerpoint/2010/main" val="1341940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ags/tag6.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7.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ags/tag8.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9.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944</Words>
  <Application>Microsoft Office PowerPoint</Application>
  <PresentationFormat>ワイド画面</PresentationFormat>
  <Paragraphs>109</Paragraphs>
  <Slides>18</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スライド タイトル</vt:lpstr>
      </vt:variant>
      <vt:variant>
        <vt:i4>18</vt:i4>
      </vt:variant>
      <vt:variant>
        <vt:lpstr>目的別スライド ショー</vt:lpstr>
      </vt:variant>
      <vt:variant>
        <vt:i4>1</vt:i4>
      </vt:variant>
    </vt:vector>
  </HeadingPairs>
  <TitlesOfParts>
    <vt:vector size="25" baseType="lpstr">
      <vt:lpstr>Meiryo UI</vt:lpstr>
      <vt:lpstr>ＭＳ ゴシック</vt:lpstr>
      <vt:lpstr>Arial</vt:lpstr>
      <vt:lpstr>Georgia</vt:lpstr>
      <vt:lpstr>Trebuchet MS</vt:lpstr>
      <vt:lpstr>１</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2025-05-12T01:05:20Z</dcterms:created>
  <dcterms:modified xsi:type="dcterms:W3CDTF">2025-05-12T01:05:25Z</dcterms:modified>
</cp:coreProperties>
</file>