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0"/>
  </p:notesMasterIdLst>
  <p:handoutMasterIdLst>
    <p:handoutMasterId r:id="rId21"/>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64" r:id="rId12"/>
    <p:sldId id="2145705162" r:id="rId13"/>
    <p:sldId id="2145705148" r:id="rId14"/>
    <p:sldId id="2145705145" r:id="rId15"/>
    <p:sldId id="2145705160" r:id="rId16"/>
    <p:sldId id="2145705159" r:id="rId17"/>
    <p:sldId id="2145705161" r:id="rId18"/>
    <p:sldId id="2145705151" r:id="rId19"/>
  </p:sldIdLst>
  <p:sldSz cx="12192000" cy="6858000"/>
  <p:notesSz cx="6735763" cy="9866313"/>
  <p:custShowLst>
    <p:custShow name="Format Guide Workshop" id="0">
      <p:sldLst/>
    </p:custShow>
  </p:custShowLst>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652" autoAdjust="0"/>
    <p:restoredTop sz="94796" autoAdjust="0"/>
  </p:normalViewPr>
  <p:slideViewPr>
    <p:cSldViewPr>
      <p:cViewPr varScale="1">
        <p:scale>
          <a:sx n="65" d="100"/>
          <a:sy n="65" d="100"/>
        </p:scale>
        <p:origin x="498" y="6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4122" y="2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5/12/2025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5/12/2025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65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65000"/>
                </a:schemeClr>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3" name="タイトル 2">
            <a:extLst>
              <a:ext uri="{FF2B5EF4-FFF2-40B4-BE49-F238E27FC236}">
                <a16:creationId xmlns:a16="http://schemas.microsoft.com/office/drawing/2014/main" id="{D1D48553-BD76-A47C-79E8-BA943E57BBE7}"/>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年度ＳＢＩＲ推進プログラム（一気通貫型　フェーズ</a:t>
            </a:r>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15890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a:t>
            </a: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9096C-2282-188D-A3A9-15D83CE52339}"/>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5869B747-7664-1436-9546-49B70E25A163}"/>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09C7BB41-D802-BD66-86F4-B48D2A53CF0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8D70C5ED-3A56-DBB3-7E03-2E5588346EBD}"/>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grpSp>
        <p:nvGrpSpPr>
          <p:cNvPr id="2" name="グループ化 1">
            <a:extLst>
              <a:ext uri="{FF2B5EF4-FFF2-40B4-BE49-F238E27FC236}">
                <a16:creationId xmlns:a16="http://schemas.microsoft.com/office/drawing/2014/main" id="{E022FEE0-2F95-FCC1-DFCE-00C06D5413EF}"/>
              </a:ext>
            </a:extLst>
          </p:cNvPr>
          <p:cNvGrpSpPr/>
          <p:nvPr/>
        </p:nvGrpSpPr>
        <p:grpSpPr>
          <a:xfrm>
            <a:off x="983432" y="1296924"/>
            <a:ext cx="9649072" cy="5245145"/>
            <a:chOff x="128464" y="1508077"/>
            <a:chExt cx="9649072" cy="5245145"/>
          </a:xfrm>
        </p:grpSpPr>
        <p:sp>
          <p:nvSpPr>
            <p:cNvPr id="4" name="正方形/長方形 3">
              <a:extLst>
                <a:ext uri="{FF2B5EF4-FFF2-40B4-BE49-F238E27FC236}">
                  <a16:creationId xmlns:a16="http://schemas.microsoft.com/office/drawing/2014/main" id="{2E389361-5122-1A40-1D28-68801B042E99}"/>
                </a:ext>
              </a:extLst>
            </p:cNvPr>
            <p:cNvSpPr/>
            <p:nvPr/>
          </p:nvSpPr>
          <p:spPr>
            <a:xfrm>
              <a:off x="128464"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xxx</a:t>
              </a:r>
            </a:p>
          </p:txBody>
        </p:sp>
        <p:sp>
          <p:nvSpPr>
            <p:cNvPr id="5" name="正方形/長方形 4">
              <a:extLst>
                <a:ext uri="{FF2B5EF4-FFF2-40B4-BE49-F238E27FC236}">
                  <a16:creationId xmlns:a16="http://schemas.microsoft.com/office/drawing/2014/main" id="{425A53F7-039C-938C-B05D-E473B047EE83}"/>
                </a:ext>
              </a:extLst>
            </p:cNvPr>
            <p:cNvSpPr/>
            <p:nvPr/>
          </p:nvSpPr>
          <p:spPr>
            <a:xfrm>
              <a:off x="128464" y="1508077"/>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defRPr/>
              </a:pPr>
              <a:r>
                <a:rPr kumimoji="1" lang="ja-JP" altLang="en-US" sz="105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①顧客の課題</a:t>
              </a:r>
            </a:p>
          </p:txBody>
        </p:sp>
        <p:sp>
          <p:nvSpPr>
            <p:cNvPr id="6" name="正方形/長方形 5">
              <a:extLst>
                <a:ext uri="{FF2B5EF4-FFF2-40B4-BE49-F238E27FC236}">
                  <a16:creationId xmlns:a16="http://schemas.microsoft.com/office/drawing/2014/main" id="{C2403E75-B7CA-08BD-C18C-4BB00D0F4B61}"/>
                </a:ext>
              </a:extLst>
            </p:cNvPr>
            <p:cNvSpPr/>
            <p:nvPr/>
          </p:nvSpPr>
          <p:spPr>
            <a:xfrm>
              <a:off x="2041773" y="1756034"/>
              <a:ext cx="1894102" cy="161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a:p>
              <a:pPr marL="108000" indent="-108000">
                <a:buFont typeface="Arial" panose="020B0604020202020204" pitchFamily="34" charset="0"/>
                <a:buChar char="•"/>
                <a:tabLst>
                  <a:tab pos="176213" algn="l"/>
                </a:tabLst>
              </a:pP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EFCF0803-A4B5-C648-21F3-F1AC41D930B9}"/>
                </a:ext>
              </a:extLst>
            </p:cNvPr>
            <p:cNvSpPr/>
            <p:nvPr/>
          </p:nvSpPr>
          <p:spPr>
            <a:xfrm>
              <a:off x="2041773" y="1508077"/>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④ソリューション</a:t>
              </a:r>
            </a:p>
          </p:txBody>
        </p:sp>
        <p:sp>
          <p:nvSpPr>
            <p:cNvPr id="8" name="正方形/長方形 7">
              <a:extLst>
                <a:ext uri="{FF2B5EF4-FFF2-40B4-BE49-F238E27FC236}">
                  <a16:creationId xmlns:a16="http://schemas.microsoft.com/office/drawing/2014/main" id="{B4764BB6-03B7-E441-F465-27307E4B7CF8}"/>
                </a:ext>
              </a:extLst>
            </p:cNvPr>
            <p:cNvSpPr/>
            <p:nvPr/>
          </p:nvSpPr>
          <p:spPr>
            <a:xfrm>
              <a:off x="2041773" y="3613680"/>
              <a:ext cx="1894102" cy="162000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latin typeface="Meiryo UI" panose="020B0604030504040204" pitchFamily="50" charset="-128"/>
                  <a:ea typeface="Meiryo UI" panose="020B0604030504040204" pitchFamily="50" charset="-128"/>
                </a:rPr>
                <a:t>xxx</a:t>
              </a:r>
            </a:p>
            <a:p>
              <a:pPr marL="108000" indent="-108000">
                <a:buFont typeface="Arial" panose="020B0604020202020204" pitchFamily="34" charset="0"/>
                <a:buChar char="•"/>
                <a:tabLst>
                  <a:tab pos="176213" algn="l"/>
                </a:tabLst>
              </a:pPr>
              <a:endParaRPr kumimoji="1" lang="ja-JP" altLang="en-US" sz="105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66B7640-A33F-AED6-7C50-3748CB4EFC40}"/>
                </a:ext>
              </a:extLst>
            </p:cNvPr>
            <p:cNvSpPr/>
            <p:nvPr/>
          </p:nvSpPr>
          <p:spPr>
            <a:xfrm>
              <a:off x="2041773" y="3385552"/>
              <a:ext cx="1894102" cy="217403"/>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⑧主要指標</a:t>
              </a:r>
            </a:p>
          </p:txBody>
        </p:sp>
        <p:sp>
          <p:nvSpPr>
            <p:cNvPr id="10" name="正方形/長方形 9">
              <a:extLst>
                <a:ext uri="{FF2B5EF4-FFF2-40B4-BE49-F238E27FC236}">
                  <a16:creationId xmlns:a16="http://schemas.microsoft.com/office/drawing/2014/main" id="{4FA42084-3B7B-E849-A5C5-130C803F9926}"/>
                </a:ext>
              </a:extLst>
            </p:cNvPr>
            <p:cNvSpPr/>
            <p:nvPr/>
          </p:nvSpPr>
          <p:spPr>
            <a:xfrm>
              <a:off x="3993944"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0960F274-6A39-BB14-F8E0-F8563D054BC9}"/>
                </a:ext>
              </a:extLst>
            </p:cNvPr>
            <p:cNvSpPr/>
            <p:nvPr/>
          </p:nvSpPr>
          <p:spPr>
            <a:xfrm>
              <a:off x="3993944"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③価値提案</a:t>
              </a:r>
            </a:p>
          </p:txBody>
        </p:sp>
        <p:sp>
          <p:nvSpPr>
            <p:cNvPr id="12" name="正方形/長方形 11">
              <a:extLst>
                <a:ext uri="{FF2B5EF4-FFF2-40B4-BE49-F238E27FC236}">
                  <a16:creationId xmlns:a16="http://schemas.microsoft.com/office/drawing/2014/main" id="{A72F42EC-3E7F-F10F-554D-A45C3CBCC010}"/>
                </a:ext>
              </a:extLst>
            </p:cNvPr>
            <p:cNvSpPr/>
            <p:nvPr/>
          </p:nvSpPr>
          <p:spPr>
            <a:xfrm>
              <a:off x="5946115" y="1756034"/>
              <a:ext cx="1894102" cy="161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99ED087-F27A-B29F-FCB5-28323A4AA772}"/>
                </a:ext>
              </a:extLst>
            </p:cNvPr>
            <p:cNvSpPr/>
            <p:nvPr/>
          </p:nvSpPr>
          <p:spPr>
            <a:xfrm>
              <a:off x="5946115"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⑨競合優位性</a:t>
              </a:r>
            </a:p>
          </p:txBody>
        </p:sp>
        <p:sp>
          <p:nvSpPr>
            <p:cNvPr id="14" name="正方形/長方形 13">
              <a:extLst>
                <a:ext uri="{FF2B5EF4-FFF2-40B4-BE49-F238E27FC236}">
                  <a16:creationId xmlns:a16="http://schemas.microsoft.com/office/drawing/2014/main" id="{DCB3E212-1EE4-49AA-E97C-72F463AC15FB}"/>
                </a:ext>
              </a:extLst>
            </p:cNvPr>
            <p:cNvSpPr/>
            <p:nvPr/>
          </p:nvSpPr>
          <p:spPr>
            <a:xfrm>
              <a:off x="5946115" y="3613680"/>
              <a:ext cx="1894102" cy="162000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endParaRPr kumimoji="1" lang="ja-JP" altLang="en-US" sz="1050" dirty="0">
                <a:solidFill>
                  <a:srgbClr val="000000"/>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2F10BA53-5E44-5174-37A4-62F10547BBAB}"/>
                </a:ext>
              </a:extLst>
            </p:cNvPr>
            <p:cNvSpPr/>
            <p:nvPr/>
          </p:nvSpPr>
          <p:spPr>
            <a:xfrm>
              <a:off x="5946115" y="3385552"/>
              <a:ext cx="1894102" cy="217404"/>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⑤チャネル</a:t>
              </a:r>
            </a:p>
          </p:txBody>
        </p:sp>
        <p:sp>
          <p:nvSpPr>
            <p:cNvPr id="16" name="正方形/長方形 15">
              <a:extLst>
                <a:ext uri="{FF2B5EF4-FFF2-40B4-BE49-F238E27FC236}">
                  <a16:creationId xmlns:a16="http://schemas.microsoft.com/office/drawing/2014/main" id="{47CCAA73-FCAB-759D-9E81-EF6DBBAC1AAE}"/>
                </a:ext>
              </a:extLst>
            </p:cNvPr>
            <p:cNvSpPr/>
            <p:nvPr/>
          </p:nvSpPr>
          <p:spPr>
            <a:xfrm>
              <a:off x="7883433" y="1756034"/>
              <a:ext cx="1894102" cy="348363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EADF083E-2A6C-421F-6958-5828583933FD}"/>
                </a:ext>
              </a:extLst>
            </p:cNvPr>
            <p:cNvSpPr/>
            <p:nvPr/>
          </p:nvSpPr>
          <p:spPr>
            <a:xfrm>
              <a:off x="7883433" y="1508078"/>
              <a:ext cx="1894102" cy="215902"/>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②顧客セグメント</a:t>
              </a:r>
            </a:p>
          </p:txBody>
        </p:sp>
        <p:sp>
          <p:nvSpPr>
            <p:cNvPr id="18" name="正方形/長方形 17">
              <a:extLst>
                <a:ext uri="{FF2B5EF4-FFF2-40B4-BE49-F238E27FC236}">
                  <a16:creationId xmlns:a16="http://schemas.microsoft.com/office/drawing/2014/main" id="{B4C645C2-CC93-4739-1A35-D5CC80716E87}"/>
                </a:ext>
              </a:extLst>
            </p:cNvPr>
            <p:cNvSpPr/>
            <p:nvPr/>
          </p:nvSpPr>
          <p:spPr>
            <a:xfrm>
              <a:off x="128464" y="5493512"/>
              <a:ext cx="4783799" cy="125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19" name="正方形/長方形 18">
              <a:extLst>
                <a:ext uri="{FF2B5EF4-FFF2-40B4-BE49-F238E27FC236}">
                  <a16:creationId xmlns:a16="http://schemas.microsoft.com/office/drawing/2014/main" id="{0D13A8D7-88CB-9E36-DB65-E90313A7E15E}"/>
                </a:ext>
              </a:extLst>
            </p:cNvPr>
            <p:cNvSpPr/>
            <p:nvPr/>
          </p:nvSpPr>
          <p:spPr>
            <a:xfrm>
              <a:off x="128464" y="5265382"/>
              <a:ext cx="4783799" cy="216000"/>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⑦コスト構造</a:t>
              </a:r>
            </a:p>
          </p:txBody>
        </p:sp>
        <p:sp>
          <p:nvSpPr>
            <p:cNvPr id="20" name="正方形/長方形 19">
              <a:extLst>
                <a:ext uri="{FF2B5EF4-FFF2-40B4-BE49-F238E27FC236}">
                  <a16:creationId xmlns:a16="http://schemas.microsoft.com/office/drawing/2014/main" id="{99CF6238-167A-2F72-04F3-9F535CF43CBA}"/>
                </a:ext>
              </a:extLst>
            </p:cNvPr>
            <p:cNvSpPr/>
            <p:nvPr/>
          </p:nvSpPr>
          <p:spPr>
            <a:xfrm>
              <a:off x="4993737" y="5493512"/>
              <a:ext cx="4783799" cy="1259710"/>
            </a:xfrm>
            <a:prstGeom prst="rect">
              <a:avLst/>
            </a:prstGeom>
            <a:solidFill>
              <a:schemeClr val="bg1"/>
            </a:solidFill>
            <a:ln w="6350">
              <a:solidFill>
                <a:schemeClr val="bg1">
                  <a:lumMod val="50000"/>
                </a:schemeClr>
              </a:solidFill>
            </a:ln>
          </p:spPr>
          <p:txBody>
            <a:bodyPr vert="horz" wrap="square" lIns="36000" tIns="36000" rIns="36000" bIns="36000" numCol="1" rtlCol="0" anchor="t">
              <a:noAutofit/>
            </a:bodyPr>
            <a:lstStyle/>
            <a:p>
              <a:pPr marL="108000" indent="-108000">
                <a:buFont typeface="Arial" panose="020B0604020202020204" pitchFamily="34" charset="0"/>
                <a:buChar char="•"/>
                <a:tabLst>
                  <a:tab pos="176213" algn="l"/>
                </a:tabLst>
              </a:pPr>
              <a:r>
                <a:rPr kumimoji="1" lang="en-US" altLang="ja-JP" sz="1050" dirty="0">
                  <a:solidFill>
                    <a:srgbClr val="000000"/>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35D7E2D7-62E6-A16E-E84A-B7ADFCDBE797}"/>
                </a:ext>
              </a:extLst>
            </p:cNvPr>
            <p:cNvSpPr/>
            <p:nvPr/>
          </p:nvSpPr>
          <p:spPr>
            <a:xfrm>
              <a:off x="4993737" y="5265382"/>
              <a:ext cx="4783799" cy="216000"/>
            </a:xfrm>
            <a:prstGeom prst="rect">
              <a:avLst/>
            </a:prstGeom>
            <a:solidFill>
              <a:srgbClr val="0070C0"/>
            </a:solidFill>
            <a:ln w="6350">
              <a:noFill/>
            </a:ln>
          </p:spPr>
          <p:txBody>
            <a:bodyPr vert="horz" wrap="square" lIns="36000" tIns="36000" rIns="36000" bIns="36000" numCol="1" rtlCol="0" anchor="ctr">
              <a:noAutofit/>
            </a:bodyPr>
            <a:lstStyle/>
            <a:p>
              <a:pPr algn="ctr">
                <a:tabLst>
                  <a:tab pos="176213" algn="l"/>
                </a:tabLst>
              </a:pPr>
              <a:r>
                <a:rPr kumimoji="1" lang="ja-JP" altLang="en-US" sz="1050" b="1" dirty="0">
                  <a:solidFill>
                    <a:schemeClr val="bg1"/>
                  </a:solidFill>
                  <a:latin typeface="Meiryo UI" panose="020B0604030504040204" pitchFamily="50" charset="-128"/>
                  <a:ea typeface="Meiryo UI" panose="020B0604030504040204" pitchFamily="50" charset="-128"/>
                </a:rPr>
                <a:t>⑥収益の流れ</a:t>
              </a:r>
            </a:p>
          </p:txBody>
        </p:sp>
      </p:grpSp>
    </p:spTree>
    <p:extLst>
      <p:ext uri="{BB962C8B-B14F-4D97-AF65-F5344CB8AC3E}">
        <p14:creationId xmlns:p14="http://schemas.microsoft.com/office/powerpoint/2010/main" val="3200923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BF163-6DE3-951A-53F6-650A5E9D5868}"/>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60C12889-7E05-F4F2-9027-91A3E062E93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483378E-DA92-E3F2-3E58-176062780700}"/>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1B4F8DF-E46B-1955-DBDC-4DD72C2E1DF7}"/>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grpSp>
        <p:nvGrpSpPr>
          <p:cNvPr id="22" name="グループ化 21">
            <a:extLst>
              <a:ext uri="{FF2B5EF4-FFF2-40B4-BE49-F238E27FC236}">
                <a16:creationId xmlns:a16="http://schemas.microsoft.com/office/drawing/2014/main" id="{E2F6812A-8F16-A81C-A54D-B05E498EE3EC}"/>
              </a:ext>
            </a:extLst>
          </p:cNvPr>
          <p:cNvGrpSpPr/>
          <p:nvPr/>
        </p:nvGrpSpPr>
        <p:grpSpPr>
          <a:xfrm>
            <a:off x="1149828" y="1669484"/>
            <a:ext cx="9390065" cy="3775740"/>
            <a:chOff x="341765" y="2150441"/>
            <a:chExt cx="9390065" cy="3775740"/>
          </a:xfrm>
        </p:grpSpPr>
        <p:grpSp>
          <p:nvGrpSpPr>
            <p:cNvPr id="23" name="グループ化 22">
              <a:extLst>
                <a:ext uri="{FF2B5EF4-FFF2-40B4-BE49-F238E27FC236}">
                  <a16:creationId xmlns:a16="http://schemas.microsoft.com/office/drawing/2014/main" id="{7C3886B1-93D6-EAF9-9C4F-29582A44C1FE}"/>
                </a:ext>
              </a:extLst>
            </p:cNvPr>
            <p:cNvGrpSpPr/>
            <p:nvPr/>
          </p:nvGrpSpPr>
          <p:grpSpPr>
            <a:xfrm>
              <a:off x="1640632" y="2150441"/>
              <a:ext cx="8091198" cy="1341455"/>
              <a:chOff x="419442" y="2150441"/>
              <a:chExt cx="9312388" cy="1341455"/>
            </a:xfrm>
            <a:solidFill>
              <a:srgbClr val="0070C0"/>
            </a:solidFill>
          </p:grpSpPr>
          <p:sp>
            <p:nvSpPr>
              <p:cNvPr id="41" name="Chevron 77">
                <a:extLst>
                  <a:ext uri="{FF2B5EF4-FFF2-40B4-BE49-F238E27FC236}">
                    <a16:creationId xmlns:a16="http://schemas.microsoft.com/office/drawing/2014/main" id="{228433B4-0A1A-FBB2-C770-F60D64D7A3EC}"/>
                  </a:ext>
                </a:extLst>
              </p:cNvPr>
              <p:cNvSpPr/>
              <p:nvPr/>
            </p:nvSpPr>
            <p:spPr bwMode="ltGray">
              <a:xfrm>
                <a:off x="2288704" y="2150441"/>
                <a:ext cx="1976004"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2" name="Pentagon 76">
                <a:extLst>
                  <a:ext uri="{FF2B5EF4-FFF2-40B4-BE49-F238E27FC236}">
                    <a16:creationId xmlns:a16="http://schemas.microsoft.com/office/drawing/2014/main" id="{48BA7788-45DF-5948-70A5-A6EDD5D9DB39}"/>
                  </a:ext>
                </a:extLst>
              </p:cNvPr>
              <p:cNvSpPr/>
              <p:nvPr/>
            </p:nvSpPr>
            <p:spPr bwMode="ltGray">
              <a:xfrm>
                <a:off x="419442" y="2159585"/>
                <a:ext cx="2022892" cy="1332311"/>
              </a:xfrm>
              <a:prstGeom prst="homePlate">
                <a:avLst>
                  <a:gd name="adj" fmla="val 31469"/>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3" name="Chevron 78">
                <a:extLst>
                  <a:ext uri="{FF2B5EF4-FFF2-40B4-BE49-F238E27FC236}">
                    <a16:creationId xmlns:a16="http://schemas.microsoft.com/office/drawing/2014/main" id="{B5EBC803-BE89-360E-A6BD-7406F3C71717}"/>
                  </a:ext>
                </a:extLst>
              </p:cNvPr>
              <p:cNvSpPr/>
              <p:nvPr/>
            </p:nvSpPr>
            <p:spPr bwMode="ltGray">
              <a:xfrm>
                <a:off x="4111078" y="2150441"/>
                <a:ext cx="1976004"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4" name="Chevron 79">
                <a:extLst>
                  <a:ext uri="{FF2B5EF4-FFF2-40B4-BE49-F238E27FC236}">
                    <a16:creationId xmlns:a16="http://schemas.microsoft.com/office/drawing/2014/main" id="{A43AB10E-7B34-168B-0989-0D39105F597D}"/>
                  </a:ext>
                </a:extLst>
              </p:cNvPr>
              <p:cNvSpPr/>
              <p:nvPr/>
            </p:nvSpPr>
            <p:spPr bwMode="ltGray">
              <a:xfrm>
                <a:off x="5933452" y="2150441"/>
                <a:ext cx="1976004"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5" name="Chevron 80">
                <a:extLst>
                  <a:ext uri="{FF2B5EF4-FFF2-40B4-BE49-F238E27FC236}">
                    <a16:creationId xmlns:a16="http://schemas.microsoft.com/office/drawing/2014/main" id="{AACB559D-CB28-45AB-39C4-AF1867394D29}"/>
                  </a:ext>
                </a:extLst>
              </p:cNvPr>
              <p:cNvSpPr/>
              <p:nvPr/>
            </p:nvSpPr>
            <p:spPr bwMode="ltGray">
              <a:xfrm>
                <a:off x="7755826" y="2150441"/>
                <a:ext cx="1976004" cy="1341455"/>
              </a:xfrm>
              <a:prstGeom prst="chevron">
                <a:avLst>
                  <a:gd name="adj" fmla="val 31595"/>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err="1">
                  <a:solidFill>
                    <a:schemeClr val="bg1"/>
                  </a:solidFill>
                  <a:latin typeface="Georgia" pitchFamily="18" charset="0"/>
                </a:endParaRPr>
              </a:p>
            </p:txBody>
          </p:sp>
          <p:sp>
            <p:nvSpPr>
              <p:cNvPr id="46" name="Text Box 6">
                <a:extLst>
                  <a:ext uri="{FF2B5EF4-FFF2-40B4-BE49-F238E27FC236}">
                    <a16:creationId xmlns:a16="http://schemas.microsoft.com/office/drawing/2014/main" id="{BC3EF795-DFC8-3C98-0A36-FDD83358B7CE}"/>
                  </a:ext>
                </a:extLst>
              </p:cNvPr>
              <p:cNvSpPr txBox="1">
                <a:spLocks noChangeAspect="1" noChangeArrowheads="1"/>
              </p:cNvSpPr>
              <p:nvPr/>
            </p:nvSpPr>
            <p:spPr bwMode="gray">
              <a:xfrm>
                <a:off x="793848"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en-US" altLang="ja-JP" sz="1400" b="1" i="1" dirty="0">
                    <a:solidFill>
                      <a:schemeClr val="bg1"/>
                    </a:solidFill>
                    <a:latin typeface="+mj-lt"/>
                    <a:cs typeface="Arial" charset="0"/>
                  </a:rPr>
                  <a:t>xxx</a:t>
                </a:r>
              </a:p>
            </p:txBody>
          </p:sp>
          <p:sp>
            <p:nvSpPr>
              <p:cNvPr id="47" name="Text Box 6">
                <a:extLst>
                  <a:ext uri="{FF2B5EF4-FFF2-40B4-BE49-F238E27FC236}">
                    <a16:creationId xmlns:a16="http://schemas.microsoft.com/office/drawing/2014/main" id="{7817E72A-1465-73CB-8B47-7AE140637037}"/>
                  </a:ext>
                </a:extLst>
              </p:cNvPr>
              <p:cNvSpPr txBox="1">
                <a:spLocks noChangeAspect="1" noChangeArrowheads="1"/>
              </p:cNvSpPr>
              <p:nvPr/>
            </p:nvSpPr>
            <p:spPr bwMode="gray">
              <a:xfrm>
                <a:off x="2813521"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en-US" altLang="ja-JP" sz="1400" b="1" i="1" dirty="0">
                    <a:solidFill>
                      <a:schemeClr val="bg1"/>
                    </a:solidFill>
                    <a:latin typeface="+mj-lt"/>
                    <a:cs typeface="Arial" charset="0"/>
                  </a:rPr>
                  <a:t>xxx</a:t>
                </a:r>
              </a:p>
            </p:txBody>
          </p:sp>
          <p:sp>
            <p:nvSpPr>
              <p:cNvPr id="48" name="Text Box 6">
                <a:extLst>
                  <a:ext uri="{FF2B5EF4-FFF2-40B4-BE49-F238E27FC236}">
                    <a16:creationId xmlns:a16="http://schemas.microsoft.com/office/drawing/2014/main" id="{99484888-FE7D-9261-2A00-BD2E6A29335D}"/>
                  </a:ext>
                </a:extLst>
              </p:cNvPr>
              <p:cNvSpPr txBox="1">
                <a:spLocks noChangeAspect="1" noChangeArrowheads="1"/>
              </p:cNvSpPr>
              <p:nvPr/>
            </p:nvSpPr>
            <p:spPr bwMode="gray">
              <a:xfrm>
                <a:off x="4679564"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en-US" altLang="ja-JP" sz="1400" b="1" i="1" dirty="0">
                    <a:solidFill>
                      <a:schemeClr val="bg1"/>
                    </a:solidFill>
                    <a:latin typeface="+mj-lt"/>
                    <a:cs typeface="Arial" charset="0"/>
                  </a:rPr>
                  <a:t>xxx</a:t>
                </a:r>
              </a:p>
            </p:txBody>
          </p:sp>
          <p:sp>
            <p:nvSpPr>
              <p:cNvPr id="49" name="Text Box 6">
                <a:extLst>
                  <a:ext uri="{FF2B5EF4-FFF2-40B4-BE49-F238E27FC236}">
                    <a16:creationId xmlns:a16="http://schemas.microsoft.com/office/drawing/2014/main" id="{6812DE04-B330-2FBA-C042-393432F336E6}"/>
                  </a:ext>
                </a:extLst>
              </p:cNvPr>
              <p:cNvSpPr txBox="1">
                <a:spLocks noChangeAspect="1" noChangeArrowheads="1"/>
              </p:cNvSpPr>
              <p:nvPr/>
            </p:nvSpPr>
            <p:spPr bwMode="gray">
              <a:xfrm>
                <a:off x="6458269"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en-US" altLang="ja-JP" sz="1400" b="1" i="1" dirty="0">
                    <a:solidFill>
                      <a:schemeClr val="bg1"/>
                    </a:solidFill>
                    <a:latin typeface="+mj-lt"/>
                    <a:cs typeface="Arial" charset="0"/>
                  </a:rPr>
                  <a:t>xxx</a:t>
                </a:r>
              </a:p>
            </p:txBody>
          </p:sp>
          <p:sp>
            <p:nvSpPr>
              <p:cNvPr id="50" name="Text Box 6">
                <a:extLst>
                  <a:ext uri="{FF2B5EF4-FFF2-40B4-BE49-F238E27FC236}">
                    <a16:creationId xmlns:a16="http://schemas.microsoft.com/office/drawing/2014/main" id="{4F37F18B-5B3F-23FD-5BB2-E1F6DDE58EDC}"/>
                  </a:ext>
                </a:extLst>
              </p:cNvPr>
              <p:cNvSpPr txBox="1">
                <a:spLocks noChangeAspect="1" noChangeArrowheads="1"/>
              </p:cNvSpPr>
              <p:nvPr/>
            </p:nvSpPr>
            <p:spPr bwMode="gray">
              <a:xfrm>
                <a:off x="8280642" y="2622567"/>
                <a:ext cx="1080001" cy="397201"/>
              </a:xfrm>
              <a:prstGeom prst="rect">
                <a:avLst/>
              </a:prstGeom>
              <a:grpFill/>
              <a:ln w="9525">
                <a:noFill/>
                <a:miter lim="800000"/>
                <a:headEnd/>
                <a:tailEnd/>
              </a:ln>
            </p:spPr>
            <p:txBody>
              <a:bodyPr wrap="square" lIns="90000" tIns="90000" rIns="72000" bIns="90000" anchor="ctr">
                <a:spAutoFit/>
              </a:bodyPr>
              <a:lstStyle/>
              <a:p>
                <a:pPr algn="ctr" defTabSz="801688">
                  <a:spcBef>
                    <a:spcPct val="20000"/>
                  </a:spcBef>
                </a:pPr>
                <a:r>
                  <a:rPr lang="en-US" altLang="ja-JP" sz="1400" b="1" i="1" dirty="0">
                    <a:solidFill>
                      <a:schemeClr val="bg1"/>
                    </a:solidFill>
                    <a:latin typeface="+mj-lt"/>
                    <a:cs typeface="Arial" charset="0"/>
                  </a:rPr>
                  <a:t>xxx</a:t>
                </a:r>
              </a:p>
            </p:txBody>
          </p:sp>
        </p:grpSp>
        <p:sp>
          <p:nvSpPr>
            <p:cNvPr id="24" name="正方形/長方形 23">
              <a:extLst>
                <a:ext uri="{FF2B5EF4-FFF2-40B4-BE49-F238E27FC236}">
                  <a16:creationId xmlns:a16="http://schemas.microsoft.com/office/drawing/2014/main" id="{124AE264-C4D9-2159-B0A0-683327EB8377}"/>
                </a:ext>
              </a:extLst>
            </p:cNvPr>
            <p:cNvSpPr/>
            <p:nvPr/>
          </p:nvSpPr>
          <p:spPr>
            <a:xfrm>
              <a:off x="352009" y="3717032"/>
              <a:ext cx="640551" cy="1852078"/>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主な</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事業活動</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C96ED7A9-0504-E52B-7A76-08D0CC20A7BC}"/>
                </a:ext>
              </a:extLst>
            </p:cNvPr>
            <p:cNvSpPr/>
            <p:nvPr/>
          </p:nvSpPr>
          <p:spPr>
            <a:xfrm>
              <a:off x="1064568" y="3717032"/>
              <a:ext cx="504056" cy="900000"/>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自社</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A0B08F6-56A9-3D04-7805-AE60C01B44CF}"/>
                </a:ext>
              </a:extLst>
            </p:cNvPr>
            <p:cNvSpPr/>
            <p:nvPr/>
          </p:nvSpPr>
          <p:spPr>
            <a:xfrm>
              <a:off x="1064568" y="4665217"/>
              <a:ext cx="504056" cy="900000"/>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主な</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連携先等</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D15FB88-29F8-F148-478E-6F9BA25CBC10}"/>
                </a:ext>
              </a:extLst>
            </p:cNvPr>
            <p:cNvSpPr/>
            <p:nvPr/>
          </p:nvSpPr>
          <p:spPr>
            <a:xfrm>
              <a:off x="1640632" y="3717032"/>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E92D25A9-6F13-EB41-EDD9-0EE5D2459060}"/>
                </a:ext>
              </a:extLst>
            </p:cNvPr>
            <p:cNvSpPr/>
            <p:nvPr/>
          </p:nvSpPr>
          <p:spPr>
            <a:xfrm>
              <a:off x="3251031" y="3717032"/>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a:latin typeface="Meiryo UI" panose="020B0604030504040204" pitchFamily="50" charset="-128"/>
                  <a:ea typeface="Meiryo UI" panose="020B0604030504040204" pitchFamily="50" charset="-128"/>
                </a:rPr>
                <a:t>xxx</a:t>
              </a:r>
              <a:endParaRPr kumimoji="1" lang="en-US" altLang="ja-JP" sz="1050"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F85223BE-1BC8-1FA9-A7CC-D64C925C9973}"/>
                </a:ext>
              </a:extLst>
            </p:cNvPr>
            <p:cNvSpPr/>
            <p:nvPr/>
          </p:nvSpPr>
          <p:spPr>
            <a:xfrm>
              <a:off x="4843218" y="3717032"/>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579B076-5C74-EE73-8E3E-8917CDCB56D4}"/>
                </a:ext>
              </a:extLst>
            </p:cNvPr>
            <p:cNvSpPr/>
            <p:nvPr/>
          </p:nvSpPr>
          <p:spPr>
            <a:xfrm>
              <a:off x="6426613" y="3717032"/>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9042A232-280A-8B6A-EDDE-355E8323DF81}"/>
                </a:ext>
              </a:extLst>
            </p:cNvPr>
            <p:cNvSpPr/>
            <p:nvPr/>
          </p:nvSpPr>
          <p:spPr>
            <a:xfrm>
              <a:off x="8013946" y="3717032"/>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165FEF41-3266-830C-81E2-760D61BEA895}"/>
                </a:ext>
              </a:extLst>
            </p:cNvPr>
            <p:cNvSpPr/>
            <p:nvPr/>
          </p:nvSpPr>
          <p:spPr>
            <a:xfrm>
              <a:off x="1640632" y="4665217"/>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err="1">
                  <a:latin typeface="Meiryo UI" panose="020B0604030504040204" pitchFamily="50" charset="-128"/>
                  <a:ea typeface="Meiryo UI" panose="020B0604030504040204" pitchFamily="50" charset="-128"/>
                </a:rPr>
                <a:t>xxx【xxx</a:t>
              </a:r>
              <a:r>
                <a:rPr kumimoji="1" lang="en-US" altLang="ja-JP" sz="1050" dirty="0">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C68E787E-B4C6-E7F3-6BE1-88E235C1D296}"/>
                </a:ext>
              </a:extLst>
            </p:cNvPr>
            <p:cNvSpPr/>
            <p:nvPr/>
          </p:nvSpPr>
          <p:spPr>
            <a:xfrm>
              <a:off x="3251031" y="4665217"/>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err="1">
                  <a:latin typeface="Meiryo UI" panose="020B0604030504040204" pitchFamily="50" charset="-128"/>
                  <a:ea typeface="Meiryo UI" panose="020B0604030504040204" pitchFamily="50" charset="-128"/>
                </a:rPr>
                <a:t>xxx【xxx</a:t>
              </a:r>
              <a:r>
                <a:rPr kumimoji="1" lang="en-US" altLang="ja-JP" sz="1050" dirty="0">
                  <a:latin typeface="Meiryo UI" panose="020B0604030504040204" pitchFamily="50" charset="-128"/>
                  <a:ea typeface="Meiryo UI" panose="020B0604030504040204" pitchFamily="50" charset="-128"/>
                </a:rPr>
                <a:t>】</a:t>
              </a:r>
            </a:p>
          </p:txBody>
        </p:sp>
        <p:sp>
          <p:nvSpPr>
            <p:cNvPr id="36" name="正方形/長方形 35">
              <a:extLst>
                <a:ext uri="{FF2B5EF4-FFF2-40B4-BE49-F238E27FC236}">
                  <a16:creationId xmlns:a16="http://schemas.microsoft.com/office/drawing/2014/main" id="{ECA743E3-8688-751F-83C9-045CE7A7C314}"/>
                </a:ext>
              </a:extLst>
            </p:cNvPr>
            <p:cNvSpPr/>
            <p:nvPr/>
          </p:nvSpPr>
          <p:spPr>
            <a:xfrm>
              <a:off x="4843218" y="4665217"/>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err="1">
                  <a:latin typeface="Meiryo UI" panose="020B0604030504040204" pitchFamily="50" charset="-128"/>
                  <a:ea typeface="Meiryo UI" panose="020B0604030504040204" pitchFamily="50" charset="-128"/>
                </a:rPr>
                <a:t>xxx【xxx</a:t>
              </a:r>
              <a:r>
                <a:rPr kumimoji="1" lang="en-US" altLang="ja-JP" sz="1050" dirty="0">
                  <a:latin typeface="Meiryo UI" panose="020B0604030504040204" pitchFamily="50" charset="-128"/>
                  <a:ea typeface="Meiryo UI" panose="020B0604030504040204" pitchFamily="50" charset="-128"/>
                </a:rPr>
                <a:t>】</a:t>
              </a:r>
            </a:p>
          </p:txBody>
        </p:sp>
        <p:sp>
          <p:nvSpPr>
            <p:cNvPr id="37" name="正方形/長方形 36">
              <a:extLst>
                <a:ext uri="{FF2B5EF4-FFF2-40B4-BE49-F238E27FC236}">
                  <a16:creationId xmlns:a16="http://schemas.microsoft.com/office/drawing/2014/main" id="{48AEB5A3-F840-E634-CF56-B1EDC0731FAC}"/>
                </a:ext>
              </a:extLst>
            </p:cNvPr>
            <p:cNvSpPr/>
            <p:nvPr/>
          </p:nvSpPr>
          <p:spPr>
            <a:xfrm>
              <a:off x="6426613" y="4665217"/>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err="1">
                  <a:latin typeface="Meiryo UI" panose="020B0604030504040204" pitchFamily="50" charset="-128"/>
                  <a:ea typeface="Meiryo UI" panose="020B0604030504040204" pitchFamily="50" charset="-128"/>
                </a:rPr>
                <a:t>xxx【xxx</a:t>
              </a:r>
              <a:r>
                <a:rPr kumimoji="1" lang="en-US" altLang="ja-JP" sz="1050" dirty="0">
                  <a:latin typeface="Meiryo UI" panose="020B0604030504040204" pitchFamily="50" charset="-128"/>
                  <a:ea typeface="Meiryo UI" panose="020B0604030504040204" pitchFamily="50" charset="-128"/>
                </a:rPr>
                <a:t>】</a:t>
              </a:r>
            </a:p>
          </p:txBody>
        </p:sp>
        <p:sp>
          <p:nvSpPr>
            <p:cNvPr id="38" name="正方形/長方形 37">
              <a:extLst>
                <a:ext uri="{FF2B5EF4-FFF2-40B4-BE49-F238E27FC236}">
                  <a16:creationId xmlns:a16="http://schemas.microsoft.com/office/drawing/2014/main" id="{D7FAF5E4-F787-5E89-2455-80F4971565D2}"/>
                </a:ext>
              </a:extLst>
            </p:cNvPr>
            <p:cNvSpPr/>
            <p:nvPr/>
          </p:nvSpPr>
          <p:spPr>
            <a:xfrm>
              <a:off x="8013946" y="4665217"/>
              <a:ext cx="1548000" cy="900000"/>
            </a:xfrm>
            <a:prstGeom prst="rect">
              <a:avLst/>
            </a:prstGeom>
            <a:noFill/>
            <a:ln w="6350">
              <a:solidFill>
                <a:schemeClr val="bg1">
                  <a:lumMod val="50000"/>
                </a:schemeClr>
              </a:solidFill>
            </a:ln>
          </p:spPr>
          <p:txBody>
            <a:bodyPr vert="horz" wrap="square" lIns="36000" tIns="72000" rIns="36000" bIns="36000" numCol="1" rtlCol="0" anchor="ctr">
              <a:noAutofit/>
            </a:bodyPr>
            <a:lstStyle/>
            <a:p>
              <a:pPr marL="108000" indent="-108000">
                <a:buFont typeface="Arial" panose="020B0604020202020204" pitchFamily="34" charset="0"/>
                <a:buChar char="•"/>
              </a:pPr>
              <a:r>
                <a:rPr kumimoji="1" lang="en-US" altLang="ja-JP" sz="1050" dirty="0" err="1">
                  <a:latin typeface="Meiryo UI" panose="020B0604030504040204" pitchFamily="50" charset="-128"/>
                  <a:ea typeface="Meiryo UI" panose="020B0604030504040204" pitchFamily="50" charset="-128"/>
                </a:rPr>
                <a:t>xxx【xxx</a:t>
              </a:r>
              <a:r>
                <a:rPr kumimoji="1" lang="en-US" altLang="ja-JP" sz="1050" dirty="0">
                  <a:latin typeface="Meiryo UI" panose="020B0604030504040204" pitchFamily="50" charset="-128"/>
                  <a:ea typeface="Meiryo UI" panose="020B0604030504040204" pitchFamily="50" charset="-128"/>
                </a:rPr>
                <a:t>】</a:t>
              </a:r>
            </a:p>
          </p:txBody>
        </p:sp>
        <p:sp>
          <p:nvSpPr>
            <p:cNvPr id="39" name="正方形/長方形 38">
              <a:extLst>
                <a:ext uri="{FF2B5EF4-FFF2-40B4-BE49-F238E27FC236}">
                  <a16:creationId xmlns:a16="http://schemas.microsoft.com/office/drawing/2014/main" id="{042E6DF6-EFD6-F0E0-9324-5DB82B65554E}"/>
                </a:ext>
              </a:extLst>
            </p:cNvPr>
            <p:cNvSpPr/>
            <p:nvPr/>
          </p:nvSpPr>
          <p:spPr>
            <a:xfrm>
              <a:off x="341765" y="5662311"/>
              <a:ext cx="7632848" cy="263870"/>
            </a:xfrm>
            <a:prstGeom prst="rect">
              <a:avLst/>
            </a:prstGeom>
            <a:noFill/>
            <a:ln w="6350">
              <a:noFill/>
            </a:ln>
          </p:spPr>
          <p:txBody>
            <a:bodyPr vert="horz" wrap="square" lIns="36000" tIns="72000" rIns="36000" bIns="36000" numCol="1" rtlCol="0" anchor="ctr">
              <a:no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具体的な連携先等が決まっている場合は、</a:t>
              </a:r>
              <a:r>
                <a:rPr kumimoji="1" lang="en-US" altLang="ja-JP" sz="1050" dirty="0">
                  <a:latin typeface="Meiryo UI" panose="020B0604030504040204" pitchFamily="50" charset="-128"/>
                  <a:ea typeface="Meiryo UI" panose="020B0604030504040204" pitchFamily="50" charset="-128"/>
                </a:rPr>
                <a:t> 【】</a:t>
              </a:r>
              <a:r>
                <a:rPr kumimoji="1" lang="ja-JP" altLang="en-US" sz="1050" dirty="0">
                  <a:latin typeface="Meiryo UI" panose="020B0604030504040204" pitchFamily="50" charset="-128"/>
                  <a:ea typeface="Meiryo UI" panose="020B0604030504040204" pitchFamily="50" charset="-128"/>
                </a:rPr>
                <a:t>の中に名称等を記載ください。</a:t>
              </a:r>
              <a:endParaRPr kumimoji="1" lang="en-US" altLang="ja-JP" sz="1050" dirty="0">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8C23ABA2-8C84-1ADD-84CF-252470BC149E}"/>
                </a:ext>
              </a:extLst>
            </p:cNvPr>
            <p:cNvSpPr/>
            <p:nvPr/>
          </p:nvSpPr>
          <p:spPr>
            <a:xfrm>
              <a:off x="352009" y="2159585"/>
              <a:ext cx="1216615" cy="1341455"/>
            </a:xfrm>
            <a:prstGeom prst="rect">
              <a:avLst/>
            </a:prstGeom>
            <a:solidFill>
              <a:schemeClr val="accent1">
                <a:lumMod val="20000"/>
                <a:lumOff val="80000"/>
              </a:schemeClr>
            </a:solidFill>
            <a:ln w="6350">
              <a:solidFill>
                <a:schemeClr val="accent1">
                  <a:lumMod val="75000"/>
                </a:schemeClr>
              </a:solidFill>
            </a:ln>
          </p:spPr>
          <p:txBody>
            <a:bodyPr vert="horz" wrap="square" lIns="36000" tIns="72000" rIns="36000" bIns="36000" numCol="1" rtlCol="0" anchor="ctr">
              <a:noAutofit/>
            </a:bodyPr>
            <a:lstStyle/>
            <a:p>
              <a:pPr algn="ctr"/>
              <a:r>
                <a:rPr kumimoji="1" lang="ja-JP" altLang="en-US" sz="1050" b="1" dirty="0">
                  <a:solidFill>
                    <a:schemeClr val="accent1">
                      <a:lumMod val="75000"/>
                    </a:schemeClr>
                  </a:solidFill>
                  <a:latin typeface="Meiryo UI" panose="020B0604030504040204" pitchFamily="50" charset="-128"/>
                  <a:ea typeface="Meiryo UI" panose="020B0604030504040204" pitchFamily="50" charset="-128"/>
                </a:rPr>
                <a:t>事業分類</a:t>
              </a:r>
              <a:endParaRPr kumimoji="1" lang="en-US" altLang="ja-JP" sz="1050" b="1" dirty="0">
                <a:solidFill>
                  <a:schemeClr val="accent1">
                    <a:lumMod val="75000"/>
                  </a:schemeClr>
                </a:solidFill>
                <a:latin typeface="Meiryo UI" panose="020B0604030504040204" pitchFamily="50" charset="-128"/>
                <a:ea typeface="Meiryo UI" panose="020B0604030504040204" pitchFamily="50" charset="-128"/>
              </a:endParaRPr>
            </a:p>
          </p:txBody>
        </p:sp>
      </p:grpSp>
      <p:grpSp>
        <p:nvGrpSpPr>
          <p:cNvPr id="51" name="グループ化 50">
            <a:extLst>
              <a:ext uri="{FF2B5EF4-FFF2-40B4-BE49-F238E27FC236}">
                <a16:creationId xmlns:a16="http://schemas.microsoft.com/office/drawing/2014/main" id="{EF024A13-7D90-D262-71EB-5D3EE36684C3}"/>
              </a:ext>
            </a:extLst>
          </p:cNvPr>
          <p:cNvGrpSpPr/>
          <p:nvPr/>
        </p:nvGrpSpPr>
        <p:grpSpPr>
          <a:xfrm>
            <a:off x="2414024" y="1326362"/>
            <a:ext cx="8146472" cy="346382"/>
            <a:chOff x="1604799" y="1739331"/>
            <a:chExt cx="8146472" cy="346382"/>
          </a:xfrm>
        </p:grpSpPr>
        <p:sp>
          <p:nvSpPr>
            <p:cNvPr id="52" name="矢印: 左右 51">
              <a:extLst>
                <a:ext uri="{FF2B5EF4-FFF2-40B4-BE49-F238E27FC236}">
                  <a16:creationId xmlns:a16="http://schemas.microsoft.com/office/drawing/2014/main" id="{085801EC-A03E-819E-FC74-83F3342B800F}"/>
                </a:ext>
              </a:extLst>
            </p:cNvPr>
            <p:cNvSpPr/>
            <p:nvPr/>
          </p:nvSpPr>
          <p:spPr>
            <a:xfrm>
              <a:off x="1640632" y="1739331"/>
              <a:ext cx="8087830" cy="346382"/>
            </a:xfrm>
            <a:prstGeom prst="leftRightArrow">
              <a:avLst/>
            </a:prstGeom>
            <a:gradFill flip="none" rotWithShape="1">
              <a:gsLst>
                <a:gs pos="0">
                  <a:srgbClr val="003DAB"/>
                </a:gs>
                <a:gs pos="42000">
                  <a:srgbClr val="0089EB"/>
                </a:gs>
                <a:gs pos="83000">
                  <a:srgbClr val="B3DCF9"/>
                </a:gs>
                <a:gs pos="100000">
                  <a:srgbClr val="B3DCF9"/>
                </a:gs>
              </a:gsLst>
              <a:lin ang="0" scaled="1"/>
              <a:tileRect/>
            </a:gradFill>
            <a:ln w="9525">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kumimoji="1" lang="ja-JP" altLang="en-US" sz="1400" dirty="0">
                <a:solidFill>
                  <a:schemeClr val="tx1"/>
                </a:solidFill>
              </a:endParaRPr>
            </a:p>
          </p:txBody>
        </p:sp>
        <p:sp>
          <p:nvSpPr>
            <p:cNvPr id="53" name="正方形/長方形 52">
              <a:extLst>
                <a:ext uri="{FF2B5EF4-FFF2-40B4-BE49-F238E27FC236}">
                  <a16:creationId xmlns:a16="http://schemas.microsoft.com/office/drawing/2014/main" id="{A4FD6D68-5696-665C-79A8-7D86A853197F}"/>
                </a:ext>
              </a:extLst>
            </p:cNvPr>
            <p:cNvSpPr/>
            <p:nvPr/>
          </p:nvSpPr>
          <p:spPr>
            <a:xfrm>
              <a:off x="1604799" y="1777593"/>
              <a:ext cx="1348509" cy="227961"/>
            </a:xfrm>
            <a:prstGeom prst="rect">
              <a:avLst/>
            </a:prstGeom>
            <a:noFill/>
            <a:ln w="6350">
              <a:noFill/>
            </a:ln>
          </p:spPr>
          <p:txBody>
            <a:bodyPr vert="horz" wrap="square" lIns="36000" tIns="72000" rIns="36000" bIns="36000" numCol="1" rtlCol="0" anchor="ctr">
              <a:noAutofit/>
            </a:bodyPr>
            <a:lstStyle/>
            <a:p>
              <a:pPr algn="ctr"/>
              <a:r>
                <a:rPr kumimoji="1" lang="ja-JP" altLang="en-US" sz="1000" b="1" dirty="0">
                  <a:solidFill>
                    <a:schemeClr val="bg1"/>
                  </a:solidFill>
                  <a:latin typeface="Meiryo UI" panose="020B0604030504040204" pitchFamily="50" charset="-128"/>
                  <a:ea typeface="Meiryo UI" panose="020B0604030504040204" pitchFamily="50" charset="-128"/>
                </a:rPr>
                <a:t>川上（開発）</a:t>
              </a:r>
              <a:endParaRPr kumimoji="1" lang="en-US" altLang="ja-JP" sz="1000" b="1" dirty="0">
                <a:solidFill>
                  <a:schemeClr val="bg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F200AB5D-6576-9C8F-7FCB-48DDBA7E3E27}"/>
                </a:ext>
              </a:extLst>
            </p:cNvPr>
            <p:cNvSpPr/>
            <p:nvPr/>
          </p:nvSpPr>
          <p:spPr>
            <a:xfrm>
              <a:off x="8641941" y="1777593"/>
              <a:ext cx="1109330" cy="227961"/>
            </a:xfrm>
            <a:prstGeom prst="rect">
              <a:avLst/>
            </a:prstGeom>
            <a:noFill/>
            <a:ln w="6350">
              <a:noFill/>
            </a:ln>
          </p:spPr>
          <p:txBody>
            <a:bodyPr vert="horz" wrap="square" lIns="36000" tIns="72000" rIns="36000" bIns="36000" numCol="1" rtlCol="0" anchor="ctr">
              <a:noAutofit/>
            </a:bodyPr>
            <a:lstStyle/>
            <a:p>
              <a:pPr algn="ctr"/>
              <a:r>
                <a:rPr kumimoji="1" lang="ja-JP" altLang="en-US" sz="1000" b="1" dirty="0">
                  <a:latin typeface="Meiryo UI" panose="020B0604030504040204" pitchFamily="50" charset="-128"/>
                  <a:ea typeface="Meiryo UI" panose="020B0604030504040204" pitchFamily="50" charset="-128"/>
                </a:rPr>
                <a:t>川下（サービス）</a:t>
              </a:r>
              <a:endParaRPr kumimoji="1" lang="en-US" altLang="ja-JP" sz="1000" b="1"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51485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3982419158"/>
              </p:ext>
            </p:extLst>
          </p:nvPr>
        </p:nvGraphicFramePr>
        <p:xfrm>
          <a:off x="156701" y="2267254"/>
          <a:ext cx="11878599" cy="3033954"/>
        </p:xfrm>
        <a:graphic>
          <a:graphicData uri="http://schemas.openxmlformats.org/drawingml/2006/table">
            <a:tbl>
              <a:tblPr firstRow="1" bandRow="1"/>
              <a:tblGrid>
                <a:gridCol w="2227580">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
        <p:nvSpPr>
          <p:cNvPr id="5" name="Rectangle 57">
            <a:extLst>
              <a:ext uri="{FF2B5EF4-FFF2-40B4-BE49-F238E27FC236}">
                <a16:creationId xmlns:a16="http://schemas.microsoft.com/office/drawing/2014/main" id="{8B2D5EF5-98B3-948A-39E0-2E04D8723D07}"/>
              </a:ext>
            </a:extLst>
          </p:cNvPr>
          <p:cNvSpPr/>
          <p:nvPr/>
        </p:nvSpPr>
        <p:spPr>
          <a:xfrm>
            <a:off x="161584" y="1102372"/>
            <a:ext cx="11551040" cy="74245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長期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を使用して、本事業の事業化までの開発スケジュールが分かるように記載し、本ページに貼付してください。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
        <p:nvSpPr>
          <p:cNvPr id="7" name="Rectangle 57">
            <a:extLst>
              <a:ext uri="{FF2B5EF4-FFF2-40B4-BE49-F238E27FC236}">
                <a16:creationId xmlns:a16="http://schemas.microsoft.com/office/drawing/2014/main" id="{B5440A22-C10B-894E-A701-933F7A306386}"/>
              </a:ext>
            </a:extLst>
          </p:cNvPr>
          <p:cNvSpPr/>
          <p:nvPr/>
        </p:nvSpPr>
        <p:spPr>
          <a:xfrm>
            <a:off x="161584" y="1102372"/>
            <a:ext cx="11551040" cy="74245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『7.</a:t>
            </a:r>
            <a:r>
              <a:rPr lang="ja-JP" altLang="en-US" sz="1400" dirty="0">
                <a:solidFill>
                  <a:srgbClr val="0066FF"/>
                </a:solidFill>
                <a:latin typeface="Meiryo UI" panose="020B0604030504040204" pitchFamily="50" charset="-128"/>
                <a:ea typeface="Meiryo UI" panose="020B0604030504040204" pitchFamily="50" charset="-128"/>
              </a:rPr>
              <a:t>開発スケジュール</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短期</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貼付用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の様式を使用して、本事業の事業期間中の開発スケジュールが分かるように記載し、本ページに貼付してください。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sp>
        <p:nvSpPr>
          <p:cNvPr id="4" name="Rectangle 57">
            <a:extLst>
              <a:ext uri="{FF2B5EF4-FFF2-40B4-BE49-F238E27FC236}">
                <a16:creationId xmlns:a16="http://schemas.microsoft.com/office/drawing/2014/main" id="{2C1245C9-87A2-3CBF-726A-D049D5D5E8CE}"/>
              </a:ext>
            </a:extLst>
          </p:cNvPr>
          <p:cNvSpPr/>
          <p:nvPr/>
        </p:nvSpPr>
        <p:spPr>
          <a:xfrm>
            <a:off x="161584" y="1102371"/>
            <a:ext cx="11551040" cy="117449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a:t>
            </a:r>
            <a:r>
              <a:rPr lang="en-US" altLang="ja-JP" sz="1400" dirty="0">
                <a:solidFill>
                  <a:srgbClr val="0066FF"/>
                </a:solidFill>
                <a:latin typeface="Meiryo UI" panose="020B0604030504040204" pitchFamily="50" charset="-128"/>
                <a:ea typeface="Meiryo UI" panose="020B0604030504040204" pitchFamily="50" charset="-128"/>
              </a:rPr>
              <a:t> 【1-2</a:t>
            </a:r>
            <a:r>
              <a:rPr lang="ja-JP" altLang="en-US" sz="1400" dirty="0">
                <a:solidFill>
                  <a:srgbClr val="0066FF"/>
                </a:solidFill>
                <a:latin typeface="Meiryo UI" panose="020B0604030504040204" pitchFamily="50" charset="-128"/>
                <a:ea typeface="Meiryo UI" panose="020B0604030504040204" pitchFamily="50" charset="-128"/>
              </a:rPr>
              <a:t>補</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開発スケジュール及び支出計画</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フェーズ</a:t>
            </a:r>
            <a:r>
              <a:rPr lang="en-US" altLang="ja-JP" sz="1400" dirty="0">
                <a:solidFill>
                  <a:srgbClr val="0066FF"/>
                </a:solidFill>
                <a:latin typeface="Meiryo UI" panose="020B0604030504040204" pitchFamily="50" charset="-128"/>
                <a:ea typeface="Meiryo UI" panose="020B0604030504040204" pitchFamily="50" charset="-128"/>
              </a:rPr>
              <a:t>2</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6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の様式を使用して、年度ごとに本事業の実施内容との費用の関係性が分かるように具体的に記載し、本ページに貼付してください。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代表</a:t>
            </a:r>
            <a:r>
              <a:rPr lang="ja-JP" altLang="en-US" sz="1400" dirty="0">
                <a:solidFill>
                  <a:srgbClr val="0066FF"/>
                </a:solidFill>
                <a:latin typeface="Meiryo UI" panose="020B0604030504040204" pitchFamily="50" charset="-128"/>
                <a:ea typeface="Meiryo UI" panose="020B0604030504040204" pitchFamily="50" charset="-128"/>
              </a:rPr>
              <a:t>共同</a:t>
            </a:r>
            <a:r>
              <a:rPr lang="zh-TW" altLang="en-US" sz="1400" dirty="0">
                <a:solidFill>
                  <a:srgbClr val="0066FF"/>
                </a:solidFill>
                <a:latin typeface="Meiryo UI" panose="020B0604030504040204" pitchFamily="50" charset="-128"/>
                <a:ea typeface="Meiryo UI" panose="020B0604030504040204" pitchFamily="50" charset="-128"/>
              </a:rPr>
              <a:t>提案者</a:t>
            </a:r>
            <a:r>
              <a:rPr lang="ja-JP" altLang="en-US" sz="1400" dirty="0">
                <a:solidFill>
                  <a:srgbClr val="0066FF"/>
                </a:solidFill>
                <a:latin typeface="Meiryo UI" panose="020B0604030504040204" pitchFamily="50" charset="-128"/>
                <a:ea typeface="Meiryo UI" panose="020B0604030504040204" pitchFamily="50" charset="-128"/>
              </a:rPr>
              <a:t>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の様式、共同研究先は、シート</a:t>
            </a:r>
            <a:r>
              <a:rPr lang="en-US" altLang="ja-JP" sz="1400" dirty="0">
                <a:solidFill>
                  <a:srgbClr val="0066FF"/>
                </a:solidFill>
                <a:latin typeface="Meiryo UI" panose="020B0604030504040204" pitchFamily="50" charset="-128"/>
                <a:ea typeface="Meiryo UI" panose="020B0604030504040204" pitchFamily="50" charset="-128"/>
              </a:rPr>
              <a:t>『</a:t>
            </a:r>
            <a:r>
              <a:rPr lang="zh-TW" altLang="en-US" sz="1400" dirty="0">
                <a:solidFill>
                  <a:srgbClr val="0066FF"/>
                </a:solidFill>
                <a:latin typeface="Meiryo UI" panose="020B0604030504040204" pitchFamily="50" charset="-128"/>
                <a:ea typeface="Meiryo UI" panose="020B0604030504040204" pitchFamily="50" charset="-128"/>
              </a:rPr>
              <a:t> </a:t>
            </a:r>
            <a:r>
              <a:rPr lang="en-US" altLang="zh-TW" sz="1400" dirty="0">
                <a:solidFill>
                  <a:srgbClr val="0066FF"/>
                </a:solidFill>
                <a:latin typeface="Meiryo UI" panose="020B0604030504040204" pitchFamily="50" charset="-128"/>
                <a:ea typeface="Meiryo UI" panose="020B0604030504040204" pitchFamily="50" charset="-128"/>
              </a:rPr>
              <a:t>10.</a:t>
            </a:r>
            <a:r>
              <a:rPr lang="zh-TW" altLang="en-US" sz="1400" dirty="0">
                <a:solidFill>
                  <a:srgbClr val="0066FF"/>
                </a:solidFill>
                <a:latin typeface="Meiryo UI" panose="020B0604030504040204" pitchFamily="50" charset="-128"/>
                <a:ea typeface="Meiryo UI" panose="020B0604030504040204" pitchFamily="50" charset="-128"/>
              </a:rPr>
              <a:t>支出計画</a:t>
            </a:r>
            <a:r>
              <a:rPr lang="en-US" altLang="zh-TW" sz="1400" dirty="0">
                <a:solidFill>
                  <a:srgbClr val="0066FF"/>
                </a:solidFill>
                <a:latin typeface="Meiryo UI" panose="020B0604030504040204" pitchFamily="50" charset="-128"/>
                <a:ea typeface="Meiryo UI" panose="020B0604030504040204" pitchFamily="50" charset="-128"/>
              </a:rPr>
              <a:t>_</a:t>
            </a:r>
            <a:r>
              <a:rPr lang="zh-TW" altLang="en-US" sz="1400" dirty="0">
                <a:solidFill>
                  <a:srgbClr val="0066FF"/>
                </a:solidFill>
                <a:latin typeface="Meiryo UI" panose="020B0604030504040204" pitchFamily="50" charset="-128"/>
                <a:ea typeface="Meiryo UI" panose="020B0604030504040204" pitchFamily="50" charset="-128"/>
              </a:rPr>
              <a:t>貼付用</a:t>
            </a:r>
            <a:r>
              <a:rPr lang="en-US" altLang="zh-TW"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共同研究先用</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944</Words>
  <Application>Microsoft Office PowerPoint</Application>
  <PresentationFormat>ワイド画面</PresentationFormat>
  <Paragraphs>109</Paragraphs>
  <Slides>18</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18</vt:i4>
      </vt:variant>
      <vt:variant>
        <vt:lpstr>目的別スライド ショー</vt:lpstr>
      </vt:variant>
      <vt:variant>
        <vt:i4>1</vt:i4>
      </vt:variant>
    </vt:vector>
  </HeadingPairs>
  <TitlesOfParts>
    <vt:vector size="25" baseType="lpstr">
      <vt:lpstr>Meiryo UI</vt:lpstr>
      <vt:lpstr>ＭＳ ゴシック</vt:lpstr>
      <vt:lpstr>Arial</vt:lpstr>
      <vt:lpstr>Georgia</vt:lpstr>
      <vt:lpstr>Trebuchet MS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2025-05-12T01:05:20Z</dcterms:created>
  <dcterms:modified xsi:type="dcterms:W3CDTF">2025-05-12T01:05:25Z</dcterms:modified>
</cp:coreProperties>
</file>