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24"/>
  </p:notesMasterIdLst>
  <p:sldIdLst>
    <p:sldId id="262" r:id="rId3"/>
    <p:sldId id="291" r:id="rId4"/>
    <p:sldId id="263" r:id="rId5"/>
    <p:sldId id="282" r:id="rId6"/>
    <p:sldId id="264" r:id="rId7"/>
    <p:sldId id="272" r:id="rId8"/>
    <p:sldId id="297" r:id="rId9"/>
    <p:sldId id="289" r:id="rId10"/>
    <p:sldId id="290" r:id="rId11"/>
    <p:sldId id="276" r:id="rId12"/>
    <p:sldId id="296" r:id="rId13"/>
    <p:sldId id="295" r:id="rId14"/>
    <p:sldId id="298" r:id="rId15"/>
    <p:sldId id="294" r:id="rId16"/>
    <p:sldId id="281" r:id="rId17"/>
    <p:sldId id="279" r:id="rId18"/>
    <p:sldId id="293" r:id="rId19"/>
    <p:sldId id="268" r:id="rId20"/>
    <p:sldId id="275" r:id="rId21"/>
    <p:sldId id="299" r:id="rId22"/>
    <p:sldId id="292" r:id="rId2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1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437820-454D-48DC-882E-E40FA31509D1}" v="289" dt="2025-06-01T20:48:24.58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60" autoAdjust="0"/>
    <p:restoredTop sz="82075" autoAdjust="0"/>
  </p:normalViewPr>
  <p:slideViewPr>
    <p:cSldViewPr snapToGrid="0">
      <p:cViewPr varScale="1">
        <p:scale>
          <a:sx n="104" d="100"/>
          <a:sy n="104" d="100"/>
        </p:scale>
        <p:origin x="1836" y="72"/>
      </p:cViewPr>
      <p:guideLst>
        <p:guide orient="horz" pos="2160"/>
        <p:guide pos="2880"/>
      </p:guideLst>
    </p:cSldViewPr>
  </p:slideViewPr>
  <p:notesTextViewPr>
    <p:cViewPr>
      <p:scale>
        <a:sx n="1" d="1"/>
        <a:sy n="1" d="1"/>
      </p:scale>
      <p:origin x="0" y="0"/>
    </p:cViewPr>
  </p:notesTextViewPr>
  <p:sorterViewPr>
    <p:cViewPr>
      <p:scale>
        <a:sx n="100" d="100"/>
        <a:sy n="100" d="100"/>
      </p:scale>
      <p:origin x="0" y="-72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8/10/relationships/authors" Targe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F6BF0FAD-9AF7-4A9D-BEB9-225BC2693DA8}" type="datetimeFigureOut">
              <a:rPr kumimoji="1" lang="ja-JP" altLang="en-US" smtClean="0"/>
              <a:t>2025/6/2</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6FEFA6D4-6023-4B1B-8C1D-D45244087E36}" type="slidenum">
              <a:rPr kumimoji="1" lang="ja-JP" altLang="en-US" smtClean="0"/>
              <a:t>‹#›</a:t>
            </a:fld>
            <a:endParaRPr kumimoji="1" lang="ja-JP" altLang="en-US"/>
          </a:p>
        </p:txBody>
      </p:sp>
    </p:spTree>
    <p:extLst>
      <p:ext uri="{BB962C8B-B14F-4D97-AF65-F5344CB8AC3E}">
        <p14:creationId xmlns:p14="http://schemas.microsoft.com/office/powerpoint/2010/main" val="718074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5</a:t>
            </a:fld>
            <a:endParaRPr kumimoji="1" lang="ja-JP" altLang="en-US"/>
          </a:p>
        </p:txBody>
      </p:sp>
    </p:spTree>
    <p:extLst>
      <p:ext uri="{BB962C8B-B14F-4D97-AF65-F5344CB8AC3E}">
        <p14:creationId xmlns:p14="http://schemas.microsoft.com/office/powerpoint/2010/main" val="4197448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6</a:t>
            </a:fld>
            <a:endParaRPr kumimoji="1" lang="ja-JP" altLang="en-US"/>
          </a:p>
        </p:txBody>
      </p:sp>
    </p:spTree>
    <p:extLst>
      <p:ext uri="{BB962C8B-B14F-4D97-AF65-F5344CB8AC3E}">
        <p14:creationId xmlns:p14="http://schemas.microsoft.com/office/powerpoint/2010/main" val="4240012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58A511-66CD-E155-CBD0-7189C6E632F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F7735D7-E044-93B6-F708-269D937A9E8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888C6E8-7F45-1B37-939B-F61734DFC1C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BAC5DEF-BB6C-1E36-1947-3F65A17ED876}"/>
              </a:ext>
            </a:extLst>
          </p:cNvPr>
          <p:cNvSpPr>
            <a:spLocks noGrp="1"/>
          </p:cNvSpPr>
          <p:nvPr>
            <p:ph type="sldNum" sz="quarter" idx="10"/>
          </p:nvPr>
        </p:nvSpPr>
        <p:spPr/>
        <p:txBody>
          <a:bodyPr/>
          <a:lstStyle/>
          <a:p>
            <a:fld id="{6FEFA6D4-6023-4B1B-8C1D-D45244087E36}" type="slidenum">
              <a:rPr kumimoji="1" lang="ja-JP" altLang="en-US" smtClean="0"/>
              <a:t>7</a:t>
            </a:fld>
            <a:endParaRPr kumimoji="1" lang="ja-JP" altLang="en-US"/>
          </a:p>
        </p:txBody>
      </p:sp>
    </p:spTree>
    <p:extLst>
      <p:ext uri="{BB962C8B-B14F-4D97-AF65-F5344CB8AC3E}">
        <p14:creationId xmlns:p14="http://schemas.microsoft.com/office/powerpoint/2010/main" val="3802226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8</a:t>
            </a:fld>
            <a:endParaRPr kumimoji="1" lang="ja-JP" altLang="en-US"/>
          </a:p>
        </p:txBody>
      </p:sp>
    </p:spTree>
    <p:extLst>
      <p:ext uri="{BB962C8B-B14F-4D97-AF65-F5344CB8AC3E}">
        <p14:creationId xmlns:p14="http://schemas.microsoft.com/office/powerpoint/2010/main" val="335523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9</a:t>
            </a:fld>
            <a:endParaRPr kumimoji="1" lang="ja-JP" altLang="en-US"/>
          </a:p>
        </p:txBody>
      </p:sp>
    </p:spTree>
    <p:extLst>
      <p:ext uri="{BB962C8B-B14F-4D97-AF65-F5344CB8AC3E}">
        <p14:creationId xmlns:p14="http://schemas.microsoft.com/office/powerpoint/2010/main" val="976284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FEFA6D4-6023-4B1B-8C1D-D45244087E36}" type="slidenum">
              <a:rPr kumimoji="1" lang="ja-JP" altLang="en-US" smtClean="0"/>
              <a:t>10</a:t>
            </a:fld>
            <a:endParaRPr kumimoji="1" lang="ja-JP" altLang="en-US"/>
          </a:p>
        </p:txBody>
      </p:sp>
    </p:spTree>
    <p:extLst>
      <p:ext uri="{BB962C8B-B14F-4D97-AF65-F5344CB8AC3E}">
        <p14:creationId xmlns:p14="http://schemas.microsoft.com/office/powerpoint/2010/main" val="244540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2F4F59D-7654-4C13-8FD9-36C3A99ACCA7}"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6512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193493C-4232-424A-A230-64D9A0D3FE1A}"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8016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9E5471E-B2EB-4344-8315-4CE19303F95C}"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0109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D8833A-9DFF-4DC6-9C34-8A1CC931AF3B}"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5441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44B2CAA6-44EF-4BE7-8D21-89C0B1BB3B19}"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9239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81D63D3-F7B4-40E6-9B4C-457D839DF201}"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488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9BC4E91-BD4C-4820-98FB-17E7F2F1052D}"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3808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A9EFB19-0F1E-4218-AA50-27D950E6B1D7}"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039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3C4C71C-AFA2-4C05-93A1-3DCCEC5B29EC}"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007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7B1C6CC-D6CF-4040-AFC8-BBB2EBF6EBD3}"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9915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A4436D8-EA38-4DB3-B509-3F4452DCC0C4}"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5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1257EDD-F118-48BA-9665-6966C160534D}" type="datetimeFigureOut">
              <a:rPr kumimoji="1" lang="ja-JP" altLang="en-US" smtClean="0"/>
              <a:pPr/>
              <a:t>2025/6/2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57EDD-F118-48BA-9665-6966C160534D}" type="datetimeFigureOut">
              <a:rPr kumimoji="1" lang="ja-JP" altLang="en-US" smtClean="0"/>
              <a:pPr/>
              <a:t>2025/6/2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238ECE-320F-415C-A091-9B9CC939B427}" type="datetime1">
              <a:rPr lang="ja-JP" altLang="en-US" smtClean="0">
                <a:solidFill>
                  <a:prstClr val="black">
                    <a:tint val="75000"/>
                  </a:prstClr>
                </a:solidFill>
              </a:rPr>
              <a:pPr/>
              <a:t>2025/6/2</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0212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9960" y="982133"/>
            <a:ext cx="7772400" cy="2403698"/>
          </a:xfrm>
        </p:spPr>
        <p:txBody>
          <a:bodyPr>
            <a:normAutofit/>
          </a:bodyPr>
          <a:lstStyle/>
          <a:p>
            <a:br>
              <a:rPr lang="en-US" altLang="ja-JP" b="1" dirty="0">
                <a:latin typeface="+mn-ea"/>
                <a:ea typeface="+mn-ea"/>
              </a:rPr>
            </a:br>
            <a:br>
              <a:rPr lang="en-US" altLang="ja-JP" b="1" dirty="0">
                <a:latin typeface="+mn-ea"/>
                <a:ea typeface="+mn-ea"/>
              </a:rPr>
            </a:br>
            <a:r>
              <a:rPr lang="ja-JP" altLang="en-US" b="1" dirty="0">
                <a:latin typeface="+mn-ea"/>
                <a:ea typeface="+mn-ea"/>
              </a:rPr>
              <a:t>○○</a:t>
            </a:r>
            <a:r>
              <a:rPr lang="ja-JP" altLang="en-US" b="1" dirty="0">
                <a:latin typeface="+mn-ea"/>
              </a:rPr>
              <a:t>○○○○</a:t>
            </a:r>
            <a:r>
              <a:rPr lang="ja-JP" altLang="en-US" b="1" dirty="0">
                <a:latin typeface="+mn-ea"/>
                <a:ea typeface="+mn-ea"/>
              </a:rPr>
              <a:t>の研究開発</a:t>
            </a:r>
            <a:endParaRPr kumimoji="1" lang="ja-JP" altLang="en-US" dirty="0">
              <a:latin typeface="+mn-ea"/>
              <a:ea typeface="+mn-ea"/>
            </a:endParaRPr>
          </a:p>
        </p:txBody>
      </p:sp>
      <p:sp>
        <p:nvSpPr>
          <p:cNvPr id="3" name="サブタイトル 2"/>
          <p:cNvSpPr>
            <a:spLocks noGrp="1"/>
          </p:cNvSpPr>
          <p:nvPr>
            <p:ph type="subTitle" idx="1"/>
          </p:nvPr>
        </p:nvSpPr>
        <p:spPr>
          <a:xfrm>
            <a:off x="351251" y="3836349"/>
            <a:ext cx="8466630" cy="1868956"/>
          </a:xfrm>
        </p:spPr>
        <p:txBody>
          <a:bodyPr>
            <a:normAutofit/>
          </a:bodyPr>
          <a:lstStyle/>
          <a:p>
            <a:pPr algn="l"/>
            <a:r>
              <a:rPr kumimoji="1" lang="ja-JP" altLang="en-US" sz="2400" dirty="0">
                <a:latin typeface="+mn-ea"/>
              </a:rPr>
              <a:t>提案機関　 ：</a:t>
            </a:r>
            <a:r>
              <a:rPr lang="ja-JP" altLang="en-US" sz="2400" dirty="0">
                <a:latin typeface="+mn-ea"/>
              </a:rPr>
              <a:t>〇〇〇〇、〇〇〇〇、〇〇〇〇・・・</a:t>
            </a:r>
            <a:endParaRPr lang="en-US" altLang="ja-JP" sz="2400" dirty="0">
              <a:latin typeface="+mn-ea"/>
            </a:endParaRPr>
          </a:p>
          <a:p>
            <a:pPr algn="l"/>
            <a:r>
              <a:rPr kumimoji="1" lang="ja-JP" altLang="en-US" sz="2400" dirty="0">
                <a:latin typeface="+mn-ea"/>
              </a:rPr>
              <a:t>実施</a:t>
            </a:r>
            <a:r>
              <a:rPr kumimoji="1" lang="ja-JP" altLang="en-US" sz="2400">
                <a:latin typeface="+mn-ea"/>
              </a:rPr>
              <a:t>期間 　：</a:t>
            </a:r>
            <a:r>
              <a:rPr lang="ja-JP" altLang="en-US" sz="2400">
                <a:latin typeface="+mn-ea"/>
              </a:rPr>
              <a:t>１</a:t>
            </a:r>
            <a:r>
              <a:rPr kumimoji="1" lang="ja-JP" altLang="en-US" sz="2400">
                <a:latin typeface="+mn-ea"/>
              </a:rPr>
              <a:t>年間</a:t>
            </a:r>
            <a:r>
              <a:rPr kumimoji="1" lang="ja-JP" altLang="en-US" sz="2400" dirty="0">
                <a:latin typeface="+mn-ea"/>
              </a:rPr>
              <a:t>（</a:t>
            </a:r>
            <a:r>
              <a:rPr lang="ja-JP" altLang="en-US" sz="2400" dirty="0">
                <a:latin typeface="+mn-ea"/>
              </a:rPr>
              <a:t>２０２５年９月上旬～２０２６年３月）</a:t>
            </a:r>
            <a:endParaRPr kumimoji="1" lang="en-US" altLang="ja-JP" sz="2400" dirty="0">
              <a:latin typeface="+mn-ea"/>
            </a:endParaRPr>
          </a:p>
          <a:p>
            <a:pPr algn="l"/>
            <a:r>
              <a:rPr kumimoji="1" lang="ja-JP" altLang="en-US" sz="2400" dirty="0">
                <a:latin typeface="+mn-ea"/>
              </a:rPr>
              <a:t>提案予算額：○</a:t>
            </a:r>
            <a:r>
              <a:rPr lang="en-US" altLang="ja-JP" sz="2400" dirty="0">
                <a:latin typeface="+mn-ea"/>
              </a:rPr>
              <a:t> , </a:t>
            </a:r>
            <a:r>
              <a:rPr kumimoji="1" lang="ja-JP" altLang="en-US" sz="2400" dirty="0">
                <a:latin typeface="+mn-ea"/>
              </a:rPr>
              <a:t>○○○百万円</a:t>
            </a:r>
            <a:endParaRPr kumimoji="1" lang="en-US" altLang="ja-JP" sz="2400" dirty="0">
              <a:latin typeface="+mn-ea"/>
            </a:endParaRPr>
          </a:p>
          <a:p>
            <a:pPr algn="l"/>
            <a:endParaRPr kumimoji="1" lang="en-US" altLang="ja-JP" sz="2400" dirty="0">
              <a:latin typeface="+mn-ea"/>
            </a:endParaRPr>
          </a:p>
          <a:p>
            <a:pPr algn="l"/>
            <a:endParaRPr kumimoji="1" lang="ja-JP" altLang="en-US" sz="2400" dirty="0">
              <a:latin typeface="+mn-ea"/>
            </a:endParaRPr>
          </a:p>
        </p:txBody>
      </p:sp>
      <p:sp>
        <p:nvSpPr>
          <p:cNvPr id="5" name="テキスト ボックス 4"/>
          <p:cNvSpPr txBox="1"/>
          <p:nvPr/>
        </p:nvSpPr>
        <p:spPr>
          <a:xfrm>
            <a:off x="6012160" y="2999248"/>
            <a:ext cx="3075003"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＜研究開発テーマ名＞</a:t>
            </a:r>
            <a:endParaRPr lang="en-US" altLang="ja-JP" dirty="0">
              <a:latin typeface="+mn-ea"/>
            </a:endParaRPr>
          </a:p>
          <a:p>
            <a:r>
              <a:rPr lang="ja-JP" altLang="en-US" dirty="0">
                <a:latin typeface="+mn-ea"/>
              </a:rPr>
              <a:t>　　提案者独自の提案名を記載してください</a:t>
            </a:r>
          </a:p>
        </p:txBody>
      </p:sp>
      <p:sp>
        <p:nvSpPr>
          <p:cNvPr id="6" name="テキスト ボックス 5"/>
          <p:cNvSpPr txBox="1"/>
          <p:nvPr/>
        </p:nvSpPr>
        <p:spPr>
          <a:xfrm>
            <a:off x="4060582" y="3501008"/>
            <a:ext cx="5007895"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提案される企業・大学、研究機関等の名称を記載してください</a:t>
            </a:r>
            <a:endParaRPr lang="en-US" altLang="ja-JP" dirty="0">
              <a:latin typeface="+mn-ea"/>
            </a:endParaRPr>
          </a:p>
          <a:p>
            <a:r>
              <a:rPr lang="ja-JP" altLang="en-US" dirty="0">
                <a:latin typeface="+mn-ea"/>
              </a:rPr>
              <a:t>共同提案の場合、代表機関を一番左に記述し、共同提案者を続けて併記してください。再委託先、共同実施先はその旨明示の上、記載ください。</a:t>
            </a:r>
            <a:endParaRPr lang="en-US" altLang="ja-JP" dirty="0">
              <a:latin typeface="+mn-ea"/>
            </a:endParaRPr>
          </a:p>
        </p:txBody>
      </p:sp>
      <p:sp>
        <p:nvSpPr>
          <p:cNvPr id="9" name="テキスト ボックス 8"/>
          <p:cNvSpPr txBox="1"/>
          <p:nvPr/>
        </p:nvSpPr>
        <p:spPr>
          <a:xfrm>
            <a:off x="3131840" y="48206"/>
            <a:ext cx="5922046" cy="209288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dirty="0">
                <a:latin typeface="+mn-ea"/>
              </a:rPr>
              <a:t>本様式に従い、提案する研究開発の説明資料を作成してください。</a:t>
            </a:r>
            <a:r>
              <a:rPr lang="ja-JP" altLang="en-US" b="1" u="sng" dirty="0">
                <a:solidFill>
                  <a:srgbClr val="FFFF00"/>
                </a:solidFill>
                <a:latin typeface="+mn-ea"/>
              </a:rPr>
              <a:t>様式中の項目や注意書きで指定する内容を参考にして作成ください。構成（順番）や体裁等は変更頂いて結構です。事業者クレジットの資料に変更いただいても結構です。</a:t>
            </a:r>
            <a:endParaRPr lang="en-US" altLang="ja-JP" b="1" u="sng" dirty="0">
              <a:solidFill>
                <a:srgbClr val="FFFF00"/>
              </a:solidFill>
              <a:latin typeface="+mn-ea"/>
            </a:endParaRPr>
          </a:p>
          <a:p>
            <a:pPr marL="171450" indent="-171450">
              <a:lnSpc>
                <a:spcPts val="1300"/>
              </a:lnSpc>
              <a:buFont typeface="Arial" panose="020B0604020202020204" pitchFamily="34" charset="0"/>
              <a:buChar char="•"/>
            </a:pPr>
            <a:r>
              <a:rPr lang="ja-JP" altLang="en-US" dirty="0">
                <a:latin typeface="+mn-ea"/>
              </a:rPr>
              <a:t>提案書の概要</a:t>
            </a:r>
            <a:r>
              <a:rPr lang="en-US" altLang="ja-JP" dirty="0">
                <a:latin typeface="+mn-ea"/>
              </a:rPr>
              <a:t>/</a:t>
            </a:r>
            <a:r>
              <a:rPr lang="ja-JP" altLang="en-US" dirty="0">
                <a:latin typeface="+mn-ea"/>
              </a:rPr>
              <a:t>プレゼン資料となるよう作成ください。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必要に応じ、コアとなる技術に関する説明資料や本様式の各項目に係る補足説明資料等、参考資料を追加頂くことは可能です。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記載の内容が判読しやすい字体とし、大きさは</a:t>
            </a:r>
            <a:r>
              <a:rPr lang="en-US" altLang="ja-JP" dirty="0">
                <a:latin typeface="+mn-ea"/>
              </a:rPr>
              <a:t>12</a:t>
            </a:r>
            <a:r>
              <a:rPr lang="ja-JP" altLang="en-US" dirty="0">
                <a:latin typeface="+mn-ea"/>
              </a:rPr>
              <a:t>ポイント以上を基本としてください。</a:t>
            </a:r>
          </a:p>
          <a:p>
            <a:pPr marL="171450" indent="-171450">
              <a:lnSpc>
                <a:spcPts val="1300"/>
              </a:lnSpc>
              <a:buFont typeface="Arial" panose="020B0604020202020204" pitchFamily="34" charset="0"/>
              <a:buChar char="•"/>
            </a:pPr>
            <a:r>
              <a:rPr lang="ja-JP" altLang="en-US" dirty="0">
                <a:latin typeface="+mn-ea"/>
              </a:rPr>
              <a:t>積極的に図、写真、グラフ等を使用して、簡潔にわかりやすく説明するようにしてください。</a:t>
            </a:r>
          </a:p>
          <a:p>
            <a:pPr marL="171450" indent="-171450">
              <a:lnSpc>
                <a:spcPts val="1300"/>
              </a:lnSpc>
              <a:buFont typeface="Arial" panose="020B0604020202020204" pitchFamily="34" charset="0"/>
              <a:buChar char="•"/>
            </a:pPr>
            <a:r>
              <a:rPr lang="ja-JP" altLang="en-US" dirty="0">
                <a:latin typeface="+mn-ea"/>
              </a:rPr>
              <a:t>原則、</a:t>
            </a:r>
            <a:r>
              <a:rPr lang="en-US" altLang="ja-JP" dirty="0">
                <a:latin typeface="+mn-ea"/>
              </a:rPr>
              <a:t>15</a:t>
            </a:r>
            <a:r>
              <a:rPr lang="ja-JP" altLang="en-US" dirty="0">
                <a:latin typeface="+mn-ea"/>
              </a:rPr>
              <a:t>頁程度（予算額・内訳、加速提案に係る資料は除き、表紙、参考資料等の挿込スライドを含む頁数）でまとめてください。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青字の説明書きを参考に記載してください。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作成時は説明書きを削除してください。項目は、削除・追加しないでください。</a:t>
            </a:r>
            <a:endParaRPr lang="en-US" altLang="ja-JP" dirty="0">
              <a:latin typeface="+mn-ea"/>
            </a:endParaRPr>
          </a:p>
        </p:txBody>
      </p:sp>
      <p:sp>
        <p:nvSpPr>
          <p:cNvPr id="8" name="テキスト ボックス 7"/>
          <p:cNvSpPr txBox="1"/>
          <p:nvPr/>
        </p:nvSpPr>
        <p:spPr>
          <a:xfrm>
            <a:off x="150936" y="477240"/>
            <a:ext cx="2473754" cy="307777"/>
          </a:xfrm>
          <a:prstGeom prst="rect">
            <a:avLst/>
          </a:prstGeom>
          <a:noFill/>
          <a:ln>
            <a:noFill/>
          </a:ln>
        </p:spPr>
        <p:txBody>
          <a:bodyPr wrap="none" rtlCol="0">
            <a:spAutoFit/>
          </a:bodyPr>
          <a:lstStyle/>
          <a:p>
            <a:r>
              <a:rPr kumimoji="1" lang="ja-JP" altLang="en-US" sz="1400" u="sng" dirty="0">
                <a:latin typeface="+mn-ea"/>
              </a:rPr>
              <a:t>研究開発テーマ概要説明資料</a:t>
            </a:r>
          </a:p>
        </p:txBody>
      </p:sp>
      <p:sp>
        <p:nvSpPr>
          <p:cNvPr id="11" name="スライド番号プレースホルダ 2"/>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a:t>
            </a:fld>
            <a:endParaRPr lang="en-US" altLang="ja-JP" dirty="0">
              <a:solidFill>
                <a:schemeClr val="tx1"/>
              </a:solidFill>
              <a:latin typeface="+mn-ea"/>
              <a:cs typeface="メイリオ" pitchFamily="50" charset="-128"/>
            </a:endParaRPr>
          </a:p>
        </p:txBody>
      </p:sp>
      <p:sp>
        <p:nvSpPr>
          <p:cNvPr id="13" name="テキスト ボックス 12"/>
          <p:cNvSpPr txBox="1"/>
          <p:nvPr/>
        </p:nvSpPr>
        <p:spPr>
          <a:xfrm>
            <a:off x="209826" y="2074380"/>
            <a:ext cx="3108543" cy="461665"/>
          </a:xfrm>
          <a:prstGeom prst="rect">
            <a:avLst/>
          </a:prstGeom>
          <a:noFill/>
          <a:ln>
            <a:noFill/>
          </a:ln>
        </p:spPr>
        <p:txBody>
          <a:bodyPr wrap="none" rtlCol="0">
            <a:spAutoFit/>
          </a:bodyPr>
          <a:lstStyle/>
          <a:p>
            <a:r>
              <a:rPr kumimoji="1" lang="ja-JP" altLang="en-US" sz="2400" u="sng" dirty="0">
                <a:latin typeface="+mn-ea"/>
              </a:rPr>
              <a:t>研究開発項目：</a:t>
            </a:r>
            <a:r>
              <a:rPr lang="ja-JP" altLang="en-US" sz="2400" u="sng" dirty="0">
                <a:latin typeface="+mn-ea"/>
                <a:sym typeface="Wingdings" panose="05000000000000000000" pitchFamily="2" charset="2"/>
              </a:rPr>
              <a:t>（●●</a:t>
            </a:r>
            <a:r>
              <a:rPr kumimoji="1" lang="ja-JP" altLang="en-US" sz="2400" u="sng" dirty="0">
                <a:latin typeface="+mn-ea"/>
              </a:rPr>
              <a:t>）</a:t>
            </a:r>
          </a:p>
        </p:txBody>
      </p:sp>
      <p:sp>
        <p:nvSpPr>
          <p:cNvPr id="14" name="テキスト ボックス 13"/>
          <p:cNvSpPr txBox="1"/>
          <p:nvPr/>
        </p:nvSpPr>
        <p:spPr>
          <a:xfrm>
            <a:off x="755577" y="1555515"/>
            <a:ext cx="2167746"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応募する研究開発項目名を記載ください。（例：（</a:t>
            </a:r>
            <a:r>
              <a:rPr lang="en-US" altLang="ja-JP" dirty="0">
                <a:latin typeface="+mn-ea"/>
              </a:rPr>
              <a:t>A-1,2,3</a:t>
            </a:r>
            <a:r>
              <a:rPr lang="ja-JP" altLang="en-US" dirty="0">
                <a:latin typeface="+mn-ea"/>
              </a:rPr>
              <a:t>））</a:t>
            </a:r>
          </a:p>
        </p:txBody>
      </p:sp>
      <p:sp>
        <p:nvSpPr>
          <p:cNvPr id="15" name="テキスト ボックス 14"/>
          <p:cNvSpPr txBox="1"/>
          <p:nvPr/>
        </p:nvSpPr>
        <p:spPr>
          <a:xfrm>
            <a:off x="179512" y="168895"/>
            <a:ext cx="723275" cy="307777"/>
          </a:xfrm>
          <a:prstGeom prst="rect">
            <a:avLst/>
          </a:prstGeom>
          <a:noFill/>
          <a:ln>
            <a:solidFill>
              <a:schemeClr val="tx1"/>
            </a:solidFill>
          </a:ln>
        </p:spPr>
        <p:txBody>
          <a:bodyPr wrap="none" rtlCol="0">
            <a:spAutoFit/>
          </a:bodyPr>
          <a:lstStyle/>
          <a:p>
            <a:r>
              <a:rPr kumimoji="1" lang="ja-JP" altLang="en-US" sz="1400" dirty="0">
                <a:latin typeface="+mn-ea"/>
              </a:rPr>
              <a:t>別添</a:t>
            </a:r>
            <a:r>
              <a:rPr kumimoji="1" lang="en-US" altLang="ja-JP" sz="1400" dirty="0">
                <a:latin typeface="+mn-ea"/>
              </a:rPr>
              <a:t>10</a:t>
            </a:r>
            <a:endParaRPr kumimoji="1" lang="ja-JP" altLang="en-US" sz="1400" dirty="0">
              <a:latin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4490021" y="262389"/>
            <a:ext cx="4536504"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prstClr val="white"/>
                </a:solidFill>
                <a:latin typeface="ＭＳ Ｐゴシック" panose="020B0600070205080204" pitchFamily="50" charset="-128"/>
              </a:rPr>
              <a:t>・本研究開発の目標が国内外の既存技術の性能や競争相手の性能と比較して優位であることを客観性のある数値で説明する等により、上記目標の妥当性を明示してください。</a:t>
            </a:r>
            <a:endParaRPr lang="en-US" altLang="ja-JP" dirty="0">
              <a:solidFill>
                <a:prstClr val="white"/>
              </a:solidFill>
              <a:latin typeface="ＭＳ Ｐゴシック" panose="020B0600070205080204" pitchFamily="50" charset="-128"/>
            </a:endParaRPr>
          </a:p>
          <a:p>
            <a:r>
              <a:rPr kumimoji="1" lang="ja-JP" altLang="en-US" sz="1200" i="1" dirty="0">
                <a:solidFill>
                  <a:schemeClr val="bg1"/>
                </a:solidFill>
                <a:latin typeface="+mn-ea"/>
              </a:rPr>
              <a:t>・一例として以下の表を載せておりますが、別の図や表を活用してベンチマークを表現頂いても結構です。</a:t>
            </a:r>
          </a:p>
        </p:txBody>
      </p:sp>
      <p:sp>
        <p:nvSpPr>
          <p:cNvPr id="22" name="Text Box 10"/>
          <p:cNvSpPr txBox="1">
            <a:spLocks noChangeArrowheads="1"/>
          </p:cNvSpPr>
          <p:nvPr/>
        </p:nvSpPr>
        <p:spPr bwMode="auto">
          <a:xfrm>
            <a:off x="323528" y="6066223"/>
            <a:ext cx="3257709" cy="22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lgn="just" eaLnBrk="0" fontAlgn="base" hangingPunct="0">
              <a:spcBef>
                <a:spcPct val="0"/>
              </a:spcBef>
              <a:spcAft>
                <a:spcPct val="0"/>
              </a:spcAft>
            </a:pPr>
            <a:r>
              <a:rPr kumimoji="0" lang="en-US" altLang="ja-JP" sz="1050" dirty="0">
                <a:solidFill>
                  <a:srgbClr val="0070C0"/>
                </a:solidFill>
                <a:latin typeface="+mn-ea"/>
              </a:rPr>
              <a:t>※RA</a:t>
            </a:r>
            <a:r>
              <a:rPr kumimoji="0" lang="ja-JP" altLang="en-US" sz="1050" dirty="0">
                <a:solidFill>
                  <a:srgbClr val="0070C0"/>
                </a:solidFill>
                <a:latin typeface="+mn-ea"/>
              </a:rPr>
              <a:t>（</a:t>
            </a:r>
            <a:r>
              <a:rPr kumimoji="0" lang="en-US" altLang="ja-JP" sz="1050" dirty="0">
                <a:solidFill>
                  <a:srgbClr val="0070C0"/>
                </a:solidFill>
                <a:latin typeface="+mn-ea"/>
              </a:rPr>
              <a:t>Run After</a:t>
            </a:r>
            <a:r>
              <a:rPr kumimoji="0" lang="ja-JP" altLang="en-US" sz="1050" dirty="0">
                <a:solidFill>
                  <a:srgbClr val="0070C0"/>
                </a:solidFill>
                <a:latin typeface="+mn-ea"/>
              </a:rPr>
              <a:t>）、</a:t>
            </a:r>
            <a:r>
              <a:rPr kumimoji="0" lang="en-US" altLang="ja-JP" sz="1050" dirty="0">
                <a:solidFill>
                  <a:srgbClr val="0070C0"/>
                </a:solidFill>
                <a:latin typeface="+mn-ea"/>
              </a:rPr>
              <a:t>DH</a:t>
            </a:r>
            <a:r>
              <a:rPr kumimoji="0" lang="ja-JP" altLang="en-US" sz="1050" dirty="0">
                <a:solidFill>
                  <a:srgbClr val="0070C0"/>
                </a:solidFill>
                <a:latin typeface="+mn-ea"/>
              </a:rPr>
              <a:t>（</a:t>
            </a:r>
            <a:r>
              <a:rPr kumimoji="0" lang="en-US" altLang="ja-JP" sz="1050" dirty="0">
                <a:solidFill>
                  <a:srgbClr val="0070C0"/>
                </a:solidFill>
                <a:latin typeface="+mn-ea"/>
              </a:rPr>
              <a:t>Dead Heat</a:t>
            </a:r>
            <a:r>
              <a:rPr kumimoji="0" lang="ja-JP" altLang="en-US" sz="1050" dirty="0">
                <a:solidFill>
                  <a:srgbClr val="0070C0"/>
                </a:solidFill>
                <a:latin typeface="+mn-ea"/>
              </a:rPr>
              <a:t>）、</a:t>
            </a:r>
            <a:r>
              <a:rPr kumimoji="0" lang="en-US" altLang="ja-JP" sz="1050" dirty="0">
                <a:solidFill>
                  <a:srgbClr val="0070C0"/>
                </a:solidFill>
                <a:latin typeface="+mn-ea"/>
              </a:rPr>
              <a:t>LD</a:t>
            </a:r>
            <a:r>
              <a:rPr kumimoji="0" lang="ja-JP" altLang="en-US" sz="1050" dirty="0">
                <a:solidFill>
                  <a:srgbClr val="0070C0"/>
                </a:solidFill>
                <a:latin typeface="+mn-ea"/>
              </a:rPr>
              <a:t>（</a:t>
            </a:r>
            <a:r>
              <a:rPr kumimoji="0" lang="en-US" altLang="ja-JP" sz="1050" dirty="0">
                <a:solidFill>
                  <a:srgbClr val="0070C0"/>
                </a:solidFill>
                <a:latin typeface="+mn-ea"/>
              </a:rPr>
              <a:t>Leading</a:t>
            </a:r>
            <a:r>
              <a:rPr kumimoji="0" lang="ja-JP" altLang="en-US" sz="1050" dirty="0">
                <a:solidFill>
                  <a:srgbClr val="0070C0"/>
                </a:solidFill>
                <a:latin typeface="+mn-ea"/>
              </a:rPr>
              <a:t>）</a:t>
            </a:r>
          </a:p>
        </p:txBody>
      </p:sp>
      <p:graphicFrame>
        <p:nvGraphicFramePr>
          <p:cNvPr id="4" name="表 3"/>
          <p:cNvGraphicFramePr>
            <a:graphicFrameLocks noGrp="1"/>
          </p:cNvGraphicFramePr>
          <p:nvPr>
            <p:extLst>
              <p:ext uri="{D42A27DB-BD31-4B8C-83A1-F6EECF244321}">
                <p14:modId xmlns:p14="http://schemas.microsoft.com/office/powerpoint/2010/main" val="198848544"/>
              </p:ext>
            </p:extLst>
          </p:nvPr>
        </p:nvGraphicFramePr>
        <p:xfrm>
          <a:off x="418083" y="1474308"/>
          <a:ext cx="8143873" cy="4206050"/>
        </p:xfrm>
        <a:graphic>
          <a:graphicData uri="http://schemas.openxmlformats.org/drawingml/2006/table">
            <a:tbl>
              <a:tblPr>
                <a:tableStyleId>{5C22544A-7EE6-4342-B048-85BDC9FD1C3A}</a:tableStyleId>
              </a:tblPr>
              <a:tblGrid>
                <a:gridCol w="1463675">
                  <a:extLst>
                    <a:ext uri="{9D8B030D-6E8A-4147-A177-3AD203B41FA5}">
                      <a16:colId xmlns:a16="http://schemas.microsoft.com/office/drawing/2014/main" val="2803489474"/>
                    </a:ext>
                  </a:extLst>
                </a:gridCol>
                <a:gridCol w="1463675">
                  <a:extLst>
                    <a:ext uri="{9D8B030D-6E8A-4147-A177-3AD203B41FA5}">
                      <a16:colId xmlns:a16="http://schemas.microsoft.com/office/drawing/2014/main" val="118530061"/>
                    </a:ext>
                  </a:extLst>
                </a:gridCol>
                <a:gridCol w="650503">
                  <a:extLst>
                    <a:ext uri="{9D8B030D-6E8A-4147-A177-3AD203B41FA5}">
                      <a16:colId xmlns:a16="http://schemas.microsoft.com/office/drawing/2014/main" val="825099589"/>
                    </a:ext>
                  </a:extLst>
                </a:gridCol>
                <a:gridCol w="482178">
                  <a:extLst>
                    <a:ext uri="{9D8B030D-6E8A-4147-A177-3AD203B41FA5}">
                      <a16:colId xmlns:a16="http://schemas.microsoft.com/office/drawing/2014/main" val="3395987384"/>
                    </a:ext>
                  </a:extLst>
                </a:gridCol>
                <a:gridCol w="583406">
                  <a:extLst>
                    <a:ext uri="{9D8B030D-6E8A-4147-A177-3AD203B41FA5}">
                      <a16:colId xmlns:a16="http://schemas.microsoft.com/office/drawing/2014/main" val="2007639533"/>
                    </a:ext>
                  </a:extLst>
                </a:gridCol>
                <a:gridCol w="583406">
                  <a:extLst>
                    <a:ext uri="{9D8B030D-6E8A-4147-A177-3AD203B41FA5}">
                      <a16:colId xmlns:a16="http://schemas.microsoft.com/office/drawing/2014/main" val="3402258326"/>
                    </a:ext>
                  </a:extLst>
                </a:gridCol>
                <a:gridCol w="583406">
                  <a:extLst>
                    <a:ext uri="{9D8B030D-6E8A-4147-A177-3AD203B41FA5}">
                      <a16:colId xmlns:a16="http://schemas.microsoft.com/office/drawing/2014/main" val="3611286997"/>
                    </a:ext>
                  </a:extLst>
                </a:gridCol>
                <a:gridCol w="583406">
                  <a:extLst>
                    <a:ext uri="{9D8B030D-6E8A-4147-A177-3AD203B41FA5}">
                      <a16:colId xmlns:a16="http://schemas.microsoft.com/office/drawing/2014/main" val="1824946101"/>
                    </a:ext>
                  </a:extLst>
                </a:gridCol>
                <a:gridCol w="583406">
                  <a:extLst>
                    <a:ext uri="{9D8B030D-6E8A-4147-A177-3AD203B41FA5}">
                      <a16:colId xmlns:a16="http://schemas.microsoft.com/office/drawing/2014/main" val="2426479071"/>
                    </a:ext>
                  </a:extLst>
                </a:gridCol>
                <a:gridCol w="583406">
                  <a:extLst>
                    <a:ext uri="{9D8B030D-6E8A-4147-A177-3AD203B41FA5}">
                      <a16:colId xmlns:a16="http://schemas.microsoft.com/office/drawing/2014/main" val="3815965121"/>
                    </a:ext>
                  </a:extLst>
                </a:gridCol>
                <a:gridCol w="583406">
                  <a:extLst>
                    <a:ext uri="{9D8B030D-6E8A-4147-A177-3AD203B41FA5}">
                      <a16:colId xmlns:a16="http://schemas.microsoft.com/office/drawing/2014/main" val="3699482611"/>
                    </a:ext>
                  </a:extLst>
                </a:gridCol>
              </a:tblGrid>
              <a:tr h="349885">
                <a:tc>
                  <a:txBody>
                    <a:bodyPr/>
                    <a:lstStyle/>
                    <a:p>
                      <a:pPr algn="ctr">
                        <a:lnSpc>
                          <a:spcPts val="10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技術名称</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en-US"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rPr>
                        <a:t>ベンチマーク時期</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年月</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性能①</a:t>
                      </a:r>
                      <a:endParaRPr lang="ja-JP" sz="1050" kern="100" dirty="0">
                        <a:effectLst/>
                        <a:latin typeface="ＭＳ Ｐゴシック" panose="020B0600070205080204" pitchFamily="50" charset="-128"/>
                        <a:ea typeface="ＭＳ Ｐゴシック" panose="020B0600070205080204" pitchFamily="50" charset="-128"/>
                      </a:endParaRPr>
                    </a:p>
                    <a:p>
                      <a:pPr algn="ctr">
                        <a:lnSpc>
                          <a:spcPts val="12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latin typeface="ＭＳ Ｐゴシック" panose="020B0600070205080204" pitchFamily="50" charset="-128"/>
                          <a:ea typeface="ＭＳ Ｐゴシック" panose="020B0600070205080204" pitchFamily="50" charset="-128"/>
                        </a:rPr>
                        <a:t>性能②</a:t>
                      </a:r>
                      <a:endParaRPr lang="ja-JP" sz="1050" kern="100">
                        <a:effectLst/>
                        <a:latin typeface="ＭＳ Ｐゴシック" panose="020B0600070205080204" pitchFamily="50" charset="-128"/>
                        <a:ea typeface="ＭＳ Ｐゴシック" panose="020B0600070205080204" pitchFamily="50" charset="-128"/>
                      </a:endParaRPr>
                    </a:p>
                    <a:p>
                      <a:pPr algn="ctr">
                        <a:lnSpc>
                          <a:spcPts val="1000"/>
                        </a:lnSpc>
                        <a:spcAft>
                          <a:spcPts val="0"/>
                        </a:spcAft>
                      </a:pPr>
                      <a:r>
                        <a:rPr lang="ja-JP" sz="1000" kern="100" spc="60">
                          <a:effectLst/>
                          <a:latin typeface="ＭＳ Ｐゴシック" panose="020B0600070205080204" pitchFamily="50" charset="-128"/>
                          <a:ea typeface="ＭＳ Ｐゴシック" panose="020B0600070205080204" pitchFamily="50" charset="-128"/>
                        </a:rPr>
                        <a:t>（○○）</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a:effectLst/>
                          <a:latin typeface="ＭＳ Ｐゴシック" panose="020B0600070205080204" pitchFamily="50" charset="-128"/>
                          <a:ea typeface="ＭＳ Ｐゴシック" panose="020B0600070205080204" pitchFamily="50" charset="-128"/>
                        </a:rPr>
                        <a:t>品質・機能等の強み</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コスト</a:t>
                      </a:r>
                      <a:r>
                        <a:rPr lang="en-US" sz="1000" kern="100" spc="60" dirty="0">
                          <a:effectLst/>
                          <a:latin typeface="ＭＳ Ｐゴシック" panose="020B0600070205080204" pitchFamily="50" charset="-128"/>
                          <a:ea typeface="ＭＳ Ｐゴシック" panose="020B0600070205080204" pitchFamily="50" charset="-128"/>
                        </a:rPr>
                        <a:t>(/y)</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全体市場規模</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altLang="ja-JP" sz="1000" kern="100" spc="60" dirty="0">
                          <a:effectLst/>
                          <a:latin typeface="ＭＳ Ｐゴシック" panose="020B0600070205080204" pitchFamily="50" charset="-128"/>
                          <a:ea typeface="ＭＳ Ｐゴシック" panose="020B0600070205080204" pitchFamily="50" charset="-128"/>
                        </a:rPr>
                        <a:t>獲得市場規模</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0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市場シェア</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ts val="14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総合評価（</a:t>
                      </a:r>
                      <a:r>
                        <a:rPr lang="en-US" sz="1000" kern="100" spc="60" dirty="0">
                          <a:effectLst/>
                          <a:latin typeface="ＭＳ Ｐゴシック" panose="020B0600070205080204" pitchFamily="50" charset="-128"/>
                          <a:ea typeface="ＭＳ Ｐゴシック" panose="020B0600070205080204" pitchFamily="50" charset="-128"/>
                        </a:rPr>
                        <a:t>LD</a:t>
                      </a:r>
                      <a:r>
                        <a:rPr lang="ja-JP" sz="1000" kern="100" spc="60" dirty="0" err="1">
                          <a:effectLst/>
                          <a:latin typeface="ＭＳ Ｐゴシック" panose="020B0600070205080204" pitchFamily="50" charset="-128"/>
                          <a:ea typeface="ＭＳ Ｐゴシック" panose="020B0600070205080204" pitchFamily="50" charset="-128"/>
                        </a:rPr>
                        <a:t>、</a:t>
                      </a:r>
                      <a:r>
                        <a:rPr lang="en-US" sz="1000" kern="100" spc="60" dirty="0">
                          <a:effectLst/>
                          <a:latin typeface="ＭＳ Ｐゴシック" panose="020B0600070205080204" pitchFamily="50" charset="-128"/>
                          <a:ea typeface="ＭＳ Ｐゴシック" panose="020B0600070205080204" pitchFamily="50" charset="-128"/>
                        </a:rPr>
                        <a:t>DH</a:t>
                      </a:r>
                      <a:r>
                        <a:rPr lang="ja-JP" sz="1000" kern="100" spc="60" dirty="0" err="1">
                          <a:effectLst/>
                          <a:latin typeface="ＭＳ Ｐゴシック" panose="020B0600070205080204" pitchFamily="50" charset="-128"/>
                          <a:ea typeface="ＭＳ Ｐゴシック" panose="020B0600070205080204" pitchFamily="50" charset="-128"/>
                        </a:rPr>
                        <a:t>、</a:t>
                      </a:r>
                      <a:r>
                        <a:rPr lang="en-US" sz="1000" kern="100" spc="60" dirty="0">
                          <a:effectLst/>
                          <a:latin typeface="ＭＳ Ｐゴシック" panose="020B0600070205080204" pitchFamily="50" charset="-128"/>
                          <a:ea typeface="ＭＳ Ｐゴシック" panose="020B0600070205080204" pitchFamily="50" charset="-128"/>
                        </a:rPr>
                        <a:t>RA</a:t>
                      </a:r>
                      <a:r>
                        <a:rPr lang="ja-JP" sz="1000" kern="100" spc="60" dirty="0">
                          <a:effectLst/>
                          <a:latin typeface="ＭＳ Ｐゴシック" panose="020B0600070205080204" pitchFamily="50" charset="-128"/>
                          <a:ea typeface="ＭＳ Ｐゴシック" panose="020B0600070205080204" pitchFamily="50" charset="-128"/>
                        </a:rPr>
                        <a:t>）</a:t>
                      </a:r>
                      <a:r>
                        <a:rPr lang="en-US" altLang="ja-JP" sz="1000" kern="100" spc="60" dirty="0">
                          <a:solidFill>
                            <a:srgbClr val="0070C0"/>
                          </a:solidFill>
                          <a:effectLst/>
                          <a:latin typeface="ＭＳ Ｐゴシック" panose="020B0600070205080204" pitchFamily="50" charset="-128"/>
                          <a:ea typeface="ＭＳ Ｐゴシック" panose="020B0600070205080204" pitchFamily="50" charset="-128"/>
                        </a:rPr>
                        <a:t>※</a:t>
                      </a:r>
                      <a:endParaRPr lang="ja-JP" sz="1050" kern="10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88651217"/>
                  </a:ext>
                </a:extLst>
              </a:tr>
              <a:tr h="307975">
                <a:tc rowSpan="4">
                  <a:txBody>
                    <a:bodyPr/>
                    <a:lstStyle/>
                    <a:p>
                      <a:pPr algn="ctr">
                        <a:lnSpc>
                          <a:spcPts val="12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提案技術</a:t>
                      </a:r>
                      <a:endParaRPr lang="ja-JP" sz="1050" kern="100" dirty="0">
                        <a:effectLst/>
                        <a:latin typeface="ＭＳ Ｐゴシック" panose="020B0600070205080204" pitchFamily="50" charset="-128"/>
                        <a:ea typeface="ＭＳ Ｐゴシック" panose="020B0600070205080204" pitchFamily="50" charset="-128"/>
                      </a:endParaRPr>
                    </a:p>
                    <a:p>
                      <a:pPr algn="ctr">
                        <a:lnSpc>
                          <a:spcPts val="1200"/>
                        </a:lnSpc>
                        <a:spcAft>
                          <a:spcPts val="0"/>
                        </a:spcAft>
                      </a:pPr>
                      <a:r>
                        <a:rPr lang="ja-JP" sz="1000" kern="100" spc="60" dirty="0">
                          <a:effectLst/>
                          <a:latin typeface="ＭＳ Ｐゴシック" panose="020B0600070205080204" pitchFamily="50" charset="-128"/>
                          <a:ea typeface="ＭＳ Ｐゴシック" panose="020B0600070205080204" pitchFamily="50" charset="-128"/>
                        </a:rPr>
                        <a:t>（技術の名称）</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本技術（現状）</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r>
                        <a:rPr lang="ja-JP" altLang="en-US" sz="900" kern="100" spc="60" dirty="0">
                          <a:effectLst/>
                          <a:latin typeface="ＭＳ Ｐゴシック" panose="020B0600070205080204" pitchFamily="50" charset="-128"/>
                          <a:ea typeface="ＭＳ Ｐゴシック" panose="020B0600070205080204" pitchFamily="50" charset="-128"/>
                        </a:rPr>
                        <a:t>**</a:t>
                      </a:r>
                      <a:r>
                        <a:rPr lang="en-US" altLang="ja-JP" sz="900" kern="100" spc="60" dirty="0">
                          <a:effectLst/>
                          <a:latin typeface="ＭＳ Ｐゴシック" panose="020B0600070205080204" pitchFamily="50" charset="-128"/>
                          <a:ea typeface="ＭＳ Ｐゴシック" panose="020B0600070205080204" pitchFamily="50" charset="-128"/>
                        </a:rPr>
                        <a:t>/*</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860276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本技術</a:t>
                      </a:r>
                      <a:r>
                        <a:rPr lang="en-US" sz="900" kern="100" spc="60" dirty="0">
                          <a:effectLst/>
                          <a:latin typeface="ＭＳ Ｐゴシック" panose="020B0600070205080204" pitchFamily="50" charset="-128"/>
                          <a:ea typeface="ＭＳ Ｐゴシック" panose="020B0600070205080204" pitchFamily="50" charset="-128"/>
                        </a:rPr>
                        <a:t>(</a:t>
                      </a:r>
                      <a:r>
                        <a:rPr lang="ja-JP" sz="900" kern="100" spc="60" dirty="0">
                          <a:effectLst/>
                          <a:latin typeface="ＭＳ Ｐゴシック" panose="020B0600070205080204" pitchFamily="50" charset="-128"/>
                          <a:ea typeface="ＭＳ Ｐゴシック" panose="020B0600070205080204" pitchFamily="50" charset="-128"/>
                        </a:rPr>
                        <a:t>事業終了時）</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106311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本技術</a:t>
                      </a:r>
                      <a:r>
                        <a:rPr lang="en-US" sz="900" kern="100" spc="60" dirty="0">
                          <a:effectLst/>
                          <a:latin typeface="ＭＳ Ｐゴシック" panose="020B0600070205080204" pitchFamily="50" charset="-128"/>
                          <a:ea typeface="ＭＳ Ｐゴシック" panose="020B0600070205080204" pitchFamily="50" charset="-128"/>
                        </a:rPr>
                        <a:t>(</a:t>
                      </a:r>
                      <a:r>
                        <a:rPr lang="ja-JP" sz="900" kern="100" spc="60" dirty="0">
                          <a:effectLst/>
                          <a:latin typeface="ＭＳ Ｐゴシック" panose="020B0600070205080204" pitchFamily="50" charset="-128"/>
                          <a:ea typeface="ＭＳ Ｐゴシック" panose="020B0600070205080204" pitchFamily="50" charset="-128"/>
                        </a:rPr>
                        <a:t>実用化時点）</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188948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成果普及段階</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912868"/>
                  </a:ext>
                </a:extLst>
              </a:tr>
              <a:tr h="307975">
                <a:tc rowSpan="4">
                  <a:txBody>
                    <a:bodyPr/>
                    <a:lstStyle/>
                    <a:p>
                      <a:pPr algn="just">
                        <a:lnSpc>
                          <a:spcPts val="1200"/>
                        </a:lnSpc>
                        <a:spcAft>
                          <a:spcPts val="0"/>
                        </a:spcAft>
                      </a:pPr>
                      <a:r>
                        <a:rPr lang="en-US" sz="1000" kern="100" spc="60" dirty="0">
                          <a:effectLst/>
                          <a:latin typeface="ＭＳ Ｐゴシック" panose="020B0600070205080204" pitchFamily="50" charset="-128"/>
                          <a:ea typeface="ＭＳ Ｐゴシック" panose="020B0600070205080204" pitchFamily="50" charset="-128"/>
                        </a:rPr>
                        <a:t>A</a:t>
                      </a:r>
                      <a:r>
                        <a:rPr lang="ja-JP" sz="1000" kern="100" spc="60">
                          <a:effectLst/>
                          <a:latin typeface="ＭＳ Ｐゴシック" panose="020B0600070205080204" pitchFamily="50" charset="-128"/>
                          <a:ea typeface="ＭＳ Ｐゴシック" panose="020B0600070205080204" pitchFamily="50" charset="-128"/>
                        </a:rPr>
                        <a:t>社〇〇技術（競合技術の名称）</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本技術（現状）</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r>
                        <a:rPr lang="en-US" altLang="ja-JP" sz="900" kern="100" spc="60" dirty="0">
                          <a:effectLst/>
                          <a:latin typeface="ＭＳ Ｐゴシック" panose="020B0600070205080204" pitchFamily="50" charset="-128"/>
                          <a:ea typeface="ＭＳ Ｐゴシック" panose="020B0600070205080204" pitchFamily="50" charset="-128"/>
                        </a:rPr>
                        <a:t>/*</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833917"/>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本技術（事業終了時）</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61007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a:effectLst/>
                          <a:latin typeface="ＭＳ Ｐゴシック" panose="020B0600070205080204" pitchFamily="50" charset="-128"/>
                          <a:ea typeface="ＭＳ Ｐゴシック" panose="020B0600070205080204" pitchFamily="50" charset="-128"/>
                        </a:rPr>
                        <a:t>本技術（実用化時点）</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133152"/>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成果普及段階</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15625"/>
                  </a:ext>
                </a:extLst>
              </a:tr>
              <a:tr h="307975">
                <a:tc rowSpan="4">
                  <a:txBody>
                    <a:bodyPr/>
                    <a:lstStyle/>
                    <a:p>
                      <a:pPr algn="just">
                        <a:lnSpc>
                          <a:spcPts val="1200"/>
                        </a:lnSpc>
                        <a:spcAft>
                          <a:spcPts val="0"/>
                        </a:spcAft>
                      </a:pPr>
                      <a:r>
                        <a:rPr lang="en-US" sz="1000" kern="100" spc="60" dirty="0">
                          <a:effectLst/>
                          <a:latin typeface="ＭＳ Ｐゴシック" panose="020B0600070205080204" pitchFamily="50" charset="-128"/>
                          <a:ea typeface="ＭＳ Ｐゴシック" panose="020B0600070205080204" pitchFamily="50" charset="-128"/>
                        </a:rPr>
                        <a:t>C</a:t>
                      </a:r>
                      <a:r>
                        <a:rPr lang="ja-JP" sz="1000" kern="100" spc="60" dirty="0">
                          <a:effectLst/>
                          <a:latin typeface="ＭＳ Ｐゴシック" panose="020B0600070205080204" pitchFamily="50" charset="-128"/>
                          <a:ea typeface="ＭＳ Ｐゴシック" panose="020B0600070205080204" pitchFamily="50" charset="-128"/>
                        </a:rPr>
                        <a:t>社〇〇技術（既存技術）</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本技術（現状）</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r>
                        <a:rPr lang="en-US" altLang="ja-JP" sz="900" kern="100" spc="60" dirty="0">
                          <a:effectLst/>
                          <a:latin typeface="ＭＳ Ｐゴシック" panose="020B0600070205080204" pitchFamily="50" charset="-128"/>
                          <a:ea typeface="ＭＳ Ｐゴシック" panose="020B0600070205080204" pitchFamily="50" charset="-128"/>
                        </a:rPr>
                        <a:t>/*</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0003859"/>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a:effectLst/>
                          <a:latin typeface="ＭＳ Ｐゴシック" panose="020B0600070205080204" pitchFamily="50" charset="-128"/>
                          <a:ea typeface="ＭＳ Ｐゴシック" panose="020B0600070205080204" pitchFamily="50" charset="-128"/>
                        </a:rPr>
                        <a:t>本技術（事業終了時）</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3269900"/>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本技術（実用化時点）</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989255"/>
                  </a:ext>
                </a:extLst>
              </a:tr>
              <a:tr h="307975">
                <a:tc vMerge="1">
                  <a:txBody>
                    <a:bodyPr/>
                    <a:lstStyle/>
                    <a:p>
                      <a:endParaRPr kumimoji="1" lang="ja-JP" altLang="en-US"/>
                    </a:p>
                  </a:txBody>
                  <a:tcPr/>
                </a:tc>
                <a:tc>
                  <a:txBody>
                    <a:bodyPr/>
                    <a:lstStyle/>
                    <a:p>
                      <a:pPr algn="ctr">
                        <a:lnSpc>
                          <a:spcPts val="1200"/>
                        </a:lnSpc>
                        <a:spcAft>
                          <a:spcPts val="0"/>
                        </a:spcAft>
                      </a:pPr>
                      <a:r>
                        <a:rPr lang="ja-JP" sz="900" kern="100" spc="60" dirty="0">
                          <a:effectLst/>
                          <a:latin typeface="ＭＳ Ｐゴシック" panose="020B0600070205080204" pitchFamily="50" charset="-128"/>
                          <a:ea typeface="ＭＳ Ｐゴシック" panose="020B0600070205080204" pitchFamily="50" charset="-128"/>
                        </a:rPr>
                        <a:t>成果普及段階</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20**/*</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900" kern="100" spc="60" dirty="0">
                          <a:effectLst/>
                          <a:latin typeface="ＭＳ Ｐゴシック" panose="020B0600070205080204" pitchFamily="50" charset="-128"/>
                          <a:ea typeface="ＭＳ Ｐゴシック" panose="020B0600070205080204" pitchFamily="50" charset="-128"/>
                        </a:rPr>
                        <a:t> </a:t>
                      </a:r>
                      <a:endParaRPr lang="ja-JP" sz="105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7610761"/>
                  </a:ext>
                </a:extLst>
              </a:tr>
            </a:tbl>
          </a:graphicData>
        </a:graphic>
      </p:graphicFrame>
      <p:sp>
        <p:nvSpPr>
          <p:cNvPr id="3" name="スライド番号プレースホルダ 2">
            <a:extLst>
              <a:ext uri="{FF2B5EF4-FFF2-40B4-BE49-F238E27FC236}">
                <a16:creationId xmlns:a16="http://schemas.microsoft.com/office/drawing/2014/main" id="{0C5A17EC-59F4-9D43-A5A4-18EDF493C88F}"/>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10</a:t>
            </a:fld>
            <a:endParaRPr lang="en-US" altLang="ja-JP" dirty="0">
              <a:solidFill>
                <a:schemeClr val="tx1"/>
              </a:solidFill>
              <a:latin typeface="+mn-ea"/>
              <a:cs typeface="メイリオ" pitchFamily="50" charset="-128"/>
            </a:endParaRPr>
          </a:p>
        </p:txBody>
      </p:sp>
      <p:sp>
        <p:nvSpPr>
          <p:cNvPr id="8" name="タイトル 1">
            <a:extLst>
              <a:ext uri="{FF2B5EF4-FFF2-40B4-BE49-F238E27FC236}">
                <a16:creationId xmlns:a16="http://schemas.microsoft.com/office/drawing/2014/main" id="{B3F6DABC-8EE9-FDD7-EF3F-2D309A64879B}"/>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６．技術のベンチマーク</a:t>
            </a:r>
          </a:p>
        </p:txBody>
      </p:sp>
    </p:spTree>
    <p:extLst>
      <p:ext uri="{BB962C8B-B14F-4D97-AF65-F5344CB8AC3E}">
        <p14:creationId xmlns:p14="http://schemas.microsoft.com/office/powerpoint/2010/main" val="4055479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A7C48-0A20-1AD4-F0CA-1855F45006A6}"/>
            </a:ext>
          </a:extLst>
        </p:cNvPr>
        <p:cNvGrpSpPr/>
        <p:nvPr/>
      </p:nvGrpSpPr>
      <p:grpSpPr>
        <a:xfrm>
          <a:off x="0" y="0"/>
          <a:ext cx="0" cy="0"/>
          <a:chOff x="0" y="0"/>
          <a:chExt cx="0" cy="0"/>
        </a:xfrm>
      </p:grpSpPr>
      <p:sp>
        <p:nvSpPr>
          <p:cNvPr id="6" name="スライド番号プレースホルダ 2">
            <a:extLst>
              <a:ext uri="{FF2B5EF4-FFF2-40B4-BE49-F238E27FC236}">
                <a16:creationId xmlns:a16="http://schemas.microsoft.com/office/drawing/2014/main" id="{E73500C3-03BF-A393-1F61-547C2EC69581}"/>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11</a:t>
            </a:fld>
            <a:endParaRPr lang="en-US" altLang="ja-JP" dirty="0">
              <a:solidFill>
                <a:schemeClr val="tx1"/>
              </a:solidFill>
              <a:latin typeface="+mn-ea"/>
              <a:cs typeface="メイリオ" pitchFamily="50" charset="-128"/>
            </a:endParaRPr>
          </a:p>
        </p:txBody>
      </p:sp>
      <p:sp>
        <p:nvSpPr>
          <p:cNvPr id="7" name="タイトル 1">
            <a:extLst>
              <a:ext uri="{FF2B5EF4-FFF2-40B4-BE49-F238E27FC236}">
                <a16:creationId xmlns:a16="http://schemas.microsoft.com/office/drawing/2014/main" id="{3C73887E-783E-BF3C-4624-D9DCAFE1811C}"/>
              </a:ext>
            </a:extLst>
          </p:cNvPr>
          <p:cNvSpPr txBox="1">
            <a:spLocks/>
          </p:cNvSpPr>
          <p:nvPr/>
        </p:nvSpPr>
        <p:spPr>
          <a:xfrm>
            <a:off x="107505" y="116632"/>
            <a:ext cx="4824535"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７．加速提案（１）</a:t>
            </a:r>
          </a:p>
        </p:txBody>
      </p:sp>
      <p:sp>
        <p:nvSpPr>
          <p:cNvPr id="8" name="スライド番号プレースホルダ 2">
            <a:extLst>
              <a:ext uri="{FF2B5EF4-FFF2-40B4-BE49-F238E27FC236}">
                <a16:creationId xmlns:a16="http://schemas.microsoft.com/office/drawing/2014/main" id="{AF2DE3E8-2C21-2F16-C00F-A973EED63C09}"/>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11</a:t>
            </a:fld>
            <a:endParaRPr lang="en-US" altLang="ja-JP" dirty="0">
              <a:solidFill>
                <a:schemeClr val="tx1"/>
              </a:solidFill>
              <a:latin typeface="+mn-ea"/>
              <a:cs typeface="メイリオ" pitchFamily="50" charset="-128"/>
            </a:endParaRPr>
          </a:p>
        </p:txBody>
      </p:sp>
      <p:sp>
        <p:nvSpPr>
          <p:cNvPr id="21" name="テキスト ボックス 20">
            <a:extLst>
              <a:ext uri="{FF2B5EF4-FFF2-40B4-BE49-F238E27FC236}">
                <a16:creationId xmlns:a16="http://schemas.microsoft.com/office/drawing/2014/main" id="{3C9B8895-84D5-8F42-31EC-A945A7D7C43E}"/>
              </a:ext>
            </a:extLst>
          </p:cNvPr>
          <p:cNvSpPr txBox="1"/>
          <p:nvPr/>
        </p:nvSpPr>
        <p:spPr>
          <a:xfrm>
            <a:off x="5066269" y="131900"/>
            <a:ext cx="3898219"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加速提案を行う場合は記載ください。</a:t>
            </a:r>
            <a:endParaRPr lang="en-US" altLang="ja-JP" sz="1200" i="1" dirty="0">
              <a:solidFill>
                <a:prstClr val="white"/>
              </a:solidFill>
              <a:latin typeface="+mn-ea"/>
            </a:endParaRPr>
          </a:p>
          <a:p>
            <a:r>
              <a:rPr lang="ja-JP" altLang="en-US" sz="1200" i="1" dirty="0">
                <a:solidFill>
                  <a:prstClr val="white"/>
                </a:solidFill>
                <a:latin typeface="+mn-ea"/>
              </a:rPr>
              <a:t>提案１件ごとに加速提案（１）と（２）を作成ください。</a:t>
            </a:r>
            <a:endParaRPr lang="ja-JP" altLang="ja-JP" sz="1200" i="1" dirty="0">
              <a:solidFill>
                <a:prstClr val="white"/>
              </a:solidFill>
              <a:latin typeface="+mn-ea"/>
            </a:endParaRPr>
          </a:p>
        </p:txBody>
      </p:sp>
      <p:sp>
        <p:nvSpPr>
          <p:cNvPr id="2" name="テキスト ボックス 1">
            <a:extLst>
              <a:ext uri="{FF2B5EF4-FFF2-40B4-BE49-F238E27FC236}">
                <a16:creationId xmlns:a16="http://schemas.microsoft.com/office/drawing/2014/main" id="{5EA3FEB6-8E71-B0D1-DECF-97725F5E9328}"/>
              </a:ext>
            </a:extLst>
          </p:cNvPr>
          <p:cNvSpPr txBox="1"/>
          <p:nvPr/>
        </p:nvSpPr>
        <p:spPr>
          <a:xfrm>
            <a:off x="3347864" y="2276872"/>
            <a:ext cx="552097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提案の背景（産業・社会ニーズ等）、必要性（国プロとしての実施の必要性含む）、既存提案との関係性、研究開発の内容、実施計画、実施により得られる効果、目標等の概要を簡潔に記載ください。</a:t>
            </a:r>
          </a:p>
        </p:txBody>
      </p:sp>
      <p:sp>
        <p:nvSpPr>
          <p:cNvPr id="3" name="正方形/長方形 2">
            <a:extLst>
              <a:ext uri="{FF2B5EF4-FFF2-40B4-BE49-F238E27FC236}">
                <a16:creationId xmlns:a16="http://schemas.microsoft.com/office/drawing/2014/main" id="{DFFA1275-16E2-9E16-CDDA-12654697DCD2}"/>
              </a:ext>
            </a:extLst>
          </p:cNvPr>
          <p:cNvSpPr/>
          <p:nvPr/>
        </p:nvSpPr>
        <p:spPr>
          <a:xfrm>
            <a:off x="107777" y="997815"/>
            <a:ext cx="8869237" cy="1999137"/>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4" name="正方形/長方形 3">
            <a:extLst>
              <a:ext uri="{FF2B5EF4-FFF2-40B4-BE49-F238E27FC236}">
                <a16:creationId xmlns:a16="http://schemas.microsoft.com/office/drawing/2014/main" id="{B93F48B3-00CA-5F51-FB6C-57C631E023E7}"/>
              </a:ext>
            </a:extLst>
          </p:cNvPr>
          <p:cNvSpPr/>
          <p:nvPr/>
        </p:nvSpPr>
        <p:spPr>
          <a:xfrm>
            <a:off x="106313" y="781791"/>
            <a:ext cx="2160000"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a:extLst>
              <a:ext uri="{FF2B5EF4-FFF2-40B4-BE49-F238E27FC236}">
                <a16:creationId xmlns:a16="http://schemas.microsoft.com/office/drawing/2014/main" id="{AFC3E70B-3596-B54F-739C-77BFD82EC857}"/>
              </a:ext>
            </a:extLst>
          </p:cNvPr>
          <p:cNvSpPr>
            <a:spLocks noChangeArrowheads="1"/>
          </p:cNvSpPr>
          <p:nvPr/>
        </p:nvSpPr>
        <p:spPr bwMode="auto">
          <a:xfrm>
            <a:off x="107504" y="1164252"/>
            <a:ext cx="8869510" cy="461665"/>
          </a:xfrm>
          <a:prstGeom prst="rect">
            <a:avLst/>
          </a:prstGeom>
          <a:noFill/>
          <a:ln w="9525">
            <a:noFill/>
            <a:miter lim="800000"/>
            <a:headEnd/>
            <a:tailEnd/>
          </a:ln>
        </p:spPr>
        <p:txBody>
          <a:bodyPr wrap="square">
            <a:spAutoFit/>
          </a:bodyPr>
          <a:lstStyle/>
          <a:p>
            <a:pPr>
              <a:spcBef>
                <a:spcPts val="600"/>
              </a:spcBef>
            </a:pPr>
            <a:r>
              <a:rPr lang="ja-JP" altLang="en-US" sz="1200" dirty="0">
                <a:latin typeface="+mn-ea"/>
              </a:rPr>
              <a:t>　</a:t>
            </a:r>
            <a:r>
              <a:rPr lang="ja-JP" altLang="en-US" sz="1200" dirty="0">
                <a:solidFill>
                  <a:srgbClr val="0070C0"/>
                </a:solidFill>
                <a:latin typeface="+mn-ea"/>
              </a:rPr>
              <a:t>今後 ●● の急激な高まりが予想されており、●●が必要とされている。そこで●●の課題解決を目的に、 ●● （手法）を用いて、 ●●に関する開発を行う。当該技術を○○に適用（社会実装）し、○○○という事業展開をすることを想定する。</a:t>
            </a:r>
            <a:endParaRPr lang="en-US" altLang="ja-JP" sz="1200" dirty="0">
              <a:latin typeface="+mn-ea"/>
            </a:endParaRPr>
          </a:p>
        </p:txBody>
      </p:sp>
      <p:sp>
        <p:nvSpPr>
          <p:cNvPr id="13" name="テキスト ボックス 12">
            <a:extLst>
              <a:ext uri="{FF2B5EF4-FFF2-40B4-BE49-F238E27FC236}">
                <a16:creationId xmlns:a16="http://schemas.microsoft.com/office/drawing/2014/main" id="{87C0B0A3-4DE7-6D30-9F3F-C77B4286B19C}"/>
              </a:ext>
            </a:extLst>
          </p:cNvPr>
          <p:cNvSpPr txBox="1"/>
          <p:nvPr/>
        </p:nvSpPr>
        <p:spPr>
          <a:xfrm>
            <a:off x="3347864" y="3616192"/>
            <a:ext cx="5424511"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・提案事業の概要に係る説明図を記載ください。研究開発の概要に加え、技術開発の成果がどのように将来的に社会実装され、産業社会の革新をもたらすかに係るイメージも併せて記載ください。</a:t>
            </a:r>
            <a:endParaRPr lang="en-US" altLang="ja-JP" sz="1200" i="1" dirty="0">
              <a:solidFill>
                <a:schemeClr val="bg1"/>
              </a:solidFill>
              <a:latin typeface="+mn-ea"/>
            </a:endParaRPr>
          </a:p>
          <a:p>
            <a:r>
              <a:rPr lang="ja-JP" altLang="en-US" sz="1200" i="1" dirty="0">
                <a:solidFill>
                  <a:schemeClr val="bg1"/>
                </a:solidFill>
                <a:latin typeface="+mn-ea"/>
              </a:rPr>
              <a:t>・提案者が保有するコア技術の特徴、強み等との関連について、併せて記載ください。</a:t>
            </a:r>
            <a:endParaRPr lang="en-US" altLang="ja-JP" sz="1200" i="1" dirty="0">
              <a:solidFill>
                <a:schemeClr val="bg1"/>
              </a:solidFill>
              <a:latin typeface="+mn-ea"/>
            </a:endParaRPr>
          </a:p>
        </p:txBody>
      </p:sp>
      <p:sp>
        <p:nvSpPr>
          <p:cNvPr id="19" name="正方形/長方形 18">
            <a:extLst>
              <a:ext uri="{FF2B5EF4-FFF2-40B4-BE49-F238E27FC236}">
                <a16:creationId xmlns:a16="http://schemas.microsoft.com/office/drawing/2014/main" id="{350D198F-17BB-EF22-F627-2F6DF3215518}"/>
              </a:ext>
            </a:extLst>
          </p:cNvPr>
          <p:cNvSpPr/>
          <p:nvPr/>
        </p:nvSpPr>
        <p:spPr>
          <a:xfrm>
            <a:off x="107777" y="3429001"/>
            <a:ext cx="8869237" cy="3118530"/>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22" name="正方形/長方形 21">
            <a:extLst>
              <a:ext uri="{FF2B5EF4-FFF2-40B4-BE49-F238E27FC236}">
                <a16:creationId xmlns:a16="http://schemas.microsoft.com/office/drawing/2014/main" id="{3D7B0919-371A-29CF-E508-977619D5FC5E}"/>
              </a:ext>
            </a:extLst>
          </p:cNvPr>
          <p:cNvSpPr/>
          <p:nvPr/>
        </p:nvSpPr>
        <p:spPr>
          <a:xfrm>
            <a:off x="106313" y="3212976"/>
            <a:ext cx="2160000"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提案事業の概要説明図</a:t>
            </a:r>
          </a:p>
        </p:txBody>
      </p:sp>
    </p:spTree>
    <p:extLst>
      <p:ext uri="{BB962C8B-B14F-4D97-AF65-F5344CB8AC3E}">
        <p14:creationId xmlns:p14="http://schemas.microsoft.com/office/powerpoint/2010/main" val="2601903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7C697-7A3B-FAD2-55A9-F63EF8BCBDEE}"/>
            </a:ext>
          </a:extLst>
        </p:cNvPr>
        <p:cNvGrpSpPr/>
        <p:nvPr/>
      </p:nvGrpSpPr>
      <p:grpSpPr>
        <a:xfrm>
          <a:off x="0" y="0"/>
          <a:ext cx="0" cy="0"/>
          <a:chOff x="0" y="0"/>
          <a:chExt cx="0" cy="0"/>
        </a:xfrm>
      </p:grpSpPr>
      <p:sp>
        <p:nvSpPr>
          <p:cNvPr id="6" name="スライド番号プレースホルダ 2">
            <a:extLst>
              <a:ext uri="{FF2B5EF4-FFF2-40B4-BE49-F238E27FC236}">
                <a16:creationId xmlns:a16="http://schemas.microsoft.com/office/drawing/2014/main" id="{F74FEF38-AFEA-0D6C-D85B-50EC362E48EA}"/>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12</a:t>
            </a:fld>
            <a:endParaRPr lang="en-US" altLang="ja-JP" dirty="0">
              <a:solidFill>
                <a:schemeClr val="tx1"/>
              </a:solidFill>
              <a:latin typeface="+mn-ea"/>
              <a:cs typeface="メイリオ" pitchFamily="50" charset="-128"/>
            </a:endParaRPr>
          </a:p>
        </p:txBody>
      </p:sp>
      <p:sp>
        <p:nvSpPr>
          <p:cNvPr id="7" name="タイトル 1">
            <a:extLst>
              <a:ext uri="{FF2B5EF4-FFF2-40B4-BE49-F238E27FC236}">
                <a16:creationId xmlns:a16="http://schemas.microsoft.com/office/drawing/2014/main" id="{E4F64275-2BD8-6527-45F9-24E1CB9E8939}"/>
              </a:ext>
            </a:extLst>
          </p:cNvPr>
          <p:cNvSpPr txBox="1">
            <a:spLocks/>
          </p:cNvSpPr>
          <p:nvPr/>
        </p:nvSpPr>
        <p:spPr>
          <a:xfrm>
            <a:off x="107505" y="116632"/>
            <a:ext cx="4824535"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７．加速提案（２）</a:t>
            </a:r>
          </a:p>
        </p:txBody>
      </p:sp>
      <p:sp>
        <p:nvSpPr>
          <p:cNvPr id="8" name="スライド番号プレースホルダ 2">
            <a:extLst>
              <a:ext uri="{FF2B5EF4-FFF2-40B4-BE49-F238E27FC236}">
                <a16:creationId xmlns:a16="http://schemas.microsoft.com/office/drawing/2014/main" id="{A0AEFB98-DF9A-7391-5B0F-4F5A1B3DF5C9}"/>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12</a:t>
            </a:fld>
            <a:endParaRPr lang="en-US" altLang="ja-JP" dirty="0">
              <a:solidFill>
                <a:schemeClr val="tx1"/>
              </a:solidFill>
              <a:latin typeface="+mn-ea"/>
              <a:cs typeface="メイリオ" pitchFamily="50" charset="-128"/>
            </a:endParaRPr>
          </a:p>
        </p:txBody>
      </p:sp>
      <p:sp>
        <p:nvSpPr>
          <p:cNvPr id="9" name="正方形/長方形 8">
            <a:extLst>
              <a:ext uri="{FF2B5EF4-FFF2-40B4-BE49-F238E27FC236}">
                <a16:creationId xmlns:a16="http://schemas.microsoft.com/office/drawing/2014/main" id="{9EB429AA-DDE2-BF05-E106-5B0B60FDB689}"/>
              </a:ext>
            </a:extLst>
          </p:cNvPr>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graphicFrame>
        <p:nvGraphicFramePr>
          <p:cNvPr id="10" name="表 9">
            <a:extLst>
              <a:ext uri="{FF2B5EF4-FFF2-40B4-BE49-F238E27FC236}">
                <a16:creationId xmlns:a16="http://schemas.microsoft.com/office/drawing/2014/main" id="{41BA0E64-8AB4-2F50-DD51-DAA7F4AC6E61}"/>
              </a:ext>
            </a:extLst>
          </p:cNvPr>
          <p:cNvGraphicFramePr>
            <a:graphicFrameLocks noGrp="1"/>
          </p:cNvGraphicFramePr>
          <p:nvPr>
            <p:extLst>
              <p:ext uri="{D42A27DB-BD31-4B8C-83A1-F6EECF244321}">
                <p14:modId xmlns:p14="http://schemas.microsoft.com/office/powerpoint/2010/main" val="2212403269"/>
              </p:ext>
            </p:extLst>
          </p:nvPr>
        </p:nvGraphicFramePr>
        <p:xfrm>
          <a:off x="274352" y="1161211"/>
          <a:ext cx="8496945" cy="2465181"/>
        </p:xfrm>
        <a:graphic>
          <a:graphicData uri="http://schemas.openxmlformats.org/drawingml/2006/table">
            <a:tbl>
              <a:tblPr firstRow="1" bandRow="1">
                <a:tableStyleId>{5940675A-B579-460E-94D1-54222C63F5DA}</a:tableStyleId>
              </a:tblPr>
              <a:tblGrid>
                <a:gridCol w="2832315">
                  <a:extLst>
                    <a:ext uri="{9D8B030D-6E8A-4147-A177-3AD203B41FA5}">
                      <a16:colId xmlns:a16="http://schemas.microsoft.com/office/drawing/2014/main" val="20000"/>
                    </a:ext>
                  </a:extLst>
                </a:gridCol>
                <a:gridCol w="3967742">
                  <a:extLst>
                    <a:ext uri="{9D8B030D-6E8A-4147-A177-3AD203B41FA5}">
                      <a16:colId xmlns:a16="http://schemas.microsoft.com/office/drawing/2014/main" val="20001"/>
                    </a:ext>
                  </a:extLst>
                </a:gridCol>
                <a:gridCol w="1696888">
                  <a:extLst>
                    <a:ext uri="{9D8B030D-6E8A-4147-A177-3AD203B41FA5}">
                      <a16:colId xmlns:a16="http://schemas.microsoft.com/office/drawing/2014/main" val="20002"/>
                    </a:ext>
                  </a:extLst>
                </a:gridCol>
              </a:tblGrid>
              <a:tr h="235684">
                <a:tc>
                  <a:txBody>
                    <a:bodyPr/>
                    <a:lstStyle/>
                    <a:p>
                      <a:pPr>
                        <a:lnSpc>
                          <a:spcPts val="1200"/>
                        </a:lnSpc>
                      </a:pPr>
                      <a:r>
                        <a:rPr kumimoji="1" lang="ja-JP" altLang="en-US" sz="1200" dirty="0"/>
                        <a:t>実施項目</a:t>
                      </a:r>
                    </a:p>
                  </a:txBody>
                  <a:tcPr/>
                </a:tc>
                <a:tc>
                  <a:txBody>
                    <a:bodyPr/>
                    <a:lstStyle/>
                    <a:p>
                      <a:pPr>
                        <a:lnSpc>
                          <a:spcPts val="1200"/>
                        </a:lnSpc>
                      </a:pPr>
                      <a:r>
                        <a:rPr kumimoji="1" lang="ja-JP" altLang="en-US" sz="1200" dirty="0"/>
                        <a:t>研究開発の概要と</a:t>
                      </a:r>
                      <a:r>
                        <a:rPr kumimoji="1" lang="en-US" altLang="ja-JP" sz="1200" dirty="0"/>
                        <a:t>2025</a:t>
                      </a:r>
                      <a:r>
                        <a:rPr kumimoji="1" lang="ja-JP" altLang="en-US" sz="1200" dirty="0"/>
                        <a:t>年度事業（既存提案）との関係性</a:t>
                      </a:r>
                    </a:p>
                  </a:txBody>
                  <a:tcPr/>
                </a:tc>
                <a:tc>
                  <a:txBody>
                    <a:bodyPr/>
                    <a:lstStyle/>
                    <a:p>
                      <a:pPr>
                        <a:lnSpc>
                          <a:spcPts val="1200"/>
                        </a:lnSpc>
                      </a:pPr>
                      <a:r>
                        <a:rPr kumimoji="1" lang="ja-JP" altLang="en-US" sz="1200" dirty="0"/>
                        <a:t>予算（百万円）</a:t>
                      </a:r>
                    </a:p>
                  </a:txBody>
                  <a:tcPr/>
                </a:tc>
                <a:extLst>
                  <a:ext uri="{0D108BD9-81ED-4DB2-BD59-A6C34878D82A}">
                    <a16:rowId xmlns:a16="http://schemas.microsoft.com/office/drawing/2014/main" val="10000"/>
                  </a:ext>
                </a:extLst>
              </a:tr>
              <a:tr h="226768">
                <a:tc>
                  <a:txBody>
                    <a:bodyPr/>
                    <a:lstStyle/>
                    <a:p>
                      <a:pPr>
                        <a:lnSpc>
                          <a:spcPts val="1200"/>
                        </a:lnSpc>
                      </a:pPr>
                      <a:r>
                        <a:rPr kumimoji="1" lang="ja-JP" altLang="en-US" sz="1200" dirty="0">
                          <a:solidFill>
                            <a:srgbClr val="0070C0"/>
                          </a:solidFill>
                        </a:rPr>
                        <a:t>①</a:t>
                      </a:r>
                      <a:r>
                        <a:rPr kumimoji="1" lang="en-US" altLang="ja-JP" sz="1200" dirty="0">
                          <a:solidFill>
                            <a:srgbClr val="0070C0"/>
                          </a:solidFill>
                        </a:rPr>
                        <a:t>-1 △△</a:t>
                      </a:r>
                      <a:r>
                        <a:rPr kumimoji="1" lang="ja-JP" altLang="en-US" sz="1200" dirty="0">
                          <a:solidFill>
                            <a:srgbClr val="0070C0"/>
                          </a:solidFill>
                        </a:rPr>
                        <a:t>の調査</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1"/>
                  </a:ext>
                </a:extLst>
              </a:tr>
              <a:tr h="253349">
                <a:tc>
                  <a:txBody>
                    <a:bodyPr/>
                    <a:lstStyle/>
                    <a:p>
                      <a:pPr>
                        <a:lnSpc>
                          <a:spcPts val="1200"/>
                        </a:lnSpc>
                      </a:pPr>
                      <a:r>
                        <a:rPr kumimoji="1" lang="ja-JP" altLang="en-US" sz="1200" dirty="0">
                          <a:solidFill>
                            <a:srgbClr val="0070C0"/>
                          </a:solidFill>
                        </a:rPr>
                        <a:t>①</a:t>
                      </a:r>
                      <a:r>
                        <a:rPr kumimoji="1" lang="en-US" altLang="ja-JP" sz="1200" dirty="0">
                          <a:solidFill>
                            <a:srgbClr val="0070C0"/>
                          </a:solidFill>
                        </a:rPr>
                        <a:t>-2 △△</a:t>
                      </a:r>
                      <a:r>
                        <a:rPr kumimoji="1" lang="ja-JP" altLang="en-US" sz="1200" dirty="0">
                          <a:solidFill>
                            <a:srgbClr val="0070C0"/>
                          </a:solidFill>
                        </a:rPr>
                        <a:t>の研究開発</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2"/>
                  </a:ext>
                </a:extLst>
              </a:tr>
              <a:tr h="226768">
                <a:tc>
                  <a:txBody>
                    <a:bodyPr/>
                    <a:lstStyle/>
                    <a:p>
                      <a:pPr>
                        <a:lnSpc>
                          <a:spcPts val="1200"/>
                        </a:lnSpc>
                      </a:pPr>
                      <a:r>
                        <a:rPr kumimoji="1" lang="ja-JP" altLang="en-US" sz="1200" dirty="0">
                          <a:solidFill>
                            <a:srgbClr val="0070C0"/>
                          </a:solidFill>
                        </a:rPr>
                        <a:t>②</a:t>
                      </a:r>
                      <a:r>
                        <a:rPr kumimoji="1" lang="en-US" altLang="ja-JP" sz="1200" dirty="0">
                          <a:solidFill>
                            <a:srgbClr val="0070C0"/>
                          </a:solidFill>
                        </a:rPr>
                        <a:t>-1 ××</a:t>
                      </a:r>
                      <a:r>
                        <a:rPr kumimoji="1" lang="ja-JP" altLang="en-US" sz="1200" dirty="0">
                          <a:solidFill>
                            <a:srgbClr val="0070C0"/>
                          </a:solidFill>
                        </a:rPr>
                        <a:t>の研究開発</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3"/>
                  </a:ext>
                </a:extLst>
              </a:tr>
              <a:tr h="226768">
                <a:tc>
                  <a:txBody>
                    <a:bodyPr/>
                    <a:lstStyle/>
                    <a:p>
                      <a:pPr>
                        <a:lnSpc>
                          <a:spcPts val="1200"/>
                        </a:lnSpc>
                      </a:pPr>
                      <a:r>
                        <a:rPr kumimoji="1" lang="ja-JP" altLang="en-US" sz="1200" dirty="0">
                          <a:solidFill>
                            <a:srgbClr val="0070C0"/>
                          </a:solidFill>
                        </a:rPr>
                        <a:t>②</a:t>
                      </a:r>
                      <a:r>
                        <a:rPr kumimoji="1" lang="en-US" altLang="ja-JP" sz="1200" dirty="0">
                          <a:solidFill>
                            <a:srgbClr val="0070C0"/>
                          </a:solidFill>
                        </a:rPr>
                        <a:t>-2 ××</a:t>
                      </a:r>
                      <a:r>
                        <a:rPr kumimoji="1" lang="ja-JP" altLang="en-US" sz="1200" dirty="0">
                          <a:solidFill>
                            <a:srgbClr val="0070C0"/>
                          </a:solidFill>
                        </a:rPr>
                        <a:t>の研究開発</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4"/>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5"/>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6"/>
                  </a:ext>
                </a:extLst>
              </a:tr>
              <a:tr h="23135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7"/>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8"/>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9"/>
                  </a:ext>
                </a:extLst>
              </a:tr>
            </a:tbl>
          </a:graphicData>
        </a:graphic>
      </p:graphicFrame>
      <p:graphicFrame>
        <p:nvGraphicFramePr>
          <p:cNvPr id="12" name="表 11">
            <a:extLst>
              <a:ext uri="{FF2B5EF4-FFF2-40B4-BE49-F238E27FC236}">
                <a16:creationId xmlns:a16="http://schemas.microsoft.com/office/drawing/2014/main" id="{69847278-667C-1657-0340-5C8D1A7087B3}"/>
              </a:ext>
            </a:extLst>
          </p:cNvPr>
          <p:cNvGraphicFramePr>
            <a:graphicFrameLocks noGrp="1"/>
          </p:cNvGraphicFramePr>
          <p:nvPr>
            <p:extLst>
              <p:ext uri="{D42A27DB-BD31-4B8C-83A1-F6EECF244321}">
                <p14:modId xmlns:p14="http://schemas.microsoft.com/office/powerpoint/2010/main" val="2340679121"/>
              </p:ext>
            </p:extLst>
          </p:nvPr>
        </p:nvGraphicFramePr>
        <p:xfrm>
          <a:off x="323527" y="3945501"/>
          <a:ext cx="8447768" cy="2415611"/>
        </p:xfrm>
        <a:graphic>
          <a:graphicData uri="http://schemas.openxmlformats.org/drawingml/2006/table">
            <a:tbl>
              <a:tblPr/>
              <a:tblGrid>
                <a:gridCol w="2377452">
                  <a:extLst>
                    <a:ext uri="{9D8B030D-6E8A-4147-A177-3AD203B41FA5}">
                      <a16:colId xmlns:a16="http://schemas.microsoft.com/office/drawing/2014/main" val="3729661620"/>
                    </a:ext>
                  </a:extLst>
                </a:gridCol>
                <a:gridCol w="1517579">
                  <a:extLst>
                    <a:ext uri="{9D8B030D-6E8A-4147-A177-3AD203B41FA5}">
                      <a16:colId xmlns:a16="http://schemas.microsoft.com/office/drawing/2014/main" val="641564362"/>
                    </a:ext>
                  </a:extLst>
                </a:gridCol>
                <a:gridCol w="1517579">
                  <a:extLst>
                    <a:ext uri="{9D8B030D-6E8A-4147-A177-3AD203B41FA5}">
                      <a16:colId xmlns:a16="http://schemas.microsoft.com/office/drawing/2014/main" val="3339161143"/>
                    </a:ext>
                  </a:extLst>
                </a:gridCol>
                <a:gridCol w="1517579">
                  <a:extLst>
                    <a:ext uri="{9D8B030D-6E8A-4147-A177-3AD203B41FA5}">
                      <a16:colId xmlns:a16="http://schemas.microsoft.com/office/drawing/2014/main" val="519020473"/>
                    </a:ext>
                  </a:extLst>
                </a:gridCol>
                <a:gridCol w="1517579">
                  <a:extLst>
                    <a:ext uri="{9D8B030D-6E8A-4147-A177-3AD203B41FA5}">
                      <a16:colId xmlns:a16="http://schemas.microsoft.com/office/drawing/2014/main" val="3087588468"/>
                    </a:ext>
                  </a:extLst>
                </a:gridCol>
              </a:tblGrid>
              <a:tr h="263531">
                <a:tc rowSpan="2">
                  <a:txBody>
                    <a:bodyPr/>
                    <a:lstStyle/>
                    <a:p>
                      <a:pPr algn="just" latinLnBrk="1">
                        <a:lnSpc>
                          <a:spcPts val="1580"/>
                        </a:lnSpc>
                        <a:buNone/>
                      </a:pPr>
                      <a:r>
                        <a:rPr lang="ja-JP"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実施項目</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ctr" latinLnBrk="1">
                        <a:lnSpc>
                          <a:spcPts val="1580"/>
                        </a:lnSpc>
                        <a:buNone/>
                      </a:pPr>
                      <a:r>
                        <a:rPr lang="en-US" sz="1200" i="0" spc="10">
                          <a:solidFill>
                            <a:schemeClr val="tx1"/>
                          </a:solidFill>
                          <a:effectLst/>
                          <a:latin typeface="ＭＳ Ｐゴシック"/>
                          <a:ea typeface="ＭＳ Ｐゴシック"/>
                          <a:cs typeface="Times New Roman"/>
                        </a:rPr>
                        <a:t>2025</a:t>
                      </a:r>
                      <a:r>
                        <a:rPr lang="ja-JP" altLang="en-US" sz="1200" i="0" spc="10">
                          <a:solidFill>
                            <a:schemeClr val="tx1"/>
                          </a:solidFill>
                          <a:effectLst/>
                          <a:latin typeface="ＭＳ Ｐゴシック"/>
                          <a:ea typeface="ＭＳ Ｐゴシック"/>
                          <a:cs typeface="Times New Roman"/>
                        </a:rPr>
                        <a:t>年</a:t>
                      </a:r>
                      <a:r>
                        <a:rPr lang="ja-JP" sz="1200" i="0" spc="10">
                          <a:solidFill>
                            <a:schemeClr val="tx1"/>
                          </a:solidFill>
                          <a:effectLst/>
                          <a:latin typeface="ＭＳ Ｐゴシック"/>
                          <a:ea typeface="ＭＳ Ｐゴシック"/>
                          <a:cs typeface="Times New Roman"/>
                        </a:rPr>
                        <a:t>度</a:t>
                      </a:r>
                      <a:endParaRPr lang="ja-JP" sz="1200" i="0" spc="10" dirty="0">
                        <a:solidFill>
                          <a:schemeClr val="tx1"/>
                        </a:solidFill>
                        <a:effectLst/>
                        <a:latin typeface="ＭＳ Ｐゴシック"/>
                        <a:ea typeface="ＭＳ Ｐゴシック"/>
                        <a:cs typeface="Times New Roman"/>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6924014"/>
                  </a:ext>
                </a:extLst>
              </a:tr>
              <a:tr h="191381">
                <a:tc vMerge="1">
                  <a:txBody>
                    <a:bodyPr/>
                    <a:lstStyle/>
                    <a:p>
                      <a:endParaRPr kumimoji="1" lang="ja-JP" altLang="en-US"/>
                    </a:p>
                  </a:txBody>
                  <a:tcPr/>
                </a:tc>
                <a:tc>
                  <a:txBody>
                    <a:bodyPr/>
                    <a:lstStyle/>
                    <a:p>
                      <a:pPr algn="ctr" latinLnBrk="1">
                        <a:lnSpc>
                          <a:spcPts val="1000"/>
                        </a:lnSpc>
                        <a:buNone/>
                      </a:pPr>
                      <a:r>
                        <a:rPr lang="en-US" sz="1200" spc="10">
                          <a:solidFill>
                            <a:srgbClr val="000000"/>
                          </a:solidFill>
                          <a:effectLst/>
                          <a:latin typeface="ＭＳ Ｐゴシック"/>
                          <a:ea typeface="ＭＳ Ｐゴシック"/>
                          <a:cs typeface="Times New Roman"/>
                        </a:rPr>
                        <a:t>1Q</a:t>
                      </a:r>
                      <a:endParaRPr lang="ja-JP" sz="1200" spc="10" dirty="0">
                        <a:effectLst/>
                        <a:latin typeface="ＭＳ Ｐゴシック"/>
                        <a:ea typeface="ＭＳ Ｐゴシック"/>
                        <a:cs typeface="Times New Roman"/>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latinLnBrk="1">
                        <a:lnSpc>
                          <a:spcPts val="1000"/>
                        </a:lnSpc>
                        <a:buNone/>
                      </a:pPr>
                      <a:r>
                        <a:rPr lang="en-US" sz="1200" spc="10">
                          <a:solidFill>
                            <a:srgbClr val="000000"/>
                          </a:solidFill>
                          <a:effectLst/>
                          <a:latin typeface="ＭＳ Ｐゴシック"/>
                          <a:ea typeface="ＭＳ Ｐゴシック"/>
                          <a:cs typeface="Times New Roman"/>
                        </a:rPr>
                        <a:t>2Q</a:t>
                      </a:r>
                      <a:endParaRPr lang="ja-JP" sz="1200" spc="10" dirty="0">
                        <a:effectLst/>
                        <a:latin typeface="ＭＳ Ｐゴシック"/>
                        <a:ea typeface="ＭＳ Ｐゴシック"/>
                        <a:cs typeface="Times New Roman"/>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latinLnBrk="1">
                        <a:lnSpc>
                          <a:spcPts val="1000"/>
                        </a:lnSpc>
                        <a:buNone/>
                      </a:pPr>
                      <a:r>
                        <a:rPr lang="en-US" sz="1200" spc="10">
                          <a:solidFill>
                            <a:srgbClr val="000000"/>
                          </a:solidFill>
                          <a:effectLst/>
                          <a:latin typeface="ＭＳ Ｐゴシック"/>
                          <a:ea typeface="ＭＳ Ｐゴシック"/>
                          <a:cs typeface="Times New Roman"/>
                        </a:rPr>
                        <a:t>3Q</a:t>
                      </a:r>
                      <a:endParaRPr lang="ja-JP" sz="1200" spc="10" dirty="0">
                        <a:effectLst/>
                        <a:latin typeface="ＭＳ Ｐゴシック"/>
                        <a:ea typeface="ＭＳ Ｐゴシック"/>
                        <a:cs typeface="Times New Roman"/>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latinLnBrk="1">
                        <a:lnSpc>
                          <a:spcPts val="1000"/>
                        </a:lnSpc>
                        <a:buNone/>
                      </a:pPr>
                      <a:r>
                        <a:rPr lang="en-US" sz="1200" spc="10">
                          <a:solidFill>
                            <a:srgbClr val="000000"/>
                          </a:solidFill>
                          <a:effectLst/>
                          <a:latin typeface="ＭＳ Ｐゴシック"/>
                          <a:ea typeface="ＭＳ Ｐゴシック"/>
                          <a:cs typeface="Times New Roman"/>
                        </a:rPr>
                        <a:t>4Q</a:t>
                      </a:r>
                      <a:endParaRPr lang="ja-JP" sz="1200" spc="10" dirty="0">
                        <a:effectLst/>
                        <a:latin typeface="ＭＳ Ｐゴシック"/>
                        <a:ea typeface="ＭＳ Ｐゴシック"/>
                        <a:cs typeface="Times New Roman"/>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1181844"/>
                  </a:ext>
                </a:extLst>
              </a:tr>
              <a:tr h="1960699">
                <a:tc>
                  <a:txBody>
                    <a:bodyPr/>
                    <a:lstStyle/>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△△の調査</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△△の研究開発</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××の研究開発</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××の研究開発</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a:lnSpc>
                          <a:spcPts val="1580"/>
                        </a:lnSpc>
                        <a:buNone/>
                      </a:pPr>
                      <a:r>
                        <a:rPr lang="ja-JP" sz="120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および</a:t>
                      </a:r>
                      <a:endParaRPr lang="ja-JP" sz="1200" spc="1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a:lnSpc>
                          <a:spcPts val="1580"/>
                        </a:lnSpc>
                        <a:buNone/>
                      </a:pPr>
                      <a:r>
                        <a:rPr lang="ja-JP" sz="120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上記の情報発信</a:t>
                      </a:r>
                      <a:endParaRPr lang="ja-JP" sz="1200" spc="1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endParaRPr lang="ja-JP" sz="1200" spc="10" dirty="0">
                        <a:effectLst/>
                        <a:latin typeface="ＭＳ Ｐゴシック"/>
                        <a:ea typeface="ＭＳ Ｐゴシック"/>
                        <a:cs typeface="Times New Roman"/>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endParaRPr lang="ja-JP" sz="1200" spc="10" dirty="0">
                        <a:effectLst/>
                        <a:latin typeface="ＭＳ Ｐゴシック"/>
                        <a:ea typeface="ＭＳ Ｐゴシック"/>
                        <a:cs typeface="Times New Roman"/>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endParaRPr lang="ja-JP" sz="1200" spc="10" dirty="0">
                        <a:effectLst/>
                        <a:latin typeface="ＭＳ Ｐゴシック"/>
                        <a:ea typeface="ＭＳ Ｐゴシック"/>
                        <a:cs typeface="Times New Roman"/>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r>
                        <a:rPr lang="en-US" sz="1200" spc="1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1200" spc="1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2311258"/>
                  </a:ext>
                </a:extLst>
              </a:tr>
            </a:tbl>
          </a:graphicData>
        </a:graphic>
      </p:graphicFrame>
      <p:cxnSp>
        <p:nvCxnSpPr>
          <p:cNvPr id="14" name="直線矢印コネクタ 13">
            <a:extLst>
              <a:ext uri="{FF2B5EF4-FFF2-40B4-BE49-F238E27FC236}">
                <a16:creationId xmlns:a16="http://schemas.microsoft.com/office/drawing/2014/main" id="{A6B67449-BA65-9A58-FCC1-7D8E376E7A83}"/>
              </a:ext>
            </a:extLst>
          </p:cNvPr>
          <p:cNvCxnSpPr/>
          <p:nvPr/>
        </p:nvCxnSpPr>
        <p:spPr>
          <a:xfrm>
            <a:off x="3131840" y="4509120"/>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C101B07A-73AD-1877-F70E-3588602F25D2}"/>
              </a:ext>
            </a:extLst>
          </p:cNvPr>
          <p:cNvCxnSpPr/>
          <p:nvPr/>
        </p:nvCxnSpPr>
        <p:spPr>
          <a:xfrm>
            <a:off x="3563888" y="4653136"/>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21CFE569-1374-A8C0-050D-7E5F81064940}"/>
              </a:ext>
            </a:extLst>
          </p:cNvPr>
          <p:cNvCxnSpPr/>
          <p:nvPr/>
        </p:nvCxnSpPr>
        <p:spPr>
          <a:xfrm>
            <a:off x="4716016" y="4797152"/>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BDCF1C9B-4F10-ADB4-5EBD-AFB2F15977E9}"/>
              </a:ext>
            </a:extLst>
          </p:cNvPr>
          <p:cNvCxnSpPr/>
          <p:nvPr/>
        </p:nvCxnSpPr>
        <p:spPr>
          <a:xfrm>
            <a:off x="5148064" y="4941168"/>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D9EDE885-ED70-7078-FE2E-E08268ACFA20}"/>
              </a:ext>
            </a:extLst>
          </p:cNvPr>
          <p:cNvCxnSpPr>
            <a:cxnSpLocks/>
          </p:cNvCxnSpPr>
          <p:nvPr/>
        </p:nvCxnSpPr>
        <p:spPr>
          <a:xfrm>
            <a:off x="4355976" y="5373216"/>
            <a:ext cx="5760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CD1C6C35-E386-330C-424B-4844CC131B3D}"/>
              </a:ext>
            </a:extLst>
          </p:cNvPr>
          <p:cNvCxnSpPr>
            <a:cxnSpLocks/>
          </p:cNvCxnSpPr>
          <p:nvPr/>
        </p:nvCxnSpPr>
        <p:spPr>
          <a:xfrm>
            <a:off x="5868144" y="5373216"/>
            <a:ext cx="5760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76F0F27A-1B6B-E66F-457C-083444CC6B62}"/>
              </a:ext>
            </a:extLst>
          </p:cNvPr>
          <p:cNvSpPr txBox="1"/>
          <p:nvPr/>
        </p:nvSpPr>
        <p:spPr>
          <a:xfrm>
            <a:off x="5066269" y="131900"/>
            <a:ext cx="3898219"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zh-TW" altLang="en-US" sz="1200" i="1" dirty="0">
                <a:solidFill>
                  <a:prstClr val="white"/>
                </a:solidFill>
                <a:latin typeface="+mn-ea"/>
              </a:rPr>
              <a:t>研究開発内容、予算総額、研究開発線表</a:t>
            </a:r>
            <a:r>
              <a:rPr lang="ja-JP" altLang="en-US" sz="1200" i="1" dirty="0">
                <a:solidFill>
                  <a:prstClr val="white"/>
                </a:solidFill>
                <a:latin typeface="+mn-ea"/>
              </a:rPr>
              <a:t>を記載ください。</a:t>
            </a:r>
            <a:endParaRPr lang="en-US" altLang="ja-JP" sz="1200" i="1" dirty="0">
              <a:solidFill>
                <a:prstClr val="white"/>
              </a:solidFill>
              <a:latin typeface="+mn-ea"/>
            </a:endParaRPr>
          </a:p>
          <a:p>
            <a:r>
              <a:rPr lang="ja-JP" altLang="en-US" sz="1200" i="1" dirty="0">
                <a:solidFill>
                  <a:prstClr val="white"/>
                </a:solidFill>
                <a:latin typeface="+mn-ea"/>
              </a:rPr>
              <a:t>また、実施体制に変更がある場合には、変更の必要性と体制図も記載ください。</a:t>
            </a:r>
            <a:endParaRPr lang="en-US" altLang="ja-JP" sz="1200" i="1" dirty="0">
              <a:solidFill>
                <a:prstClr val="white"/>
              </a:solidFill>
              <a:latin typeface="+mn-ea"/>
            </a:endParaRPr>
          </a:p>
        </p:txBody>
      </p:sp>
      <p:sp>
        <p:nvSpPr>
          <p:cNvPr id="2" name="テキスト ボックス 1">
            <a:extLst>
              <a:ext uri="{FF2B5EF4-FFF2-40B4-BE49-F238E27FC236}">
                <a16:creationId xmlns:a16="http://schemas.microsoft.com/office/drawing/2014/main" id="{12ECE081-F682-5F29-FC18-C67CF83B4A81}"/>
              </a:ext>
            </a:extLst>
          </p:cNvPr>
          <p:cNvSpPr txBox="1"/>
          <p:nvPr/>
        </p:nvSpPr>
        <p:spPr>
          <a:xfrm>
            <a:off x="6444208" y="4365104"/>
            <a:ext cx="1965102" cy="276999"/>
          </a:xfrm>
          <a:prstGeom prst="rect">
            <a:avLst/>
          </a:prstGeom>
          <a:noFill/>
        </p:spPr>
        <p:txBody>
          <a:bodyPr wrap="square" rtlCol="0" anchor="ctr">
            <a:spAutoFit/>
          </a:bodyPr>
          <a:lstStyle/>
          <a:p>
            <a:r>
              <a:rPr lang="ja-JP" altLang="en-US" sz="1200" dirty="0"/>
              <a:t>目標：～～～～を達成</a:t>
            </a:r>
            <a:endParaRPr kumimoji="1" lang="ja-JP" altLang="en-US" sz="1200" dirty="0"/>
          </a:p>
        </p:txBody>
      </p:sp>
      <p:sp>
        <p:nvSpPr>
          <p:cNvPr id="3" name="テキスト ボックス 2">
            <a:extLst>
              <a:ext uri="{FF2B5EF4-FFF2-40B4-BE49-F238E27FC236}">
                <a16:creationId xmlns:a16="http://schemas.microsoft.com/office/drawing/2014/main" id="{8BD83C6D-93D4-63B0-0D3B-CD185AF1AA04}"/>
              </a:ext>
            </a:extLst>
          </p:cNvPr>
          <p:cNvSpPr txBox="1"/>
          <p:nvPr/>
        </p:nvSpPr>
        <p:spPr>
          <a:xfrm>
            <a:off x="6843169" y="4537463"/>
            <a:ext cx="1965102" cy="276999"/>
          </a:xfrm>
          <a:prstGeom prst="rect">
            <a:avLst/>
          </a:prstGeom>
          <a:noFill/>
        </p:spPr>
        <p:txBody>
          <a:bodyPr wrap="square" rtlCol="0" anchor="ctr">
            <a:spAutoFit/>
          </a:bodyPr>
          <a:lstStyle/>
          <a:p>
            <a:r>
              <a:rPr lang="ja-JP" altLang="en-US" sz="1200" dirty="0"/>
              <a:t>目標：～～～～を達成</a:t>
            </a:r>
            <a:endParaRPr kumimoji="1" lang="ja-JP" altLang="en-US" sz="1200" dirty="0"/>
          </a:p>
        </p:txBody>
      </p:sp>
      <p:sp>
        <p:nvSpPr>
          <p:cNvPr id="4" name="テキスト ボックス 3">
            <a:extLst>
              <a:ext uri="{FF2B5EF4-FFF2-40B4-BE49-F238E27FC236}">
                <a16:creationId xmlns:a16="http://schemas.microsoft.com/office/drawing/2014/main" id="{124EE4DC-60B2-8E50-D63F-39F292CEA8A3}"/>
              </a:ext>
            </a:extLst>
          </p:cNvPr>
          <p:cNvSpPr txBox="1"/>
          <p:nvPr/>
        </p:nvSpPr>
        <p:spPr>
          <a:xfrm>
            <a:off x="7235812" y="5003884"/>
            <a:ext cx="1728675" cy="276999"/>
          </a:xfrm>
          <a:prstGeom prst="rect">
            <a:avLst/>
          </a:prstGeom>
          <a:noFill/>
        </p:spPr>
        <p:txBody>
          <a:bodyPr wrap="square" rtlCol="0" anchor="ctr">
            <a:spAutoFit/>
          </a:bodyPr>
          <a:lstStyle/>
          <a:p>
            <a:r>
              <a:rPr lang="ja-JP" altLang="en-US" sz="1200" dirty="0"/>
              <a:t>目標：～～～～を達成</a:t>
            </a:r>
            <a:endParaRPr kumimoji="1" lang="ja-JP" altLang="en-US" sz="1200" dirty="0"/>
          </a:p>
        </p:txBody>
      </p:sp>
      <p:sp>
        <p:nvSpPr>
          <p:cNvPr id="11" name="テキスト ボックス 10">
            <a:extLst>
              <a:ext uri="{FF2B5EF4-FFF2-40B4-BE49-F238E27FC236}">
                <a16:creationId xmlns:a16="http://schemas.microsoft.com/office/drawing/2014/main" id="{10C07CF7-1410-74AA-E0D1-4F1AA6A0FA97}"/>
              </a:ext>
            </a:extLst>
          </p:cNvPr>
          <p:cNvSpPr txBox="1"/>
          <p:nvPr/>
        </p:nvSpPr>
        <p:spPr>
          <a:xfrm>
            <a:off x="7871608" y="4697555"/>
            <a:ext cx="1318026" cy="461665"/>
          </a:xfrm>
          <a:prstGeom prst="rect">
            <a:avLst/>
          </a:prstGeom>
          <a:noFill/>
        </p:spPr>
        <p:txBody>
          <a:bodyPr wrap="square" rtlCol="0" anchor="ctr">
            <a:spAutoFit/>
          </a:bodyPr>
          <a:lstStyle/>
          <a:p>
            <a:r>
              <a:rPr lang="ja-JP" altLang="en-US" sz="1200" dirty="0"/>
              <a:t>目標：～～～～</a:t>
            </a:r>
            <a:endParaRPr lang="en-US" altLang="ja-JP" sz="1200" dirty="0"/>
          </a:p>
          <a:p>
            <a:r>
              <a:rPr lang="ja-JP" altLang="en-US" sz="1200" dirty="0"/>
              <a:t>を達成</a:t>
            </a:r>
            <a:endParaRPr kumimoji="1" lang="ja-JP" altLang="en-US" sz="1200" dirty="0"/>
          </a:p>
        </p:txBody>
      </p:sp>
    </p:spTree>
    <p:extLst>
      <p:ext uri="{BB962C8B-B14F-4D97-AF65-F5344CB8AC3E}">
        <p14:creationId xmlns:p14="http://schemas.microsoft.com/office/powerpoint/2010/main" val="3616028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1273F-A04D-02A6-8134-70B8ABE42AB8}"/>
            </a:ext>
          </a:extLst>
        </p:cNvPr>
        <p:cNvGrpSpPr/>
        <p:nvPr/>
      </p:nvGrpSpPr>
      <p:grpSpPr>
        <a:xfrm>
          <a:off x="0" y="0"/>
          <a:ext cx="0" cy="0"/>
          <a:chOff x="0" y="0"/>
          <a:chExt cx="0" cy="0"/>
        </a:xfrm>
      </p:grpSpPr>
      <p:sp>
        <p:nvSpPr>
          <p:cNvPr id="6" name="スライド番号プレースホルダ 2">
            <a:extLst>
              <a:ext uri="{FF2B5EF4-FFF2-40B4-BE49-F238E27FC236}">
                <a16:creationId xmlns:a16="http://schemas.microsoft.com/office/drawing/2014/main" id="{822FE351-5254-1064-D221-460F3529D189}"/>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13</a:t>
            </a:fld>
            <a:endParaRPr lang="en-US" altLang="ja-JP" dirty="0">
              <a:solidFill>
                <a:schemeClr val="tx1"/>
              </a:solidFill>
              <a:latin typeface="+mn-ea"/>
              <a:cs typeface="メイリオ" pitchFamily="50" charset="-128"/>
            </a:endParaRPr>
          </a:p>
        </p:txBody>
      </p:sp>
      <p:sp>
        <p:nvSpPr>
          <p:cNvPr id="7" name="タイトル 1">
            <a:extLst>
              <a:ext uri="{FF2B5EF4-FFF2-40B4-BE49-F238E27FC236}">
                <a16:creationId xmlns:a16="http://schemas.microsoft.com/office/drawing/2014/main" id="{2E692111-EBFD-799A-DFA6-E6F74452982C}"/>
              </a:ext>
            </a:extLst>
          </p:cNvPr>
          <p:cNvSpPr txBox="1">
            <a:spLocks/>
          </p:cNvSpPr>
          <p:nvPr/>
        </p:nvSpPr>
        <p:spPr>
          <a:xfrm>
            <a:off x="107505" y="116632"/>
            <a:ext cx="5236852"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８．</a:t>
            </a:r>
            <a:r>
              <a:rPr lang="en-US" altLang="ja-JP" sz="2800" dirty="0">
                <a:latin typeface="+mn-ea"/>
              </a:rPr>
              <a:t>2026</a:t>
            </a:r>
            <a:r>
              <a:rPr lang="ja-JP" altLang="en-US" sz="2800" dirty="0">
                <a:latin typeface="+mn-ea"/>
              </a:rPr>
              <a:t>年度研究開発の提案（１）</a:t>
            </a:r>
          </a:p>
          <a:p>
            <a:pPr algn="l"/>
            <a:endParaRPr lang="ja-JP" altLang="en-US" sz="2800" dirty="0">
              <a:latin typeface="+mn-ea"/>
            </a:endParaRPr>
          </a:p>
        </p:txBody>
      </p:sp>
      <p:sp>
        <p:nvSpPr>
          <p:cNvPr id="8" name="スライド番号プレースホルダ 2">
            <a:extLst>
              <a:ext uri="{FF2B5EF4-FFF2-40B4-BE49-F238E27FC236}">
                <a16:creationId xmlns:a16="http://schemas.microsoft.com/office/drawing/2014/main" id="{3088CF58-6691-061B-2195-7DBAEE95E824}"/>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13</a:t>
            </a:fld>
            <a:endParaRPr lang="en-US" altLang="ja-JP" dirty="0">
              <a:solidFill>
                <a:schemeClr val="tx1"/>
              </a:solidFill>
              <a:latin typeface="+mn-ea"/>
              <a:cs typeface="メイリオ" pitchFamily="50" charset="-128"/>
            </a:endParaRPr>
          </a:p>
        </p:txBody>
      </p:sp>
      <p:sp>
        <p:nvSpPr>
          <p:cNvPr id="2" name="テキスト ボックス 1">
            <a:extLst>
              <a:ext uri="{FF2B5EF4-FFF2-40B4-BE49-F238E27FC236}">
                <a16:creationId xmlns:a16="http://schemas.microsoft.com/office/drawing/2014/main" id="{5D063A7E-2D00-637D-C069-F2C55A3F9E57}"/>
              </a:ext>
            </a:extLst>
          </p:cNvPr>
          <p:cNvSpPr txBox="1"/>
          <p:nvPr/>
        </p:nvSpPr>
        <p:spPr>
          <a:xfrm>
            <a:off x="3347864" y="2276872"/>
            <a:ext cx="552097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提案の背景（産業・社会ニーズ等）、必要性（国プロとしての実施の必要性含む）、既存提案との関係性、研究開発の内容、実施計画、実施により得られる効果、目標等の概要を簡潔に記載ください。</a:t>
            </a:r>
          </a:p>
        </p:txBody>
      </p:sp>
      <p:sp>
        <p:nvSpPr>
          <p:cNvPr id="3" name="正方形/長方形 2">
            <a:extLst>
              <a:ext uri="{FF2B5EF4-FFF2-40B4-BE49-F238E27FC236}">
                <a16:creationId xmlns:a16="http://schemas.microsoft.com/office/drawing/2014/main" id="{174CBF4C-B138-8A70-5F78-1E15134D438B}"/>
              </a:ext>
            </a:extLst>
          </p:cNvPr>
          <p:cNvSpPr/>
          <p:nvPr/>
        </p:nvSpPr>
        <p:spPr>
          <a:xfrm>
            <a:off x="107777" y="997815"/>
            <a:ext cx="8869237" cy="1999137"/>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4" name="正方形/長方形 3">
            <a:extLst>
              <a:ext uri="{FF2B5EF4-FFF2-40B4-BE49-F238E27FC236}">
                <a16:creationId xmlns:a16="http://schemas.microsoft.com/office/drawing/2014/main" id="{6B792E12-D330-94F1-1CF3-5A6450E5FEC8}"/>
              </a:ext>
            </a:extLst>
          </p:cNvPr>
          <p:cNvSpPr/>
          <p:nvPr/>
        </p:nvSpPr>
        <p:spPr>
          <a:xfrm>
            <a:off x="106313" y="781791"/>
            <a:ext cx="2160000"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a:extLst>
              <a:ext uri="{FF2B5EF4-FFF2-40B4-BE49-F238E27FC236}">
                <a16:creationId xmlns:a16="http://schemas.microsoft.com/office/drawing/2014/main" id="{FB9BE25A-0CC2-4EDD-2FD5-D8E05D7BF29C}"/>
              </a:ext>
            </a:extLst>
          </p:cNvPr>
          <p:cNvSpPr>
            <a:spLocks noChangeArrowheads="1"/>
          </p:cNvSpPr>
          <p:nvPr/>
        </p:nvSpPr>
        <p:spPr bwMode="auto">
          <a:xfrm>
            <a:off x="107504" y="1164252"/>
            <a:ext cx="8869510" cy="461665"/>
          </a:xfrm>
          <a:prstGeom prst="rect">
            <a:avLst/>
          </a:prstGeom>
          <a:noFill/>
          <a:ln w="9525">
            <a:noFill/>
            <a:miter lim="800000"/>
            <a:headEnd/>
            <a:tailEnd/>
          </a:ln>
        </p:spPr>
        <p:txBody>
          <a:bodyPr wrap="square">
            <a:spAutoFit/>
          </a:bodyPr>
          <a:lstStyle/>
          <a:p>
            <a:pPr>
              <a:spcBef>
                <a:spcPts val="600"/>
              </a:spcBef>
            </a:pPr>
            <a:r>
              <a:rPr lang="ja-JP" altLang="en-US" sz="1200" dirty="0">
                <a:latin typeface="+mn-ea"/>
              </a:rPr>
              <a:t>　</a:t>
            </a:r>
            <a:r>
              <a:rPr lang="ja-JP" altLang="en-US" sz="1200" dirty="0">
                <a:solidFill>
                  <a:srgbClr val="0070C0"/>
                </a:solidFill>
                <a:latin typeface="+mn-ea"/>
              </a:rPr>
              <a:t>今後 ●● の急激な高まりが予想されており、●●が必要とされている。そこで●●の課題解決を目的に、 ●● （手法）を用いて、 ●●に関する開発を行う。当該技術を○○に適用（社会実装）し、○○○という事業展開をすることを想定する。</a:t>
            </a:r>
            <a:endParaRPr lang="en-US" altLang="ja-JP" sz="1200" dirty="0">
              <a:latin typeface="+mn-ea"/>
            </a:endParaRPr>
          </a:p>
        </p:txBody>
      </p:sp>
      <p:sp>
        <p:nvSpPr>
          <p:cNvPr id="13" name="テキスト ボックス 12">
            <a:extLst>
              <a:ext uri="{FF2B5EF4-FFF2-40B4-BE49-F238E27FC236}">
                <a16:creationId xmlns:a16="http://schemas.microsoft.com/office/drawing/2014/main" id="{6A7B3924-5545-710A-C5D2-1DEC8C8042E5}"/>
              </a:ext>
            </a:extLst>
          </p:cNvPr>
          <p:cNvSpPr txBox="1"/>
          <p:nvPr/>
        </p:nvSpPr>
        <p:spPr>
          <a:xfrm>
            <a:off x="3347864" y="3616192"/>
            <a:ext cx="5424511"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・提案事業の概要に係る説明図を記載ください。研究開発の概要に加え、技術開発の成果がどのように将来的に社会実装され、産業社会の革新をもたらすかに係るイメージも併せて記載ください。</a:t>
            </a:r>
            <a:endParaRPr lang="en-US" altLang="ja-JP" sz="1200" i="1" dirty="0">
              <a:solidFill>
                <a:schemeClr val="bg1"/>
              </a:solidFill>
              <a:latin typeface="+mn-ea"/>
            </a:endParaRPr>
          </a:p>
          <a:p>
            <a:r>
              <a:rPr lang="ja-JP" altLang="en-US" sz="1200" i="1" dirty="0">
                <a:solidFill>
                  <a:schemeClr val="bg1"/>
                </a:solidFill>
                <a:latin typeface="+mn-ea"/>
              </a:rPr>
              <a:t>・提案者が保有するコア技術の特徴、強み等との関連について、併せて記載ください。</a:t>
            </a:r>
            <a:endParaRPr lang="en-US" altLang="ja-JP" sz="1200" i="1" dirty="0">
              <a:solidFill>
                <a:schemeClr val="bg1"/>
              </a:solidFill>
              <a:latin typeface="+mn-ea"/>
            </a:endParaRPr>
          </a:p>
        </p:txBody>
      </p:sp>
      <p:sp>
        <p:nvSpPr>
          <p:cNvPr id="19" name="正方形/長方形 18">
            <a:extLst>
              <a:ext uri="{FF2B5EF4-FFF2-40B4-BE49-F238E27FC236}">
                <a16:creationId xmlns:a16="http://schemas.microsoft.com/office/drawing/2014/main" id="{813EA291-F28F-6310-DA29-5951024F5505}"/>
              </a:ext>
            </a:extLst>
          </p:cNvPr>
          <p:cNvSpPr/>
          <p:nvPr/>
        </p:nvSpPr>
        <p:spPr>
          <a:xfrm>
            <a:off x="107777" y="3429001"/>
            <a:ext cx="8869237" cy="3118530"/>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22" name="正方形/長方形 21">
            <a:extLst>
              <a:ext uri="{FF2B5EF4-FFF2-40B4-BE49-F238E27FC236}">
                <a16:creationId xmlns:a16="http://schemas.microsoft.com/office/drawing/2014/main" id="{0A688C91-4692-94D7-3D94-0D5CA504B61A}"/>
              </a:ext>
            </a:extLst>
          </p:cNvPr>
          <p:cNvSpPr/>
          <p:nvPr/>
        </p:nvSpPr>
        <p:spPr>
          <a:xfrm>
            <a:off x="106313" y="3212976"/>
            <a:ext cx="2160000"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提案事業の概要説明図</a:t>
            </a:r>
          </a:p>
        </p:txBody>
      </p:sp>
    </p:spTree>
    <p:extLst>
      <p:ext uri="{BB962C8B-B14F-4D97-AF65-F5344CB8AC3E}">
        <p14:creationId xmlns:p14="http://schemas.microsoft.com/office/powerpoint/2010/main" val="64265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 2">
            <a:extLst>
              <a:ext uri="{FF2B5EF4-FFF2-40B4-BE49-F238E27FC236}">
                <a16:creationId xmlns:a16="http://schemas.microsoft.com/office/drawing/2014/main" id="{964B2CFB-7CCB-E689-6881-FE85364C7D28}"/>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14</a:t>
            </a:fld>
            <a:endParaRPr lang="en-US" altLang="ja-JP" dirty="0">
              <a:solidFill>
                <a:schemeClr val="tx1"/>
              </a:solidFill>
              <a:latin typeface="+mn-ea"/>
              <a:cs typeface="メイリオ" pitchFamily="50" charset="-128"/>
            </a:endParaRPr>
          </a:p>
        </p:txBody>
      </p:sp>
      <p:sp>
        <p:nvSpPr>
          <p:cNvPr id="8" name="スライド番号プレースホルダ 2">
            <a:extLst>
              <a:ext uri="{FF2B5EF4-FFF2-40B4-BE49-F238E27FC236}">
                <a16:creationId xmlns:a16="http://schemas.microsoft.com/office/drawing/2014/main" id="{E242E7B4-69B5-F920-CEA6-2432DB260C9E}"/>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14</a:t>
            </a:fld>
            <a:endParaRPr lang="en-US" altLang="ja-JP" dirty="0">
              <a:solidFill>
                <a:schemeClr val="tx1"/>
              </a:solidFill>
              <a:latin typeface="+mn-ea"/>
              <a:cs typeface="メイリオ" pitchFamily="50" charset="-128"/>
            </a:endParaRPr>
          </a:p>
        </p:txBody>
      </p:sp>
      <p:sp>
        <p:nvSpPr>
          <p:cNvPr id="9" name="正方形/長方形 8">
            <a:extLst>
              <a:ext uri="{FF2B5EF4-FFF2-40B4-BE49-F238E27FC236}">
                <a16:creationId xmlns:a16="http://schemas.microsoft.com/office/drawing/2014/main" id="{FCE01A20-B821-7F59-512D-FFC7EED14DAC}"/>
              </a:ext>
            </a:extLst>
          </p:cNvPr>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graphicFrame>
        <p:nvGraphicFramePr>
          <p:cNvPr id="10" name="表 9">
            <a:extLst>
              <a:ext uri="{FF2B5EF4-FFF2-40B4-BE49-F238E27FC236}">
                <a16:creationId xmlns:a16="http://schemas.microsoft.com/office/drawing/2014/main" id="{29483C78-8872-31CB-D508-1F2898EB0673}"/>
              </a:ext>
            </a:extLst>
          </p:cNvPr>
          <p:cNvGraphicFramePr>
            <a:graphicFrameLocks noGrp="1"/>
          </p:cNvGraphicFramePr>
          <p:nvPr>
            <p:extLst>
              <p:ext uri="{D42A27DB-BD31-4B8C-83A1-F6EECF244321}">
                <p14:modId xmlns:p14="http://schemas.microsoft.com/office/powerpoint/2010/main" val="2732194962"/>
              </p:ext>
            </p:extLst>
          </p:nvPr>
        </p:nvGraphicFramePr>
        <p:xfrm>
          <a:off x="274352" y="1161211"/>
          <a:ext cx="8496945" cy="2465181"/>
        </p:xfrm>
        <a:graphic>
          <a:graphicData uri="http://schemas.openxmlformats.org/drawingml/2006/table">
            <a:tbl>
              <a:tblPr firstRow="1" bandRow="1">
                <a:tableStyleId>{5940675A-B579-460E-94D1-54222C63F5DA}</a:tableStyleId>
              </a:tblPr>
              <a:tblGrid>
                <a:gridCol w="2832315">
                  <a:extLst>
                    <a:ext uri="{9D8B030D-6E8A-4147-A177-3AD203B41FA5}">
                      <a16:colId xmlns:a16="http://schemas.microsoft.com/office/drawing/2014/main" val="20000"/>
                    </a:ext>
                  </a:extLst>
                </a:gridCol>
                <a:gridCol w="3967742">
                  <a:extLst>
                    <a:ext uri="{9D8B030D-6E8A-4147-A177-3AD203B41FA5}">
                      <a16:colId xmlns:a16="http://schemas.microsoft.com/office/drawing/2014/main" val="20001"/>
                    </a:ext>
                  </a:extLst>
                </a:gridCol>
                <a:gridCol w="1696888">
                  <a:extLst>
                    <a:ext uri="{9D8B030D-6E8A-4147-A177-3AD203B41FA5}">
                      <a16:colId xmlns:a16="http://schemas.microsoft.com/office/drawing/2014/main" val="20002"/>
                    </a:ext>
                  </a:extLst>
                </a:gridCol>
              </a:tblGrid>
              <a:tr h="235684">
                <a:tc>
                  <a:txBody>
                    <a:bodyPr/>
                    <a:lstStyle/>
                    <a:p>
                      <a:pPr>
                        <a:lnSpc>
                          <a:spcPts val="1200"/>
                        </a:lnSpc>
                      </a:pPr>
                      <a:r>
                        <a:rPr kumimoji="1" lang="ja-JP" altLang="en-US" sz="1200" dirty="0"/>
                        <a:t>実施項目</a:t>
                      </a:r>
                    </a:p>
                  </a:txBody>
                  <a:tcPr/>
                </a:tc>
                <a:tc>
                  <a:txBody>
                    <a:bodyPr/>
                    <a:lstStyle/>
                    <a:p>
                      <a:pPr>
                        <a:lnSpc>
                          <a:spcPts val="1200"/>
                        </a:lnSpc>
                      </a:pPr>
                      <a:r>
                        <a:rPr kumimoji="1" lang="ja-JP" altLang="en-US" sz="1200" dirty="0"/>
                        <a:t>研究開発の概要と</a:t>
                      </a:r>
                      <a:r>
                        <a:rPr kumimoji="1" lang="en-US" altLang="ja-JP" sz="1200" dirty="0"/>
                        <a:t>2026</a:t>
                      </a:r>
                      <a:r>
                        <a:rPr kumimoji="1" lang="ja-JP" altLang="en-US" sz="1200" dirty="0"/>
                        <a:t>年度実施の必要性</a:t>
                      </a:r>
                    </a:p>
                  </a:txBody>
                  <a:tcPr/>
                </a:tc>
                <a:tc>
                  <a:txBody>
                    <a:bodyPr/>
                    <a:lstStyle/>
                    <a:p>
                      <a:pPr>
                        <a:lnSpc>
                          <a:spcPts val="1200"/>
                        </a:lnSpc>
                      </a:pPr>
                      <a:r>
                        <a:rPr kumimoji="1" lang="ja-JP" altLang="en-US" sz="1200" dirty="0"/>
                        <a:t>予算（百万円）</a:t>
                      </a:r>
                    </a:p>
                  </a:txBody>
                  <a:tcPr/>
                </a:tc>
                <a:extLst>
                  <a:ext uri="{0D108BD9-81ED-4DB2-BD59-A6C34878D82A}">
                    <a16:rowId xmlns:a16="http://schemas.microsoft.com/office/drawing/2014/main" val="10000"/>
                  </a:ext>
                </a:extLst>
              </a:tr>
              <a:tr h="226768">
                <a:tc>
                  <a:txBody>
                    <a:bodyPr/>
                    <a:lstStyle/>
                    <a:p>
                      <a:pPr>
                        <a:lnSpc>
                          <a:spcPts val="1200"/>
                        </a:lnSpc>
                      </a:pPr>
                      <a:r>
                        <a:rPr kumimoji="1" lang="ja-JP" altLang="en-US" sz="1200" dirty="0">
                          <a:solidFill>
                            <a:srgbClr val="0070C0"/>
                          </a:solidFill>
                        </a:rPr>
                        <a:t>①</a:t>
                      </a:r>
                      <a:r>
                        <a:rPr kumimoji="1" lang="en-US" altLang="ja-JP" sz="1200" dirty="0">
                          <a:solidFill>
                            <a:srgbClr val="0070C0"/>
                          </a:solidFill>
                        </a:rPr>
                        <a:t>-1 △△</a:t>
                      </a:r>
                      <a:r>
                        <a:rPr kumimoji="1" lang="ja-JP" altLang="en-US" sz="1200" dirty="0">
                          <a:solidFill>
                            <a:srgbClr val="0070C0"/>
                          </a:solidFill>
                        </a:rPr>
                        <a:t>の調査</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1"/>
                  </a:ext>
                </a:extLst>
              </a:tr>
              <a:tr h="253349">
                <a:tc>
                  <a:txBody>
                    <a:bodyPr/>
                    <a:lstStyle/>
                    <a:p>
                      <a:pPr>
                        <a:lnSpc>
                          <a:spcPts val="1200"/>
                        </a:lnSpc>
                      </a:pPr>
                      <a:r>
                        <a:rPr kumimoji="1" lang="ja-JP" altLang="en-US" sz="1200" dirty="0">
                          <a:solidFill>
                            <a:srgbClr val="0070C0"/>
                          </a:solidFill>
                        </a:rPr>
                        <a:t>①</a:t>
                      </a:r>
                      <a:r>
                        <a:rPr kumimoji="1" lang="en-US" altLang="ja-JP" sz="1200" dirty="0">
                          <a:solidFill>
                            <a:srgbClr val="0070C0"/>
                          </a:solidFill>
                        </a:rPr>
                        <a:t>-2 △△</a:t>
                      </a:r>
                      <a:r>
                        <a:rPr kumimoji="1" lang="ja-JP" altLang="en-US" sz="1200" dirty="0">
                          <a:solidFill>
                            <a:srgbClr val="0070C0"/>
                          </a:solidFill>
                        </a:rPr>
                        <a:t>の研究開発</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2"/>
                  </a:ext>
                </a:extLst>
              </a:tr>
              <a:tr h="226768">
                <a:tc>
                  <a:txBody>
                    <a:bodyPr/>
                    <a:lstStyle/>
                    <a:p>
                      <a:pPr>
                        <a:lnSpc>
                          <a:spcPts val="1200"/>
                        </a:lnSpc>
                      </a:pPr>
                      <a:r>
                        <a:rPr kumimoji="1" lang="ja-JP" altLang="en-US" sz="1200" dirty="0">
                          <a:solidFill>
                            <a:srgbClr val="0070C0"/>
                          </a:solidFill>
                        </a:rPr>
                        <a:t>②</a:t>
                      </a:r>
                      <a:r>
                        <a:rPr kumimoji="1" lang="en-US" altLang="ja-JP" sz="1200" dirty="0">
                          <a:solidFill>
                            <a:srgbClr val="0070C0"/>
                          </a:solidFill>
                        </a:rPr>
                        <a:t>-1 ××</a:t>
                      </a:r>
                      <a:r>
                        <a:rPr kumimoji="1" lang="ja-JP" altLang="en-US" sz="1200" dirty="0">
                          <a:solidFill>
                            <a:srgbClr val="0070C0"/>
                          </a:solidFill>
                        </a:rPr>
                        <a:t>の研究開発</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3"/>
                  </a:ext>
                </a:extLst>
              </a:tr>
              <a:tr h="226768">
                <a:tc>
                  <a:txBody>
                    <a:bodyPr/>
                    <a:lstStyle/>
                    <a:p>
                      <a:pPr>
                        <a:lnSpc>
                          <a:spcPts val="1200"/>
                        </a:lnSpc>
                      </a:pPr>
                      <a:r>
                        <a:rPr kumimoji="1" lang="ja-JP" altLang="en-US" sz="1200" dirty="0">
                          <a:solidFill>
                            <a:srgbClr val="0070C0"/>
                          </a:solidFill>
                        </a:rPr>
                        <a:t>②</a:t>
                      </a:r>
                      <a:r>
                        <a:rPr kumimoji="1" lang="en-US" altLang="ja-JP" sz="1200" dirty="0">
                          <a:solidFill>
                            <a:srgbClr val="0070C0"/>
                          </a:solidFill>
                        </a:rPr>
                        <a:t>-2 ××</a:t>
                      </a:r>
                      <a:r>
                        <a:rPr kumimoji="1" lang="ja-JP" altLang="en-US" sz="1200" dirty="0">
                          <a:solidFill>
                            <a:srgbClr val="0070C0"/>
                          </a:solidFill>
                        </a:rPr>
                        <a:t>の研究開発</a:t>
                      </a:r>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4"/>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5"/>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6"/>
                  </a:ext>
                </a:extLst>
              </a:tr>
              <a:tr h="23135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7"/>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8"/>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9"/>
                  </a:ext>
                </a:extLst>
              </a:tr>
            </a:tbl>
          </a:graphicData>
        </a:graphic>
      </p:graphicFrame>
      <p:graphicFrame>
        <p:nvGraphicFramePr>
          <p:cNvPr id="12" name="表 11">
            <a:extLst>
              <a:ext uri="{FF2B5EF4-FFF2-40B4-BE49-F238E27FC236}">
                <a16:creationId xmlns:a16="http://schemas.microsoft.com/office/drawing/2014/main" id="{AA523FD3-C18D-3BEB-3A7F-D1B594797895}"/>
              </a:ext>
            </a:extLst>
          </p:cNvPr>
          <p:cNvGraphicFramePr>
            <a:graphicFrameLocks noGrp="1"/>
          </p:cNvGraphicFramePr>
          <p:nvPr>
            <p:extLst>
              <p:ext uri="{D42A27DB-BD31-4B8C-83A1-F6EECF244321}">
                <p14:modId xmlns:p14="http://schemas.microsoft.com/office/powerpoint/2010/main" val="768664471"/>
              </p:ext>
            </p:extLst>
          </p:nvPr>
        </p:nvGraphicFramePr>
        <p:xfrm>
          <a:off x="323527" y="3945501"/>
          <a:ext cx="8447768" cy="2415611"/>
        </p:xfrm>
        <a:graphic>
          <a:graphicData uri="http://schemas.openxmlformats.org/drawingml/2006/table">
            <a:tbl>
              <a:tblPr/>
              <a:tblGrid>
                <a:gridCol w="2377452">
                  <a:extLst>
                    <a:ext uri="{9D8B030D-6E8A-4147-A177-3AD203B41FA5}">
                      <a16:colId xmlns:a16="http://schemas.microsoft.com/office/drawing/2014/main" val="3729661620"/>
                    </a:ext>
                  </a:extLst>
                </a:gridCol>
                <a:gridCol w="1517579">
                  <a:extLst>
                    <a:ext uri="{9D8B030D-6E8A-4147-A177-3AD203B41FA5}">
                      <a16:colId xmlns:a16="http://schemas.microsoft.com/office/drawing/2014/main" val="641564362"/>
                    </a:ext>
                  </a:extLst>
                </a:gridCol>
                <a:gridCol w="1517579">
                  <a:extLst>
                    <a:ext uri="{9D8B030D-6E8A-4147-A177-3AD203B41FA5}">
                      <a16:colId xmlns:a16="http://schemas.microsoft.com/office/drawing/2014/main" val="3339161143"/>
                    </a:ext>
                  </a:extLst>
                </a:gridCol>
                <a:gridCol w="1517579">
                  <a:extLst>
                    <a:ext uri="{9D8B030D-6E8A-4147-A177-3AD203B41FA5}">
                      <a16:colId xmlns:a16="http://schemas.microsoft.com/office/drawing/2014/main" val="519020473"/>
                    </a:ext>
                  </a:extLst>
                </a:gridCol>
                <a:gridCol w="1517579">
                  <a:extLst>
                    <a:ext uri="{9D8B030D-6E8A-4147-A177-3AD203B41FA5}">
                      <a16:colId xmlns:a16="http://schemas.microsoft.com/office/drawing/2014/main" val="3087588468"/>
                    </a:ext>
                  </a:extLst>
                </a:gridCol>
              </a:tblGrid>
              <a:tr h="263531">
                <a:tc rowSpan="2">
                  <a:txBody>
                    <a:bodyPr/>
                    <a:lstStyle/>
                    <a:p>
                      <a:pPr algn="just" latinLnBrk="1">
                        <a:lnSpc>
                          <a:spcPts val="1580"/>
                        </a:lnSpc>
                        <a:buNone/>
                      </a:pPr>
                      <a:r>
                        <a:rPr lang="ja-JP"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実施項目</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ctr" latinLnBrk="1">
                        <a:lnSpc>
                          <a:spcPts val="1580"/>
                        </a:lnSpc>
                        <a:buNone/>
                      </a:pPr>
                      <a:r>
                        <a:rPr lang="en-US" sz="1200" i="0" spc="1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2026</a:t>
                      </a:r>
                      <a:r>
                        <a:rPr lang="ja-JP" sz="1200" i="0" spc="10" dirty="0">
                          <a:solidFill>
                            <a:schemeClr val="tx1"/>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年度</a:t>
                      </a: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6924014"/>
                  </a:ext>
                </a:extLst>
              </a:tr>
              <a:tr h="191381">
                <a:tc vMerge="1">
                  <a:txBody>
                    <a:bodyPr/>
                    <a:lstStyle/>
                    <a:p>
                      <a:endParaRPr kumimoji="1" lang="ja-JP" altLang="en-US"/>
                    </a:p>
                  </a:txBody>
                  <a:tcPr/>
                </a:tc>
                <a:tc>
                  <a:txBody>
                    <a:bodyPr/>
                    <a:lstStyle/>
                    <a:p>
                      <a:pPr algn="ctr" latinLnBrk="1">
                        <a:lnSpc>
                          <a:spcPts val="1000"/>
                        </a:lnSpc>
                        <a:buNone/>
                      </a:pPr>
                      <a:r>
                        <a:rPr lang="en-US"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1Q</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latinLnBrk="1">
                        <a:lnSpc>
                          <a:spcPts val="1000"/>
                        </a:lnSpc>
                        <a:buNone/>
                      </a:pPr>
                      <a:r>
                        <a:rPr lang="en-US"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2Q</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latinLnBrk="1">
                        <a:lnSpc>
                          <a:spcPts val="1000"/>
                        </a:lnSpc>
                        <a:buNone/>
                      </a:pPr>
                      <a:r>
                        <a:rPr lang="en-US"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3Q</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latinLnBrk="1">
                        <a:lnSpc>
                          <a:spcPts val="1000"/>
                        </a:lnSpc>
                        <a:buNone/>
                      </a:pPr>
                      <a:r>
                        <a:rPr lang="en-US"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4Q</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1181844"/>
                  </a:ext>
                </a:extLst>
              </a:tr>
              <a:tr h="1960699">
                <a:tc>
                  <a:txBody>
                    <a:bodyPr/>
                    <a:lstStyle/>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△△の調査</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①</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△△の研究開発</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-1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××の研究開発</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a:buNone/>
                      </a:pP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②</a:t>
                      </a:r>
                      <a:r>
                        <a:rPr lang="en-US"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-2 </a:t>
                      </a:r>
                      <a:r>
                        <a:rPr lang="ja-JP" sz="1200" kern="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××の研究開発</a:t>
                      </a:r>
                      <a:endParaRPr lang="ja-JP" sz="1200" kern="10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a:lnSpc>
                          <a:spcPts val="1580"/>
                        </a:lnSpc>
                        <a:buNone/>
                      </a:pPr>
                      <a:r>
                        <a:rPr lang="ja-JP" sz="120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および</a:t>
                      </a:r>
                      <a:endParaRPr lang="ja-JP" sz="1200" spc="1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p>
                      <a:pPr algn="just" latinLnBrk="1">
                        <a:lnSpc>
                          <a:spcPts val="1580"/>
                        </a:lnSpc>
                        <a:buNone/>
                      </a:pPr>
                      <a:r>
                        <a:rPr lang="ja-JP" sz="1200" spc="10" dirty="0">
                          <a:solidFill>
                            <a:srgbClr val="0070C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上記の情報発信</a:t>
                      </a:r>
                      <a:endParaRPr lang="ja-JP" sz="1200" spc="1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r>
                        <a:rPr lang="en-US"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r>
                        <a:rPr lang="en-US"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r>
                        <a:rPr lang="en-US" sz="1200" spc="1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1200" spc="1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latinLnBrk="1">
                        <a:lnSpc>
                          <a:spcPts val="1580"/>
                        </a:lnSpc>
                        <a:buNone/>
                      </a:pPr>
                      <a:r>
                        <a:rPr lang="en-US" sz="1200" spc="10" dirty="0">
                          <a:solidFill>
                            <a:srgbClr val="000000"/>
                          </a:solidFill>
                          <a:effectLst/>
                          <a:latin typeface="ＭＳ Ｐゴシック" panose="020B0600070205080204" pitchFamily="50" charset="-128"/>
                          <a:ea typeface="ＭＳ Ｐゴシック" panose="020B0600070205080204" pitchFamily="50" charset="-128"/>
                          <a:cs typeface="Times New Roman" panose="02020603050405020304" pitchFamily="18" charset="0"/>
                        </a:rPr>
                        <a:t> </a:t>
                      </a:r>
                      <a:endParaRPr lang="ja-JP" sz="1200" spc="10" dirty="0">
                        <a:effectLst/>
                        <a:latin typeface="ＭＳ Ｐゴシック" panose="020B0600070205080204" pitchFamily="50" charset="-128"/>
                        <a:ea typeface="ＭＳ Ｐゴシック" panose="020B0600070205080204" pitchFamily="50" charset="-128"/>
                        <a:cs typeface="Times New Roman" panose="02020603050405020304" pitchFamily="18" charset="0"/>
                      </a:endParaRPr>
                    </a:p>
                  </a:txBody>
                  <a:tcPr marL="62865" marR="6286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2311258"/>
                  </a:ext>
                </a:extLst>
              </a:tr>
            </a:tbl>
          </a:graphicData>
        </a:graphic>
      </p:graphicFrame>
      <p:cxnSp>
        <p:nvCxnSpPr>
          <p:cNvPr id="14" name="直線矢印コネクタ 13">
            <a:extLst>
              <a:ext uri="{FF2B5EF4-FFF2-40B4-BE49-F238E27FC236}">
                <a16:creationId xmlns:a16="http://schemas.microsoft.com/office/drawing/2014/main" id="{337B5964-75F5-4C47-C0CA-F3EF446F076C}"/>
              </a:ext>
            </a:extLst>
          </p:cNvPr>
          <p:cNvCxnSpPr/>
          <p:nvPr/>
        </p:nvCxnSpPr>
        <p:spPr>
          <a:xfrm>
            <a:off x="3131840" y="4509120"/>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52075DAF-9A8E-89AC-BEC1-CD1116CD0CBC}"/>
              </a:ext>
            </a:extLst>
          </p:cNvPr>
          <p:cNvCxnSpPr/>
          <p:nvPr/>
        </p:nvCxnSpPr>
        <p:spPr>
          <a:xfrm>
            <a:off x="3563888" y="4653136"/>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4EAFF162-99BF-4EAC-A930-345A65F265FE}"/>
              </a:ext>
            </a:extLst>
          </p:cNvPr>
          <p:cNvCxnSpPr/>
          <p:nvPr/>
        </p:nvCxnSpPr>
        <p:spPr>
          <a:xfrm>
            <a:off x="4716016" y="4797152"/>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B3F34266-FE59-7235-1193-83248079F6B9}"/>
              </a:ext>
            </a:extLst>
          </p:cNvPr>
          <p:cNvCxnSpPr/>
          <p:nvPr/>
        </p:nvCxnSpPr>
        <p:spPr>
          <a:xfrm>
            <a:off x="5148064" y="4941168"/>
            <a:ext cx="31683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EB9AEB3D-D2AB-83E0-1375-069080BFDCAF}"/>
              </a:ext>
            </a:extLst>
          </p:cNvPr>
          <p:cNvCxnSpPr>
            <a:cxnSpLocks/>
          </p:cNvCxnSpPr>
          <p:nvPr/>
        </p:nvCxnSpPr>
        <p:spPr>
          <a:xfrm>
            <a:off x="4355976" y="5373216"/>
            <a:ext cx="5760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193170A-D5C5-52AE-AA76-3E0C60A8DF70}"/>
              </a:ext>
            </a:extLst>
          </p:cNvPr>
          <p:cNvCxnSpPr>
            <a:cxnSpLocks/>
          </p:cNvCxnSpPr>
          <p:nvPr/>
        </p:nvCxnSpPr>
        <p:spPr>
          <a:xfrm>
            <a:off x="5868144" y="5373216"/>
            <a:ext cx="5760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644A1A65-95C7-69BF-92F6-7B144D3B2FAD}"/>
              </a:ext>
            </a:extLst>
          </p:cNvPr>
          <p:cNvSpPr txBox="1"/>
          <p:nvPr/>
        </p:nvSpPr>
        <p:spPr>
          <a:xfrm>
            <a:off x="5708342" y="131900"/>
            <a:ext cx="3256146"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zh-TW" altLang="en-US" sz="1200" i="1" dirty="0">
                <a:solidFill>
                  <a:prstClr val="white"/>
                </a:solidFill>
                <a:latin typeface="+mn-ea"/>
              </a:rPr>
              <a:t>研究開発内容、予算総額、研究開発線表</a:t>
            </a:r>
            <a:r>
              <a:rPr lang="ja-JP" altLang="en-US" sz="1200" i="1" dirty="0">
                <a:solidFill>
                  <a:prstClr val="white"/>
                </a:solidFill>
                <a:latin typeface="+mn-ea"/>
              </a:rPr>
              <a:t>を記載ください。</a:t>
            </a:r>
            <a:endParaRPr lang="en-US" altLang="ja-JP" sz="1200" i="1" dirty="0">
              <a:solidFill>
                <a:prstClr val="white"/>
              </a:solidFill>
              <a:latin typeface="+mn-ea"/>
            </a:endParaRPr>
          </a:p>
          <a:p>
            <a:r>
              <a:rPr lang="ja-JP" altLang="en-US" sz="1200" i="1" dirty="0">
                <a:solidFill>
                  <a:prstClr val="white"/>
                </a:solidFill>
                <a:latin typeface="+mn-ea"/>
              </a:rPr>
              <a:t>また、実施体制に変更がある場合には、変更の必要性と体制図も記載ください。</a:t>
            </a:r>
            <a:endParaRPr lang="ja-JP" altLang="ja-JP" sz="1200" i="1" dirty="0">
              <a:solidFill>
                <a:prstClr val="white"/>
              </a:solidFill>
              <a:latin typeface="+mn-ea"/>
            </a:endParaRPr>
          </a:p>
        </p:txBody>
      </p:sp>
      <p:cxnSp>
        <p:nvCxnSpPr>
          <p:cNvPr id="2" name="直線矢印コネクタ 1">
            <a:extLst>
              <a:ext uri="{FF2B5EF4-FFF2-40B4-BE49-F238E27FC236}">
                <a16:creationId xmlns:a16="http://schemas.microsoft.com/office/drawing/2014/main" id="{B32B940F-8551-CCBA-5640-27B25C846F45}"/>
              </a:ext>
            </a:extLst>
          </p:cNvPr>
          <p:cNvCxnSpPr>
            <a:cxnSpLocks/>
          </p:cNvCxnSpPr>
          <p:nvPr/>
        </p:nvCxnSpPr>
        <p:spPr>
          <a:xfrm>
            <a:off x="5868144" y="5373216"/>
            <a:ext cx="5760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3BA7409C-9EE5-4851-FA49-318BBD5D2A82}"/>
              </a:ext>
            </a:extLst>
          </p:cNvPr>
          <p:cNvSpPr txBox="1"/>
          <p:nvPr/>
        </p:nvSpPr>
        <p:spPr>
          <a:xfrm>
            <a:off x="6444208" y="4365104"/>
            <a:ext cx="1965102" cy="276999"/>
          </a:xfrm>
          <a:prstGeom prst="rect">
            <a:avLst/>
          </a:prstGeom>
          <a:noFill/>
        </p:spPr>
        <p:txBody>
          <a:bodyPr wrap="square" rtlCol="0" anchor="ctr">
            <a:spAutoFit/>
          </a:bodyPr>
          <a:lstStyle/>
          <a:p>
            <a:r>
              <a:rPr lang="ja-JP" altLang="en-US" sz="1200" dirty="0"/>
              <a:t>目標：～～～～を達成</a:t>
            </a:r>
            <a:endParaRPr kumimoji="1" lang="ja-JP" altLang="en-US" sz="1200" dirty="0"/>
          </a:p>
        </p:txBody>
      </p:sp>
      <p:sp>
        <p:nvSpPr>
          <p:cNvPr id="4" name="テキスト ボックス 3">
            <a:extLst>
              <a:ext uri="{FF2B5EF4-FFF2-40B4-BE49-F238E27FC236}">
                <a16:creationId xmlns:a16="http://schemas.microsoft.com/office/drawing/2014/main" id="{C7995A2F-314C-EED9-871F-E6DFBA9CE18D}"/>
              </a:ext>
            </a:extLst>
          </p:cNvPr>
          <p:cNvSpPr txBox="1"/>
          <p:nvPr/>
        </p:nvSpPr>
        <p:spPr>
          <a:xfrm>
            <a:off x="6843169" y="4537463"/>
            <a:ext cx="1965102" cy="276999"/>
          </a:xfrm>
          <a:prstGeom prst="rect">
            <a:avLst/>
          </a:prstGeom>
          <a:noFill/>
        </p:spPr>
        <p:txBody>
          <a:bodyPr wrap="square" rtlCol="0" anchor="ctr">
            <a:spAutoFit/>
          </a:bodyPr>
          <a:lstStyle/>
          <a:p>
            <a:r>
              <a:rPr lang="ja-JP" altLang="en-US" sz="1200" dirty="0"/>
              <a:t>目標：～～～～を達成</a:t>
            </a:r>
            <a:endParaRPr kumimoji="1" lang="ja-JP" altLang="en-US" sz="1200" dirty="0"/>
          </a:p>
        </p:txBody>
      </p:sp>
      <p:sp>
        <p:nvSpPr>
          <p:cNvPr id="11" name="テキスト ボックス 10">
            <a:extLst>
              <a:ext uri="{FF2B5EF4-FFF2-40B4-BE49-F238E27FC236}">
                <a16:creationId xmlns:a16="http://schemas.microsoft.com/office/drawing/2014/main" id="{E03FC41B-AD65-9A31-A316-659323DFC894}"/>
              </a:ext>
            </a:extLst>
          </p:cNvPr>
          <p:cNvSpPr txBox="1"/>
          <p:nvPr/>
        </p:nvSpPr>
        <p:spPr>
          <a:xfrm>
            <a:off x="7235812" y="5003884"/>
            <a:ext cx="1728675" cy="276999"/>
          </a:xfrm>
          <a:prstGeom prst="rect">
            <a:avLst/>
          </a:prstGeom>
          <a:noFill/>
        </p:spPr>
        <p:txBody>
          <a:bodyPr wrap="square" rtlCol="0" anchor="ctr">
            <a:spAutoFit/>
          </a:bodyPr>
          <a:lstStyle/>
          <a:p>
            <a:r>
              <a:rPr lang="ja-JP" altLang="en-US" sz="1200" dirty="0"/>
              <a:t>目標：～～～～を達成</a:t>
            </a:r>
            <a:endParaRPr kumimoji="1" lang="ja-JP" altLang="en-US" sz="1200" dirty="0"/>
          </a:p>
        </p:txBody>
      </p:sp>
      <p:sp>
        <p:nvSpPr>
          <p:cNvPr id="13" name="テキスト ボックス 12">
            <a:extLst>
              <a:ext uri="{FF2B5EF4-FFF2-40B4-BE49-F238E27FC236}">
                <a16:creationId xmlns:a16="http://schemas.microsoft.com/office/drawing/2014/main" id="{744139EC-C341-8165-BE40-3A6DA78607E4}"/>
              </a:ext>
            </a:extLst>
          </p:cNvPr>
          <p:cNvSpPr txBox="1"/>
          <p:nvPr/>
        </p:nvSpPr>
        <p:spPr>
          <a:xfrm>
            <a:off x="7871608" y="4697555"/>
            <a:ext cx="1318026" cy="461665"/>
          </a:xfrm>
          <a:prstGeom prst="rect">
            <a:avLst/>
          </a:prstGeom>
          <a:noFill/>
        </p:spPr>
        <p:txBody>
          <a:bodyPr wrap="square" rtlCol="0" anchor="ctr">
            <a:spAutoFit/>
          </a:bodyPr>
          <a:lstStyle/>
          <a:p>
            <a:r>
              <a:rPr lang="ja-JP" altLang="en-US" sz="1200" dirty="0"/>
              <a:t>目標：～～～～</a:t>
            </a:r>
            <a:endParaRPr lang="en-US" altLang="ja-JP" sz="1200" dirty="0"/>
          </a:p>
          <a:p>
            <a:r>
              <a:rPr lang="ja-JP" altLang="en-US" sz="1200" dirty="0"/>
              <a:t>を達成</a:t>
            </a:r>
            <a:endParaRPr kumimoji="1" lang="ja-JP" altLang="en-US" sz="1200" dirty="0"/>
          </a:p>
        </p:txBody>
      </p:sp>
      <p:sp>
        <p:nvSpPr>
          <p:cNvPr id="19" name="タイトル 1">
            <a:extLst>
              <a:ext uri="{FF2B5EF4-FFF2-40B4-BE49-F238E27FC236}">
                <a16:creationId xmlns:a16="http://schemas.microsoft.com/office/drawing/2014/main" id="{EB805A58-7D61-E7F8-52BA-AA248AD498C0}"/>
              </a:ext>
            </a:extLst>
          </p:cNvPr>
          <p:cNvSpPr txBox="1">
            <a:spLocks/>
          </p:cNvSpPr>
          <p:nvPr/>
        </p:nvSpPr>
        <p:spPr>
          <a:xfrm>
            <a:off x="107505" y="116632"/>
            <a:ext cx="5236852"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８．</a:t>
            </a:r>
            <a:r>
              <a:rPr lang="en-US" altLang="ja-JP" sz="2800" dirty="0">
                <a:latin typeface="+mn-ea"/>
              </a:rPr>
              <a:t>2026</a:t>
            </a:r>
            <a:r>
              <a:rPr lang="ja-JP" altLang="en-US" sz="2800" dirty="0">
                <a:latin typeface="+mn-ea"/>
              </a:rPr>
              <a:t>年度研究開発の提案（２）</a:t>
            </a:r>
          </a:p>
          <a:p>
            <a:pPr algn="l"/>
            <a:endParaRPr lang="ja-JP" altLang="en-US" sz="2800" dirty="0">
              <a:latin typeface="+mn-ea"/>
            </a:endParaRPr>
          </a:p>
        </p:txBody>
      </p:sp>
    </p:spTree>
    <p:extLst>
      <p:ext uri="{BB962C8B-B14F-4D97-AF65-F5344CB8AC3E}">
        <p14:creationId xmlns:p14="http://schemas.microsoft.com/office/powerpoint/2010/main" val="2143410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819059364"/>
              </p:ext>
            </p:extLst>
          </p:nvPr>
        </p:nvGraphicFramePr>
        <p:xfrm>
          <a:off x="251520" y="2180892"/>
          <a:ext cx="6984000" cy="3382179"/>
        </p:xfrm>
        <a:graphic>
          <a:graphicData uri="http://schemas.openxmlformats.org/drawingml/2006/table">
            <a:tbl>
              <a:tblPr firstRow="1" bandRow="1">
                <a:tableStyleId>{5C22544A-7EE6-4342-B048-85BDC9FD1C3A}</a:tableStyleId>
              </a:tblPr>
              <a:tblGrid>
                <a:gridCol w="2124000">
                  <a:extLst>
                    <a:ext uri="{9D8B030D-6E8A-4147-A177-3AD203B41FA5}">
                      <a16:colId xmlns:a16="http://schemas.microsoft.com/office/drawing/2014/main" val="20000"/>
                    </a:ext>
                  </a:extLst>
                </a:gridCol>
                <a:gridCol w="1620000">
                  <a:extLst>
                    <a:ext uri="{9D8B030D-6E8A-4147-A177-3AD203B41FA5}">
                      <a16:colId xmlns:a16="http://schemas.microsoft.com/office/drawing/2014/main" val="20001"/>
                    </a:ext>
                  </a:extLst>
                </a:gridCol>
                <a:gridCol w="1620000">
                  <a:extLst>
                    <a:ext uri="{9D8B030D-6E8A-4147-A177-3AD203B41FA5}">
                      <a16:colId xmlns:a16="http://schemas.microsoft.com/office/drawing/2014/main" val="2737304067"/>
                    </a:ext>
                  </a:extLst>
                </a:gridCol>
                <a:gridCol w="1620000">
                  <a:extLst>
                    <a:ext uri="{9D8B030D-6E8A-4147-A177-3AD203B41FA5}">
                      <a16:colId xmlns:a16="http://schemas.microsoft.com/office/drawing/2014/main" val="2325745278"/>
                    </a:ext>
                  </a:extLst>
                </a:gridCol>
              </a:tblGrid>
              <a:tr h="573278">
                <a:tc>
                  <a:txBody>
                    <a:bodyPr/>
                    <a:lstStyle/>
                    <a:p>
                      <a:endParaRPr kumimoji="1" lang="ja-JP" alt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FY2025</a:t>
                      </a:r>
                      <a:endParaRPr kumimoji="1" lang="ja-JP" altLang="en-US" sz="1400" dirty="0">
                        <a:latin typeface="+mn-ea"/>
                        <a:ea typeface="+mn-ea"/>
                      </a:endParaRPr>
                    </a:p>
                  </a:txBody>
                  <a:tcPr>
                    <a:lnR w="12700" cap="flat" cmpd="sng" algn="ctr">
                      <a:solidFill>
                        <a:schemeClr val="bg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n-ea"/>
                          <a:ea typeface="+mn-ea"/>
                        </a:rPr>
                        <a:t>加速提案</a:t>
                      </a:r>
                      <a:endParaRPr kumimoji="1" lang="ja-JP" altLang="en-US" sz="1400" dirty="0">
                        <a:latin typeface="+mn-ea"/>
                        <a:ea typeface="+mn-e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n-ea"/>
                          <a:ea typeface="+mn-ea"/>
                        </a:rPr>
                        <a:t>小計</a:t>
                      </a:r>
                      <a:endParaRPr kumimoji="1" lang="ja-JP" altLang="en-US" sz="1400" dirty="0">
                        <a:latin typeface="+mn-ea"/>
                        <a:ea typeface="+mn-ea"/>
                      </a:endParaRP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410287">
                <a:tc>
                  <a:txBody>
                    <a:bodyPr/>
                    <a:lstStyle/>
                    <a:p>
                      <a:r>
                        <a:rPr kumimoji="1" lang="ja-JP" altLang="en-US" dirty="0"/>
                        <a:t>（株）〇〇〇〇</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410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（再委託先）</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2"/>
                  </a:ext>
                </a:extLst>
              </a:tr>
              <a:tr h="4102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（再委託先）</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3"/>
                  </a:ext>
                </a:extLst>
              </a:tr>
              <a:tr h="7081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（再委託先）</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4"/>
                  </a:ext>
                </a:extLst>
              </a:tr>
              <a:tr h="410287">
                <a:tc>
                  <a:txBody>
                    <a:bodyPr/>
                    <a:lstStyle/>
                    <a:p>
                      <a:r>
                        <a:rPr kumimoji="1" lang="ja-JP" altLang="en-US" dirty="0"/>
                        <a:t>合計</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10"/>
                  </a:ext>
                </a:extLst>
              </a:tr>
            </a:tbl>
          </a:graphicData>
        </a:graphic>
      </p:graphicFrame>
      <p:sp>
        <p:nvSpPr>
          <p:cNvPr id="5" name="テキスト ボックス 4"/>
          <p:cNvSpPr txBox="1"/>
          <p:nvPr/>
        </p:nvSpPr>
        <p:spPr>
          <a:xfrm>
            <a:off x="323528" y="1013159"/>
            <a:ext cx="3024336" cy="369332"/>
          </a:xfrm>
          <a:prstGeom prst="rect">
            <a:avLst/>
          </a:prstGeom>
          <a:noFill/>
        </p:spPr>
        <p:txBody>
          <a:bodyPr wrap="square" rtlCol="0">
            <a:spAutoFit/>
          </a:bodyPr>
          <a:lstStyle/>
          <a:p>
            <a:r>
              <a:rPr kumimoji="1" lang="ja-JP" altLang="en-US" dirty="0"/>
              <a:t>予算総額：　〇</a:t>
            </a:r>
            <a:r>
              <a:rPr kumimoji="1" lang="en-US" altLang="ja-JP" dirty="0"/>
              <a:t>,</a:t>
            </a:r>
            <a:r>
              <a:rPr kumimoji="1" lang="ja-JP" altLang="en-US" dirty="0"/>
              <a:t>〇〇〇百万円</a:t>
            </a:r>
          </a:p>
        </p:txBody>
      </p:sp>
      <p:sp>
        <p:nvSpPr>
          <p:cNvPr id="7" name="テキスト ボックス 6"/>
          <p:cNvSpPr txBox="1"/>
          <p:nvPr/>
        </p:nvSpPr>
        <p:spPr>
          <a:xfrm>
            <a:off x="7452320" y="1176521"/>
            <a:ext cx="1800200" cy="369332"/>
          </a:xfrm>
          <a:prstGeom prst="rect">
            <a:avLst/>
          </a:prstGeom>
          <a:noFill/>
        </p:spPr>
        <p:txBody>
          <a:bodyPr wrap="square" rtlCol="0">
            <a:spAutoFit/>
          </a:bodyPr>
          <a:lstStyle/>
          <a:p>
            <a:r>
              <a:rPr kumimoji="1" lang="ja-JP" altLang="en-US" dirty="0"/>
              <a:t>（単位）百万円</a:t>
            </a:r>
          </a:p>
        </p:txBody>
      </p:sp>
      <p:sp>
        <p:nvSpPr>
          <p:cNvPr id="8" name="テキスト ボックス 7"/>
          <p:cNvSpPr txBox="1"/>
          <p:nvPr/>
        </p:nvSpPr>
        <p:spPr>
          <a:xfrm>
            <a:off x="5868144" y="116632"/>
            <a:ext cx="3203848" cy="120032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以降のスライドは予算規模が大きい場合は、●</a:t>
            </a:r>
            <a:r>
              <a:rPr lang="en-US" altLang="ja-JP" sz="1200" i="1" dirty="0">
                <a:solidFill>
                  <a:prstClr val="white"/>
                </a:solidFill>
                <a:latin typeface="+mn-ea"/>
              </a:rPr>
              <a:t>.</a:t>
            </a:r>
            <a:r>
              <a:rPr lang="ja-JP" altLang="en-US" sz="1200" i="1" dirty="0">
                <a:solidFill>
                  <a:prstClr val="white"/>
                </a:solidFill>
                <a:latin typeface="+mn-ea"/>
              </a:rPr>
              <a:t>●億円（小数点以下第</a:t>
            </a:r>
            <a:r>
              <a:rPr lang="en-US" altLang="ja-JP" sz="1200" i="1" dirty="0">
                <a:solidFill>
                  <a:prstClr val="white"/>
                </a:solidFill>
                <a:latin typeface="+mn-ea"/>
              </a:rPr>
              <a:t>2</a:t>
            </a:r>
            <a:r>
              <a:rPr lang="ja-JP" altLang="en-US" sz="1200" i="1" dirty="0">
                <a:solidFill>
                  <a:prstClr val="white"/>
                </a:solidFill>
                <a:latin typeface="+mn-ea"/>
              </a:rPr>
              <a:t>位を四捨五入）という単位で記載頂いても結構です。</a:t>
            </a:r>
            <a:endParaRPr lang="en-US" altLang="ja-JP" sz="1200" i="1" dirty="0">
              <a:solidFill>
                <a:prstClr val="white"/>
              </a:solidFill>
              <a:latin typeface="+mn-ea"/>
            </a:endParaRPr>
          </a:p>
          <a:p>
            <a:r>
              <a:rPr lang="ja-JP" altLang="en-US" sz="1200" i="1" dirty="0">
                <a:solidFill>
                  <a:prstClr val="white"/>
                </a:solidFill>
                <a:latin typeface="+mn-ea"/>
              </a:rPr>
              <a:t>委託事業は税込み、助成事業は税抜きで記載ください</a:t>
            </a:r>
            <a:endParaRPr lang="en-US" altLang="ja-JP" sz="1200" i="1" dirty="0">
              <a:solidFill>
                <a:prstClr val="white"/>
              </a:solidFill>
              <a:latin typeface="+mn-ea"/>
            </a:endParaRPr>
          </a:p>
          <a:p>
            <a:r>
              <a:rPr lang="en-US" altLang="ja-JP" sz="1200" i="1" dirty="0">
                <a:solidFill>
                  <a:prstClr val="white"/>
                </a:solidFill>
                <a:latin typeface="+mn-ea"/>
              </a:rPr>
              <a:t>FY2026</a:t>
            </a:r>
            <a:r>
              <a:rPr lang="ja-JP" altLang="en-US" sz="1200" i="1" dirty="0">
                <a:solidFill>
                  <a:prstClr val="white"/>
                </a:solidFill>
                <a:latin typeface="+mn-ea"/>
              </a:rPr>
              <a:t>は概算金額で構いません。</a:t>
            </a:r>
            <a:endParaRPr lang="en-US" altLang="ja-JP" sz="1200" i="1" dirty="0">
              <a:solidFill>
                <a:prstClr val="white"/>
              </a:solidFill>
              <a:latin typeface="+mn-ea"/>
            </a:endParaRPr>
          </a:p>
        </p:txBody>
      </p:sp>
      <p:sp>
        <p:nvSpPr>
          <p:cNvPr id="10" name="タイトル 1"/>
          <p:cNvSpPr txBox="1">
            <a:spLocks/>
          </p:cNvSpPr>
          <p:nvPr/>
        </p:nvSpPr>
        <p:spPr>
          <a:xfrm>
            <a:off x="107503" y="116632"/>
            <a:ext cx="5760000"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９．予算額と内訳（全機関総括表）　</a:t>
            </a:r>
          </a:p>
        </p:txBody>
      </p:sp>
      <p:sp>
        <p:nvSpPr>
          <p:cNvPr id="6" name="スライド番号プレースホルダ 2">
            <a:extLst>
              <a:ext uri="{FF2B5EF4-FFF2-40B4-BE49-F238E27FC236}">
                <a16:creationId xmlns:a16="http://schemas.microsoft.com/office/drawing/2014/main" id="{E3CA27FC-7B74-7EAF-0814-006B8315EAE6}"/>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15</a:t>
            </a:fld>
            <a:endParaRPr lang="en-US" altLang="ja-JP" dirty="0">
              <a:solidFill>
                <a:schemeClr val="tx1"/>
              </a:solidFill>
              <a:latin typeface="+mn-ea"/>
              <a:cs typeface="メイリオ" pitchFamily="50" charset="-128"/>
            </a:endParaRPr>
          </a:p>
        </p:txBody>
      </p:sp>
      <p:graphicFrame>
        <p:nvGraphicFramePr>
          <p:cNvPr id="3" name="表 2">
            <a:extLst>
              <a:ext uri="{FF2B5EF4-FFF2-40B4-BE49-F238E27FC236}">
                <a16:creationId xmlns:a16="http://schemas.microsoft.com/office/drawing/2014/main" id="{574D45A7-FDB7-72DE-5C14-F26E05C1CBE4}"/>
              </a:ext>
            </a:extLst>
          </p:cNvPr>
          <p:cNvGraphicFramePr>
            <a:graphicFrameLocks noGrp="1"/>
          </p:cNvGraphicFramePr>
          <p:nvPr>
            <p:extLst>
              <p:ext uri="{D42A27DB-BD31-4B8C-83A1-F6EECF244321}">
                <p14:modId xmlns:p14="http://schemas.microsoft.com/office/powerpoint/2010/main" val="1527773942"/>
              </p:ext>
            </p:extLst>
          </p:nvPr>
        </p:nvGraphicFramePr>
        <p:xfrm>
          <a:off x="7337873" y="2180891"/>
          <a:ext cx="1620000" cy="3382179"/>
        </p:xfrm>
        <a:graphic>
          <a:graphicData uri="http://schemas.openxmlformats.org/drawingml/2006/table">
            <a:tbl>
              <a:tblPr firstRow="1" bandRow="1">
                <a:tableStyleId>{5C22544A-7EE6-4342-B048-85BDC9FD1C3A}</a:tableStyleId>
              </a:tblPr>
              <a:tblGrid>
                <a:gridCol w="1620000">
                  <a:extLst>
                    <a:ext uri="{9D8B030D-6E8A-4147-A177-3AD203B41FA5}">
                      <a16:colId xmlns:a16="http://schemas.microsoft.com/office/drawing/2014/main" val="2325745278"/>
                    </a:ext>
                  </a:extLst>
                </a:gridCol>
              </a:tblGrid>
              <a:tr h="573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FY2026</a:t>
                      </a:r>
                      <a:endParaRPr kumimoji="1" lang="ja-JP" altLang="en-US" sz="1400" dirty="0">
                        <a:latin typeface="+mn-ea"/>
                        <a:ea typeface="+mn-ea"/>
                      </a:endParaRP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410287">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410287">
                <a:tc>
                  <a:txBody>
                    <a:bodyPr/>
                    <a:lstStyle/>
                    <a:p>
                      <a:endParaRPr kumimoji="1" lang="en-US" altLang="ja-JP" dirty="0"/>
                    </a:p>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2"/>
                  </a:ext>
                </a:extLst>
              </a:tr>
              <a:tr h="410287">
                <a:tc>
                  <a:txBody>
                    <a:bodyPr/>
                    <a:lstStyle/>
                    <a:p>
                      <a:endParaRPr kumimoji="1" lang="en-US" altLang="ja-JP" dirty="0"/>
                    </a:p>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3"/>
                  </a:ext>
                </a:extLst>
              </a:tr>
              <a:tr h="708167">
                <a:tc>
                  <a:txBody>
                    <a:bodyPr/>
                    <a:lstStyle/>
                    <a:p>
                      <a:endParaRPr kumimoji="1" lang="en-US" altLang="ja-JP" dirty="0"/>
                    </a:p>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4"/>
                  </a:ext>
                </a:extLst>
              </a:tr>
              <a:tr h="410287">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229680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74442" y="0"/>
            <a:ext cx="4106070" cy="920335"/>
          </a:xfrm>
        </p:spPr>
        <p:txBody>
          <a:bodyPr>
            <a:normAutofit/>
          </a:bodyPr>
          <a:lstStyle/>
          <a:p>
            <a:pPr algn="r"/>
            <a:r>
              <a:rPr kumimoji="1" lang="ja-JP" altLang="en-US" sz="2400" dirty="0"/>
              <a:t>（機関名：</a:t>
            </a:r>
            <a:r>
              <a:rPr lang="ja-JP" altLang="en-US" sz="2400" dirty="0">
                <a:sym typeface="Wingdings" panose="05000000000000000000" pitchFamily="2" charset="2"/>
              </a:rPr>
              <a:t>（</a:t>
            </a:r>
            <a:r>
              <a:rPr kumimoji="1" lang="ja-JP" altLang="en-US" sz="2400" dirty="0"/>
              <a:t>株）〇〇〇〇）</a:t>
            </a:r>
          </a:p>
        </p:txBody>
      </p:sp>
      <p:sp>
        <p:nvSpPr>
          <p:cNvPr id="6" name="テキスト ボックス 5"/>
          <p:cNvSpPr txBox="1"/>
          <p:nvPr/>
        </p:nvSpPr>
        <p:spPr>
          <a:xfrm>
            <a:off x="7351744" y="986578"/>
            <a:ext cx="1800200" cy="369332"/>
          </a:xfrm>
          <a:prstGeom prst="rect">
            <a:avLst/>
          </a:prstGeom>
          <a:noFill/>
        </p:spPr>
        <p:txBody>
          <a:bodyPr wrap="square" rtlCol="0">
            <a:spAutoFit/>
          </a:bodyPr>
          <a:lstStyle/>
          <a:p>
            <a:r>
              <a:rPr kumimoji="1" lang="ja-JP" altLang="en-US" dirty="0"/>
              <a:t>（単位）百万円</a:t>
            </a:r>
          </a:p>
        </p:txBody>
      </p:sp>
      <p:sp>
        <p:nvSpPr>
          <p:cNvPr id="10" name="タイトル 1"/>
          <p:cNvSpPr txBox="1">
            <a:spLocks/>
          </p:cNvSpPr>
          <p:nvPr/>
        </p:nvSpPr>
        <p:spPr>
          <a:xfrm>
            <a:off x="107504" y="116632"/>
            <a:ext cx="5760000"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９．予算額と内訳（機関別）</a:t>
            </a:r>
          </a:p>
        </p:txBody>
      </p:sp>
      <p:sp>
        <p:nvSpPr>
          <p:cNvPr id="3" name="スライド番号プレースホルダ 2">
            <a:extLst>
              <a:ext uri="{FF2B5EF4-FFF2-40B4-BE49-F238E27FC236}">
                <a16:creationId xmlns:a16="http://schemas.microsoft.com/office/drawing/2014/main" id="{CCEDF559-770D-6807-E7B5-73F9FD346FA5}"/>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16</a:t>
            </a:fld>
            <a:endParaRPr lang="en-US" altLang="ja-JP" dirty="0">
              <a:solidFill>
                <a:schemeClr val="tx1"/>
              </a:solidFill>
              <a:latin typeface="+mn-ea"/>
              <a:cs typeface="メイリオ" pitchFamily="50" charset="-128"/>
            </a:endParaRPr>
          </a:p>
        </p:txBody>
      </p:sp>
      <p:graphicFrame>
        <p:nvGraphicFramePr>
          <p:cNvPr id="5" name="表 4">
            <a:extLst>
              <a:ext uri="{FF2B5EF4-FFF2-40B4-BE49-F238E27FC236}">
                <a16:creationId xmlns:a16="http://schemas.microsoft.com/office/drawing/2014/main" id="{FCA7B140-95F4-7F80-D4F0-200EFFBFA201}"/>
              </a:ext>
            </a:extLst>
          </p:cNvPr>
          <p:cNvGraphicFramePr>
            <a:graphicFrameLocks noGrp="1"/>
          </p:cNvGraphicFramePr>
          <p:nvPr>
            <p:extLst>
              <p:ext uri="{D42A27DB-BD31-4B8C-83A1-F6EECF244321}">
                <p14:modId xmlns:p14="http://schemas.microsoft.com/office/powerpoint/2010/main" val="383683008"/>
              </p:ext>
            </p:extLst>
          </p:nvPr>
        </p:nvGraphicFramePr>
        <p:xfrm>
          <a:off x="117036" y="1592393"/>
          <a:ext cx="6984000" cy="4549725"/>
        </p:xfrm>
        <a:graphic>
          <a:graphicData uri="http://schemas.openxmlformats.org/drawingml/2006/table">
            <a:tbl>
              <a:tblPr firstRow="1" bandRow="1">
                <a:tableStyleId>{5C22544A-7EE6-4342-B048-85BDC9FD1C3A}</a:tableStyleId>
              </a:tblPr>
              <a:tblGrid>
                <a:gridCol w="2124000">
                  <a:extLst>
                    <a:ext uri="{9D8B030D-6E8A-4147-A177-3AD203B41FA5}">
                      <a16:colId xmlns:a16="http://schemas.microsoft.com/office/drawing/2014/main" val="20000"/>
                    </a:ext>
                  </a:extLst>
                </a:gridCol>
                <a:gridCol w="1620000">
                  <a:extLst>
                    <a:ext uri="{9D8B030D-6E8A-4147-A177-3AD203B41FA5}">
                      <a16:colId xmlns:a16="http://schemas.microsoft.com/office/drawing/2014/main" val="20001"/>
                    </a:ext>
                  </a:extLst>
                </a:gridCol>
                <a:gridCol w="1620000">
                  <a:extLst>
                    <a:ext uri="{9D8B030D-6E8A-4147-A177-3AD203B41FA5}">
                      <a16:colId xmlns:a16="http://schemas.microsoft.com/office/drawing/2014/main" val="2737304067"/>
                    </a:ext>
                  </a:extLst>
                </a:gridCol>
                <a:gridCol w="1620000">
                  <a:extLst>
                    <a:ext uri="{9D8B030D-6E8A-4147-A177-3AD203B41FA5}">
                      <a16:colId xmlns:a16="http://schemas.microsoft.com/office/drawing/2014/main" val="2325745278"/>
                    </a:ext>
                  </a:extLst>
                </a:gridCol>
              </a:tblGrid>
              <a:tr h="573278">
                <a:tc>
                  <a:txBody>
                    <a:bodyPr/>
                    <a:lstStyle/>
                    <a:p>
                      <a:endParaRPr kumimoji="1" lang="ja-JP" alt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FY2025</a:t>
                      </a:r>
                      <a:endParaRPr kumimoji="1" lang="ja-JP" altLang="en-US" sz="1400" dirty="0">
                        <a:latin typeface="+mn-ea"/>
                        <a:ea typeface="+mn-ea"/>
                      </a:endParaRPr>
                    </a:p>
                  </a:txBody>
                  <a:tcPr>
                    <a:lnR w="12700" cap="flat" cmpd="sng" algn="ctr">
                      <a:solidFill>
                        <a:schemeClr val="bg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n-ea"/>
                          <a:ea typeface="+mn-ea"/>
                        </a:rPr>
                        <a:t>加速提案</a:t>
                      </a:r>
                      <a:endParaRPr kumimoji="1" lang="ja-JP" altLang="en-US" sz="1400" dirty="0">
                        <a:latin typeface="+mn-ea"/>
                        <a:ea typeface="+mn-ea"/>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a:latin typeface="+mn-ea"/>
                          <a:ea typeface="+mn-ea"/>
                        </a:rPr>
                        <a:t>小計</a:t>
                      </a:r>
                      <a:endParaRPr kumimoji="1" lang="ja-JP" altLang="en-US" sz="1400" dirty="0">
                        <a:latin typeface="+mn-ea"/>
                        <a:ea typeface="+mn-ea"/>
                      </a:endParaRP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324000">
                <a:tc>
                  <a:txBody>
                    <a:bodyPr/>
                    <a:lstStyle/>
                    <a:p>
                      <a:r>
                        <a:rPr kumimoji="1" lang="ja-JP" altLang="en-US" dirty="0"/>
                        <a:t>機械装置費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324000">
                <a:tc>
                  <a:txBody>
                    <a:bodyPr/>
                    <a:lstStyle/>
                    <a:p>
                      <a:r>
                        <a:rPr kumimoji="1" lang="ja-JP" altLang="en-US" dirty="0"/>
                        <a:t>労務費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2"/>
                  </a:ext>
                </a:extLst>
              </a:tr>
              <a:tr h="324000">
                <a:tc>
                  <a:txBody>
                    <a:bodyPr/>
                    <a:lstStyle/>
                    <a:p>
                      <a:r>
                        <a:rPr kumimoji="1" lang="ja-JP" altLang="en-US" dirty="0"/>
                        <a:t>消耗品費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3"/>
                  </a:ext>
                </a:extLst>
              </a:tr>
              <a:tr h="324000">
                <a:tc>
                  <a:txBody>
                    <a:bodyPr/>
                    <a:lstStyle/>
                    <a:p>
                      <a:r>
                        <a:rPr kumimoji="1" lang="ja-JP" altLang="en-US" dirty="0"/>
                        <a:t>旅費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4"/>
                  </a:ext>
                </a:extLst>
              </a:tr>
              <a:tr h="324000">
                <a:tc>
                  <a:txBody>
                    <a:bodyPr/>
                    <a:lstStyle/>
                    <a:p>
                      <a:r>
                        <a:rPr kumimoji="1" lang="ja-JP" altLang="en-US" dirty="0"/>
                        <a:t>外注費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5007079"/>
                  </a:ext>
                </a:extLst>
              </a:tr>
              <a:tr h="324000">
                <a:tc>
                  <a:txBody>
                    <a:bodyPr/>
                    <a:lstStyle/>
                    <a:p>
                      <a:r>
                        <a:rPr kumimoji="1" lang="ja-JP" altLang="en-US" dirty="0"/>
                        <a:t>その他（広報費、諸経費）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25609432"/>
                  </a:ext>
                </a:extLst>
              </a:tr>
              <a:tr h="324000">
                <a:tc>
                  <a:txBody>
                    <a:bodyPr/>
                    <a:lstStyle/>
                    <a:p>
                      <a:r>
                        <a:rPr kumimoji="1" lang="ja-JP" altLang="en-US" dirty="0"/>
                        <a:t>間接経費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469629071"/>
                  </a:ext>
                </a:extLst>
              </a:tr>
              <a:tr h="324000">
                <a:tc>
                  <a:txBody>
                    <a:bodyPr/>
                    <a:lstStyle/>
                    <a:p>
                      <a:r>
                        <a:rPr kumimoji="1" lang="ja-JP" altLang="en-US" dirty="0"/>
                        <a:t>消費税</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979084758"/>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再委託費</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679931287"/>
                  </a:ext>
                </a:extLst>
              </a:tr>
              <a:tr h="410287">
                <a:tc>
                  <a:txBody>
                    <a:bodyPr/>
                    <a:lstStyle/>
                    <a:p>
                      <a:r>
                        <a:rPr kumimoji="1" lang="ja-JP" altLang="en-US" dirty="0"/>
                        <a:t>合計</a:t>
                      </a:r>
                    </a:p>
                  </a:txBody>
                  <a:tcPr/>
                </a:tc>
                <a:tc>
                  <a:txBody>
                    <a:bodyPr/>
                    <a:lstStyle/>
                    <a:p>
                      <a:endParaRPr kumimoji="1" lang="ja-JP" altLang="en-US" dirty="0"/>
                    </a:p>
                  </a:txBody>
                  <a:tcPr>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10"/>
                  </a:ext>
                </a:extLst>
              </a:tr>
            </a:tbl>
          </a:graphicData>
        </a:graphic>
      </p:graphicFrame>
      <p:graphicFrame>
        <p:nvGraphicFramePr>
          <p:cNvPr id="8" name="表 7">
            <a:extLst>
              <a:ext uri="{FF2B5EF4-FFF2-40B4-BE49-F238E27FC236}">
                <a16:creationId xmlns:a16="http://schemas.microsoft.com/office/drawing/2014/main" id="{F560DBF7-2E70-22EC-2370-90DD0D3ADDAC}"/>
              </a:ext>
            </a:extLst>
          </p:cNvPr>
          <p:cNvGraphicFramePr>
            <a:graphicFrameLocks noGrp="1"/>
          </p:cNvGraphicFramePr>
          <p:nvPr>
            <p:extLst>
              <p:ext uri="{D42A27DB-BD31-4B8C-83A1-F6EECF244321}">
                <p14:modId xmlns:p14="http://schemas.microsoft.com/office/powerpoint/2010/main" val="1575828066"/>
              </p:ext>
            </p:extLst>
          </p:nvPr>
        </p:nvGraphicFramePr>
        <p:xfrm>
          <a:off x="7203389" y="1592392"/>
          <a:ext cx="1620000" cy="4549725"/>
        </p:xfrm>
        <a:graphic>
          <a:graphicData uri="http://schemas.openxmlformats.org/drawingml/2006/table">
            <a:tbl>
              <a:tblPr firstRow="1" bandRow="1">
                <a:tableStyleId>{5C22544A-7EE6-4342-B048-85BDC9FD1C3A}</a:tableStyleId>
              </a:tblPr>
              <a:tblGrid>
                <a:gridCol w="1620000">
                  <a:extLst>
                    <a:ext uri="{9D8B030D-6E8A-4147-A177-3AD203B41FA5}">
                      <a16:colId xmlns:a16="http://schemas.microsoft.com/office/drawing/2014/main" val="2325745278"/>
                    </a:ext>
                  </a:extLst>
                </a:gridCol>
              </a:tblGrid>
              <a:tr h="5732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n-ea"/>
                          <a:ea typeface="+mn-ea"/>
                        </a:rPr>
                        <a:t>FY2026</a:t>
                      </a:r>
                      <a:endParaRPr kumimoji="1" lang="ja-JP" altLang="en-US" sz="1400" dirty="0">
                        <a:latin typeface="+mn-ea"/>
                        <a:ea typeface="+mn-ea"/>
                      </a:endParaRP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2"/>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3"/>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4"/>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680863599"/>
                  </a:ext>
                </a:extLst>
              </a:tr>
              <a:tr h="360000">
                <a:tc>
                  <a:txBody>
                    <a:bodyPr/>
                    <a:lstStyle/>
                    <a:p>
                      <a:endParaRPr kumimoji="1" lang="en-US" altLang="ja-JP" dirty="0"/>
                    </a:p>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98710411"/>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95499829"/>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60631761"/>
                  </a:ext>
                </a:extLst>
              </a:tr>
              <a:tr h="360000">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346966646"/>
                  </a:ext>
                </a:extLst>
              </a:tr>
              <a:tr h="410287">
                <a:tc>
                  <a:txBody>
                    <a:bodyPr/>
                    <a:lstStyle/>
                    <a:p>
                      <a:endParaRPr kumimoji="1" lang="ja-JP" altLang="en-US" dirty="0"/>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4101315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F7E47-0755-A46E-5ADA-290B8D0922F5}"/>
            </a:ext>
          </a:extLst>
        </p:cNvPr>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4F823E3A-087E-FDB0-657A-76F403B06488}"/>
              </a:ext>
            </a:extLst>
          </p:cNvPr>
          <p:cNvGraphicFramePr>
            <a:graphicFrameLocks noGrp="1"/>
          </p:cNvGraphicFramePr>
          <p:nvPr>
            <p:extLst>
              <p:ext uri="{D42A27DB-BD31-4B8C-83A1-F6EECF244321}">
                <p14:modId xmlns:p14="http://schemas.microsoft.com/office/powerpoint/2010/main" val="4054928913"/>
              </p:ext>
            </p:extLst>
          </p:nvPr>
        </p:nvGraphicFramePr>
        <p:xfrm>
          <a:off x="274352" y="1161211"/>
          <a:ext cx="8496945" cy="2465181"/>
        </p:xfrm>
        <a:graphic>
          <a:graphicData uri="http://schemas.openxmlformats.org/drawingml/2006/table">
            <a:tbl>
              <a:tblPr firstRow="1" bandRow="1">
                <a:tableStyleId>{5940675A-B579-460E-94D1-54222C63F5DA}</a:tableStyleId>
              </a:tblPr>
              <a:tblGrid>
                <a:gridCol w="2832315">
                  <a:extLst>
                    <a:ext uri="{9D8B030D-6E8A-4147-A177-3AD203B41FA5}">
                      <a16:colId xmlns:a16="http://schemas.microsoft.com/office/drawing/2014/main" val="20000"/>
                    </a:ext>
                  </a:extLst>
                </a:gridCol>
                <a:gridCol w="3967742">
                  <a:extLst>
                    <a:ext uri="{9D8B030D-6E8A-4147-A177-3AD203B41FA5}">
                      <a16:colId xmlns:a16="http://schemas.microsoft.com/office/drawing/2014/main" val="20001"/>
                    </a:ext>
                  </a:extLst>
                </a:gridCol>
                <a:gridCol w="1696888">
                  <a:extLst>
                    <a:ext uri="{9D8B030D-6E8A-4147-A177-3AD203B41FA5}">
                      <a16:colId xmlns:a16="http://schemas.microsoft.com/office/drawing/2014/main" val="20002"/>
                    </a:ext>
                  </a:extLst>
                </a:gridCol>
              </a:tblGrid>
              <a:tr h="235684">
                <a:tc>
                  <a:txBody>
                    <a:bodyPr/>
                    <a:lstStyle/>
                    <a:p>
                      <a:pPr>
                        <a:lnSpc>
                          <a:spcPts val="1200"/>
                        </a:lnSpc>
                      </a:pPr>
                      <a:r>
                        <a:rPr kumimoji="1" lang="ja-JP" altLang="en-US" sz="1200" dirty="0"/>
                        <a:t>項目</a:t>
                      </a:r>
                    </a:p>
                  </a:txBody>
                  <a:tcPr/>
                </a:tc>
                <a:tc>
                  <a:txBody>
                    <a:bodyPr/>
                    <a:lstStyle/>
                    <a:p>
                      <a:pPr>
                        <a:lnSpc>
                          <a:spcPts val="1200"/>
                        </a:lnSpc>
                      </a:pPr>
                      <a:r>
                        <a:rPr kumimoji="1" lang="ja-JP" altLang="en-US" sz="1200" dirty="0"/>
                        <a:t>費用内容</a:t>
                      </a:r>
                    </a:p>
                  </a:txBody>
                  <a:tcPr/>
                </a:tc>
                <a:tc>
                  <a:txBody>
                    <a:bodyPr/>
                    <a:lstStyle/>
                    <a:p>
                      <a:pPr>
                        <a:lnSpc>
                          <a:spcPts val="1200"/>
                        </a:lnSpc>
                      </a:pPr>
                      <a:r>
                        <a:rPr kumimoji="1" lang="ja-JP" altLang="en-US" sz="1200" dirty="0"/>
                        <a:t>積算内訳（百万円）</a:t>
                      </a:r>
                    </a:p>
                  </a:txBody>
                  <a:tcPr/>
                </a:tc>
                <a:extLst>
                  <a:ext uri="{0D108BD9-81ED-4DB2-BD59-A6C34878D82A}">
                    <a16:rowId xmlns:a16="http://schemas.microsoft.com/office/drawing/2014/main" val="10000"/>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1"/>
                  </a:ext>
                </a:extLst>
              </a:tr>
              <a:tr h="253349">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2"/>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3"/>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4"/>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5"/>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6"/>
                  </a:ext>
                </a:extLst>
              </a:tr>
              <a:tr h="23135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7"/>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8"/>
                  </a:ext>
                </a:extLst>
              </a:tr>
              <a:tr h="226768">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9"/>
                  </a:ext>
                </a:extLst>
              </a:tr>
            </a:tbl>
          </a:graphicData>
        </a:graphic>
      </p:graphicFrame>
      <p:sp>
        <p:nvSpPr>
          <p:cNvPr id="8" name="テキスト ボックス 21">
            <a:extLst>
              <a:ext uri="{FF2B5EF4-FFF2-40B4-BE49-F238E27FC236}">
                <a16:creationId xmlns:a16="http://schemas.microsoft.com/office/drawing/2014/main" id="{7C6E1C31-641C-63C6-BB48-4BA18BB0F942}"/>
              </a:ext>
            </a:extLst>
          </p:cNvPr>
          <p:cNvSpPr txBox="1">
            <a:spLocks noChangeArrowheads="1"/>
          </p:cNvSpPr>
          <p:nvPr/>
        </p:nvSpPr>
        <p:spPr bwMode="auto">
          <a:xfrm>
            <a:off x="291154" y="1377235"/>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ＭＳ Ｐゴシック" panose="020B0600070205080204" pitchFamily="50" charset="-128"/>
                <a:ea typeface="ＭＳ Ｐゴシック" panose="020B0600070205080204" pitchFamily="50" charset="-128"/>
              </a:rPr>
              <a:t>Ⅰ</a:t>
            </a:r>
            <a:r>
              <a:rPr lang="zh-TW" altLang="en-US" sz="1200" dirty="0">
                <a:solidFill>
                  <a:srgbClr val="3333CC"/>
                </a:solidFill>
                <a:latin typeface="ＭＳ Ｐゴシック" panose="020B0600070205080204" pitchFamily="50" charset="-128"/>
                <a:ea typeface="ＭＳ Ｐゴシック" panose="020B0600070205080204" pitchFamily="50" charset="-128"/>
              </a:rPr>
              <a:t>．機械装置等費</a:t>
            </a:r>
            <a:r>
              <a:rPr lang="ja-JP" altLang="en-US" sz="1200" dirty="0">
                <a:solidFill>
                  <a:srgbClr val="3333CC"/>
                </a:solidFill>
                <a:latin typeface="ＭＳ Ｐゴシック" panose="020B0600070205080204" pitchFamily="50" charset="-128"/>
                <a:ea typeface="ＭＳ Ｐゴシック" panose="020B0600070205080204" pitchFamily="50" charset="-128"/>
              </a:rPr>
              <a:t>　　　　　　　　　　　　　　　　○○○試験装置　一式　　　　　　　　　　　　　　　　　　　　　　　　　　　　　  </a:t>
            </a:r>
            <a:endParaRPr lang="en-US" altLang="ja-JP" sz="1200" dirty="0">
              <a:solidFill>
                <a:srgbClr val="3333CC"/>
              </a:solidFill>
              <a:latin typeface="ＭＳ Ｐゴシック" panose="020B0600070205080204" pitchFamily="50" charset="-128"/>
              <a:ea typeface="ＭＳ Ｐゴシック" panose="020B0600070205080204" pitchFamily="50" charset="-128"/>
            </a:endParaRPr>
          </a:p>
        </p:txBody>
      </p:sp>
      <p:sp>
        <p:nvSpPr>
          <p:cNvPr id="10" name="テキスト ボックス 21">
            <a:extLst>
              <a:ext uri="{FF2B5EF4-FFF2-40B4-BE49-F238E27FC236}">
                <a16:creationId xmlns:a16="http://schemas.microsoft.com/office/drawing/2014/main" id="{53C46F1E-F614-5C52-9716-6507B0324D9D}"/>
              </a:ext>
            </a:extLst>
          </p:cNvPr>
          <p:cNvSpPr txBox="1">
            <a:spLocks noChangeArrowheads="1"/>
          </p:cNvSpPr>
          <p:nvPr/>
        </p:nvSpPr>
        <p:spPr bwMode="auto">
          <a:xfrm>
            <a:off x="292821" y="1642179"/>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ＭＳ Ｐゴシック" panose="020B0600070205080204" pitchFamily="50" charset="-128"/>
                <a:ea typeface="ＭＳ Ｐゴシック" panose="020B0600070205080204" pitchFamily="50" charset="-128"/>
              </a:rPr>
              <a:t>Ⅰ</a:t>
            </a:r>
            <a:r>
              <a:rPr lang="zh-TW" altLang="en-US" sz="1200" dirty="0">
                <a:solidFill>
                  <a:srgbClr val="3333CC"/>
                </a:solidFill>
                <a:latin typeface="ＭＳ Ｐゴシック" panose="020B0600070205080204" pitchFamily="50" charset="-128"/>
                <a:ea typeface="ＭＳ Ｐゴシック" panose="020B0600070205080204" pitchFamily="50" charset="-128"/>
              </a:rPr>
              <a:t>．機械装置等費</a:t>
            </a:r>
            <a:r>
              <a:rPr lang="ja-JP" altLang="en-US" sz="1200" dirty="0">
                <a:solidFill>
                  <a:srgbClr val="3333CC"/>
                </a:solidFill>
                <a:latin typeface="ＭＳ Ｐゴシック" panose="020B0600070205080204" pitchFamily="50" charset="-128"/>
                <a:ea typeface="ＭＳ Ｐゴシック" panose="020B0600070205080204" pitchFamily="50" charset="-128"/>
              </a:rPr>
              <a:t>　　　　　　　　　　　　　　　　○○○評価装置　一式　　　　　　　　　　　　　　　　　　　　　　　　　　　　 　 </a:t>
            </a:r>
            <a:endParaRPr lang="en-US" altLang="ja-JP" sz="1200" dirty="0">
              <a:solidFill>
                <a:srgbClr val="3333CC"/>
              </a:solidFill>
              <a:latin typeface="ＭＳ Ｐゴシック" panose="020B0600070205080204" pitchFamily="50" charset="-128"/>
              <a:ea typeface="ＭＳ Ｐゴシック" panose="020B0600070205080204" pitchFamily="50" charset="-128"/>
            </a:endParaRPr>
          </a:p>
        </p:txBody>
      </p:sp>
      <p:sp>
        <p:nvSpPr>
          <p:cNvPr id="11" name="テキスト ボックス 21">
            <a:extLst>
              <a:ext uri="{FF2B5EF4-FFF2-40B4-BE49-F238E27FC236}">
                <a16:creationId xmlns:a16="http://schemas.microsoft.com/office/drawing/2014/main" id="{E88F3132-8C00-3C95-A3ED-ED40ABD3F586}"/>
              </a:ext>
            </a:extLst>
          </p:cNvPr>
          <p:cNvSpPr txBox="1">
            <a:spLocks noChangeArrowheads="1"/>
          </p:cNvSpPr>
          <p:nvPr/>
        </p:nvSpPr>
        <p:spPr bwMode="auto">
          <a:xfrm>
            <a:off x="302487" y="1893055"/>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ＭＳ Ｐゴシック" panose="020B0600070205080204" pitchFamily="50" charset="-128"/>
                <a:ea typeface="ＭＳ Ｐゴシック" panose="020B0600070205080204" pitchFamily="50" charset="-128"/>
              </a:rPr>
              <a:t>Ⅰ</a:t>
            </a:r>
            <a:r>
              <a:rPr lang="zh-TW" altLang="en-US" sz="1200" dirty="0">
                <a:solidFill>
                  <a:srgbClr val="3333CC"/>
                </a:solidFill>
                <a:latin typeface="ＭＳ Ｐゴシック" panose="020B0600070205080204" pitchFamily="50" charset="-128"/>
                <a:ea typeface="ＭＳ Ｐゴシック" panose="020B0600070205080204" pitchFamily="50" charset="-128"/>
              </a:rPr>
              <a:t>．機械装置等費</a:t>
            </a:r>
            <a:r>
              <a:rPr lang="ja-JP" altLang="en-US" sz="1200" dirty="0">
                <a:solidFill>
                  <a:srgbClr val="3333CC"/>
                </a:solidFill>
                <a:latin typeface="ＭＳ Ｐゴシック" panose="020B0600070205080204" pitchFamily="50" charset="-128"/>
                <a:ea typeface="ＭＳ Ｐゴシック" panose="020B0600070205080204" pitchFamily="50" charset="-128"/>
              </a:rPr>
              <a:t>　　　　　　　　　　　　　　　 　○○製作設計費　　　　　　　　　　　　　　　　　　　　　　　　　　　　　　　　   </a:t>
            </a:r>
            <a:endParaRPr lang="en-US" altLang="ja-JP" sz="1200" dirty="0">
              <a:solidFill>
                <a:srgbClr val="3333CC"/>
              </a:solidFill>
              <a:latin typeface="ＭＳ Ｐゴシック" panose="020B0600070205080204" pitchFamily="50" charset="-128"/>
              <a:ea typeface="ＭＳ Ｐゴシック" panose="020B0600070205080204" pitchFamily="50" charset="-128"/>
            </a:endParaRPr>
          </a:p>
        </p:txBody>
      </p:sp>
      <p:sp>
        <p:nvSpPr>
          <p:cNvPr id="12" name="テキスト ボックス 21">
            <a:extLst>
              <a:ext uri="{FF2B5EF4-FFF2-40B4-BE49-F238E27FC236}">
                <a16:creationId xmlns:a16="http://schemas.microsoft.com/office/drawing/2014/main" id="{997F9ADF-5E45-D4B0-5190-9F67167B3130}"/>
              </a:ext>
            </a:extLst>
          </p:cNvPr>
          <p:cNvSpPr txBox="1">
            <a:spLocks noChangeArrowheads="1"/>
          </p:cNvSpPr>
          <p:nvPr/>
        </p:nvSpPr>
        <p:spPr bwMode="auto">
          <a:xfrm>
            <a:off x="300820" y="2155254"/>
            <a:ext cx="8480143" cy="276999"/>
          </a:xfrm>
          <a:prstGeom prst="rect">
            <a:avLst/>
          </a:prstGeom>
          <a:noFill/>
          <a:ln w="9525">
            <a:noFill/>
            <a:miter lim="800000"/>
            <a:headEnd/>
            <a:tailEnd/>
          </a:ln>
        </p:spPr>
        <p:txBody>
          <a:bodyPr wrap="square">
            <a:spAutoFit/>
          </a:bodyPr>
          <a:lstStyle/>
          <a:p>
            <a:r>
              <a:rPr lang="en-US" altLang="zh-TW" sz="1200" dirty="0">
                <a:solidFill>
                  <a:srgbClr val="3333CC"/>
                </a:solidFill>
                <a:latin typeface="ＭＳ Ｐゴシック" panose="020B0600070205080204" pitchFamily="50" charset="-128"/>
                <a:ea typeface="ＭＳ Ｐゴシック" panose="020B0600070205080204" pitchFamily="50" charset="-128"/>
              </a:rPr>
              <a:t>Ⅰ</a:t>
            </a:r>
            <a:r>
              <a:rPr lang="zh-TW" altLang="en-US" sz="1200" dirty="0">
                <a:solidFill>
                  <a:srgbClr val="3333CC"/>
                </a:solidFill>
                <a:latin typeface="ＭＳ Ｐゴシック" panose="020B0600070205080204" pitchFamily="50" charset="-128"/>
                <a:ea typeface="ＭＳ Ｐゴシック" panose="020B0600070205080204" pitchFamily="50" charset="-128"/>
              </a:rPr>
              <a:t>．機械装置等費</a:t>
            </a:r>
            <a:r>
              <a:rPr lang="ja-JP" altLang="en-US" sz="1200" dirty="0">
                <a:solidFill>
                  <a:srgbClr val="3333CC"/>
                </a:solidFill>
                <a:latin typeface="ＭＳ Ｐゴシック" panose="020B0600070205080204" pitchFamily="50" charset="-128"/>
                <a:ea typeface="ＭＳ Ｐゴシック" panose="020B0600070205080204" pitchFamily="50" charset="-128"/>
              </a:rPr>
              <a:t>　　　　　　　　　　　　　　　 　○○製作加工費　　　　　　　　　　　　　　　　　　　　　　　　　　　　　　　　   </a:t>
            </a:r>
            <a:endParaRPr lang="en-US" altLang="ja-JP" sz="1200" dirty="0">
              <a:solidFill>
                <a:srgbClr val="3333CC"/>
              </a:solidFill>
              <a:latin typeface="ＭＳ Ｐゴシック" panose="020B0600070205080204" pitchFamily="50" charset="-128"/>
              <a:ea typeface="ＭＳ Ｐゴシック" panose="020B0600070205080204" pitchFamily="50" charset="-128"/>
            </a:endParaRPr>
          </a:p>
        </p:txBody>
      </p:sp>
      <p:sp>
        <p:nvSpPr>
          <p:cNvPr id="13" name="テキスト ボックス 21">
            <a:extLst>
              <a:ext uri="{FF2B5EF4-FFF2-40B4-BE49-F238E27FC236}">
                <a16:creationId xmlns:a16="http://schemas.microsoft.com/office/drawing/2014/main" id="{A3B8EA62-2969-DCCA-A284-45399C849ADA}"/>
              </a:ext>
            </a:extLst>
          </p:cNvPr>
          <p:cNvSpPr txBox="1">
            <a:spLocks noChangeArrowheads="1"/>
          </p:cNvSpPr>
          <p:nvPr/>
        </p:nvSpPr>
        <p:spPr bwMode="auto">
          <a:xfrm>
            <a:off x="302488" y="2410501"/>
            <a:ext cx="8480143" cy="276999"/>
          </a:xfrm>
          <a:prstGeom prst="rect">
            <a:avLst/>
          </a:prstGeom>
          <a:noFill/>
          <a:ln w="9525">
            <a:noFill/>
            <a:miter lim="800000"/>
            <a:headEnd/>
            <a:tailEnd/>
          </a:ln>
        </p:spPr>
        <p:txBody>
          <a:bodyPr wrap="square">
            <a:spAutoFit/>
          </a:bodyPr>
          <a:lstStyle/>
          <a:p>
            <a:r>
              <a:rPr lang="en-US" altLang="ja-JP" sz="1200" dirty="0">
                <a:solidFill>
                  <a:srgbClr val="3333CC"/>
                </a:solidFill>
                <a:latin typeface="+mn-ea"/>
              </a:rPr>
              <a:t>Ⅱ</a:t>
            </a:r>
            <a:r>
              <a:rPr lang="ja-JP" altLang="en-US" sz="1200" dirty="0">
                <a:solidFill>
                  <a:srgbClr val="3333CC"/>
                </a:solidFill>
                <a:latin typeface="+mn-ea"/>
              </a:rPr>
              <a:t>．労務費　　　　　　　　　　　　　　　　　　　　 　研究員・補助委員費　一式　　　　　　　　　　　　　　　　　　　　　　　　　　  </a:t>
            </a:r>
            <a:endParaRPr lang="en-US" altLang="ja-JP" sz="1200" dirty="0">
              <a:solidFill>
                <a:srgbClr val="3333CC"/>
              </a:solidFill>
              <a:latin typeface="+mn-ea"/>
            </a:endParaRPr>
          </a:p>
        </p:txBody>
      </p:sp>
      <p:sp>
        <p:nvSpPr>
          <p:cNvPr id="14" name="テキスト ボックス 21">
            <a:extLst>
              <a:ext uri="{FF2B5EF4-FFF2-40B4-BE49-F238E27FC236}">
                <a16:creationId xmlns:a16="http://schemas.microsoft.com/office/drawing/2014/main" id="{78389D60-0C17-8B80-7A1C-936B4B62FBA4}"/>
              </a:ext>
            </a:extLst>
          </p:cNvPr>
          <p:cNvSpPr txBox="1">
            <a:spLocks noChangeArrowheads="1"/>
          </p:cNvSpPr>
          <p:nvPr/>
        </p:nvSpPr>
        <p:spPr bwMode="auto">
          <a:xfrm>
            <a:off x="305221" y="2878037"/>
            <a:ext cx="8480143" cy="276999"/>
          </a:xfrm>
          <a:prstGeom prst="rect">
            <a:avLst/>
          </a:prstGeom>
          <a:noFill/>
          <a:ln w="9525">
            <a:noFill/>
            <a:miter lim="800000"/>
            <a:headEnd/>
            <a:tailEnd/>
          </a:ln>
        </p:spPr>
        <p:txBody>
          <a:bodyPr wrap="square">
            <a:spAutoFit/>
          </a:bodyPr>
          <a:lstStyle/>
          <a:p>
            <a:r>
              <a:rPr lang="en-US" altLang="ja-JP" sz="1200" dirty="0">
                <a:solidFill>
                  <a:srgbClr val="3333CC"/>
                </a:solidFill>
                <a:latin typeface="+mn-ea"/>
              </a:rPr>
              <a:t>Ⅲ</a:t>
            </a:r>
            <a:r>
              <a:rPr lang="ja-JP" altLang="en-US" sz="1200" dirty="0">
                <a:solidFill>
                  <a:srgbClr val="3333CC"/>
                </a:solidFill>
                <a:latin typeface="+mn-ea"/>
              </a:rPr>
              <a:t>．その他経費　　　　　　　　　　　　　　　　　 　○○試験関連消耗品費　一式　　　　　　　　　　　　　　　　　　　　　　　　 </a:t>
            </a:r>
            <a:r>
              <a:rPr lang="en-US" altLang="ja-JP" sz="1200" dirty="0">
                <a:solidFill>
                  <a:srgbClr val="3333CC"/>
                </a:solidFill>
                <a:latin typeface="+mn-ea"/>
              </a:rPr>
              <a:t>  </a:t>
            </a:r>
          </a:p>
        </p:txBody>
      </p:sp>
      <p:sp>
        <p:nvSpPr>
          <p:cNvPr id="15" name="テキスト ボックス 21">
            <a:extLst>
              <a:ext uri="{FF2B5EF4-FFF2-40B4-BE49-F238E27FC236}">
                <a16:creationId xmlns:a16="http://schemas.microsoft.com/office/drawing/2014/main" id="{E5DD350A-8055-4ACC-A26D-3AF54C3677D8}"/>
              </a:ext>
            </a:extLst>
          </p:cNvPr>
          <p:cNvSpPr txBox="1">
            <a:spLocks noChangeArrowheads="1"/>
          </p:cNvSpPr>
          <p:nvPr/>
        </p:nvSpPr>
        <p:spPr bwMode="auto">
          <a:xfrm>
            <a:off x="305221" y="2635244"/>
            <a:ext cx="8480143" cy="276999"/>
          </a:xfrm>
          <a:prstGeom prst="rect">
            <a:avLst/>
          </a:prstGeom>
          <a:noFill/>
          <a:ln w="9525">
            <a:noFill/>
            <a:miter lim="800000"/>
            <a:headEnd/>
            <a:tailEnd/>
          </a:ln>
        </p:spPr>
        <p:txBody>
          <a:bodyPr wrap="square">
            <a:spAutoFit/>
          </a:bodyPr>
          <a:lstStyle/>
          <a:p>
            <a:r>
              <a:rPr lang="en-US" altLang="ja-JP" sz="1200" dirty="0">
                <a:solidFill>
                  <a:srgbClr val="3333CC"/>
                </a:solidFill>
                <a:latin typeface="+mn-ea"/>
              </a:rPr>
              <a:t>Ⅲ</a:t>
            </a:r>
            <a:r>
              <a:rPr lang="ja-JP" altLang="en-US" sz="1200" dirty="0">
                <a:solidFill>
                  <a:srgbClr val="3333CC"/>
                </a:solidFill>
                <a:latin typeface="+mn-ea"/>
              </a:rPr>
              <a:t>．その他経費　　　　　　　　　　　　　　　　　 　○○試験関連外注費　一式　　　　　　　　　　　　　　　　　　　　　　　   　 </a:t>
            </a:r>
            <a:r>
              <a:rPr lang="en-US" altLang="ja-JP" sz="1200" dirty="0">
                <a:solidFill>
                  <a:srgbClr val="3333CC"/>
                </a:solidFill>
                <a:latin typeface="+mn-ea"/>
              </a:rPr>
              <a:t> </a:t>
            </a:r>
          </a:p>
        </p:txBody>
      </p:sp>
      <p:sp>
        <p:nvSpPr>
          <p:cNvPr id="16" name="テキスト ボックス 21">
            <a:extLst>
              <a:ext uri="{FF2B5EF4-FFF2-40B4-BE49-F238E27FC236}">
                <a16:creationId xmlns:a16="http://schemas.microsoft.com/office/drawing/2014/main" id="{0FB45014-D5EF-D9E5-5C0E-CEC49D980A46}"/>
              </a:ext>
            </a:extLst>
          </p:cNvPr>
          <p:cNvSpPr txBox="1">
            <a:spLocks noChangeArrowheads="1"/>
          </p:cNvSpPr>
          <p:nvPr/>
        </p:nvSpPr>
        <p:spPr bwMode="auto">
          <a:xfrm>
            <a:off x="322458" y="3140968"/>
            <a:ext cx="8480143" cy="276999"/>
          </a:xfrm>
          <a:prstGeom prst="rect">
            <a:avLst/>
          </a:prstGeom>
          <a:noFill/>
          <a:ln w="9525">
            <a:noFill/>
            <a:miter lim="800000"/>
            <a:headEnd/>
            <a:tailEnd/>
          </a:ln>
        </p:spPr>
        <p:txBody>
          <a:bodyPr wrap="square">
            <a:spAutoFit/>
          </a:bodyPr>
          <a:lstStyle/>
          <a:p>
            <a:r>
              <a:rPr lang="ja-JP" altLang="en-US" sz="1200" dirty="0">
                <a:solidFill>
                  <a:srgbClr val="3333CC"/>
                </a:solidFill>
                <a:latin typeface="+mn-ea"/>
              </a:rPr>
              <a:t>その他（間接経費含む）　　　　　　　　　　　　 　上記以外の経費　一式　　　　　　  　　　　  　　　　　　　　　　　　　　　　　 </a:t>
            </a:r>
            <a:endParaRPr lang="en-US" altLang="ja-JP" sz="1200" dirty="0">
              <a:solidFill>
                <a:srgbClr val="3333CC"/>
              </a:solidFill>
              <a:latin typeface="+mn-ea"/>
            </a:endParaRPr>
          </a:p>
        </p:txBody>
      </p:sp>
      <p:sp>
        <p:nvSpPr>
          <p:cNvPr id="17" name="テキスト ボックス 21">
            <a:extLst>
              <a:ext uri="{FF2B5EF4-FFF2-40B4-BE49-F238E27FC236}">
                <a16:creationId xmlns:a16="http://schemas.microsoft.com/office/drawing/2014/main" id="{F29E5153-739B-0EE1-FFFE-E933DCCCFD3F}"/>
              </a:ext>
            </a:extLst>
          </p:cNvPr>
          <p:cNvSpPr txBox="1">
            <a:spLocks noChangeArrowheads="1"/>
          </p:cNvSpPr>
          <p:nvPr/>
        </p:nvSpPr>
        <p:spPr bwMode="auto">
          <a:xfrm>
            <a:off x="316556" y="3368025"/>
            <a:ext cx="8480143" cy="276999"/>
          </a:xfrm>
          <a:prstGeom prst="rect">
            <a:avLst/>
          </a:prstGeom>
          <a:noFill/>
          <a:ln w="9525">
            <a:noFill/>
            <a:miter lim="800000"/>
            <a:headEnd/>
            <a:tailEnd/>
          </a:ln>
        </p:spPr>
        <p:txBody>
          <a:bodyPr wrap="square">
            <a:spAutoFit/>
          </a:bodyPr>
          <a:lstStyle/>
          <a:p>
            <a:r>
              <a:rPr lang="ja-JP" altLang="en-US" sz="1200" dirty="0">
                <a:solidFill>
                  <a:srgbClr val="3333CC"/>
                </a:solidFill>
                <a:latin typeface="+mn-ea"/>
              </a:rPr>
              <a:t>合計　　　　　　　　　　　　　　　　　　　　　　　　 　　　　　　　　　　　　　　　　　　　　　　　 　 　　　　　　　　　　　　　　　　　　  </a:t>
            </a:r>
            <a:endParaRPr lang="en-US" altLang="ja-JP" sz="1200" dirty="0">
              <a:solidFill>
                <a:srgbClr val="3333CC"/>
              </a:solidFill>
              <a:latin typeface="+mn-ea"/>
            </a:endParaRPr>
          </a:p>
        </p:txBody>
      </p:sp>
      <p:sp>
        <p:nvSpPr>
          <p:cNvPr id="19" name="タイトル 1">
            <a:extLst>
              <a:ext uri="{FF2B5EF4-FFF2-40B4-BE49-F238E27FC236}">
                <a16:creationId xmlns:a16="http://schemas.microsoft.com/office/drawing/2014/main" id="{6EF56852-7CC5-79AB-73A4-C883B9149322}"/>
              </a:ext>
            </a:extLst>
          </p:cNvPr>
          <p:cNvSpPr txBox="1">
            <a:spLocks/>
          </p:cNvSpPr>
          <p:nvPr/>
        </p:nvSpPr>
        <p:spPr>
          <a:xfrm>
            <a:off x="107504" y="116632"/>
            <a:ext cx="5760000"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９．予算額と内訳（主要な支出）</a:t>
            </a:r>
          </a:p>
        </p:txBody>
      </p:sp>
      <p:sp>
        <p:nvSpPr>
          <p:cNvPr id="3" name="スライド番号プレースホルダ 2">
            <a:extLst>
              <a:ext uri="{FF2B5EF4-FFF2-40B4-BE49-F238E27FC236}">
                <a16:creationId xmlns:a16="http://schemas.microsoft.com/office/drawing/2014/main" id="{FD70D0BF-88CB-9D72-71EB-2F07315F15CF}"/>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17</a:t>
            </a:fld>
            <a:endParaRPr lang="en-US" altLang="ja-JP" dirty="0">
              <a:solidFill>
                <a:schemeClr val="tx1"/>
              </a:solidFill>
              <a:latin typeface="+mn-ea"/>
              <a:cs typeface="メイリオ" pitchFamily="50" charset="-128"/>
            </a:endParaRPr>
          </a:p>
        </p:txBody>
      </p:sp>
      <p:sp>
        <p:nvSpPr>
          <p:cNvPr id="6" name="正方形/長方形 5">
            <a:extLst>
              <a:ext uri="{FF2B5EF4-FFF2-40B4-BE49-F238E27FC236}">
                <a16:creationId xmlns:a16="http://schemas.microsoft.com/office/drawing/2014/main" id="{1BD7BCC5-2952-977C-A6B3-EEA53CCE39CE}"/>
              </a:ext>
            </a:extLst>
          </p:cNvPr>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9" name="テキスト ボックス 8">
            <a:extLst>
              <a:ext uri="{FF2B5EF4-FFF2-40B4-BE49-F238E27FC236}">
                <a16:creationId xmlns:a16="http://schemas.microsoft.com/office/drawing/2014/main" id="{ADFF95A1-4E0E-5648-05EF-2A93E7D6B661}"/>
              </a:ext>
            </a:extLst>
          </p:cNvPr>
          <p:cNvSpPr txBox="1"/>
          <p:nvPr/>
        </p:nvSpPr>
        <p:spPr>
          <a:xfrm>
            <a:off x="5186362" y="271922"/>
            <a:ext cx="3898219"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・開発テーマ全体の提案事業予算のうち、主要な大きな支出について内容を説明ください。</a:t>
            </a:r>
            <a:endParaRPr lang="en-US" altLang="ja-JP" sz="1200" i="1" dirty="0">
              <a:solidFill>
                <a:prstClr val="white"/>
              </a:solidFill>
              <a:latin typeface="+mn-ea"/>
            </a:endParaRPr>
          </a:p>
          <a:p>
            <a:r>
              <a:rPr lang="ja-JP" altLang="en-US" sz="1200" i="1" dirty="0">
                <a:solidFill>
                  <a:srgbClr val="FFFF00"/>
                </a:solidFill>
                <a:latin typeface="+mn-ea"/>
              </a:rPr>
              <a:t>・</a:t>
            </a:r>
            <a:r>
              <a:rPr lang="en-US" altLang="ja-JP" sz="1200" i="1" dirty="0">
                <a:solidFill>
                  <a:srgbClr val="FFFF00"/>
                </a:solidFill>
                <a:latin typeface="+mn-ea"/>
              </a:rPr>
              <a:t>2025</a:t>
            </a:r>
            <a:r>
              <a:rPr lang="ja-JP" altLang="en-US" sz="1200" i="1" dirty="0">
                <a:solidFill>
                  <a:srgbClr val="FFFF00"/>
                </a:solidFill>
                <a:latin typeface="+mn-ea"/>
              </a:rPr>
              <a:t>年度提案、加速提案、</a:t>
            </a:r>
            <a:r>
              <a:rPr lang="en-US" altLang="ja-JP" sz="1200" i="1" dirty="0">
                <a:solidFill>
                  <a:srgbClr val="FFFF00"/>
                </a:solidFill>
                <a:latin typeface="+mn-ea"/>
              </a:rPr>
              <a:t>2026</a:t>
            </a:r>
            <a:r>
              <a:rPr lang="ja-JP" altLang="en-US" sz="1200" i="1" dirty="0">
                <a:solidFill>
                  <a:srgbClr val="FFFF00"/>
                </a:solidFill>
                <a:latin typeface="+mn-ea"/>
              </a:rPr>
              <a:t>年度提案 毎に表を作成ください。</a:t>
            </a:r>
            <a:endParaRPr lang="ja-JP" altLang="ja-JP" sz="1200" i="1" dirty="0">
              <a:solidFill>
                <a:srgbClr val="FFFF00"/>
              </a:solidFill>
              <a:latin typeface="+mn-ea"/>
            </a:endParaRPr>
          </a:p>
        </p:txBody>
      </p:sp>
    </p:spTree>
    <p:extLst>
      <p:ext uri="{BB962C8B-B14F-4D97-AF65-F5344CB8AC3E}">
        <p14:creationId xmlns:p14="http://schemas.microsoft.com/office/powerpoint/2010/main" val="958117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777" y="75044"/>
            <a:ext cx="6443943"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kumimoji="1" lang="ja-JP" altLang="en-US" sz="2800" dirty="0">
                <a:latin typeface="+mn-ea"/>
              </a:rPr>
              <a:t>１０．研究開発成果の実用化・事業</a:t>
            </a:r>
            <a:r>
              <a:rPr lang="ja-JP" altLang="en-US" sz="2800" dirty="0">
                <a:latin typeface="+mn-ea"/>
              </a:rPr>
              <a:t>化（１）</a:t>
            </a:r>
            <a:endParaRPr kumimoji="1" lang="ja-JP" altLang="en-US" sz="2800" dirty="0">
              <a:latin typeface="+mn-ea"/>
            </a:endParaRPr>
          </a:p>
        </p:txBody>
      </p:sp>
      <p:sp>
        <p:nvSpPr>
          <p:cNvPr id="10" name="正方形/長方形 252"/>
          <p:cNvSpPr>
            <a:spLocks noChangeArrowheads="1"/>
          </p:cNvSpPr>
          <p:nvPr/>
        </p:nvSpPr>
        <p:spPr bwMode="auto">
          <a:xfrm>
            <a:off x="218962" y="1096693"/>
            <a:ext cx="7233357" cy="3154710"/>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（１</a:t>
            </a:r>
            <a:r>
              <a:rPr lang="en-US" altLang="ja-JP" sz="1200" dirty="0">
                <a:solidFill>
                  <a:srgbClr val="0070C0"/>
                </a:solidFill>
                <a:latin typeface="+mn-ea"/>
              </a:rPr>
              <a:t>)</a:t>
            </a:r>
            <a:r>
              <a:rPr lang="ja-JP" altLang="en-US" sz="1200" dirty="0">
                <a:solidFill>
                  <a:srgbClr val="0070C0"/>
                </a:solidFill>
                <a:latin typeface="+mn-ea"/>
              </a:rPr>
              <a:t>社会実装イメージ、実用化・事業化を行う製品・サービス等、想定の概要</a:t>
            </a: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（２）社会実装・実用化・事業化への取組</a:t>
            </a: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p:txBody>
      </p:sp>
      <p:sp>
        <p:nvSpPr>
          <p:cNvPr id="11" name="テキスト ボックス 10"/>
          <p:cNvSpPr txBox="1"/>
          <p:nvPr/>
        </p:nvSpPr>
        <p:spPr>
          <a:xfrm>
            <a:off x="4194593" y="1499639"/>
            <a:ext cx="4621038"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a:t>
            </a:r>
            <a:r>
              <a:rPr lang="en-US" altLang="ja-JP" sz="1200" i="1" dirty="0">
                <a:solidFill>
                  <a:prstClr val="white"/>
                </a:solidFill>
                <a:latin typeface="+mn-ea"/>
              </a:rPr>
              <a:t>【</a:t>
            </a:r>
            <a:r>
              <a:rPr lang="ja-JP" altLang="en-US" sz="1200" i="1" dirty="0">
                <a:solidFill>
                  <a:prstClr val="white"/>
                </a:solidFill>
                <a:latin typeface="+mn-ea"/>
              </a:rPr>
              <a:t>委託事業の場合</a:t>
            </a:r>
            <a:r>
              <a:rPr lang="en-US" altLang="ja-JP" sz="1200" i="1" dirty="0">
                <a:solidFill>
                  <a:prstClr val="white"/>
                </a:solidFill>
                <a:latin typeface="+mn-ea"/>
              </a:rPr>
              <a:t>】</a:t>
            </a:r>
            <a:r>
              <a:rPr lang="ja-JP" altLang="en-US" sz="1200" i="1" dirty="0">
                <a:solidFill>
                  <a:prstClr val="white"/>
                </a:solidFill>
                <a:latin typeface="+mn-ea"/>
              </a:rPr>
              <a:t>別添</a:t>
            </a:r>
            <a:r>
              <a:rPr lang="en-US" altLang="ja-JP" sz="1200" i="1" dirty="0">
                <a:solidFill>
                  <a:prstClr val="white"/>
                </a:solidFill>
                <a:latin typeface="+mn-ea"/>
              </a:rPr>
              <a:t>3-1 </a:t>
            </a:r>
            <a:r>
              <a:rPr lang="ja-JP" altLang="en-US" sz="1200" i="1" dirty="0">
                <a:solidFill>
                  <a:prstClr val="white"/>
                </a:solidFill>
                <a:latin typeface="+mn-ea"/>
              </a:rPr>
              <a:t>（事業化計画書）のうち、１．項について要約して簡潔に記載ください。</a:t>
            </a:r>
            <a:endParaRPr lang="en-US" altLang="ja-JP" sz="1200" i="1" dirty="0">
              <a:solidFill>
                <a:prstClr val="white"/>
              </a:solidFill>
              <a:latin typeface="+mn-ea"/>
            </a:endParaRPr>
          </a:p>
          <a:p>
            <a:r>
              <a:rPr lang="ja-JP" altLang="en-US" sz="1200" i="1" dirty="0">
                <a:solidFill>
                  <a:prstClr val="white"/>
                </a:solidFill>
                <a:latin typeface="+mn-ea"/>
              </a:rPr>
              <a:t>・</a:t>
            </a:r>
            <a:r>
              <a:rPr lang="en-US" altLang="ja-JP" sz="1200" i="1" dirty="0">
                <a:solidFill>
                  <a:prstClr val="white"/>
                </a:solidFill>
                <a:latin typeface="+mn-ea"/>
              </a:rPr>
              <a:t>【</a:t>
            </a:r>
            <a:r>
              <a:rPr lang="ja-JP" altLang="en-US" sz="1200" i="1" dirty="0">
                <a:solidFill>
                  <a:prstClr val="white"/>
                </a:solidFill>
                <a:latin typeface="+mn-ea"/>
              </a:rPr>
              <a:t>助成事業の場合</a:t>
            </a:r>
            <a:r>
              <a:rPr lang="en-US" altLang="ja-JP" sz="1200" i="1" dirty="0">
                <a:solidFill>
                  <a:prstClr val="white"/>
                </a:solidFill>
                <a:latin typeface="+mn-ea"/>
              </a:rPr>
              <a:t>】</a:t>
            </a:r>
            <a:r>
              <a:rPr lang="ja-JP" altLang="en-US" sz="1200" i="1" dirty="0">
                <a:solidFill>
                  <a:prstClr val="white"/>
                </a:solidFill>
                <a:latin typeface="+mn-ea"/>
              </a:rPr>
              <a:t>別添</a:t>
            </a:r>
            <a:r>
              <a:rPr lang="en-US" altLang="ja-JP" sz="1200" i="1" dirty="0">
                <a:solidFill>
                  <a:prstClr val="white"/>
                </a:solidFill>
                <a:latin typeface="+mn-ea"/>
              </a:rPr>
              <a:t>3-</a:t>
            </a:r>
            <a:r>
              <a:rPr lang="ja-JP" altLang="en-US" sz="1200" i="1" dirty="0">
                <a:solidFill>
                  <a:prstClr val="white"/>
                </a:solidFill>
                <a:latin typeface="+mn-ea"/>
              </a:rPr>
              <a:t>２</a:t>
            </a:r>
            <a:r>
              <a:rPr lang="en-US" altLang="ja-JP" sz="1200" i="1" dirty="0">
                <a:solidFill>
                  <a:prstClr val="white"/>
                </a:solidFill>
                <a:latin typeface="+mn-ea"/>
              </a:rPr>
              <a:t> </a:t>
            </a:r>
            <a:r>
              <a:rPr lang="ja-JP" altLang="en-US" sz="1200" i="1" dirty="0">
                <a:solidFill>
                  <a:prstClr val="white"/>
                </a:solidFill>
                <a:latin typeface="+mn-ea"/>
              </a:rPr>
              <a:t>（企業化計画書）のうち、１．項について要約して簡潔に記載ください。</a:t>
            </a:r>
            <a:endParaRPr lang="en-US" altLang="ja-JP" sz="1200" i="1" dirty="0">
              <a:solidFill>
                <a:prstClr val="white"/>
              </a:solidFill>
              <a:latin typeface="+mn-ea"/>
            </a:endParaRPr>
          </a:p>
        </p:txBody>
      </p:sp>
      <p:sp>
        <p:nvSpPr>
          <p:cNvPr id="13" name="テキスト ボックス 12"/>
          <p:cNvSpPr txBox="1"/>
          <p:nvPr/>
        </p:nvSpPr>
        <p:spPr>
          <a:xfrm>
            <a:off x="4205001" y="3015044"/>
            <a:ext cx="4621038"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a:t>
            </a:r>
            <a:r>
              <a:rPr lang="en-US" altLang="ja-JP" sz="1200" i="1" dirty="0">
                <a:solidFill>
                  <a:prstClr val="white"/>
                </a:solidFill>
                <a:latin typeface="+mn-ea"/>
              </a:rPr>
              <a:t> 【</a:t>
            </a:r>
            <a:r>
              <a:rPr lang="ja-JP" altLang="en-US" sz="1200" i="1" dirty="0">
                <a:solidFill>
                  <a:prstClr val="white"/>
                </a:solidFill>
                <a:latin typeface="+mn-ea"/>
              </a:rPr>
              <a:t>委託事業の場合</a:t>
            </a:r>
            <a:r>
              <a:rPr lang="en-US" altLang="ja-JP" sz="1200" i="1" dirty="0">
                <a:solidFill>
                  <a:prstClr val="white"/>
                </a:solidFill>
                <a:latin typeface="+mn-ea"/>
              </a:rPr>
              <a:t>】</a:t>
            </a:r>
            <a:r>
              <a:rPr lang="ja-JP" altLang="en-US" sz="1200" i="1" dirty="0">
                <a:solidFill>
                  <a:prstClr val="white"/>
                </a:solidFill>
                <a:latin typeface="+mn-ea"/>
              </a:rPr>
              <a:t>別添</a:t>
            </a:r>
            <a:r>
              <a:rPr lang="en-US" altLang="ja-JP" sz="1200" i="1" dirty="0">
                <a:solidFill>
                  <a:prstClr val="white"/>
                </a:solidFill>
                <a:latin typeface="+mn-ea"/>
              </a:rPr>
              <a:t>3-1 </a:t>
            </a:r>
            <a:r>
              <a:rPr lang="ja-JP" altLang="en-US" sz="1200" i="1" dirty="0">
                <a:solidFill>
                  <a:prstClr val="white"/>
                </a:solidFill>
                <a:latin typeface="+mn-ea"/>
              </a:rPr>
              <a:t>（事業化計画書）のうち、２．項について要約して簡潔に記載ください。</a:t>
            </a:r>
            <a:endParaRPr lang="en-US" altLang="ja-JP" sz="1200" i="1" dirty="0">
              <a:solidFill>
                <a:prstClr val="white"/>
              </a:solidFill>
              <a:latin typeface="+mn-ea"/>
            </a:endParaRPr>
          </a:p>
          <a:p>
            <a:r>
              <a:rPr lang="ja-JP" altLang="en-US" sz="1200" i="1" dirty="0">
                <a:solidFill>
                  <a:prstClr val="white"/>
                </a:solidFill>
                <a:latin typeface="+mn-ea"/>
              </a:rPr>
              <a:t>・</a:t>
            </a:r>
            <a:r>
              <a:rPr lang="en-US" altLang="ja-JP" sz="1200" i="1" dirty="0">
                <a:solidFill>
                  <a:prstClr val="white"/>
                </a:solidFill>
                <a:latin typeface="+mn-ea"/>
              </a:rPr>
              <a:t> 【</a:t>
            </a:r>
            <a:r>
              <a:rPr lang="ja-JP" altLang="en-US" sz="1200" i="1" dirty="0">
                <a:solidFill>
                  <a:prstClr val="white"/>
                </a:solidFill>
                <a:latin typeface="+mn-ea"/>
              </a:rPr>
              <a:t>助成事業の場合</a:t>
            </a:r>
            <a:r>
              <a:rPr lang="en-US" altLang="ja-JP" sz="1200" i="1" dirty="0">
                <a:solidFill>
                  <a:prstClr val="white"/>
                </a:solidFill>
                <a:latin typeface="+mn-ea"/>
              </a:rPr>
              <a:t>】</a:t>
            </a:r>
            <a:r>
              <a:rPr lang="ja-JP" altLang="en-US" sz="1200" i="1" dirty="0">
                <a:solidFill>
                  <a:prstClr val="white"/>
                </a:solidFill>
                <a:latin typeface="+mn-ea"/>
              </a:rPr>
              <a:t>別添</a:t>
            </a:r>
            <a:r>
              <a:rPr lang="en-US" altLang="ja-JP" sz="1200" i="1" dirty="0">
                <a:solidFill>
                  <a:prstClr val="white"/>
                </a:solidFill>
                <a:latin typeface="+mn-ea"/>
              </a:rPr>
              <a:t>3-2</a:t>
            </a:r>
            <a:r>
              <a:rPr lang="ja-JP" altLang="en-US" sz="1200" i="1" dirty="0">
                <a:solidFill>
                  <a:prstClr val="white"/>
                </a:solidFill>
                <a:latin typeface="+mn-ea"/>
              </a:rPr>
              <a:t>（企業化計画書）のうち、２．項について要約して簡潔に記載ください。</a:t>
            </a:r>
            <a:endParaRPr lang="en-US" altLang="ja-JP" sz="1200" i="1" dirty="0">
              <a:solidFill>
                <a:prstClr val="white"/>
              </a:solidFill>
              <a:latin typeface="+mn-ea"/>
            </a:endParaRPr>
          </a:p>
          <a:p>
            <a:r>
              <a:rPr lang="en-US" altLang="ja-JP" sz="1200" i="1" dirty="0">
                <a:solidFill>
                  <a:prstClr val="white"/>
                </a:solidFill>
                <a:latin typeface="+mn-ea"/>
              </a:rPr>
              <a:t>※</a:t>
            </a:r>
            <a:r>
              <a:rPr lang="ja-JP" altLang="en-US" sz="1200" i="1" dirty="0">
                <a:solidFill>
                  <a:prstClr val="white"/>
                </a:solidFill>
                <a:latin typeface="+mn-ea"/>
              </a:rPr>
              <a:t> ひな形は、委託事業の場合の例です。</a:t>
            </a:r>
            <a:endParaRPr lang="en-US" altLang="ja-JP" sz="1200" i="1" dirty="0">
              <a:solidFill>
                <a:prstClr val="white"/>
              </a:solidFill>
              <a:latin typeface="+mn-ea"/>
            </a:endParaRPr>
          </a:p>
        </p:txBody>
      </p:sp>
      <p:sp>
        <p:nvSpPr>
          <p:cNvPr id="14" name="正方形/長方形 252"/>
          <p:cNvSpPr>
            <a:spLocks noChangeArrowheads="1"/>
          </p:cNvSpPr>
          <p:nvPr/>
        </p:nvSpPr>
        <p:spPr bwMode="auto">
          <a:xfrm>
            <a:off x="358138" y="1556792"/>
            <a:ext cx="8318318" cy="80021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0070C0"/>
                </a:solidFill>
                <a:latin typeface="+mn-ea"/>
              </a:rPr>
              <a:t>内容</a:t>
            </a:r>
          </a:p>
          <a:p>
            <a:pPr marL="171450" indent="-171450">
              <a:spcBef>
                <a:spcPts val="600"/>
              </a:spcBef>
              <a:buFont typeface="Arial" panose="020B0604020202020204" pitchFamily="34" charset="0"/>
              <a:buChar char="•"/>
            </a:pPr>
            <a:r>
              <a:rPr lang="ja-JP" altLang="en-US" sz="1200" dirty="0">
                <a:solidFill>
                  <a:srgbClr val="0070C0"/>
                </a:solidFill>
                <a:latin typeface="+mn-ea"/>
              </a:rPr>
              <a:t>製作・実施等の制約</a:t>
            </a:r>
          </a:p>
          <a:p>
            <a:pPr marL="171450" indent="-171450">
              <a:spcBef>
                <a:spcPts val="600"/>
              </a:spcBef>
              <a:buFont typeface="Arial" panose="020B0604020202020204" pitchFamily="34" charset="0"/>
              <a:buChar char="•"/>
            </a:pPr>
            <a:r>
              <a:rPr lang="ja-JP" altLang="en-US" sz="1200" dirty="0">
                <a:solidFill>
                  <a:srgbClr val="0070C0"/>
                </a:solidFill>
                <a:latin typeface="+mn-ea"/>
              </a:rPr>
              <a:t>用途（販売予定先）</a:t>
            </a:r>
          </a:p>
        </p:txBody>
      </p:sp>
      <p:sp>
        <p:nvSpPr>
          <p:cNvPr id="16" name="正方形/長方形 252"/>
          <p:cNvSpPr>
            <a:spLocks noChangeArrowheads="1"/>
          </p:cNvSpPr>
          <p:nvPr/>
        </p:nvSpPr>
        <p:spPr bwMode="auto">
          <a:xfrm>
            <a:off x="358138" y="4115123"/>
            <a:ext cx="8318318" cy="158504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0070C0"/>
                </a:solidFill>
                <a:latin typeface="+mn-ea"/>
              </a:rPr>
              <a:t>社会実装・実用化・事業化に向けた計画等</a:t>
            </a:r>
          </a:p>
          <a:p>
            <a:pPr marL="171450" indent="-171450">
              <a:spcBef>
                <a:spcPts val="600"/>
              </a:spcBef>
              <a:buFont typeface="Arial" panose="020B0604020202020204" pitchFamily="34" charset="0"/>
              <a:buChar char="•"/>
            </a:pPr>
            <a:r>
              <a:rPr lang="ja-JP" altLang="en-US" sz="1200" dirty="0">
                <a:solidFill>
                  <a:srgbClr val="0070C0"/>
                </a:solidFill>
                <a:latin typeface="+mn-ea"/>
              </a:rPr>
              <a:t>社会実装・実用化・事業化を考えるに至った経緯（動機）</a:t>
            </a:r>
            <a:endParaRPr lang="en-US" altLang="ja-JP" sz="1200" dirty="0">
              <a:solidFill>
                <a:srgbClr val="0070C0"/>
              </a:solidFill>
              <a:latin typeface="+mn-ea"/>
            </a:endParaRPr>
          </a:p>
          <a:p>
            <a:pPr marL="171450" indent="-171450">
              <a:spcBef>
                <a:spcPts val="600"/>
              </a:spcBef>
              <a:buFont typeface="Arial" panose="020B0604020202020204" pitchFamily="34" charset="0"/>
              <a:buChar char="•"/>
            </a:pPr>
            <a:r>
              <a:rPr lang="ja-JP" altLang="en-US" sz="1200" dirty="0">
                <a:solidFill>
                  <a:srgbClr val="0070C0"/>
                </a:solidFill>
                <a:latin typeface="+mn-ea"/>
              </a:rPr>
              <a:t>社会実装・実用化・事業化が成功すると考える理由</a:t>
            </a:r>
            <a:endParaRPr lang="en-US" altLang="ja-JP" sz="1200" dirty="0">
              <a:solidFill>
                <a:srgbClr val="0070C0"/>
              </a:solidFill>
              <a:latin typeface="+mn-ea"/>
            </a:endParaRPr>
          </a:p>
          <a:p>
            <a:pPr marL="171450" indent="-171450">
              <a:spcBef>
                <a:spcPts val="600"/>
              </a:spcBef>
              <a:buFont typeface="Arial" panose="020B0604020202020204" pitchFamily="34" charset="0"/>
              <a:buChar char="•"/>
            </a:pPr>
            <a:r>
              <a:rPr lang="ja-JP" altLang="en-US" sz="1200" dirty="0">
                <a:solidFill>
                  <a:srgbClr val="0070C0"/>
                </a:solidFill>
                <a:latin typeface="+mn-ea"/>
              </a:rPr>
              <a:t>社会実装・実用化・事業化のスケジュール</a:t>
            </a:r>
            <a:endParaRPr lang="en-US" altLang="ja-JP" sz="1200" dirty="0">
              <a:solidFill>
                <a:srgbClr val="0070C0"/>
              </a:solidFill>
              <a:latin typeface="+mn-ea"/>
            </a:endParaRPr>
          </a:p>
          <a:p>
            <a:pPr marL="171450" indent="-171450">
              <a:spcBef>
                <a:spcPts val="600"/>
              </a:spcBef>
              <a:buFont typeface="Arial" panose="020B0604020202020204" pitchFamily="34" charset="0"/>
              <a:buChar char="•"/>
            </a:pPr>
            <a:endParaRPr lang="en-US" altLang="ja-JP" sz="1200" dirty="0">
              <a:solidFill>
                <a:srgbClr val="0070C0"/>
              </a:solidFill>
              <a:latin typeface="+mn-ea"/>
            </a:endParaRPr>
          </a:p>
          <a:p>
            <a:pPr marL="171450" indent="-171450">
              <a:spcBef>
                <a:spcPts val="600"/>
              </a:spcBef>
              <a:buFont typeface="Arial" panose="020B0604020202020204" pitchFamily="34" charset="0"/>
              <a:buChar char="•"/>
            </a:pPr>
            <a:endParaRPr lang="ja-JP" altLang="en-US" sz="1200" dirty="0">
              <a:solidFill>
                <a:srgbClr val="0070C0"/>
              </a:solidFill>
              <a:latin typeface="+mn-ea"/>
            </a:endParaRPr>
          </a:p>
        </p:txBody>
      </p:sp>
      <p:sp>
        <p:nvSpPr>
          <p:cNvPr id="3" name="スライド番号プレースホルダ 2">
            <a:extLst>
              <a:ext uri="{FF2B5EF4-FFF2-40B4-BE49-F238E27FC236}">
                <a16:creationId xmlns:a16="http://schemas.microsoft.com/office/drawing/2014/main" id="{4D4AEC43-5933-0AF9-A15F-ED99C7174559}"/>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18</a:t>
            </a:fld>
            <a:endParaRPr lang="en-US" altLang="ja-JP" dirty="0">
              <a:solidFill>
                <a:schemeClr val="tx1"/>
              </a:solidFill>
              <a:latin typeface="+mn-ea"/>
              <a:cs typeface="メイリオ" pitchFamily="50" charset="-128"/>
            </a:endParaRPr>
          </a:p>
        </p:txBody>
      </p:sp>
      <p:sp>
        <p:nvSpPr>
          <p:cNvPr id="4" name="正方形/長方形 3">
            <a:extLst>
              <a:ext uri="{FF2B5EF4-FFF2-40B4-BE49-F238E27FC236}">
                <a16:creationId xmlns:a16="http://schemas.microsoft.com/office/drawing/2014/main" id="{32FE4D2C-F48E-D695-6015-5DDE7D1C2337}"/>
              </a:ext>
            </a:extLst>
          </p:cNvPr>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6" name="テキスト ボックス 5">
            <a:extLst>
              <a:ext uri="{FF2B5EF4-FFF2-40B4-BE49-F238E27FC236}">
                <a16:creationId xmlns:a16="http://schemas.microsoft.com/office/drawing/2014/main" id="{F73B9BCD-939F-AD36-F1A0-3A067B7B5BB8}"/>
              </a:ext>
            </a:extLst>
          </p:cNvPr>
          <p:cNvSpPr txBox="1"/>
          <p:nvPr/>
        </p:nvSpPr>
        <p:spPr>
          <a:xfrm>
            <a:off x="6600078" y="181452"/>
            <a:ext cx="2484503"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１０項のスライドは、調査事業枠の提案の場合は、削除してください。</a:t>
            </a:r>
            <a:endParaRPr lang="en-US" altLang="ja-JP" sz="1200" i="1" dirty="0">
              <a:solidFill>
                <a:prstClr val="white"/>
              </a:solidFill>
              <a:latin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A533A68C-07D3-6829-4C86-EC3E28AF0B1C}"/>
              </a:ext>
            </a:extLst>
          </p:cNvPr>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8" name="正方形/長方形 252"/>
          <p:cNvSpPr>
            <a:spLocks noChangeArrowheads="1"/>
          </p:cNvSpPr>
          <p:nvPr/>
        </p:nvSpPr>
        <p:spPr bwMode="auto">
          <a:xfrm>
            <a:off x="236362" y="1268760"/>
            <a:ext cx="8318318" cy="4493538"/>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（３）市場規模（現状と将来見通し）</a:t>
            </a:r>
            <a:endParaRPr lang="en-US" altLang="ja-JP" sz="1200" dirty="0">
              <a:solidFill>
                <a:srgbClr val="0070C0"/>
              </a:solidFill>
              <a:latin typeface="+mn-ea"/>
            </a:endParaRPr>
          </a:p>
          <a:p>
            <a:pPr>
              <a:spcBef>
                <a:spcPts val="600"/>
              </a:spcBef>
            </a:pPr>
            <a:r>
              <a:rPr lang="en-US" altLang="ja-JP" sz="1200" dirty="0">
                <a:solidFill>
                  <a:srgbClr val="0070C0"/>
                </a:solidFill>
                <a:latin typeface="+mn-ea"/>
              </a:rPr>
              <a:t>		</a:t>
            </a:r>
            <a:r>
              <a:rPr lang="ja-JP" altLang="en-US" sz="1200" dirty="0">
                <a:solidFill>
                  <a:srgbClr val="0070C0"/>
                </a:solidFill>
                <a:latin typeface="+mn-ea"/>
              </a:rPr>
              <a:t>申請者の売上高</a:t>
            </a:r>
            <a:r>
              <a:rPr lang="en-US" altLang="ja-JP" sz="1200" dirty="0">
                <a:solidFill>
                  <a:srgbClr val="0070C0"/>
                </a:solidFill>
                <a:latin typeface="+mn-ea"/>
              </a:rPr>
              <a:t>(</a:t>
            </a:r>
            <a:r>
              <a:rPr lang="ja-JP" altLang="ja-JP" sz="1200" dirty="0">
                <a:solidFill>
                  <a:srgbClr val="0070C0"/>
                </a:solidFill>
                <a:latin typeface="+mn-ea"/>
              </a:rPr>
              <a:t>国内／海外</a:t>
            </a:r>
            <a:r>
              <a:rPr lang="en-US"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申請者シェア</a:t>
            </a:r>
            <a:r>
              <a:rPr lang="en-US" altLang="ja-JP" sz="1200" dirty="0">
                <a:solidFill>
                  <a:srgbClr val="0070C0"/>
                </a:solidFill>
                <a:latin typeface="+mn-ea"/>
              </a:rPr>
              <a:t>(</a:t>
            </a:r>
            <a:r>
              <a:rPr lang="ja-JP" altLang="ja-JP" sz="1200" dirty="0">
                <a:solidFill>
                  <a:srgbClr val="0070C0"/>
                </a:solidFill>
                <a:latin typeface="+mn-ea"/>
              </a:rPr>
              <a:t>国内／海外</a:t>
            </a:r>
            <a:r>
              <a:rPr lang="en-US" altLang="ja-JP" sz="1200" dirty="0">
                <a:solidFill>
                  <a:srgbClr val="0070C0"/>
                </a:solidFill>
                <a:latin typeface="+mn-ea"/>
              </a:rPr>
              <a:t>)</a:t>
            </a:r>
            <a:endParaRPr lang="ja-JP" altLang="ja-JP" sz="1200" dirty="0">
              <a:solidFill>
                <a:srgbClr val="0070C0"/>
              </a:solidFill>
              <a:latin typeface="+mn-ea"/>
            </a:endParaRPr>
          </a:p>
          <a:p>
            <a:pPr>
              <a:spcBef>
                <a:spcPts val="600"/>
              </a:spcBef>
            </a:pPr>
            <a:r>
              <a:rPr lang="ja-JP" altLang="en-US" sz="1200" dirty="0">
                <a:solidFill>
                  <a:srgbClr val="0070C0"/>
                </a:solidFill>
                <a:latin typeface="+mn-ea"/>
              </a:rPr>
              <a:t>現状</a:t>
            </a:r>
            <a:r>
              <a:rPr lang="en-US"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en-US" altLang="ja-JP" sz="1200" dirty="0">
                <a:solidFill>
                  <a:srgbClr val="0070C0"/>
                </a:solidFill>
                <a:latin typeface="+mn-ea"/>
              </a:rPr>
              <a:t>	</a:t>
            </a:r>
            <a:r>
              <a:rPr lang="ja-JP" altLang="en-US" sz="1200" dirty="0">
                <a:solidFill>
                  <a:srgbClr val="0070C0"/>
                </a:solidFill>
                <a:latin typeface="+mn-ea"/>
              </a:rPr>
              <a:t>○○</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en-US" altLang="ja-JP" sz="1200" dirty="0">
                <a:solidFill>
                  <a:srgbClr val="0070C0"/>
                </a:solidFill>
                <a:latin typeface="+mn-ea"/>
              </a:rPr>
              <a:t>202</a:t>
            </a:r>
            <a:r>
              <a:rPr lang="ja-JP" altLang="en-US" sz="1200" dirty="0">
                <a:solidFill>
                  <a:srgbClr val="0070C0"/>
                </a:solidFill>
                <a:latin typeface="+mn-ea"/>
              </a:rPr>
              <a:t>●年度（委託</a:t>
            </a:r>
            <a:r>
              <a:rPr lang="ja-JP" altLang="ja-JP" sz="1200" dirty="0">
                <a:solidFill>
                  <a:srgbClr val="0070C0"/>
                </a:solidFill>
                <a:latin typeface="+mn-ea"/>
              </a:rPr>
              <a:t>終了時</a:t>
            </a:r>
            <a:r>
              <a:rPr lang="ja-JP" altLang="en-US" sz="1200" dirty="0">
                <a:solidFill>
                  <a:srgbClr val="0070C0"/>
                </a:solidFill>
                <a:latin typeface="+mn-ea"/>
              </a:rPr>
              <a:t>） 　</a:t>
            </a:r>
            <a:r>
              <a:rPr lang="ja-JP" altLang="ja-JP" sz="1200" dirty="0">
                <a:solidFill>
                  <a:srgbClr val="0070C0"/>
                </a:solidFill>
                <a:latin typeface="+mn-ea"/>
              </a:rPr>
              <a:t> ○○○百万円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en-US" altLang="ja-JP" sz="1200" dirty="0">
                <a:solidFill>
                  <a:srgbClr val="0070C0"/>
                </a:solidFill>
                <a:latin typeface="+mn-ea"/>
              </a:rPr>
              <a:t>	</a:t>
            </a:r>
            <a:r>
              <a:rPr lang="ja-JP" altLang="en-US" sz="1200" dirty="0">
                <a:solidFill>
                  <a:srgbClr val="0070C0"/>
                </a:solidFill>
                <a:latin typeface="+mn-ea"/>
              </a:rPr>
              <a:t>○○</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en-US" altLang="ja-JP" sz="1200" dirty="0">
                <a:solidFill>
                  <a:srgbClr val="0070C0"/>
                </a:solidFill>
                <a:latin typeface="+mn-ea"/>
              </a:rPr>
              <a:t>202</a:t>
            </a:r>
            <a:r>
              <a:rPr lang="ja-JP" altLang="en-US" sz="1200" dirty="0">
                <a:solidFill>
                  <a:srgbClr val="0070C0"/>
                </a:solidFill>
                <a:latin typeface="+mn-ea"/>
              </a:rPr>
              <a:t>●年度　　　　　</a:t>
            </a:r>
            <a:r>
              <a:rPr lang="en-US"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en-US" altLang="ja-JP" sz="1200" dirty="0">
                <a:solidFill>
                  <a:srgbClr val="0070C0"/>
                </a:solidFill>
                <a:latin typeface="+mn-ea"/>
              </a:rPr>
              <a:t>	</a:t>
            </a:r>
            <a:r>
              <a:rPr lang="ja-JP" altLang="en-US" sz="1200" dirty="0">
                <a:solidFill>
                  <a:srgbClr val="0070C0"/>
                </a:solidFill>
                <a:latin typeface="+mn-ea"/>
              </a:rPr>
              <a:t>○○</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ja-JP" altLang="en-US" sz="1200" dirty="0">
                <a:solidFill>
                  <a:srgbClr val="0070C0"/>
                </a:solidFill>
                <a:latin typeface="+mn-ea"/>
              </a:rPr>
              <a:t>　～～</a:t>
            </a:r>
            <a:endParaRPr lang="en-US" altLang="ja-JP" sz="1200" dirty="0">
              <a:solidFill>
                <a:srgbClr val="0070C0"/>
              </a:solidFill>
              <a:latin typeface="+mn-ea"/>
            </a:endParaRPr>
          </a:p>
          <a:p>
            <a:pPr>
              <a:spcBef>
                <a:spcPts val="600"/>
              </a:spcBef>
            </a:pPr>
            <a:r>
              <a:rPr lang="en-US" altLang="ja-JP" sz="1200" dirty="0">
                <a:solidFill>
                  <a:srgbClr val="0070C0"/>
                </a:solidFill>
                <a:latin typeface="+mn-ea"/>
              </a:rPr>
              <a:t>202</a:t>
            </a:r>
            <a:r>
              <a:rPr lang="ja-JP" altLang="en-US" sz="1200" dirty="0">
                <a:solidFill>
                  <a:srgbClr val="0070C0"/>
                </a:solidFill>
                <a:latin typeface="+mn-ea"/>
              </a:rPr>
              <a:t>●年度　　　　　</a:t>
            </a:r>
            <a:r>
              <a:rPr lang="en-US" altLang="ja-JP"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en-US" altLang="ja-JP" sz="1200" dirty="0">
                <a:solidFill>
                  <a:srgbClr val="0070C0"/>
                </a:solidFill>
                <a:latin typeface="+mn-ea"/>
              </a:rPr>
              <a:t>	</a:t>
            </a:r>
            <a:r>
              <a:rPr lang="ja-JP" altLang="en-US" sz="1200" dirty="0">
                <a:solidFill>
                  <a:srgbClr val="0070C0"/>
                </a:solidFill>
                <a:latin typeface="+mn-ea"/>
              </a:rPr>
              <a:t>○○</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marL="95250" indent="-95250">
              <a:spcBef>
                <a:spcPts val="600"/>
              </a:spcBef>
            </a:pPr>
            <a:r>
              <a:rPr lang="en-US" altLang="ja-JP" sz="1200" dirty="0">
                <a:solidFill>
                  <a:srgbClr val="0070C0"/>
                </a:solidFill>
                <a:latin typeface="+mn-ea"/>
              </a:rPr>
              <a:t>※</a:t>
            </a:r>
            <a:r>
              <a:rPr lang="ja-JP" altLang="en-US" sz="1200" dirty="0">
                <a:solidFill>
                  <a:srgbClr val="0070C0"/>
                </a:solidFill>
                <a:latin typeface="+mn-ea"/>
              </a:rPr>
              <a:t>別添</a:t>
            </a:r>
            <a:r>
              <a:rPr lang="en-US" altLang="ja-JP" sz="1200" dirty="0">
                <a:solidFill>
                  <a:srgbClr val="0070C0"/>
                </a:solidFill>
                <a:latin typeface="+mn-ea"/>
              </a:rPr>
              <a:t>3-1</a:t>
            </a:r>
            <a:r>
              <a:rPr lang="ja-JP" altLang="en-US" sz="1200" dirty="0">
                <a:solidFill>
                  <a:srgbClr val="0070C0"/>
                </a:solidFill>
                <a:latin typeface="+mn-ea"/>
              </a:rPr>
              <a:t>と同様に、原則として、現状、プロジェクト期間終了時点及びプロジェクト期間終了</a:t>
            </a:r>
            <a:r>
              <a:rPr lang="en-US" altLang="ja-JP" sz="1200" dirty="0">
                <a:solidFill>
                  <a:srgbClr val="0070C0"/>
                </a:solidFill>
                <a:latin typeface="+mn-ea"/>
              </a:rPr>
              <a:t>5</a:t>
            </a:r>
            <a:r>
              <a:rPr lang="ja-JP" altLang="en-US" sz="1200" dirty="0">
                <a:solidFill>
                  <a:srgbClr val="0070C0"/>
                </a:solidFill>
                <a:latin typeface="+mn-ea"/>
              </a:rPr>
              <a:t>年後の各年度時点の売上高と申請者シェアについて、それぞれ記載してください。</a:t>
            </a:r>
            <a:endParaRPr lang="en-US" altLang="ja-JP" sz="1200" dirty="0">
              <a:solidFill>
                <a:srgbClr val="0070C0"/>
              </a:solidFill>
              <a:latin typeface="+mn-ea"/>
            </a:endParaRPr>
          </a:p>
          <a:p>
            <a:pPr marL="95250" indent="-95250">
              <a:spcBef>
                <a:spcPts val="600"/>
              </a:spcBef>
            </a:pPr>
            <a:endParaRPr lang="en-US" altLang="ja-JP" sz="1200" dirty="0">
              <a:solidFill>
                <a:srgbClr val="0070C0"/>
              </a:solidFill>
              <a:latin typeface="+mn-ea"/>
            </a:endParaRPr>
          </a:p>
          <a:p>
            <a:pPr marL="95250" indent="-95250">
              <a:spcBef>
                <a:spcPts val="600"/>
              </a:spcBef>
            </a:pPr>
            <a:r>
              <a:rPr lang="en-US" altLang="ja-JP" sz="1200" dirty="0">
                <a:solidFill>
                  <a:srgbClr val="0070C0"/>
                </a:solidFill>
                <a:latin typeface="+mn-ea"/>
              </a:rPr>
              <a:t>※</a:t>
            </a:r>
            <a:r>
              <a:rPr lang="ja-JP" altLang="en-US" sz="1200" dirty="0">
                <a:solidFill>
                  <a:srgbClr val="0070C0"/>
                </a:solidFill>
                <a:latin typeface="+mn-ea"/>
              </a:rPr>
              <a:t>申請者シェアは業界で一般的に利用されている市場調査レポートや提案者が把握している市場規模に基づき、申請者の売上高を市場規模で除して算出ください。また、海外の売上高については想定する平均的な為替レートを置いて算出の上、前提としたレートを記載ください。これら前提条件についても併せて説明を記載下さい。</a:t>
            </a: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（売上高とシェアの根拠）</a:t>
            </a: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 ○○○ ○○○ ・・・・</a:t>
            </a: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p:txBody>
      </p:sp>
      <p:sp>
        <p:nvSpPr>
          <p:cNvPr id="20" name="テキスト ボックス 19"/>
          <p:cNvSpPr txBox="1"/>
          <p:nvPr/>
        </p:nvSpPr>
        <p:spPr>
          <a:xfrm>
            <a:off x="2405849" y="670031"/>
            <a:ext cx="6635591"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a:t>
            </a:r>
            <a:r>
              <a:rPr lang="en-US" altLang="ja-JP" sz="1200" i="1" dirty="0">
                <a:solidFill>
                  <a:prstClr val="white"/>
                </a:solidFill>
                <a:latin typeface="+mn-ea"/>
              </a:rPr>
              <a:t> 【</a:t>
            </a:r>
            <a:r>
              <a:rPr lang="ja-JP" altLang="en-US" sz="1200" i="1" dirty="0">
                <a:solidFill>
                  <a:prstClr val="white"/>
                </a:solidFill>
                <a:latin typeface="+mn-ea"/>
              </a:rPr>
              <a:t>委託事業の場合</a:t>
            </a:r>
            <a:r>
              <a:rPr lang="en-US" altLang="ja-JP" sz="1200" i="1" dirty="0">
                <a:solidFill>
                  <a:prstClr val="white"/>
                </a:solidFill>
                <a:latin typeface="+mn-ea"/>
              </a:rPr>
              <a:t>】</a:t>
            </a:r>
            <a:r>
              <a:rPr lang="ja-JP" altLang="en-US" sz="1200" i="1" dirty="0">
                <a:solidFill>
                  <a:prstClr val="white"/>
                </a:solidFill>
                <a:latin typeface="+mn-ea"/>
              </a:rPr>
              <a:t>別添</a:t>
            </a:r>
            <a:r>
              <a:rPr lang="en-US" altLang="ja-JP" sz="1200" i="1" dirty="0">
                <a:solidFill>
                  <a:prstClr val="white"/>
                </a:solidFill>
                <a:latin typeface="+mn-ea"/>
              </a:rPr>
              <a:t>3-1 </a:t>
            </a:r>
            <a:r>
              <a:rPr lang="ja-JP" altLang="en-US" sz="1200" i="1" dirty="0">
                <a:solidFill>
                  <a:prstClr val="white"/>
                </a:solidFill>
                <a:latin typeface="+mn-ea"/>
              </a:rPr>
              <a:t>（事業化計画書）のうち、３．項について要約して簡潔に記載ください。</a:t>
            </a:r>
            <a:endParaRPr lang="en-US" altLang="ja-JP" sz="1200" i="1" dirty="0">
              <a:solidFill>
                <a:prstClr val="white"/>
              </a:solidFill>
              <a:latin typeface="+mn-ea"/>
            </a:endParaRPr>
          </a:p>
          <a:p>
            <a:r>
              <a:rPr lang="ja-JP" altLang="en-US" sz="1200" i="1" dirty="0">
                <a:solidFill>
                  <a:prstClr val="white"/>
                </a:solidFill>
                <a:latin typeface="+mn-ea"/>
              </a:rPr>
              <a:t>・</a:t>
            </a:r>
            <a:r>
              <a:rPr lang="en-US" altLang="ja-JP" sz="1200" i="1" dirty="0">
                <a:solidFill>
                  <a:prstClr val="white"/>
                </a:solidFill>
                <a:latin typeface="+mn-ea"/>
              </a:rPr>
              <a:t> 【</a:t>
            </a:r>
            <a:r>
              <a:rPr lang="ja-JP" altLang="en-US" sz="1200" i="1" dirty="0">
                <a:solidFill>
                  <a:prstClr val="white"/>
                </a:solidFill>
                <a:latin typeface="+mn-ea"/>
              </a:rPr>
              <a:t>助成事業の場合</a:t>
            </a:r>
            <a:r>
              <a:rPr lang="en-US" altLang="ja-JP" sz="1200" i="1" dirty="0">
                <a:solidFill>
                  <a:prstClr val="white"/>
                </a:solidFill>
                <a:latin typeface="+mn-ea"/>
              </a:rPr>
              <a:t>】</a:t>
            </a:r>
            <a:r>
              <a:rPr lang="ja-JP" altLang="en-US" sz="1200" i="1" dirty="0">
                <a:solidFill>
                  <a:prstClr val="white"/>
                </a:solidFill>
                <a:latin typeface="+mn-ea"/>
              </a:rPr>
              <a:t>別添</a:t>
            </a:r>
            <a:r>
              <a:rPr lang="en-US" altLang="ja-JP" sz="1200" i="1" dirty="0">
                <a:solidFill>
                  <a:prstClr val="white"/>
                </a:solidFill>
                <a:latin typeface="+mn-ea"/>
              </a:rPr>
              <a:t>3-</a:t>
            </a:r>
            <a:r>
              <a:rPr lang="ja-JP" altLang="en-US" sz="1200" i="1" dirty="0">
                <a:solidFill>
                  <a:prstClr val="white"/>
                </a:solidFill>
                <a:latin typeface="+mn-ea"/>
              </a:rPr>
              <a:t>２</a:t>
            </a:r>
            <a:r>
              <a:rPr lang="en-US" altLang="ja-JP" sz="1200" i="1" dirty="0">
                <a:solidFill>
                  <a:prstClr val="white"/>
                </a:solidFill>
                <a:latin typeface="+mn-ea"/>
              </a:rPr>
              <a:t> </a:t>
            </a:r>
            <a:r>
              <a:rPr lang="ja-JP" altLang="en-US" sz="1200" i="1" dirty="0">
                <a:solidFill>
                  <a:prstClr val="white"/>
                </a:solidFill>
                <a:latin typeface="+mn-ea"/>
              </a:rPr>
              <a:t>（企業化計画書）のうち、３．項について要約して簡潔に記載ください。</a:t>
            </a:r>
            <a:endParaRPr lang="en-US" altLang="ja-JP" sz="1200" i="1" dirty="0">
              <a:solidFill>
                <a:prstClr val="white"/>
              </a:solidFill>
              <a:latin typeface="+mn-ea"/>
            </a:endParaRPr>
          </a:p>
          <a:p>
            <a:r>
              <a:rPr lang="en-US" altLang="ja-JP" sz="1200" i="1" dirty="0">
                <a:solidFill>
                  <a:prstClr val="white"/>
                </a:solidFill>
                <a:latin typeface="+mn-ea"/>
              </a:rPr>
              <a:t>※</a:t>
            </a:r>
            <a:r>
              <a:rPr lang="ja-JP" altLang="en-US" sz="1200" i="1" dirty="0">
                <a:solidFill>
                  <a:prstClr val="white"/>
                </a:solidFill>
                <a:latin typeface="+mn-ea"/>
              </a:rPr>
              <a:t> ひな形は、委託事業の場合の例です。</a:t>
            </a:r>
            <a:endParaRPr lang="en-US" altLang="ja-JP" sz="1200" i="1" dirty="0">
              <a:solidFill>
                <a:prstClr val="white"/>
              </a:solidFill>
              <a:latin typeface="+mn-ea"/>
            </a:endParaRPr>
          </a:p>
        </p:txBody>
      </p:sp>
      <p:sp>
        <p:nvSpPr>
          <p:cNvPr id="2" name="スライド番号プレースホルダ 2">
            <a:extLst>
              <a:ext uri="{FF2B5EF4-FFF2-40B4-BE49-F238E27FC236}">
                <a16:creationId xmlns:a16="http://schemas.microsoft.com/office/drawing/2014/main" id="{8CAAC323-19A8-8E19-845E-38E441CF73D0}"/>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19</a:t>
            </a:fld>
            <a:endParaRPr lang="en-US" altLang="ja-JP" dirty="0">
              <a:solidFill>
                <a:schemeClr val="tx1"/>
              </a:solidFill>
              <a:latin typeface="+mn-ea"/>
              <a:cs typeface="メイリオ" pitchFamily="50" charset="-128"/>
            </a:endParaRPr>
          </a:p>
        </p:txBody>
      </p:sp>
      <p:sp>
        <p:nvSpPr>
          <p:cNvPr id="5" name="タイトル 1">
            <a:extLst>
              <a:ext uri="{FF2B5EF4-FFF2-40B4-BE49-F238E27FC236}">
                <a16:creationId xmlns:a16="http://schemas.microsoft.com/office/drawing/2014/main" id="{CB33700A-ED2F-E1A6-264D-0DEAB8D9D334}"/>
              </a:ext>
            </a:extLst>
          </p:cNvPr>
          <p:cNvSpPr txBox="1">
            <a:spLocks/>
          </p:cNvSpPr>
          <p:nvPr/>
        </p:nvSpPr>
        <p:spPr>
          <a:xfrm>
            <a:off x="107777" y="75044"/>
            <a:ext cx="6443943"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１０．研究開発成果の実用化・事業化（２）</a:t>
            </a:r>
          </a:p>
        </p:txBody>
      </p:sp>
    </p:spTree>
    <p:extLst>
      <p:ext uri="{BB962C8B-B14F-4D97-AF65-F5344CB8AC3E}">
        <p14:creationId xmlns:p14="http://schemas.microsoft.com/office/powerpoint/2010/main" val="2595399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98626"/>
            <a:ext cx="9144000" cy="367270"/>
          </a:xfrm>
        </p:spPr>
        <p:txBody>
          <a:bodyPr>
            <a:normAutofit fontScale="90000"/>
          </a:bodyPr>
          <a:lstStyle/>
          <a:p>
            <a:r>
              <a:rPr lang="ja-JP" altLang="en-US" sz="2000" b="1" dirty="0">
                <a:latin typeface="Meiryo UI" panose="020B0604030504040204" pitchFamily="50" charset="-128"/>
                <a:ea typeface="Meiryo UI" panose="020B0604030504040204" pitchFamily="50" charset="-128"/>
                <a:cs typeface="Meiryo UI" panose="020B0604030504040204" pitchFamily="50" charset="-128"/>
              </a:rPr>
              <a:t>研究開発テーマ名：○○○○○○の研究開発</a:t>
            </a:r>
          </a:p>
        </p:txBody>
      </p:sp>
      <p:cxnSp>
        <p:nvCxnSpPr>
          <p:cNvPr id="5" name="直線コネクタ 4"/>
          <p:cNvCxnSpPr/>
          <p:nvPr/>
        </p:nvCxnSpPr>
        <p:spPr>
          <a:xfrm>
            <a:off x="0" y="510721"/>
            <a:ext cx="9144000" cy="1"/>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100746" y="559498"/>
            <a:ext cx="1523518" cy="300082"/>
          </a:xfrm>
          <a:prstGeom prst="rect">
            <a:avLst/>
          </a:prstGeom>
          <a:solidFill>
            <a:schemeClr val="accent1">
              <a:lumMod val="75000"/>
            </a:schemeClr>
          </a:solidFill>
          <a:ln>
            <a:solidFill>
              <a:schemeClr val="accent1">
                <a:lumMod val="60000"/>
                <a:lumOff val="40000"/>
              </a:schemeClr>
            </a:solidFill>
          </a:ln>
        </p:spPr>
        <p:txBody>
          <a:bodyPr wrap="square" rtlCol="0">
            <a:spAutoFit/>
          </a:bodyPr>
          <a:lstStyle/>
          <a:p>
            <a:r>
              <a:rPr lang="ja-JP" altLang="en-US"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提案機関</a:t>
            </a:r>
          </a:p>
        </p:txBody>
      </p:sp>
      <p:sp>
        <p:nvSpPr>
          <p:cNvPr id="10" name="テキスト ボックス 9"/>
          <p:cNvSpPr txBox="1"/>
          <p:nvPr/>
        </p:nvSpPr>
        <p:spPr>
          <a:xfrm>
            <a:off x="1624264" y="559498"/>
            <a:ext cx="7418990" cy="300082"/>
          </a:xfrm>
          <a:prstGeom prst="rect">
            <a:avLst/>
          </a:prstGeom>
          <a:noFill/>
          <a:ln>
            <a:solidFill>
              <a:schemeClr val="accent1">
                <a:lumMod val="60000"/>
                <a:lumOff val="40000"/>
              </a:schemeClr>
            </a:solidFill>
          </a:ln>
        </p:spPr>
        <p:txBody>
          <a:bodyPr wrap="square" rtlCol="0">
            <a:spAutoFit/>
          </a:bodyPr>
          <a:lstStyle/>
          <a:p>
            <a:r>
              <a:rPr lang="ja-JP" altLang="en-US" sz="1350" i="1" dirty="0">
                <a:latin typeface="Meiryo UI" panose="020B0604030504040204" pitchFamily="50" charset="-128"/>
                <a:ea typeface="Meiryo UI" panose="020B0604030504040204" pitchFamily="50" charset="-128"/>
                <a:cs typeface="Meiryo UI" panose="020B0604030504040204" pitchFamily="50" charset="-128"/>
              </a:rPr>
              <a:t>実施者名　（再委託先・共同実施先がある場合はカッコ書きで記載してください）</a:t>
            </a:r>
          </a:p>
        </p:txBody>
      </p:sp>
      <p:sp>
        <p:nvSpPr>
          <p:cNvPr id="6" name="テキスト ボックス 5">
            <a:extLst>
              <a:ext uri="{FF2B5EF4-FFF2-40B4-BE49-F238E27FC236}">
                <a16:creationId xmlns:a16="http://schemas.microsoft.com/office/drawing/2014/main" id="{7DD88DD0-52E1-B0FA-E223-66FCC361E49A}"/>
              </a:ext>
            </a:extLst>
          </p:cNvPr>
          <p:cNvSpPr txBox="1"/>
          <p:nvPr/>
        </p:nvSpPr>
        <p:spPr>
          <a:xfrm>
            <a:off x="99759" y="1159173"/>
            <a:ext cx="1523518" cy="1440000"/>
          </a:xfrm>
          <a:prstGeom prst="rect">
            <a:avLst/>
          </a:prstGeom>
          <a:solidFill>
            <a:schemeClr val="accent1">
              <a:lumMod val="75000"/>
            </a:schemeClr>
          </a:solidFill>
          <a:ln>
            <a:solidFill>
              <a:schemeClr val="accent1">
                <a:lumMod val="60000"/>
                <a:lumOff val="40000"/>
              </a:schemeClr>
            </a:solidFill>
          </a:ln>
        </p:spPr>
        <p:txBody>
          <a:bodyPr wrap="square" rtlCol="0">
            <a:noAutofit/>
          </a:bodyPr>
          <a:lstStyle/>
          <a:p>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研究開発の内容</a:t>
            </a:r>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ja-JP" altLang="en-US"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5FD59F0B-98C0-5069-9367-2099B5257700}"/>
              </a:ext>
            </a:extLst>
          </p:cNvPr>
          <p:cNvSpPr/>
          <p:nvPr/>
        </p:nvSpPr>
        <p:spPr>
          <a:xfrm>
            <a:off x="59653" y="2636913"/>
            <a:ext cx="9025743" cy="3867076"/>
          </a:xfrm>
          <a:prstGeom prst="rect">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i="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テーマの実施内容や本技術の優位性を図表を用いて分かりやすく記載してください。</a:t>
            </a:r>
          </a:p>
        </p:txBody>
      </p:sp>
      <p:sp>
        <p:nvSpPr>
          <p:cNvPr id="12" name="テキスト ボックス 11">
            <a:extLst>
              <a:ext uri="{FF2B5EF4-FFF2-40B4-BE49-F238E27FC236}">
                <a16:creationId xmlns:a16="http://schemas.microsoft.com/office/drawing/2014/main" id="{7C82F464-B8BB-DC44-402D-7C5D5E9E22D0}"/>
              </a:ext>
            </a:extLst>
          </p:cNvPr>
          <p:cNvSpPr txBox="1"/>
          <p:nvPr/>
        </p:nvSpPr>
        <p:spPr>
          <a:xfrm>
            <a:off x="1623277" y="1159738"/>
            <a:ext cx="7418002" cy="1440000"/>
          </a:xfrm>
          <a:prstGeom prst="rect">
            <a:avLst/>
          </a:prstGeom>
          <a:noFill/>
          <a:ln>
            <a:solidFill>
              <a:schemeClr val="accent1">
                <a:lumMod val="60000"/>
                <a:lumOff val="40000"/>
              </a:schemeClr>
            </a:solidFill>
          </a:ln>
        </p:spPr>
        <p:txBody>
          <a:bodyPr wrap="square" rtlCol="0">
            <a:noAutofit/>
          </a:bodyPr>
          <a:lstStyle/>
          <a:p>
            <a:pPr lvl="0" fontAlgn="ctr">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本研究開発テーマで実施する研究開発の概要を記載してください。</a:t>
            </a:r>
          </a:p>
        </p:txBody>
      </p:sp>
      <p:sp>
        <p:nvSpPr>
          <p:cNvPr id="15" name="テキスト ボックス 14">
            <a:extLst>
              <a:ext uri="{FF2B5EF4-FFF2-40B4-BE49-F238E27FC236}">
                <a16:creationId xmlns:a16="http://schemas.microsoft.com/office/drawing/2014/main" id="{FA883F13-04AB-E2E9-EC8F-C6CE9D492750}"/>
              </a:ext>
            </a:extLst>
          </p:cNvPr>
          <p:cNvSpPr txBox="1"/>
          <p:nvPr/>
        </p:nvSpPr>
        <p:spPr>
          <a:xfrm>
            <a:off x="99759" y="867084"/>
            <a:ext cx="1523518" cy="292388"/>
          </a:xfrm>
          <a:prstGeom prst="rect">
            <a:avLst/>
          </a:prstGeom>
          <a:solidFill>
            <a:schemeClr val="accent1">
              <a:lumMod val="75000"/>
            </a:schemeClr>
          </a:solidFill>
          <a:ln>
            <a:solidFill>
              <a:schemeClr val="accent1">
                <a:lumMod val="60000"/>
                <a:lumOff val="40000"/>
              </a:schemeClr>
            </a:solidFill>
          </a:ln>
        </p:spPr>
        <p:txBody>
          <a:bodyPr wrap="square" rtlCol="0">
            <a:spAutoFit/>
          </a:bodyPr>
          <a:lstStyle/>
          <a:p>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実施期間</a:t>
            </a:r>
            <a:r>
              <a:rPr lang="en-US" altLang="ja-JP"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予算額</a:t>
            </a:r>
            <a:endParaRPr lang="en-US" altLang="ja-JP"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a:extLst>
              <a:ext uri="{FF2B5EF4-FFF2-40B4-BE49-F238E27FC236}">
                <a16:creationId xmlns:a16="http://schemas.microsoft.com/office/drawing/2014/main" id="{4461EB4F-9353-2851-1327-D7CB530C967D}"/>
              </a:ext>
            </a:extLst>
          </p:cNvPr>
          <p:cNvSpPr txBox="1"/>
          <p:nvPr/>
        </p:nvSpPr>
        <p:spPr>
          <a:xfrm>
            <a:off x="1623277" y="867084"/>
            <a:ext cx="7418990" cy="292388"/>
          </a:xfrm>
          <a:prstGeom prst="rect">
            <a:avLst/>
          </a:prstGeom>
          <a:noFill/>
          <a:ln>
            <a:solidFill>
              <a:schemeClr val="accent1">
                <a:lumMod val="60000"/>
                <a:lumOff val="40000"/>
              </a:schemeClr>
            </a:solidFill>
          </a:ln>
        </p:spPr>
        <p:txBody>
          <a:bodyPr wrap="square" rtlCol="0">
            <a:spAutoFit/>
          </a:bodyPr>
          <a:lstStyle/>
          <a:p>
            <a:r>
              <a:rPr lang="en-US" altLang="ja-JP" sz="1300" dirty="0">
                <a:latin typeface="Meiryo UI" panose="020B0604030504040204" pitchFamily="50" charset="-128"/>
                <a:ea typeface="Meiryo UI" panose="020B0604030504040204" pitchFamily="50" charset="-128"/>
                <a:cs typeface="Meiryo UI" panose="020B0604030504040204" pitchFamily="50" charset="-128"/>
              </a:rPr>
              <a:t>202</a:t>
            </a:r>
            <a:r>
              <a:rPr lang="ja-JP" altLang="en-US" sz="1300" dirty="0">
                <a:latin typeface="Meiryo UI" panose="020B0604030504040204" pitchFamily="50" charset="-128"/>
                <a:ea typeface="Meiryo UI" panose="020B0604030504040204" pitchFamily="50" charset="-128"/>
                <a:cs typeface="Meiryo UI" panose="020B0604030504040204" pitchFamily="50" charset="-128"/>
              </a:rPr>
              <a:t>●年●月～</a:t>
            </a:r>
            <a:r>
              <a:rPr lang="en-US" altLang="ja-JP" sz="1300" dirty="0">
                <a:latin typeface="Meiryo UI" panose="020B0604030504040204" pitchFamily="50" charset="-128"/>
                <a:ea typeface="Meiryo UI" panose="020B0604030504040204" pitchFamily="50" charset="-128"/>
                <a:cs typeface="Meiryo UI" panose="020B0604030504040204" pitchFamily="50" charset="-128"/>
              </a:rPr>
              <a:t> 202</a:t>
            </a:r>
            <a:r>
              <a:rPr lang="ja-JP" altLang="en-US" sz="1300" dirty="0">
                <a:latin typeface="Meiryo UI" panose="020B0604030504040204" pitchFamily="50" charset="-128"/>
                <a:ea typeface="Meiryo UI" panose="020B0604030504040204" pitchFamily="50" charset="-128"/>
                <a:cs typeface="Meiryo UI" panose="020B0604030504040204" pitchFamily="50" charset="-128"/>
              </a:rPr>
              <a:t>●年●月　</a:t>
            </a:r>
            <a:r>
              <a:rPr lang="en-US" altLang="ja-JP" sz="13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3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300" i="1" dirty="0">
                <a:latin typeface="Meiryo UI" panose="020B0604030504040204" pitchFamily="50" charset="-128"/>
                <a:ea typeface="Meiryo UI" panose="020B0604030504040204" pitchFamily="50" charset="-128"/>
                <a:cs typeface="Meiryo UI" panose="020B0604030504040204" pitchFamily="50" charset="-128"/>
              </a:rPr>
              <a:t>百万円</a:t>
            </a:r>
            <a:endParaRPr lang="en-US" altLang="ja-JP" sz="130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a:extLst>
              <a:ext uri="{FF2B5EF4-FFF2-40B4-BE49-F238E27FC236}">
                <a16:creationId xmlns:a16="http://schemas.microsoft.com/office/drawing/2014/main" id="{CF6D1791-4796-3D96-1084-1CC8C8968400}"/>
              </a:ext>
            </a:extLst>
          </p:cNvPr>
          <p:cNvSpPr txBox="1"/>
          <p:nvPr/>
        </p:nvSpPr>
        <p:spPr>
          <a:xfrm>
            <a:off x="4044864" y="6100732"/>
            <a:ext cx="5010099" cy="25904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u="sng" dirty="0">
                <a:latin typeface="+mn-ea"/>
              </a:rPr>
              <a:t>本様式に従い、提案する研究開発の概要を１枚でまとめてください。</a:t>
            </a:r>
            <a:endParaRPr lang="en-US" altLang="ja-JP" u="sng" dirty="0">
              <a:latin typeface="+mn-ea"/>
            </a:endParaRPr>
          </a:p>
        </p:txBody>
      </p:sp>
      <p:sp>
        <p:nvSpPr>
          <p:cNvPr id="3" name="テキスト ボックス 2">
            <a:extLst>
              <a:ext uri="{FF2B5EF4-FFF2-40B4-BE49-F238E27FC236}">
                <a16:creationId xmlns:a16="http://schemas.microsoft.com/office/drawing/2014/main" id="{84FAC51B-1151-1BE5-5A1A-A5B2CE541DE2}"/>
              </a:ext>
            </a:extLst>
          </p:cNvPr>
          <p:cNvSpPr txBox="1"/>
          <p:nvPr/>
        </p:nvSpPr>
        <p:spPr>
          <a:xfrm>
            <a:off x="99759" y="2675238"/>
            <a:ext cx="1523518" cy="300082"/>
          </a:xfrm>
          <a:prstGeom prst="rect">
            <a:avLst/>
          </a:prstGeom>
          <a:solidFill>
            <a:schemeClr val="accent1">
              <a:lumMod val="75000"/>
            </a:schemeClr>
          </a:solidFill>
          <a:ln>
            <a:solidFill>
              <a:schemeClr val="accent1">
                <a:lumMod val="60000"/>
                <a:lumOff val="40000"/>
              </a:schemeClr>
            </a:solidFill>
          </a:ln>
        </p:spPr>
        <p:txBody>
          <a:bodyPr wrap="square" rtlCol="0">
            <a:spAutoFit/>
          </a:bodyPr>
          <a:lstStyle/>
          <a:p>
            <a:r>
              <a:rPr lang="ja-JP" altLang="en-US"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事業イメージ</a:t>
            </a:r>
          </a:p>
        </p:txBody>
      </p:sp>
      <p:sp>
        <p:nvSpPr>
          <p:cNvPr id="21" name="スライド番号プレースホルダ 2">
            <a:extLst>
              <a:ext uri="{FF2B5EF4-FFF2-40B4-BE49-F238E27FC236}">
                <a16:creationId xmlns:a16="http://schemas.microsoft.com/office/drawing/2014/main" id="{B4D12EA8-0DF9-1D06-980D-7E7EB591C709}"/>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2</a:t>
            </a:fld>
            <a:endParaRPr lang="en-US" altLang="ja-JP" dirty="0">
              <a:solidFill>
                <a:schemeClr val="tx1"/>
              </a:solidFill>
              <a:latin typeface="+mn-ea"/>
              <a:cs typeface="メイリオ" pitchFamily="50" charset="-128"/>
            </a:endParaRPr>
          </a:p>
        </p:txBody>
      </p:sp>
    </p:spTree>
    <p:extLst>
      <p:ext uri="{BB962C8B-B14F-4D97-AF65-F5344CB8AC3E}">
        <p14:creationId xmlns:p14="http://schemas.microsoft.com/office/powerpoint/2010/main" val="40284101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482853-ED0E-15B5-61DC-BB422BDC3ED2}"/>
            </a:ext>
          </a:extLst>
        </p:cNvPr>
        <p:cNvGrpSpPr/>
        <p:nvPr/>
      </p:nvGrpSpPr>
      <p:grpSpPr>
        <a:xfrm>
          <a:off x="0" y="0"/>
          <a:ext cx="0" cy="0"/>
          <a:chOff x="0" y="0"/>
          <a:chExt cx="0" cy="0"/>
        </a:xfrm>
      </p:grpSpPr>
      <p:sp>
        <p:nvSpPr>
          <p:cNvPr id="10" name="正方形/長方形 252">
            <a:extLst>
              <a:ext uri="{FF2B5EF4-FFF2-40B4-BE49-F238E27FC236}">
                <a16:creationId xmlns:a16="http://schemas.microsoft.com/office/drawing/2014/main" id="{74D46AC9-5992-2B86-3467-C40FAA7F9112}"/>
              </a:ext>
            </a:extLst>
          </p:cNvPr>
          <p:cNvSpPr>
            <a:spLocks noChangeArrowheads="1"/>
          </p:cNvSpPr>
          <p:nvPr/>
        </p:nvSpPr>
        <p:spPr bwMode="auto">
          <a:xfrm>
            <a:off x="218962" y="1096693"/>
            <a:ext cx="7233357" cy="538609"/>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（４</a:t>
            </a:r>
            <a:r>
              <a:rPr lang="en-US" altLang="ja-JP" sz="1200" dirty="0">
                <a:solidFill>
                  <a:srgbClr val="0070C0"/>
                </a:solidFill>
                <a:latin typeface="+mn-ea"/>
              </a:rPr>
              <a:t>)</a:t>
            </a:r>
            <a:r>
              <a:rPr lang="ja-JP" altLang="en-US" sz="1200" dirty="0">
                <a:solidFill>
                  <a:srgbClr val="0070C0"/>
                </a:solidFill>
                <a:latin typeface="+mn-ea"/>
              </a:rPr>
              <a:t>自社事業へのシナジー効果</a:t>
            </a: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p:txBody>
      </p:sp>
      <p:sp>
        <p:nvSpPr>
          <p:cNvPr id="11" name="テキスト ボックス 10">
            <a:extLst>
              <a:ext uri="{FF2B5EF4-FFF2-40B4-BE49-F238E27FC236}">
                <a16:creationId xmlns:a16="http://schemas.microsoft.com/office/drawing/2014/main" id="{83D90E04-524C-5CC6-A0AE-7620518874D5}"/>
              </a:ext>
            </a:extLst>
          </p:cNvPr>
          <p:cNvSpPr txBox="1"/>
          <p:nvPr/>
        </p:nvSpPr>
        <p:spPr>
          <a:xfrm>
            <a:off x="4194593" y="1144524"/>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a:t>
            </a:r>
            <a:r>
              <a:rPr lang="en-US" altLang="ja-JP" sz="1200" i="1" dirty="0">
                <a:solidFill>
                  <a:prstClr val="white"/>
                </a:solidFill>
                <a:latin typeface="+mn-ea"/>
              </a:rPr>
              <a:t>1 </a:t>
            </a:r>
            <a:r>
              <a:rPr lang="ja-JP" altLang="en-US" sz="1200" i="1" dirty="0">
                <a:solidFill>
                  <a:prstClr val="white"/>
                </a:solidFill>
                <a:latin typeface="+mn-ea"/>
              </a:rPr>
              <a:t>（提案書様式）のうち、</a:t>
            </a:r>
            <a:r>
              <a:rPr lang="en-US" altLang="ja-JP" sz="1200" i="1" dirty="0">
                <a:solidFill>
                  <a:prstClr val="white"/>
                </a:solidFill>
                <a:latin typeface="+mn-ea"/>
              </a:rPr>
              <a:t>2</a:t>
            </a:r>
            <a:r>
              <a:rPr lang="ja-JP" altLang="en-US" sz="1200" i="1" dirty="0">
                <a:solidFill>
                  <a:prstClr val="white"/>
                </a:solidFill>
                <a:latin typeface="+mn-ea"/>
              </a:rPr>
              <a:t>．項（２）の「自社事業へのシナジー効果」について要約して簡潔に記載ください。</a:t>
            </a:r>
            <a:endParaRPr lang="en-US" altLang="ja-JP" sz="1200" i="1" dirty="0">
              <a:solidFill>
                <a:prstClr val="white"/>
              </a:solidFill>
              <a:latin typeface="+mn-ea"/>
            </a:endParaRPr>
          </a:p>
        </p:txBody>
      </p:sp>
      <p:sp>
        <p:nvSpPr>
          <p:cNvPr id="14" name="正方形/長方形 252">
            <a:extLst>
              <a:ext uri="{FF2B5EF4-FFF2-40B4-BE49-F238E27FC236}">
                <a16:creationId xmlns:a16="http://schemas.microsoft.com/office/drawing/2014/main" id="{B34BC050-062A-B7AB-8750-04ACCCE17F2F}"/>
              </a:ext>
            </a:extLst>
          </p:cNvPr>
          <p:cNvSpPr>
            <a:spLocks noChangeArrowheads="1"/>
          </p:cNvSpPr>
          <p:nvPr/>
        </p:nvSpPr>
        <p:spPr bwMode="auto">
          <a:xfrm>
            <a:off x="358138" y="1556792"/>
            <a:ext cx="8318318" cy="800219"/>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a:t>
            </a:r>
          </a:p>
          <a:p>
            <a:pPr>
              <a:spcBef>
                <a:spcPts val="600"/>
              </a:spcBef>
            </a:pPr>
            <a:r>
              <a:rPr lang="ja-JP" altLang="en-US" sz="1200" dirty="0">
                <a:solidFill>
                  <a:srgbClr val="0070C0"/>
                </a:solidFill>
                <a:latin typeface="+mn-ea"/>
              </a:rPr>
              <a:t>●●●●●●</a:t>
            </a:r>
          </a:p>
          <a:p>
            <a:pPr>
              <a:spcBef>
                <a:spcPts val="600"/>
              </a:spcBef>
            </a:pPr>
            <a:r>
              <a:rPr lang="ja-JP" altLang="en-US" sz="1200" dirty="0">
                <a:solidFill>
                  <a:srgbClr val="0070C0"/>
                </a:solidFill>
                <a:latin typeface="+mn-ea"/>
              </a:rPr>
              <a:t>●●●●●●</a:t>
            </a:r>
          </a:p>
        </p:txBody>
      </p:sp>
      <p:sp>
        <p:nvSpPr>
          <p:cNvPr id="3" name="スライド番号プレースホルダ 2">
            <a:extLst>
              <a:ext uri="{FF2B5EF4-FFF2-40B4-BE49-F238E27FC236}">
                <a16:creationId xmlns:a16="http://schemas.microsoft.com/office/drawing/2014/main" id="{2F8B73BF-61BE-3D55-7DFD-D4002557DD9B}"/>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20</a:t>
            </a:fld>
            <a:endParaRPr lang="en-US" altLang="ja-JP" dirty="0">
              <a:solidFill>
                <a:schemeClr val="tx1"/>
              </a:solidFill>
              <a:latin typeface="+mn-ea"/>
              <a:cs typeface="メイリオ" pitchFamily="50" charset="-128"/>
            </a:endParaRPr>
          </a:p>
        </p:txBody>
      </p:sp>
      <p:sp>
        <p:nvSpPr>
          <p:cNvPr id="4" name="正方形/長方形 3">
            <a:extLst>
              <a:ext uri="{FF2B5EF4-FFF2-40B4-BE49-F238E27FC236}">
                <a16:creationId xmlns:a16="http://schemas.microsoft.com/office/drawing/2014/main" id="{6AB98ED6-6E44-E436-F9E3-E6B1FC892C9C}"/>
              </a:ext>
            </a:extLst>
          </p:cNvPr>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7" name="タイトル 1">
            <a:extLst>
              <a:ext uri="{FF2B5EF4-FFF2-40B4-BE49-F238E27FC236}">
                <a16:creationId xmlns:a16="http://schemas.microsoft.com/office/drawing/2014/main" id="{A40EEFD2-C8D0-2E4F-E509-4573CD6CABD8}"/>
              </a:ext>
            </a:extLst>
          </p:cNvPr>
          <p:cNvSpPr txBox="1">
            <a:spLocks/>
          </p:cNvSpPr>
          <p:nvPr/>
        </p:nvSpPr>
        <p:spPr>
          <a:xfrm>
            <a:off x="107777" y="75044"/>
            <a:ext cx="6443943"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１０．研究開発成果の実用化・事業化（３）</a:t>
            </a:r>
          </a:p>
        </p:txBody>
      </p:sp>
    </p:spTree>
    <p:extLst>
      <p:ext uri="{BB962C8B-B14F-4D97-AF65-F5344CB8AC3E}">
        <p14:creationId xmlns:p14="http://schemas.microsoft.com/office/powerpoint/2010/main" val="13577366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3F495B-1ADF-FF96-FED5-4086749DEB76}"/>
            </a:ext>
          </a:extLst>
        </p:cNvPr>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CE40B46A-69FE-8E14-AACD-1EBF883C5A2D}"/>
              </a:ext>
            </a:extLst>
          </p:cNvPr>
          <p:cNvGraphicFramePr>
            <a:graphicFrameLocks noGrp="1"/>
          </p:cNvGraphicFramePr>
          <p:nvPr>
            <p:extLst>
              <p:ext uri="{D42A27DB-BD31-4B8C-83A1-F6EECF244321}">
                <p14:modId xmlns:p14="http://schemas.microsoft.com/office/powerpoint/2010/main" val="880253116"/>
              </p:ext>
            </p:extLst>
          </p:nvPr>
        </p:nvGraphicFramePr>
        <p:xfrm>
          <a:off x="215321" y="1893836"/>
          <a:ext cx="4140000" cy="174902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20000"/>
                    </a:ext>
                  </a:extLst>
                </a:gridCol>
                <a:gridCol w="3240000">
                  <a:extLst>
                    <a:ext uri="{9D8B030D-6E8A-4147-A177-3AD203B41FA5}">
                      <a16:colId xmlns:a16="http://schemas.microsoft.com/office/drawing/2014/main" val="20001"/>
                    </a:ext>
                  </a:extLst>
                </a:gridCol>
              </a:tblGrid>
              <a:tr h="226768">
                <a:tc>
                  <a:txBody>
                    <a:bodyPr/>
                    <a:lstStyle/>
                    <a:p>
                      <a:pPr>
                        <a:lnSpc>
                          <a:spcPts val="1200"/>
                        </a:lnSpc>
                      </a:pPr>
                      <a:r>
                        <a:rPr kumimoji="1" lang="ja-JP" altLang="en-US" sz="1200" dirty="0"/>
                        <a:t>所属機関</a:t>
                      </a:r>
                    </a:p>
                  </a:txBody>
                  <a:tcPr/>
                </a:tc>
                <a:tc>
                  <a:txBody>
                    <a:bodyPr/>
                    <a:lstStyle/>
                    <a:p>
                      <a:pPr>
                        <a:lnSpc>
                          <a:spcPts val="1200"/>
                        </a:lnSpc>
                      </a:pPr>
                      <a:r>
                        <a:rPr kumimoji="1" lang="ja-JP" altLang="en-US" sz="1200" dirty="0">
                          <a:solidFill>
                            <a:srgbClr val="0070C0"/>
                          </a:solidFill>
                        </a:rPr>
                        <a:t>株式会社〇〇</a:t>
                      </a:r>
                    </a:p>
                  </a:txBody>
                  <a:tcPr/>
                </a:tc>
                <a:extLst>
                  <a:ext uri="{0D108BD9-81ED-4DB2-BD59-A6C34878D82A}">
                    <a16:rowId xmlns:a16="http://schemas.microsoft.com/office/drawing/2014/main" val="10001"/>
                  </a:ext>
                </a:extLst>
              </a:tr>
              <a:tr h="253349">
                <a:tc>
                  <a:txBody>
                    <a:bodyPr/>
                    <a:lstStyle/>
                    <a:p>
                      <a:pPr>
                        <a:lnSpc>
                          <a:spcPts val="1200"/>
                        </a:lnSpc>
                      </a:pPr>
                      <a:r>
                        <a:rPr kumimoji="1" lang="ja-JP" altLang="en-US" sz="1200" dirty="0"/>
                        <a:t>所属組織</a:t>
                      </a:r>
                    </a:p>
                  </a:txBody>
                  <a:tcPr/>
                </a:tc>
                <a:tc>
                  <a:txBody>
                    <a:bodyPr/>
                    <a:lstStyle/>
                    <a:p>
                      <a:pPr>
                        <a:lnSpc>
                          <a:spcPts val="1200"/>
                        </a:lnSpc>
                      </a:pPr>
                      <a:r>
                        <a:rPr kumimoji="1" lang="ja-JP" altLang="en-US" sz="1200" dirty="0">
                          <a:solidFill>
                            <a:srgbClr val="0070C0"/>
                          </a:solidFill>
                        </a:rPr>
                        <a:t>〇〇部〇〇課</a:t>
                      </a:r>
                    </a:p>
                  </a:txBody>
                  <a:tcPr/>
                </a:tc>
                <a:extLst>
                  <a:ext uri="{0D108BD9-81ED-4DB2-BD59-A6C34878D82A}">
                    <a16:rowId xmlns:a16="http://schemas.microsoft.com/office/drawing/2014/main" val="10002"/>
                  </a:ext>
                </a:extLst>
              </a:tr>
              <a:tr h="226768">
                <a:tc>
                  <a:txBody>
                    <a:bodyPr/>
                    <a:lstStyle/>
                    <a:p>
                      <a:pPr>
                        <a:lnSpc>
                          <a:spcPts val="1200"/>
                        </a:lnSpc>
                      </a:pPr>
                      <a:r>
                        <a:rPr kumimoji="1" lang="ja-JP" altLang="en-US" sz="1200" dirty="0"/>
                        <a:t>役職名</a:t>
                      </a:r>
                    </a:p>
                  </a:txBody>
                  <a:tcPr/>
                </a:tc>
                <a:tc>
                  <a:txBody>
                    <a:bodyPr/>
                    <a:lstStyle/>
                    <a:p>
                      <a:pPr>
                        <a:lnSpc>
                          <a:spcPts val="1200"/>
                        </a:lnSpc>
                      </a:pPr>
                      <a:r>
                        <a:rPr kumimoji="1" lang="ja-JP" altLang="en-US" sz="1200" dirty="0">
                          <a:solidFill>
                            <a:srgbClr val="0070C0"/>
                          </a:solidFill>
                        </a:rPr>
                        <a:t>〇〇長</a:t>
                      </a:r>
                    </a:p>
                  </a:txBody>
                  <a:tcPr/>
                </a:tc>
                <a:extLst>
                  <a:ext uri="{0D108BD9-81ED-4DB2-BD59-A6C34878D82A}">
                    <a16:rowId xmlns:a16="http://schemas.microsoft.com/office/drawing/2014/main" val="10003"/>
                  </a:ext>
                </a:extLst>
              </a:tr>
              <a:tr h="1008000">
                <a:tc>
                  <a:txBody>
                    <a:bodyPr/>
                    <a:lstStyle/>
                    <a:p>
                      <a:pPr>
                        <a:lnSpc>
                          <a:spcPts val="1200"/>
                        </a:lnSpc>
                      </a:pPr>
                      <a:r>
                        <a:rPr kumimoji="1" lang="ja-JP" altLang="en-US" sz="1200" dirty="0"/>
                        <a:t>選定理由</a:t>
                      </a:r>
                    </a:p>
                  </a:txBody>
                  <a:tcPr/>
                </a:tc>
                <a:tc>
                  <a:txBody>
                    <a:bodyPr/>
                    <a:lstStyle/>
                    <a:p>
                      <a:pPr>
                        <a:lnSpc>
                          <a:spcPts val="1200"/>
                        </a:lnSpc>
                      </a:pPr>
                      <a:r>
                        <a:rPr kumimoji="1" lang="ja-JP" altLang="en-US" sz="1200" dirty="0">
                          <a:solidFill>
                            <a:srgbClr val="0070C0"/>
                          </a:solidFill>
                        </a:rPr>
                        <a:t>適任であることを示す業務経歴、選定理由等を記入ください</a:t>
                      </a:r>
                    </a:p>
                  </a:txBody>
                  <a:tcPr/>
                </a:tc>
                <a:extLst>
                  <a:ext uri="{0D108BD9-81ED-4DB2-BD59-A6C34878D82A}">
                    <a16:rowId xmlns:a16="http://schemas.microsoft.com/office/drawing/2014/main" val="10004"/>
                  </a:ext>
                </a:extLst>
              </a:tr>
            </a:tbl>
          </a:graphicData>
        </a:graphic>
      </p:graphicFrame>
      <p:sp>
        <p:nvSpPr>
          <p:cNvPr id="9" name="テキスト ボックス 8">
            <a:extLst>
              <a:ext uri="{FF2B5EF4-FFF2-40B4-BE49-F238E27FC236}">
                <a16:creationId xmlns:a16="http://schemas.microsoft.com/office/drawing/2014/main" id="{4676559B-DD23-0BFD-F2EC-56C626521DF5}"/>
              </a:ext>
            </a:extLst>
          </p:cNvPr>
          <p:cNvSpPr txBox="1"/>
          <p:nvPr/>
        </p:nvSpPr>
        <p:spPr>
          <a:xfrm>
            <a:off x="5066269" y="131900"/>
            <a:ext cx="3898219"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各アーキテクトの研究経歴を記載ください</a:t>
            </a:r>
            <a:endParaRPr lang="ja-JP" altLang="ja-JP" sz="1200" i="1" dirty="0">
              <a:solidFill>
                <a:prstClr val="white"/>
              </a:solidFill>
              <a:latin typeface="+mn-ea"/>
            </a:endParaRPr>
          </a:p>
        </p:txBody>
      </p:sp>
      <p:sp>
        <p:nvSpPr>
          <p:cNvPr id="19" name="タイトル 1">
            <a:extLst>
              <a:ext uri="{FF2B5EF4-FFF2-40B4-BE49-F238E27FC236}">
                <a16:creationId xmlns:a16="http://schemas.microsoft.com/office/drawing/2014/main" id="{E42A503F-2642-6C44-C565-350B0EDDAE4F}"/>
              </a:ext>
            </a:extLst>
          </p:cNvPr>
          <p:cNvSpPr txBox="1">
            <a:spLocks/>
          </p:cNvSpPr>
          <p:nvPr/>
        </p:nvSpPr>
        <p:spPr>
          <a:xfrm>
            <a:off x="107505" y="116632"/>
            <a:ext cx="4824535" cy="562074"/>
          </a:xfrm>
          <a:prstGeom prst="rect">
            <a:avLst/>
          </a:prstGeom>
        </p:spPr>
        <p:style>
          <a:lnRef idx="0">
            <a:schemeClr val="accent5"/>
          </a:lnRef>
          <a:fillRef idx="3">
            <a:schemeClr val="accent5"/>
          </a:fillRef>
          <a:effectRef idx="3">
            <a:schemeClr val="accent5"/>
          </a:effectRef>
          <a:fontRef idx="minor">
            <a:schemeClr val="lt1"/>
          </a:fontRef>
        </p:style>
        <p:txBody>
          <a:bodyP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参考．アーキテクト研究経歴</a:t>
            </a:r>
          </a:p>
        </p:txBody>
      </p:sp>
      <p:graphicFrame>
        <p:nvGraphicFramePr>
          <p:cNvPr id="2" name="表 1">
            <a:extLst>
              <a:ext uri="{FF2B5EF4-FFF2-40B4-BE49-F238E27FC236}">
                <a16:creationId xmlns:a16="http://schemas.microsoft.com/office/drawing/2014/main" id="{EBA84D6C-389A-7BDE-EB2D-2C34F264D7B4}"/>
              </a:ext>
            </a:extLst>
          </p:cNvPr>
          <p:cNvGraphicFramePr>
            <a:graphicFrameLocks noGrp="1"/>
          </p:cNvGraphicFramePr>
          <p:nvPr>
            <p:extLst>
              <p:ext uri="{D42A27DB-BD31-4B8C-83A1-F6EECF244321}">
                <p14:modId xmlns:p14="http://schemas.microsoft.com/office/powerpoint/2010/main" val="4166866090"/>
              </p:ext>
            </p:extLst>
          </p:nvPr>
        </p:nvGraphicFramePr>
        <p:xfrm>
          <a:off x="4521865" y="1893836"/>
          <a:ext cx="4140000" cy="174902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20000"/>
                    </a:ext>
                  </a:extLst>
                </a:gridCol>
                <a:gridCol w="3240000">
                  <a:extLst>
                    <a:ext uri="{9D8B030D-6E8A-4147-A177-3AD203B41FA5}">
                      <a16:colId xmlns:a16="http://schemas.microsoft.com/office/drawing/2014/main" val="20001"/>
                    </a:ext>
                  </a:extLst>
                </a:gridCol>
              </a:tblGrid>
              <a:tr h="226768">
                <a:tc>
                  <a:txBody>
                    <a:bodyPr/>
                    <a:lstStyle/>
                    <a:p>
                      <a:pPr>
                        <a:lnSpc>
                          <a:spcPts val="1200"/>
                        </a:lnSpc>
                      </a:pPr>
                      <a:r>
                        <a:rPr kumimoji="1" lang="ja-JP" altLang="en-US" sz="1200" dirty="0"/>
                        <a:t>所属機関</a:t>
                      </a:r>
                    </a:p>
                  </a:txBody>
                  <a:tcPr/>
                </a:tc>
                <a:tc>
                  <a:txBody>
                    <a:bodyPr/>
                    <a:lstStyle/>
                    <a:p>
                      <a:pPr>
                        <a:lnSpc>
                          <a:spcPts val="1200"/>
                        </a:lnSpc>
                      </a:pPr>
                      <a:r>
                        <a:rPr kumimoji="1" lang="ja-JP" altLang="en-US" sz="1200" dirty="0">
                          <a:solidFill>
                            <a:srgbClr val="0070C0"/>
                          </a:solidFill>
                        </a:rPr>
                        <a:t>株式会社〇〇</a:t>
                      </a:r>
                    </a:p>
                  </a:txBody>
                  <a:tcPr/>
                </a:tc>
                <a:extLst>
                  <a:ext uri="{0D108BD9-81ED-4DB2-BD59-A6C34878D82A}">
                    <a16:rowId xmlns:a16="http://schemas.microsoft.com/office/drawing/2014/main" val="10001"/>
                  </a:ext>
                </a:extLst>
              </a:tr>
              <a:tr h="253349">
                <a:tc>
                  <a:txBody>
                    <a:bodyPr/>
                    <a:lstStyle/>
                    <a:p>
                      <a:pPr>
                        <a:lnSpc>
                          <a:spcPts val="1200"/>
                        </a:lnSpc>
                      </a:pPr>
                      <a:r>
                        <a:rPr kumimoji="1" lang="ja-JP" altLang="en-US" sz="1200" dirty="0"/>
                        <a:t>所属組織</a:t>
                      </a:r>
                    </a:p>
                  </a:txBody>
                  <a:tcPr/>
                </a:tc>
                <a:tc>
                  <a:txBody>
                    <a:bodyPr/>
                    <a:lstStyle/>
                    <a:p>
                      <a:pPr>
                        <a:lnSpc>
                          <a:spcPts val="1200"/>
                        </a:lnSpc>
                      </a:pPr>
                      <a:r>
                        <a:rPr kumimoji="1" lang="ja-JP" altLang="en-US" sz="1200" dirty="0">
                          <a:solidFill>
                            <a:srgbClr val="0070C0"/>
                          </a:solidFill>
                        </a:rPr>
                        <a:t>〇〇部〇〇課</a:t>
                      </a:r>
                    </a:p>
                  </a:txBody>
                  <a:tcPr/>
                </a:tc>
                <a:extLst>
                  <a:ext uri="{0D108BD9-81ED-4DB2-BD59-A6C34878D82A}">
                    <a16:rowId xmlns:a16="http://schemas.microsoft.com/office/drawing/2014/main" val="10002"/>
                  </a:ext>
                </a:extLst>
              </a:tr>
              <a:tr h="226768">
                <a:tc>
                  <a:txBody>
                    <a:bodyPr/>
                    <a:lstStyle/>
                    <a:p>
                      <a:pPr>
                        <a:lnSpc>
                          <a:spcPts val="1200"/>
                        </a:lnSpc>
                      </a:pPr>
                      <a:r>
                        <a:rPr kumimoji="1" lang="ja-JP" altLang="en-US" sz="1200" dirty="0"/>
                        <a:t>役職名</a:t>
                      </a:r>
                    </a:p>
                  </a:txBody>
                  <a:tcPr/>
                </a:tc>
                <a:tc>
                  <a:txBody>
                    <a:bodyPr/>
                    <a:lstStyle/>
                    <a:p>
                      <a:pPr>
                        <a:lnSpc>
                          <a:spcPts val="1200"/>
                        </a:lnSpc>
                      </a:pPr>
                      <a:r>
                        <a:rPr kumimoji="1" lang="ja-JP" altLang="en-US" sz="1200" dirty="0">
                          <a:solidFill>
                            <a:srgbClr val="0070C0"/>
                          </a:solidFill>
                        </a:rPr>
                        <a:t>〇〇長</a:t>
                      </a:r>
                    </a:p>
                  </a:txBody>
                  <a:tcPr/>
                </a:tc>
                <a:extLst>
                  <a:ext uri="{0D108BD9-81ED-4DB2-BD59-A6C34878D82A}">
                    <a16:rowId xmlns:a16="http://schemas.microsoft.com/office/drawing/2014/main" val="10003"/>
                  </a:ext>
                </a:extLst>
              </a:tr>
              <a:tr h="1008000">
                <a:tc>
                  <a:txBody>
                    <a:bodyPr/>
                    <a:lstStyle/>
                    <a:p>
                      <a:pPr>
                        <a:lnSpc>
                          <a:spcPts val="1200"/>
                        </a:lnSpc>
                      </a:pPr>
                      <a:r>
                        <a:rPr kumimoji="1" lang="ja-JP" altLang="en-US" sz="1200" dirty="0"/>
                        <a:t>選定理由</a:t>
                      </a:r>
                    </a:p>
                  </a:txBody>
                  <a:tcPr/>
                </a:tc>
                <a:tc>
                  <a:txBody>
                    <a:bodyPr/>
                    <a:lstStyle/>
                    <a:p>
                      <a:pPr>
                        <a:lnSpc>
                          <a:spcPts val="1200"/>
                        </a:lnSpc>
                      </a:pPr>
                      <a:r>
                        <a:rPr kumimoji="1" lang="ja-JP" altLang="en-US" sz="1200" dirty="0">
                          <a:solidFill>
                            <a:srgbClr val="0070C0"/>
                          </a:solidFill>
                        </a:rPr>
                        <a:t>適任であることを示す業務経歴、選定理由等を記入ください</a:t>
                      </a:r>
                    </a:p>
                  </a:txBody>
                  <a:tcPr/>
                </a:tc>
                <a:extLst>
                  <a:ext uri="{0D108BD9-81ED-4DB2-BD59-A6C34878D82A}">
                    <a16:rowId xmlns:a16="http://schemas.microsoft.com/office/drawing/2014/main" val="10004"/>
                  </a:ext>
                </a:extLst>
              </a:tr>
            </a:tbl>
          </a:graphicData>
        </a:graphic>
      </p:graphicFrame>
      <p:sp>
        <p:nvSpPr>
          <p:cNvPr id="3" name="正方形/長方形 2">
            <a:extLst>
              <a:ext uri="{FF2B5EF4-FFF2-40B4-BE49-F238E27FC236}">
                <a16:creationId xmlns:a16="http://schemas.microsoft.com/office/drawing/2014/main" id="{4DC3EC7B-0B5D-BA6D-1111-208AA4E7A7C6}"/>
              </a:ext>
            </a:extLst>
          </p:cNvPr>
          <p:cNvSpPr/>
          <p:nvPr/>
        </p:nvSpPr>
        <p:spPr>
          <a:xfrm>
            <a:off x="215321" y="885724"/>
            <a:ext cx="900295"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顔写真を貼付けください</a:t>
            </a:r>
          </a:p>
        </p:txBody>
      </p:sp>
      <p:sp>
        <p:nvSpPr>
          <p:cNvPr id="6" name="正方形/長方形 5">
            <a:extLst>
              <a:ext uri="{FF2B5EF4-FFF2-40B4-BE49-F238E27FC236}">
                <a16:creationId xmlns:a16="http://schemas.microsoft.com/office/drawing/2014/main" id="{836FDB9A-4482-E4AE-7E23-8D0CD83AE5F4}"/>
              </a:ext>
            </a:extLst>
          </p:cNvPr>
          <p:cNvSpPr/>
          <p:nvPr/>
        </p:nvSpPr>
        <p:spPr>
          <a:xfrm>
            <a:off x="4521865" y="885724"/>
            <a:ext cx="900295"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顔写真を貼付けください</a:t>
            </a:r>
          </a:p>
        </p:txBody>
      </p:sp>
      <p:sp>
        <p:nvSpPr>
          <p:cNvPr id="21" name="正方形/長方形 20">
            <a:extLst>
              <a:ext uri="{FF2B5EF4-FFF2-40B4-BE49-F238E27FC236}">
                <a16:creationId xmlns:a16="http://schemas.microsoft.com/office/drawing/2014/main" id="{8733A465-3C47-0823-AF16-754442474C10}"/>
              </a:ext>
            </a:extLst>
          </p:cNvPr>
          <p:cNvSpPr/>
          <p:nvPr/>
        </p:nvSpPr>
        <p:spPr>
          <a:xfrm>
            <a:off x="1115617" y="885724"/>
            <a:ext cx="3207700"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u="sng" dirty="0">
                <a:solidFill>
                  <a:schemeClr val="tx1"/>
                </a:solidFill>
              </a:rPr>
              <a:t>システムアーキテクト</a:t>
            </a:r>
            <a:endParaRPr lang="en-US" altLang="ja-JP" u="sng" dirty="0">
              <a:solidFill>
                <a:schemeClr val="tx1"/>
              </a:solidFill>
            </a:endParaRPr>
          </a:p>
          <a:p>
            <a:r>
              <a:rPr lang="ja-JP" altLang="en-US" dirty="0">
                <a:solidFill>
                  <a:schemeClr val="tx1"/>
                </a:solidFill>
              </a:rPr>
              <a:t>氏名：</a:t>
            </a:r>
            <a:r>
              <a:rPr lang="ja-JP" altLang="en-US" dirty="0">
                <a:solidFill>
                  <a:srgbClr val="0070C0"/>
                </a:solidFill>
              </a:rPr>
              <a:t>〇〇　〇〇</a:t>
            </a:r>
            <a:endParaRPr kumimoji="1" lang="ja-JP" altLang="en-US" dirty="0">
              <a:solidFill>
                <a:srgbClr val="0070C0"/>
              </a:solidFill>
            </a:endParaRPr>
          </a:p>
        </p:txBody>
      </p:sp>
      <p:sp>
        <p:nvSpPr>
          <p:cNvPr id="22" name="正方形/長方形 21">
            <a:extLst>
              <a:ext uri="{FF2B5EF4-FFF2-40B4-BE49-F238E27FC236}">
                <a16:creationId xmlns:a16="http://schemas.microsoft.com/office/drawing/2014/main" id="{665B4A14-AF06-A0B6-39AD-99306EFF95E4}"/>
              </a:ext>
            </a:extLst>
          </p:cNvPr>
          <p:cNvSpPr/>
          <p:nvPr/>
        </p:nvSpPr>
        <p:spPr>
          <a:xfrm>
            <a:off x="5422160" y="885724"/>
            <a:ext cx="3240000"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u="sng" dirty="0">
                <a:solidFill>
                  <a:schemeClr val="tx1"/>
                </a:solidFill>
              </a:rPr>
              <a:t>ビジネスアーキテクト</a:t>
            </a:r>
            <a:endParaRPr lang="en-US" altLang="ja-JP" u="sng" dirty="0">
              <a:solidFill>
                <a:schemeClr val="tx1"/>
              </a:solidFill>
            </a:endParaRPr>
          </a:p>
          <a:p>
            <a:r>
              <a:rPr lang="ja-JP" altLang="en-US" dirty="0">
                <a:solidFill>
                  <a:schemeClr val="tx1"/>
                </a:solidFill>
              </a:rPr>
              <a:t>氏名：</a:t>
            </a:r>
            <a:r>
              <a:rPr lang="ja-JP" altLang="en-US" dirty="0">
                <a:solidFill>
                  <a:srgbClr val="0070C0"/>
                </a:solidFill>
              </a:rPr>
              <a:t>〇〇　〇〇</a:t>
            </a:r>
            <a:endParaRPr kumimoji="1" lang="ja-JP" altLang="en-US" dirty="0">
              <a:solidFill>
                <a:srgbClr val="0070C0"/>
              </a:solidFill>
            </a:endParaRPr>
          </a:p>
        </p:txBody>
      </p:sp>
      <p:graphicFrame>
        <p:nvGraphicFramePr>
          <p:cNvPr id="23" name="表 22">
            <a:extLst>
              <a:ext uri="{FF2B5EF4-FFF2-40B4-BE49-F238E27FC236}">
                <a16:creationId xmlns:a16="http://schemas.microsoft.com/office/drawing/2014/main" id="{E5140869-6316-ADEA-807E-E0532B032AC7}"/>
              </a:ext>
            </a:extLst>
          </p:cNvPr>
          <p:cNvGraphicFramePr>
            <a:graphicFrameLocks noGrp="1"/>
          </p:cNvGraphicFramePr>
          <p:nvPr>
            <p:extLst>
              <p:ext uri="{D42A27DB-BD31-4B8C-83A1-F6EECF244321}">
                <p14:modId xmlns:p14="http://schemas.microsoft.com/office/powerpoint/2010/main" val="1391793147"/>
              </p:ext>
            </p:extLst>
          </p:nvPr>
        </p:nvGraphicFramePr>
        <p:xfrm>
          <a:off x="215321" y="4820148"/>
          <a:ext cx="4140000" cy="174902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20000"/>
                    </a:ext>
                  </a:extLst>
                </a:gridCol>
                <a:gridCol w="3240000">
                  <a:extLst>
                    <a:ext uri="{9D8B030D-6E8A-4147-A177-3AD203B41FA5}">
                      <a16:colId xmlns:a16="http://schemas.microsoft.com/office/drawing/2014/main" val="20001"/>
                    </a:ext>
                  </a:extLst>
                </a:gridCol>
              </a:tblGrid>
              <a:tr h="226768">
                <a:tc>
                  <a:txBody>
                    <a:bodyPr/>
                    <a:lstStyle/>
                    <a:p>
                      <a:pPr>
                        <a:lnSpc>
                          <a:spcPts val="1200"/>
                        </a:lnSpc>
                      </a:pPr>
                      <a:r>
                        <a:rPr kumimoji="1" lang="ja-JP" altLang="en-US" sz="1200" dirty="0"/>
                        <a:t>所属機関</a:t>
                      </a:r>
                    </a:p>
                  </a:txBody>
                  <a:tcPr/>
                </a:tc>
                <a:tc>
                  <a:txBody>
                    <a:bodyPr/>
                    <a:lstStyle/>
                    <a:p>
                      <a:pPr>
                        <a:lnSpc>
                          <a:spcPts val="1200"/>
                        </a:lnSpc>
                      </a:pPr>
                      <a:r>
                        <a:rPr kumimoji="1" lang="ja-JP" altLang="en-US" sz="1200" dirty="0">
                          <a:solidFill>
                            <a:srgbClr val="0070C0"/>
                          </a:solidFill>
                        </a:rPr>
                        <a:t>株式会社〇〇</a:t>
                      </a:r>
                    </a:p>
                  </a:txBody>
                  <a:tcPr/>
                </a:tc>
                <a:extLst>
                  <a:ext uri="{0D108BD9-81ED-4DB2-BD59-A6C34878D82A}">
                    <a16:rowId xmlns:a16="http://schemas.microsoft.com/office/drawing/2014/main" val="10001"/>
                  </a:ext>
                </a:extLst>
              </a:tr>
              <a:tr h="253349">
                <a:tc>
                  <a:txBody>
                    <a:bodyPr/>
                    <a:lstStyle/>
                    <a:p>
                      <a:pPr>
                        <a:lnSpc>
                          <a:spcPts val="1200"/>
                        </a:lnSpc>
                      </a:pPr>
                      <a:r>
                        <a:rPr kumimoji="1" lang="ja-JP" altLang="en-US" sz="1200" dirty="0"/>
                        <a:t>所属組織</a:t>
                      </a:r>
                    </a:p>
                  </a:txBody>
                  <a:tcPr/>
                </a:tc>
                <a:tc>
                  <a:txBody>
                    <a:bodyPr/>
                    <a:lstStyle/>
                    <a:p>
                      <a:pPr>
                        <a:lnSpc>
                          <a:spcPts val="1200"/>
                        </a:lnSpc>
                      </a:pPr>
                      <a:r>
                        <a:rPr kumimoji="1" lang="ja-JP" altLang="en-US" sz="1200" dirty="0">
                          <a:solidFill>
                            <a:srgbClr val="0070C0"/>
                          </a:solidFill>
                        </a:rPr>
                        <a:t>〇〇部〇〇課</a:t>
                      </a:r>
                    </a:p>
                  </a:txBody>
                  <a:tcPr/>
                </a:tc>
                <a:extLst>
                  <a:ext uri="{0D108BD9-81ED-4DB2-BD59-A6C34878D82A}">
                    <a16:rowId xmlns:a16="http://schemas.microsoft.com/office/drawing/2014/main" val="10002"/>
                  </a:ext>
                </a:extLst>
              </a:tr>
              <a:tr h="226768">
                <a:tc>
                  <a:txBody>
                    <a:bodyPr/>
                    <a:lstStyle/>
                    <a:p>
                      <a:pPr>
                        <a:lnSpc>
                          <a:spcPts val="1200"/>
                        </a:lnSpc>
                      </a:pPr>
                      <a:r>
                        <a:rPr kumimoji="1" lang="ja-JP" altLang="en-US" sz="1200" dirty="0"/>
                        <a:t>役職名</a:t>
                      </a:r>
                    </a:p>
                  </a:txBody>
                  <a:tcPr/>
                </a:tc>
                <a:tc>
                  <a:txBody>
                    <a:bodyPr/>
                    <a:lstStyle/>
                    <a:p>
                      <a:pPr>
                        <a:lnSpc>
                          <a:spcPts val="1200"/>
                        </a:lnSpc>
                      </a:pPr>
                      <a:r>
                        <a:rPr kumimoji="1" lang="ja-JP" altLang="en-US" sz="1200" dirty="0">
                          <a:solidFill>
                            <a:srgbClr val="0070C0"/>
                          </a:solidFill>
                        </a:rPr>
                        <a:t>〇〇長</a:t>
                      </a:r>
                    </a:p>
                  </a:txBody>
                  <a:tcPr/>
                </a:tc>
                <a:extLst>
                  <a:ext uri="{0D108BD9-81ED-4DB2-BD59-A6C34878D82A}">
                    <a16:rowId xmlns:a16="http://schemas.microsoft.com/office/drawing/2014/main" val="10003"/>
                  </a:ext>
                </a:extLst>
              </a:tr>
              <a:tr h="1008000">
                <a:tc>
                  <a:txBody>
                    <a:bodyPr/>
                    <a:lstStyle/>
                    <a:p>
                      <a:pPr>
                        <a:lnSpc>
                          <a:spcPts val="1200"/>
                        </a:lnSpc>
                      </a:pPr>
                      <a:r>
                        <a:rPr kumimoji="1" lang="ja-JP" altLang="en-US" sz="1200" dirty="0"/>
                        <a:t>選定理由</a:t>
                      </a:r>
                    </a:p>
                  </a:txBody>
                  <a:tcPr/>
                </a:tc>
                <a:tc>
                  <a:txBody>
                    <a:bodyPr/>
                    <a:lstStyle/>
                    <a:p>
                      <a:pPr>
                        <a:lnSpc>
                          <a:spcPts val="1200"/>
                        </a:lnSpc>
                      </a:pPr>
                      <a:r>
                        <a:rPr kumimoji="1" lang="ja-JP" altLang="en-US" sz="1200" dirty="0">
                          <a:solidFill>
                            <a:srgbClr val="0070C0"/>
                          </a:solidFill>
                        </a:rPr>
                        <a:t>適任であることを示す業務経歴、選定理由等を記入ください</a:t>
                      </a:r>
                    </a:p>
                  </a:txBody>
                  <a:tcPr/>
                </a:tc>
                <a:extLst>
                  <a:ext uri="{0D108BD9-81ED-4DB2-BD59-A6C34878D82A}">
                    <a16:rowId xmlns:a16="http://schemas.microsoft.com/office/drawing/2014/main" val="10004"/>
                  </a:ext>
                </a:extLst>
              </a:tr>
            </a:tbl>
          </a:graphicData>
        </a:graphic>
      </p:graphicFrame>
      <p:graphicFrame>
        <p:nvGraphicFramePr>
          <p:cNvPr id="24" name="表 23">
            <a:extLst>
              <a:ext uri="{FF2B5EF4-FFF2-40B4-BE49-F238E27FC236}">
                <a16:creationId xmlns:a16="http://schemas.microsoft.com/office/drawing/2014/main" id="{9EF99897-B1BA-A7CF-4B9C-76CD92CB1387}"/>
              </a:ext>
            </a:extLst>
          </p:cNvPr>
          <p:cNvGraphicFramePr>
            <a:graphicFrameLocks noGrp="1"/>
          </p:cNvGraphicFramePr>
          <p:nvPr>
            <p:extLst>
              <p:ext uri="{D42A27DB-BD31-4B8C-83A1-F6EECF244321}">
                <p14:modId xmlns:p14="http://schemas.microsoft.com/office/powerpoint/2010/main" val="2846180493"/>
              </p:ext>
            </p:extLst>
          </p:nvPr>
        </p:nvGraphicFramePr>
        <p:xfrm>
          <a:off x="4521865" y="4820148"/>
          <a:ext cx="4140000" cy="1749029"/>
        </p:xfrm>
        <a:graphic>
          <a:graphicData uri="http://schemas.openxmlformats.org/drawingml/2006/table">
            <a:tbl>
              <a:tblPr firstRow="1" bandRow="1">
                <a:tableStyleId>{5940675A-B579-460E-94D1-54222C63F5DA}</a:tableStyleId>
              </a:tblPr>
              <a:tblGrid>
                <a:gridCol w="900000">
                  <a:extLst>
                    <a:ext uri="{9D8B030D-6E8A-4147-A177-3AD203B41FA5}">
                      <a16:colId xmlns:a16="http://schemas.microsoft.com/office/drawing/2014/main" val="20000"/>
                    </a:ext>
                  </a:extLst>
                </a:gridCol>
                <a:gridCol w="3240000">
                  <a:extLst>
                    <a:ext uri="{9D8B030D-6E8A-4147-A177-3AD203B41FA5}">
                      <a16:colId xmlns:a16="http://schemas.microsoft.com/office/drawing/2014/main" val="20001"/>
                    </a:ext>
                  </a:extLst>
                </a:gridCol>
              </a:tblGrid>
              <a:tr h="226768">
                <a:tc>
                  <a:txBody>
                    <a:bodyPr/>
                    <a:lstStyle/>
                    <a:p>
                      <a:pPr>
                        <a:lnSpc>
                          <a:spcPts val="1200"/>
                        </a:lnSpc>
                      </a:pPr>
                      <a:r>
                        <a:rPr kumimoji="1" lang="ja-JP" altLang="en-US" sz="1200" dirty="0"/>
                        <a:t>所属機関</a:t>
                      </a:r>
                    </a:p>
                  </a:txBody>
                  <a:tcPr/>
                </a:tc>
                <a:tc>
                  <a:txBody>
                    <a:bodyPr/>
                    <a:lstStyle/>
                    <a:p>
                      <a:pPr>
                        <a:lnSpc>
                          <a:spcPts val="1200"/>
                        </a:lnSpc>
                      </a:pPr>
                      <a:r>
                        <a:rPr kumimoji="1" lang="ja-JP" altLang="en-US" sz="1200" dirty="0">
                          <a:solidFill>
                            <a:srgbClr val="0070C0"/>
                          </a:solidFill>
                        </a:rPr>
                        <a:t>株式会社〇〇</a:t>
                      </a:r>
                    </a:p>
                  </a:txBody>
                  <a:tcPr/>
                </a:tc>
                <a:extLst>
                  <a:ext uri="{0D108BD9-81ED-4DB2-BD59-A6C34878D82A}">
                    <a16:rowId xmlns:a16="http://schemas.microsoft.com/office/drawing/2014/main" val="10001"/>
                  </a:ext>
                </a:extLst>
              </a:tr>
              <a:tr h="253349">
                <a:tc>
                  <a:txBody>
                    <a:bodyPr/>
                    <a:lstStyle/>
                    <a:p>
                      <a:pPr>
                        <a:lnSpc>
                          <a:spcPts val="1200"/>
                        </a:lnSpc>
                      </a:pPr>
                      <a:r>
                        <a:rPr kumimoji="1" lang="ja-JP" altLang="en-US" sz="1200" dirty="0"/>
                        <a:t>所属組織</a:t>
                      </a:r>
                    </a:p>
                  </a:txBody>
                  <a:tcPr/>
                </a:tc>
                <a:tc>
                  <a:txBody>
                    <a:bodyPr/>
                    <a:lstStyle/>
                    <a:p>
                      <a:pPr>
                        <a:lnSpc>
                          <a:spcPts val="1200"/>
                        </a:lnSpc>
                      </a:pPr>
                      <a:r>
                        <a:rPr kumimoji="1" lang="ja-JP" altLang="en-US" sz="1200" dirty="0">
                          <a:solidFill>
                            <a:srgbClr val="0070C0"/>
                          </a:solidFill>
                        </a:rPr>
                        <a:t>〇〇部〇〇課</a:t>
                      </a:r>
                    </a:p>
                  </a:txBody>
                  <a:tcPr/>
                </a:tc>
                <a:extLst>
                  <a:ext uri="{0D108BD9-81ED-4DB2-BD59-A6C34878D82A}">
                    <a16:rowId xmlns:a16="http://schemas.microsoft.com/office/drawing/2014/main" val="10002"/>
                  </a:ext>
                </a:extLst>
              </a:tr>
              <a:tr h="226768">
                <a:tc>
                  <a:txBody>
                    <a:bodyPr/>
                    <a:lstStyle/>
                    <a:p>
                      <a:pPr>
                        <a:lnSpc>
                          <a:spcPts val="1200"/>
                        </a:lnSpc>
                      </a:pPr>
                      <a:r>
                        <a:rPr kumimoji="1" lang="ja-JP" altLang="en-US" sz="1200" dirty="0"/>
                        <a:t>役職名</a:t>
                      </a:r>
                    </a:p>
                  </a:txBody>
                  <a:tcPr/>
                </a:tc>
                <a:tc>
                  <a:txBody>
                    <a:bodyPr/>
                    <a:lstStyle/>
                    <a:p>
                      <a:pPr>
                        <a:lnSpc>
                          <a:spcPts val="1200"/>
                        </a:lnSpc>
                      </a:pPr>
                      <a:r>
                        <a:rPr kumimoji="1" lang="ja-JP" altLang="en-US" sz="1200" dirty="0">
                          <a:solidFill>
                            <a:srgbClr val="0070C0"/>
                          </a:solidFill>
                        </a:rPr>
                        <a:t>〇〇長</a:t>
                      </a:r>
                    </a:p>
                  </a:txBody>
                  <a:tcPr/>
                </a:tc>
                <a:extLst>
                  <a:ext uri="{0D108BD9-81ED-4DB2-BD59-A6C34878D82A}">
                    <a16:rowId xmlns:a16="http://schemas.microsoft.com/office/drawing/2014/main" val="10003"/>
                  </a:ext>
                </a:extLst>
              </a:tr>
              <a:tr h="1008000">
                <a:tc>
                  <a:txBody>
                    <a:bodyPr/>
                    <a:lstStyle/>
                    <a:p>
                      <a:pPr>
                        <a:lnSpc>
                          <a:spcPts val="1200"/>
                        </a:lnSpc>
                      </a:pPr>
                      <a:r>
                        <a:rPr kumimoji="1" lang="ja-JP" altLang="en-US" sz="1200" dirty="0"/>
                        <a:t>選定理由</a:t>
                      </a:r>
                    </a:p>
                  </a:txBody>
                  <a:tcPr/>
                </a:tc>
                <a:tc>
                  <a:txBody>
                    <a:bodyPr/>
                    <a:lstStyle/>
                    <a:p>
                      <a:pPr>
                        <a:lnSpc>
                          <a:spcPts val="1200"/>
                        </a:lnSpc>
                      </a:pPr>
                      <a:r>
                        <a:rPr kumimoji="1" lang="ja-JP" altLang="en-US" sz="1200" dirty="0">
                          <a:solidFill>
                            <a:srgbClr val="0070C0"/>
                          </a:solidFill>
                        </a:rPr>
                        <a:t>適任であることを示す業務経歴、選定理由等を記入ください</a:t>
                      </a:r>
                    </a:p>
                  </a:txBody>
                  <a:tcPr/>
                </a:tc>
                <a:extLst>
                  <a:ext uri="{0D108BD9-81ED-4DB2-BD59-A6C34878D82A}">
                    <a16:rowId xmlns:a16="http://schemas.microsoft.com/office/drawing/2014/main" val="10004"/>
                  </a:ext>
                </a:extLst>
              </a:tr>
            </a:tbl>
          </a:graphicData>
        </a:graphic>
      </p:graphicFrame>
      <p:sp>
        <p:nvSpPr>
          <p:cNvPr id="25" name="正方形/長方形 24">
            <a:extLst>
              <a:ext uri="{FF2B5EF4-FFF2-40B4-BE49-F238E27FC236}">
                <a16:creationId xmlns:a16="http://schemas.microsoft.com/office/drawing/2014/main" id="{BBB0941B-34C6-3EF3-4E19-DC654FD02AA8}"/>
              </a:ext>
            </a:extLst>
          </p:cNvPr>
          <p:cNvSpPr/>
          <p:nvPr/>
        </p:nvSpPr>
        <p:spPr>
          <a:xfrm>
            <a:off x="215321" y="3812036"/>
            <a:ext cx="900295"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顔写真を貼付けください</a:t>
            </a:r>
          </a:p>
        </p:txBody>
      </p:sp>
      <p:sp>
        <p:nvSpPr>
          <p:cNvPr id="26" name="正方形/長方形 25">
            <a:extLst>
              <a:ext uri="{FF2B5EF4-FFF2-40B4-BE49-F238E27FC236}">
                <a16:creationId xmlns:a16="http://schemas.microsoft.com/office/drawing/2014/main" id="{259C77C8-5744-2FF1-B088-13959C7E8CAC}"/>
              </a:ext>
            </a:extLst>
          </p:cNvPr>
          <p:cNvSpPr/>
          <p:nvPr/>
        </p:nvSpPr>
        <p:spPr>
          <a:xfrm>
            <a:off x="4521865" y="3812036"/>
            <a:ext cx="900295"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顔写真を貼付けください</a:t>
            </a:r>
          </a:p>
        </p:txBody>
      </p:sp>
      <p:sp>
        <p:nvSpPr>
          <p:cNvPr id="27" name="正方形/長方形 26">
            <a:extLst>
              <a:ext uri="{FF2B5EF4-FFF2-40B4-BE49-F238E27FC236}">
                <a16:creationId xmlns:a16="http://schemas.microsoft.com/office/drawing/2014/main" id="{3A49FE32-151B-4BB9-A509-AAE96871D35B}"/>
              </a:ext>
            </a:extLst>
          </p:cNvPr>
          <p:cNvSpPr/>
          <p:nvPr/>
        </p:nvSpPr>
        <p:spPr>
          <a:xfrm>
            <a:off x="1115617" y="3812036"/>
            <a:ext cx="3207700"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u="sng" dirty="0">
                <a:solidFill>
                  <a:schemeClr val="tx1"/>
                </a:solidFill>
              </a:rPr>
              <a:t>ドキュメントアーキテクト</a:t>
            </a:r>
            <a:endParaRPr lang="en-US" altLang="ja-JP" u="sng" dirty="0">
              <a:solidFill>
                <a:schemeClr val="tx1"/>
              </a:solidFill>
            </a:endParaRPr>
          </a:p>
          <a:p>
            <a:r>
              <a:rPr lang="ja-JP" altLang="en-US" dirty="0">
                <a:solidFill>
                  <a:schemeClr val="tx1"/>
                </a:solidFill>
              </a:rPr>
              <a:t>氏名：</a:t>
            </a:r>
            <a:r>
              <a:rPr lang="ja-JP" altLang="en-US" dirty="0">
                <a:solidFill>
                  <a:srgbClr val="0070C0"/>
                </a:solidFill>
              </a:rPr>
              <a:t>〇〇　〇〇</a:t>
            </a:r>
            <a:endParaRPr kumimoji="1" lang="ja-JP" altLang="en-US" dirty="0">
              <a:solidFill>
                <a:srgbClr val="0070C0"/>
              </a:solidFill>
            </a:endParaRPr>
          </a:p>
        </p:txBody>
      </p:sp>
      <p:sp>
        <p:nvSpPr>
          <p:cNvPr id="28" name="正方形/長方形 27">
            <a:extLst>
              <a:ext uri="{FF2B5EF4-FFF2-40B4-BE49-F238E27FC236}">
                <a16:creationId xmlns:a16="http://schemas.microsoft.com/office/drawing/2014/main" id="{4D53B6C2-1E5F-66CA-67E4-13571B8F7BE5}"/>
              </a:ext>
            </a:extLst>
          </p:cNvPr>
          <p:cNvSpPr/>
          <p:nvPr/>
        </p:nvSpPr>
        <p:spPr>
          <a:xfrm>
            <a:off x="5422160" y="3812036"/>
            <a:ext cx="3240000" cy="100811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u="sng" dirty="0">
                <a:solidFill>
                  <a:schemeClr val="tx1"/>
                </a:solidFill>
              </a:rPr>
              <a:t>デザインアーキテクト</a:t>
            </a:r>
            <a:endParaRPr lang="en-US" altLang="ja-JP" u="sng" dirty="0">
              <a:solidFill>
                <a:schemeClr val="tx1"/>
              </a:solidFill>
            </a:endParaRPr>
          </a:p>
          <a:p>
            <a:r>
              <a:rPr lang="ja-JP" altLang="en-US" dirty="0">
                <a:solidFill>
                  <a:schemeClr val="tx1"/>
                </a:solidFill>
              </a:rPr>
              <a:t>氏名：</a:t>
            </a:r>
            <a:r>
              <a:rPr lang="ja-JP" altLang="en-US" dirty="0">
                <a:solidFill>
                  <a:srgbClr val="0070C0"/>
                </a:solidFill>
              </a:rPr>
              <a:t>〇〇　〇〇</a:t>
            </a:r>
            <a:endParaRPr kumimoji="1" lang="ja-JP" altLang="en-US" dirty="0">
              <a:solidFill>
                <a:srgbClr val="0070C0"/>
              </a:solidFill>
            </a:endParaRPr>
          </a:p>
        </p:txBody>
      </p:sp>
      <p:sp>
        <p:nvSpPr>
          <p:cNvPr id="29" name="正方形/長方形 28">
            <a:extLst>
              <a:ext uri="{FF2B5EF4-FFF2-40B4-BE49-F238E27FC236}">
                <a16:creationId xmlns:a16="http://schemas.microsoft.com/office/drawing/2014/main" id="{F6F7B7A4-B83A-BFD8-0EEA-294AF192CCA7}"/>
              </a:ext>
            </a:extLst>
          </p:cNvPr>
          <p:cNvSpPr/>
          <p:nvPr/>
        </p:nvSpPr>
        <p:spPr>
          <a:xfrm>
            <a:off x="-1" y="-637071"/>
            <a:ext cx="9144001" cy="539123"/>
          </a:xfrm>
          <a:prstGeom prst="rect">
            <a:avLst/>
          </a:prstGeom>
          <a:solidFill>
            <a:schemeClr val="accent5">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アーキテクトの経歴資料を参考資料として追加</a:t>
            </a:r>
          </a:p>
        </p:txBody>
      </p:sp>
      <p:sp>
        <p:nvSpPr>
          <p:cNvPr id="30" name="スライド番号プレースホルダ 2">
            <a:extLst>
              <a:ext uri="{FF2B5EF4-FFF2-40B4-BE49-F238E27FC236}">
                <a16:creationId xmlns:a16="http://schemas.microsoft.com/office/drawing/2014/main" id="{8F4181DB-B6EB-A674-D906-B54863C46456}"/>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21</a:t>
            </a:fld>
            <a:endParaRPr lang="en-US" altLang="ja-JP" dirty="0">
              <a:solidFill>
                <a:schemeClr val="tx1"/>
              </a:solidFill>
              <a:latin typeface="+mn-ea"/>
              <a:cs typeface="メイリオ" pitchFamily="50" charset="-128"/>
            </a:endParaRPr>
          </a:p>
        </p:txBody>
      </p:sp>
    </p:spTree>
    <p:extLst>
      <p:ext uri="{BB962C8B-B14F-4D97-AF65-F5344CB8AC3E}">
        <p14:creationId xmlns:p14="http://schemas.microsoft.com/office/powerpoint/2010/main" val="4130055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１．提案の概要（１）</a:t>
            </a:r>
            <a:endParaRPr kumimoji="1" lang="ja-JP" altLang="en-US" sz="2800" dirty="0">
              <a:latin typeface="+mn-ea"/>
            </a:endParaRPr>
          </a:p>
        </p:txBody>
      </p:sp>
      <p:sp>
        <p:nvSpPr>
          <p:cNvPr id="6" name="テキスト ボックス 5"/>
          <p:cNvSpPr txBox="1"/>
          <p:nvPr/>
        </p:nvSpPr>
        <p:spPr>
          <a:xfrm>
            <a:off x="3347864" y="2276872"/>
            <a:ext cx="552097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提案技術に係る研究開発の産業・社会ニーズ等の背景、必要性（国プロとしての実施の必要性含む）、技術開発課題、解決方法、産業社会への波及効果等の概要を簡潔に記載ください。</a:t>
            </a:r>
          </a:p>
        </p:txBody>
      </p:sp>
      <p:sp>
        <p:nvSpPr>
          <p:cNvPr id="9" name="正方形/長方形 8"/>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0" name="正方形/長方形 9"/>
          <p:cNvSpPr/>
          <p:nvPr/>
        </p:nvSpPr>
        <p:spPr>
          <a:xfrm>
            <a:off x="106313" y="781791"/>
            <a:ext cx="2160000"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11" name="正方形/長方形 252"/>
          <p:cNvSpPr>
            <a:spLocks noChangeArrowheads="1"/>
          </p:cNvSpPr>
          <p:nvPr/>
        </p:nvSpPr>
        <p:spPr bwMode="auto">
          <a:xfrm>
            <a:off x="107504" y="1164252"/>
            <a:ext cx="8869510" cy="461665"/>
          </a:xfrm>
          <a:prstGeom prst="rect">
            <a:avLst/>
          </a:prstGeom>
          <a:noFill/>
          <a:ln w="9525">
            <a:noFill/>
            <a:miter lim="800000"/>
            <a:headEnd/>
            <a:tailEnd/>
          </a:ln>
        </p:spPr>
        <p:txBody>
          <a:bodyPr wrap="square">
            <a:spAutoFit/>
          </a:bodyPr>
          <a:lstStyle/>
          <a:p>
            <a:pPr>
              <a:spcBef>
                <a:spcPts val="600"/>
              </a:spcBef>
            </a:pPr>
            <a:r>
              <a:rPr lang="ja-JP" altLang="en-US" sz="1200" dirty="0">
                <a:latin typeface="+mn-ea"/>
              </a:rPr>
              <a:t>　</a:t>
            </a:r>
            <a:r>
              <a:rPr lang="ja-JP" altLang="en-US" sz="1200" dirty="0">
                <a:solidFill>
                  <a:srgbClr val="0070C0"/>
                </a:solidFill>
                <a:latin typeface="+mn-ea"/>
              </a:rPr>
              <a:t>今後 ●● の急激な高まりが予想されており、●●が必要とされている。そこで●●の課題解決を目的に、 ●● （手法）を用いて、 ●●に関する開発を行う。当該技術を○○に適用（社会実装）し、○○○という事業展開をすることを想定する。</a:t>
            </a:r>
            <a:endParaRPr lang="en-US" altLang="ja-JP" sz="1200" dirty="0">
              <a:latin typeface="+mn-ea"/>
            </a:endParaRPr>
          </a:p>
        </p:txBody>
      </p:sp>
      <p:sp>
        <p:nvSpPr>
          <p:cNvPr id="3" name="スライド番号プレースホルダ 2">
            <a:extLst>
              <a:ext uri="{FF2B5EF4-FFF2-40B4-BE49-F238E27FC236}">
                <a16:creationId xmlns:a16="http://schemas.microsoft.com/office/drawing/2014/main" id="{70209094-5570-4C3A-0AD5-B2EDBBAFF7AA}"/>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3</a:t>
            </a:fld>
            <a:endParaRPr lang="en-US" altLang="ja-JP" dirty="0">
              <a:solidFill>
                <a:schemeClr val="tx1"/>
              </a:solidFill>
              <a:latin typeface="+mn-ea"/>
              <a:cs typeface="メイリオ"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pPr algn="l"/>
            <a:r>
              <a:rPr lang="ja-JP" altLang="en-US" sz="2800" dirty="0">
                <a:latin typeface="+mn-ea"/>
              </a:rPr>
              <a:t>１．提案の概要（２）</a:t>
            </a:r>
            <a:endParaRPr kumimoji="1" lang="ja-JP" altLang="en-US" sz="2800" dirty="0">
              <a:latin typeface="+mn-ea"/>
            </a:endParaRPr>
          </a:p>
        </p:txBody>
      </p:sp>
      <p:sp>
        <p:nvSpPr>
          <p:cNvPr id="3" name="スライド番号プレースホルダ 2">
            <a:extLst>
              <a:ext uri="{FF2B5EF4-FFF2-40B4-BE49-F238E27FC236}">
                <a16:creationId xmlns:a16="http://schemas.microsoft.com/office/drawing/2014/main" id="{E6A21B4D-F5E6-F70C-E7FB-56D60DDEB89C}"/>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4</a:t>
            </a:fld>
            <a:endParaRPr lang="en-US" altLang="ja-JP" dirty="0">
              <a:solidFill>
                <a:schemeClr val="tx1"/>
              </a:solidFill>
              <a:latin typeface="+mn-ea"/>
              <a:cs typeface="メイリオ" pitchFamily="50" charset="-128"/>
            </a:endParaRPr>
          </a:p>
        </p:txBody>
      </p:sp>
      <p:sp>
        <p:nvSpPr>
          <p:cNvPr id="6" name="正方形/長方形 5">
            <a:extLst>
              <a:ext uri="{FF2B5EF4-FFF2-40B4-BE49-F238E27FC236}">
                <a16:creationId xmlns:a16="http://schemas.microsoft.com/office/drawing/2014/main" id="{D0A6877B-C513-B005-CC62-48E5875A22F1}"/>
              </a:ext>
            </a:extLst>
          </p:cNvPr>
          <p:cNvSpPr/>
          <p:nvPr/>
        </p:nvSpPr>
        <p:spPr>
          <a:xfrm>
            <a:off x="107777" y="997815"/>
            <a:ext cx="8869237" cy="3077035"/>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10" name="正方形/長方形 9">
            <a:extLst>
              <a:ext uri="{FF2B5EF4-FFF2-40B4-BE49-F238E27FC236}">
                <a16:creationId xmlns:a16="http://schemas.microsoft.com/office/drawing/2014/main" id="{A2EDCD44-11F7-8BE0-862C-5162D0247C8C}"/>
              </a:ext>
            </a:extLst>
          </p:cNvPr>
          <p:cNvSpPr/>
          <p:nvPr/>
        </p:nvSpPr>
        <p:spPr>
          <a:xfrm>
            <a:off x="106313" y="781791"/>
            <a:ext cx="2160000"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提案事業の概要説明図</a:t>
            </a:r>
          </a:p>
        </p:txBody>
      </p:sp>
      <p:sp>
        <p:nvSpPr>
          <p:cNvPr id="7" name="テキスト ボックス 6"/>
          <p:cNvSpPr txBox="1"/>
          <p:nvPr/>
        </p:nvSpPr>
        <p:spPr>
          <a:xfrm>
            <a:off x="3824302" y="803266"/>
            <a:ext cx="4992463"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・提案事業の概要に係る説明図を記載ください。研究開発の概要に加え、技術開発の成果がどのように将来的に社会実装され、産業社会の革新をもたらすかに係るイメージも併せて記載ください。</a:t>
            </a:r>
            <a:endParaRPr lang="en-US" altLang="ja-JP" sz="1200" i="1" dirty="0">
              <a:solidFill>
                <a:schemeClr val="bg1"/>
              </a:solidFill>
              <a:latin typeface="+mn-ea"/>
            </a:endParaRPr>
          </a:p>
        </p:txBody>
      </p:sp>
      <p:sp>
        <p:nvSpPr>
          <p:cNvPr id="4" name="正方形/長方形 3">
            <a:extLst>
              <a:ext uri="{FF2B5EF4-FFF2-40B4-BE49-F238E27FC236}">
                <a16:creationId xmlns:a16="http://schemas.microsoft.com/office/drawing/2014/main" id="{A9A64FC2-58DA-3E28-467A-5532027468FF}"/>
              </a:ext>
            </a:extLst>
          </p:cNvPr>
          <p:cNvSpPr/>
          <p:nvPr/>
        </p:nvSpPr>
        <p:spPr>
          <a:xfrm>
            <a:off x="118129" y="4363931"/>
            <a:ext cx="8869237" cy="224993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5" name="正方形/長方形 4">
            <a:extLst>
              <a:ext uri="{FF2B5EF4-FFF2-40B4-BE49-F238E27FC236}">
                <a16:creationId xmlns:a16="http://schemas.microsoft.com/office/drawing/2014/main" id="{86168F3A-0F42-2298-6F43-1E8D081E1BEC}"/>
              </a:ext>
            </a:extLst>
          </p:cNvPr>
          <p:cNvSpPr/>
          <p:nvPr/>
        </p:nvSpPr>
        <p:spPr>
          <a:xfrm>
            <a:off x="116665" y="4147907"/>
            <a:ext cx="2160000"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保有技術・システムの概要</a:t>
            </a:r>
          </a:p>
        </p:txBody>
      </p:sp>
      <p:sp>
        <p:nvSpPr>
          <p:cNvPr id="8" name="テキスト ボックス 7">
            <a:extLst>
              <a:ext uri="{FF2B5EF4-FFF2-40B4-BE49-F238E27FC236}">
                <a16:creationId xmlns:a16="http://schemas.microsoft.com/office/drawing/2014/main" id="{51D1ADD4-FAB9-E940-455B-2229C7732672}"/>
              </a:ext>
            </a:extLst>
          </p:cNvPr>
          <p:cNvSpPr txBox="1"/>
          <p:nvPr/>
        </p:nvSpPr>
        <p:spPr>
          <a:xfrm>
            <a:off x="3834654" y="4169382"/>
            <a:ext cx="4992463"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・上記提案事業概要に関連する、提案者の保有するコア技術やシステムの特徴、強み等について記載ください。</a:t>
            </a:r>
            <a:endParaRPr lang="en-US" altLang="ja-JP" sz="1200" i="1" dirty="0">
              <a:solidFill>
                <a:schemeClr val="bg1"/>
              </a:solidFill>
              <a:latin typeface="+mn-ea"/>
            </a:endParaRPr>
          </a:p>
        </p:txBody>
      </p:sp>
    </p:spTree>
    <p:extLst>
      <p:ext uri="{BB962C8B-B14F-4D97-AF65-F5344CB8AC3E}">
        <p14:creationId xmlns:p14="http://schemas.microsoft.com/office/powerpoint/2010/main" val="4291121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21"/>
          <p:cNvSpPr txBox="1">
            <a:spLocks noChangeArrowheads="1"/>
          </p:cNvSpPr>
          <p:nvPr/>
        </p:nvSpPr>
        <p:spPr bwMode="auto">
          <a:xfrm>
            <a:off x="147043" y="1124744"/>
            <a:ext cx="8712968" cy="3539430"/>
          </a:xfrm>
          <a:prstGeom prst="rect">
            <a:avLst/>
          </a:prstGeom>
          <a:noFill/>
          <a:ln w="9525">
            <a:noFill/>
            <a:miter lim="800000"/>
            <a:headEnd/>
            <a:tailEnd/>
          </a:ln>
        </p:spPr>
        <p:txBody>
          <a:bodyPr wrap="square">
            <a:spAutoFit/>
          </a:bodyPr>
          <a:lstStyle/>
          <a:p>
            <a:r>
              <a:rPr lang="ja-JP" altLang="en-US" sz="1400" dirty="0">
                <a:solidFill>
                  <a:srgbClr val="0070C0"/>
                </a:solidFill>
                <a:latin typeface="+mn-ea"/>
                <a:cs typeface="Times New Roman" pitchFamily="18" charset="0"/>
              </a:rPr>
              <a:t>開発項目１．●●の開発</a:t>
            </a:r>
            <a:endParaRPr lang="ja-JP" altLang="ja-JP" sz="1400" u="sng"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開発項目</a:t>
            </a:r>
            <a:r>
              <a:rPr lang="ja-JP" altLang="en-US" sz="1400" dirty="0">
                <a:solidFill>
                  <a:srgbClr val="0070C0"/>
                </a:solidFill>
                <a:latin typeface="+mn-ea"/>
              </a:rPr>
              <a:t>２．●●の開発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開発項目</a:t>
            </a:r>
            <a:r>
              <a:rPr lang="ja-JP" altLang="en-US" sz="1400" dirty="0">
                <a:solidFill>
                  <a:srgbClr val="0070C0"/>
                </a:solidFill>
                <a:latin typeface="+mn-ea"/>
              </a:rPr>
              <a:t>３．●●の開発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開発項目</a:t>
            </a:r>
            <a:r>
              <a:rPr lang="ja-JP" altLang="en-US" sz="1400" dirty="0">
                <a:solidFill>
                  <a:srgbClr val="0070C0"/>
                </a:solidFill>
                <a:latin typeface="+mn-ea"/>
              </a:rPr>
              <a:t>４．●●の開発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p:txBody>
      </p:sp>
      <p:sp>
        <p:nvSpPr>
          <p:cNvPr id="12" name="テキスト ボックス 11"/>
          <p:cNvSpPr txBox="1"/>
          <p:nvPr/>
        </p:nvSpPr>
        <p:spPr>
          <a:xfrm>
            <a:off x="4382717" y="54626"/>
            <a:ext cx="4621038"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200" i="1" dirty="0">
                <a:solidFill>
                  <a:schemeClr val="bg1"/>
                </a:solidFill>
                <a:latin typeface="+mn-ea"/>
              </a:rPr>
              <a:t>・研究開発の内容について、</a:t>
            </a:r>
            <a:r>
              <a:rPr lang="ja-JP" altLang="en-US" sz="1200" i="1" dirty="0">
                <a:solidFill>
                  <a:schemeClr val="bg1"/>
                </a:solidFill>
                <a:latin typeface="+mn-ea"/>
              </a:rPr>
              <a:t>本提案において特に解決すべき課題、課題解決の突破口として考える要素、解決のアプローチ等について、適宜「図表」などを挿入しつつ、わかりやすく示してください。</a:t>
            </a:r>
            <a:endParaRPr kumimoji="1" lang="en-US" altLang="ja-JP" sz="1200" i="1" dirty="0">
              <a:solidFill>
                <a:schemeClr val="bg1"/>
              </a:solidFill>
              <a:latin typeface="+mn-ea"/>
            </a:endParaRPr>
          </a:p>
          <a:p>
            <a:r>
              <a:rPr kumimoji="1" lang="ja-JP" altLang="en-US" sz="1200" i="1" dirty="0">
                <a:solidFill>
                  <a:schemeClr val="bg1"/>
                </a:solidFill>
                <a:latin typeface="+mn-ea"/>
              </a:rPr>
              <a:t>・専門用語はなるべく使わず、平易な文章を心がけ、必要に応じ、注釈を付す等、分かりやすく記載下さい</a:t>
            </a:r>
            <a:r>
              <a:rPr lang="ja-JP" altLang="en-US" sz="1200" i="1" dirty="0">
                <a:solidFill>
                  <a:schemeClr val="bg1"/>
                </a:solidFill>
                <a:latin typeface="+mn-ea"/>
              </a:rPr>
              <a:t>。</a:t>
            </a:r>
            <a:endParaRPr lang="en-US" altLang="ja-JP" sz="1200" i="1" dirty="0">
              <a:solidFill>
                <a:schemeClr val="bg1"/>
              </a:solidFill>
              <a:latin typeface="+mn-ea"/>
            </a:endParaRPr>
          </a:p>
        </p:txBody>
      </p:sp>
      <p:sp>
        <p:nvSpPr>
          <p:cNvPr id="3" name="スライド番号プレースホルダ 2">
            <a:extLst>
              <a:ext uri="{FF2B5EF4-FFF2-40B4-BE49-F238E27FC236}">
                <a16:creationId xmlns:a16="http://schemas.microsoft.com/office/drawing/2014/main" id="{E1F715D3-C766-7E92-58E3-B28F951583E0}"/>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5</a:t>
            </a:fld>
            <a:endParaRPr lang="en-US" altLang="ja-JP" dirty="0">
              <a:solidFill>
                <a:schemeClr val="tx1"/>
              </a:solidFill>
              <a:latin typeface="+mn-ea"/>
              <a:cs typeface="メイリオ" pitchFamily="50" charset="-128"/>
            </a:endParaRPr>
          </a:p>
        </p:txBody>
      </p:sp>
      <p:sp>
        <p:nvSpPr>
          <p:cNvPr id="6" name="正方形/長方形 5">
            <a:extLst>
              <a:ext uri="{FF2B5EF4-FFF2-40B4-BE49-F238E27FC236}">
                <a16:creationId xmlns:a16="http://schemas.microsoft.com/office/drawing/2014/main" id="{E3CD0ADD-5EEC-8EDA-A798-F048525E70ED}"/>
              </a:ext>
            </a:extLst>
          </p:cNvPr>
          <p:cNvSpPr/>
          <p:nvPr/>
        </p:nvSpPr>
        <p:spPr>
          <a:xfrm>
            <a:off x="107777" y="997815"/>
            <a:ext cx="8869237" cy="550617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7" name="タイトル 1">
            <a:extLst>
              <a:ext uri="{FF2B5EF4-FFF2-40B4-BE49-F238E27FC236}">
                <a16:creationId xmlns:a16="http://schemas.microsoft.com/office/drawing/2014/main" id="{4FC25112-4773-27E5-D647-CD4BFDAFC45C}"/>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２．研究開発の内容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4427984" y="116632"/>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6" name="Line 2"/>
          <p:cNvSpPr>
            <a:spLocks noChangeShapeType="1"/>
          </p:cNvSpPr>
          <p:nvPr/>
        </p:nvSpPr>
        <p:spPr bwMode="auto">
          <a:xfrm>
            <a:off x="4101478" y="1628800"/>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3" name="Text Box 6"/>
          <p:cNvSpPr txBox="1">
            <a:spLocks noChangeArrowheads="1"/>
          </p:cNvSpPr>
          <p:nvPr/>
        </p:nvSpPr>
        <p:spPr bwMode="auto">
          <a:xfrm>
            <a:off x="2185073" y="139566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5" name="Text Box 8"/>
          <p:cNvSpPr txBox="1">
            <a:spLocks noChangeArrowheads="1"/>
          </p:cNvSpPr>
          <p:nvPr/>
        </p:nvSpPr>
        <p:spPr bwMode="auto">
          <a:xfrm>
            <a:off x="477067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6" name="Line 9"/>
          <p:cNvSpPr>
            <a:spLocks noChangeShapeType="1"/>
          </p:cNvSpPr>
          <p:nvPr/>
        </p:nvSpPr>
        <p:spPr bwMode="auto">
          <a:xfrm>
            <a:off x="3132989" y="2044324"/>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7" name="Text Box 10"/>
          <p:cNvSpPr txBox="1">
            <a:spLocks noChangeArrowheads="1"/>
          </p:cNvSpPr>
          <p:nvPr/>
        </p:nvSpPr>
        <p:spPr bwMode="auto">
          <a:xfrm>
            <a:off x="3979394" y="1742409"/>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18" name="Line 11"/>
          <p:cNvSpPr>
            <a:spLocks noChangeShapeType="1"/>
          </p:cNvSpPr>
          <p:nvPr/>
        </p:nvSpPr>
        <p:spPr bwMode="auto">
          <a:xfrm flipH="1">
            <a:off x="3103022" y="1770248"/>
            <a:ext cx="1588" cy="14255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9" name="Line 12"/>
          <p:cNvSpPr>
            <a:spLocks noChangeShapeType="1"/>
          </p:cNvSpPr>
          <p:nvPr/>
        </p:nvSpPr>
        <p:spPr bwMode="auto">
          <a:xfrm flipH="1">
            <a:off x="1180899" y="5036475"/>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4" name="Line 12"/>
          <p:cNvSpPr>
            <a:spLocks noChangeShapeType="1"/>
          </p:cNvSpPr>
          <p:nvPr/>
        </p:nvSpPr>
        <p:spPr bwMode="auto">
          <a:xfrm flipH="1">
            <a:off x="5029358" y="5019590"/>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0" name="Line 13"/>
          <p:cNvSpPr>
            <a:spLocks noChangeShapeType="1"/>
          </p:cNvSpPr>
          <p:nvPr/>
        </p:nvSpPr>
        <p:spPr bwMode="auto">
          <a:xfrm>
            <a:off x="1179832" y="5027148"/>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2" name="Text Box 15"/>
          <p:cNvSpPr txBox="1">
            <a:spLocks noChangeArrowheads="1"/>
          </p:cNvSpPr>
          <p:nvPr/>
        </p:nvSpPr>
        <p:spPr bwMode="auto">
          <a:xfrm>
            <a:off x="2247805" y="3216361"/>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3" name="Text Box 16"/>
          <p:cNvSpPr txBox="1">
            <a:spLocks noChangeArrowheads="1"/>
          </p:cNvSpPr>
          <p:nvPr/>
        </p:nvSpPr>
        <p:spPr bwMode="auto">
          <a:xfrm>
            <a:off x="2204293" y="3020878"/>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43" name="Text Box 14"/>
          <p:cNvSpPr txBox="1">
            <a:spLocks noChangeArrowheads="1"/>
          </p:cNvSpPr>
          <p:nvPr/>
        </p:nvSpPr>
        <p:spPr bwMode="auto">
          <a:xfrm>
            <a:off x="4144666" y="5258923"/>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a:t>
            </a:r>
            <a:r>
              <a:rPr kumimoji="0" lang="ja-JP" altLang="en-US" sz="1000" dirty="0">
                <a:latin typeface="+mn-ea"/>
              </a:rPr>
              <a:t>つくば</a:t>
            </a:r>
            <a:r>
              <a:rPr kumimoji="0" lang="ja-JP" altLang="en-US"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・研究項目：○○評価技術</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Line 19"/>
          <p:cNvSpPr>
            <a:spLocks noChangeShapeType="1"/>
          </p:cNvSpPr>
          <p:nvPr/>
        </p:nvSpPr>
        <p:spPr bwMode="auto">
          <a:xfrm flipH="1">
            <a:off x="3103022" y="4149080"/>
            <a:ext cx="0" cy="111904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p:cNvSpPr txBox="1">
            <a:spLocks noChangeArrowheads="1"/>
          </p:cNvSpPr>
          <p:nvPr/>
        </p:nvSpPr>
        <p:spPr bwMode="auto">
          <a:xfrm>
            <a:off x="2632605" y="2234414"/>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46" name="Text Box 10"/>
          <p:cNvSpPr txBox="1">
            <a:spLocks noChangeArrowheads="1"/>
          </p:cNvSpPr>
          <p:nvPr/>
        </p:nvSpPr>
        <p:spPr bwMode="auto">
          <a:xfrm>
            <a:off x="1907706" y="4755919"/>
            <a:ext cx="1281153"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再委託、共同実施</a:t>
            </a:r>
            <a:endParaRPr kumimoji="0" lang="ja-JP" altLang="ja-JP" sz="1050" b="0" i="0" u="none" strike="noStrike" cap="none" normalizeH="0" baseline="0" dirty="0">
              <a:ln>
                <a:noFill/>
              </a:ln>
              <a:solidFill>
                <a:schemeClr val="tx1"/>
              </a:solidFill>
              <a:effectLst/>
              <a:latin typeface="+mn-ea"/>
            </a:endParaRPr>
          </a:p>
        </p:txBody>
      </p:sp>
      <p:sp>
        <p:nvSpPr>
          <p:cNvPr id="48" name="正方形/長方形 47"/>
          <p:cNvSpPr/>
          <p:nvPr/>
        </p:nvSpPr>
        <p:spPr>
          <a:xfrm>
            <a:off x="223122" y="2726417"/>
            <a:ext cx="5861045" cy="388744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50" name="Text Box 14"/>
          <p:cNvSpPr txBox="1">
            <a:spLocks noChangeArrowheads="1"/>
          </p:cNvSpPr>
          <p:nvPr/>
        </p:nvSpPr>
        <p:spPr bwMode="auto">
          <a:xfrm>
            <a:off x="6782152" y="2726418"/>
            <a:ext cx="1894304" cy="1433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ユーザーアドバイザリー委員会</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・参画企業：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○○株式会社</a:t>
            </a: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dirty="0">
                <a:latin typeface="+mn-ea"/>
              </a:rPr>
              <a:t>　ユーザニーズから見た性能・コスト等のスペック</a:t>
            </a:r>
            <a:r>
              <a:rPr kumimoji="0" lang="ja-JP" altLang="en-US" sz="1000" b="0" i="0" u="none" strike="noStrike" cap="none" normalizeH="0" baseline="0" dirty="0">
                <a:ln>
                  <a:noFill/>
                </a:ln>
                <a:solidFill>
                  <a:schemeClr val="tx1"/>
                </a:solidFill>
                <a:effectLst/>
                <a:latin typeface="+mn-ea"/>
              </a:rPr>
              <a:t>検証、○○・・等</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1" name="Text Box 14"/>
          <p:cNvSpPr txBox="1">
            <a:spLocks noChangeArrowheads="1"/>
          </p:cNvSpPr>
          <p:nvPr/>
        </p:nvSpPr>
        <p:spPr bwMode="auto">
          <a:xfrm>
            <a:off x="6782152" y="4336634"/>
            <a:ext cx="2038320" cy="113817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株式会社（例：キャリア、オペレータ、各技術のユーザ企業）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2" name="Line 2"/>
          <p:cNvSpPr>
            <a:spLocks noChangeShapeType="1"/>
          </p:cNvSpPr>
          <p:nvPr/>
        </p:nvSpPr>
        <p:spPr bwMode="auto">
          <a:xfrm>
            <a:off x="6134525" y="3175006"/>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3" name="Text Box 10"/>
          <p:cNvSpPr txBox="1">
            <a:spLocks noChangeArrowheads="1"/>
          </p:cNvSpPr>
          <p:nvPr/>
        </p:nvSpPr>
        <p:spPr bwMode="auto">
          <a:xfrm>
            <a:off x="6012441" y="3288615"/>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　随時</a:t>
            </a:r>
            <a:r>
              <a:rPr kumimoji="0" lang="ja-JP" altLang="en-US" sz="1050" b="0" i="0" u="none" strike="noStrike" cap="none" normalizeH="0" baseline="0" dirty="0">
                <a:ln>
                  <a:noFill/>
                </a:ln>
                <a:solidFill>
                  <a:schemeClr val="tx1"/>
                </a:solidFill>
                <a:effectLst/>
                <a:latin typeface="+mn-ea"/>
              </a:rPr>
              <a:t>協議</a:t>
            </a:r>
            <a:endParaRPr kumimoji="0" lang="ja-JP" altLang="ja-JP" sz="1050" b="0" i="0" u="none" strike="noStrike" cap="none" normalizeH="0" baseline="0" dirty="0">
              <a:ln>
                <a:noFill/>
              </a:ln>
              <a:solidFill>
                <a:schemeClr val="tx1"/>
              </a:solidFill>
              <a:effectLst/>
              <a:latin typeface="+mn-ea"/>
            </a:endParaRPr>
          </a:p>
        </p:txBody>
      </p:sp>
      <p:sp>
        <p:nvSpPr>
          <p:cNvPr id="54" name="Line 2"/>
          <p:cNvSpPr>
            <a:spLocks noChangeShapeType="1"/>
          </p:cNvSpPr>
          <p:nvPr/>
        </p:nvSpPr>
        <p:spPr bwMode="auto">
          <a:xfrm>
            <a:off x="6148904" y="4542587"/>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5" name="Text Box 10"/>
          <p:cNvSpPr txBox="1">
            <a:spLocks noChangeArrowheads="1"/>
          </p:cNvSpPr>
          <p:nvPr/>
        </p:nvSpPr>
        <p:spPr bwMode="auto">
          <a:xfrm>
            <a:off x="6026820" y="4656196"/>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協議、検証</a:t>
            </a:r>
            <a:endParaRPr kumimoji="0" lang="ja-JP" altLang="ja-JP" sz="1050" b="0" i="0" u="none" strike="noStrike" cap="none" normalizeH="0" baseline="0" dirty="0">
              <a:ln>
                <a:noFill/>
              </a:ln>
              <a:solidFill>
                <a:schemeClr val="tx1"/>
              </a:solidFill>
              <a:effectLst/>
              <a:latin typeface="+mn-ea"/>
            </a:endParaRPr>
          </a:p>
        </p:txBody>
      </p:sp>
      <p:sp>
        <p:nvSpPr>
          <p:cNvPr id="3" name="Text Box 8">
            <a:extLst>
              <a:ext uri="{FF2B5EF4-FFF2-40B4-BE49-F238E27FC236}">
                <a16:creationId xmlns:a16="http://schemas.microsoft.com/office/drawing/2014/main" id="{1B326285-D8CB-1BFC-D81E-40A056DCDBFD}"/>
              </a:ext>
            </a:extLst>
          </p:cNvPr>
          <p:cNvSpPr txBox="1">
            <a:spLocks noChangeArrowheads="1"/>
          </p:cNvSpPr>
          <p:nvPr/>
        </p:nvSpPr>
        <p:spPr bwMode="auto">
          <a:xfrm>
            <a:off x="6088793" y="981653"/>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システムアーキテクト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4" name="Text Box 8">
            <a:extLst>
              <a:ext uri="{FF2B5EF4-FFF2-40B4-BE49-F238E27FC236}">
                <a16:creationId xmlns:a16="http://schemas.microsoft.com/office/drawing/2014/main" id="{88AEF638-3AC4-570E-BCDF-DB8AA90E9396}"/>
              </a:ext>
            </a:extLst>
          </p:cNvPr>
          <p:cNvSpPr txBox="1">
            <a:spLocks noChangeArrowheads="1"/>
          </p:cNvSpPr>
          <p:nvPr/>
        </p:nvSpPr>
        <p:spPr bwMode="auto">
          <a:xfrm>
            <a:off x="7421281" y="980728"/>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ビジネスアーキテクト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5" name="Text Box 8">
            <a:extLst>
              <a:ext uri="{FF2B5EF4-FFF2-40B4-BE49-F238E27FC236}">
                <a16:creationId xmlns:a16="http://schemas.microsoft.com/office/drawing/2014/main" id="{7AFB4EC7-185C-7150-F927-21AB7DEA3053}"/>
              </a:ext>
            </a:extLst>
          </p:cNvPr>
          <p:cNvSpPr txBox="1">
            <a:spLocks noChangeArrowheads="1"/>
          </p:cNvSpPr>
          <p:nvPr/>
        </p:nvSpPr>
        <p:spPr bwMode="auto">
          <a:xfrm>
            <a:off x="6088793" y="1723806"/>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ドキュメントアーキテクト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8" name="Text Box 8">
            <a:extLst>
              <a:ext uri="{FF2B5EF4-FFF2-40B4-BE49-F238E27FC236}">
                <a16:creationId xmlns:a16="http://schemas.microsoft.com/office/drawing/2014/main" id="{603EFAC0-0B90-78E0-E992-9871A2165690}"/>
              </a:ext>
            </a:extLst>
          </p:cNvPr>
          <p:cNvSpPr txBox="1">
            <a:spLocks noChangeArrowheads="1"/>
          </p:cNvSpPr>
          <p:nvPr/>
        </p:nvSpPr>
        <p:spPr bwMode="auto">
          <a:xfrm>
            <a:off x="7421281" y="1723806"/>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デザインアーキテクト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1" name="タイトル 1">
            <a:extLst>
              <a:ext uri="{FF2B5EF4-FFF2-40B4-BE49-F238E27FC236}">
                <a16:creationId xmlns:a16="http://schemas.microsoft.com/office/drawing/2014/main" id="{0468CACC-C996-B06C-5EEF-90CD2F8168CC}"/>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３．研究開発の体制</a:t>
            </a:r>
          </a:p>
        </p:txBody>
      </p:sp>
      <p:sp>
        <p:nvSpPr>
          <p:cNvPr id="25" name="スライド番号プレースホルダ 2">
            <a:extLst>
              <a:ext uri="{FF2B5EF4-FFF2-40B4-BE49-F238E27FC236}">
                <a16:creationId xmlns:a16="http://schemas.microsoft.com/office/drawing/2014/main" id="{1F39BA31-6C14-9C6E-587A-C2B9AA6ED127}"/>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6</a:t>
            </a:fld>
            <a:endParaRPr lang="en-US" altLang="ja-JP" dirty="0">
              <a:solidFill>
                <a:schemeClr val="tx1"/>
              </a:solidFill>
              <a:latin typeface="+mn-ea"/>
              <a:cs typeface="メイリオ" pitchFamily="50" charset="-128"/>
            </a:endParaRPr>
          </a:p>
        </p:txBody>
      </p:sp>
      <p:sp>
        <p:nvSpPr>
          <p:cNvPr id="2" name="Text Box 15">
            <a:extLst>
              <a:ext uri="{FF2B5EF4-FFF2-40B4-BE49-F238E27FC236}">
                <a16:creationId xmlns:a16="http://schemas.microsoft.com/office/drawing/2014/main" id="{4F754845-555E-11EE-0408-AB19164B4E3B}"/>
              </a:ext>
            </a:extLst>
          </p:cNvPr>
          <p:cNvSpPr txBox="1">
            <a:spLocks noChangeArrowheads="1"/>
          </p:cNvSpPr>
          <p:nvPr/>
        </p:nvSpPr>
        <p:spPr bwMode="auto">
          <a:xfrm>
            <a:off x="335887" y="5258923"/>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a:t>
            </a:r>
            <a:r>
              <a:rPr kumimoji="0" lang="ja-JP" altLang="en-US" sz="1000" dirty="0">
                <a:latin typeface="+mn-ea"/>
              </a:rPr>
              <a:t>札幌</a:t>
            </a:r>
            <a:r>
              <a:rPr kumimoji="0" lang="ja-JP" altLang="en-US"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10" name="Text Box 14">
            <a:extLst>
              <a:ext uri="{FF2B5EF4-FFF2-40B4-BE49-F238E27FC236}">
                <a16:creationId xmlns:a16="http://schemas.microsoft.com/office/drawing/2014/main" id="{70DC9DFB-447B-9B7D-EA5E-6CFEC2D54FA6}"/>
              </a:ext>
            </a:extLst>
          </p:cNvPr>
          <p:cNvSpPr txBox="1">
            <a:spLocks noChangeArrowheads="1"/>
          </p:cNvSpPr>
          <p:nvPr/>
        </p:nvSpPr>
        <p:spPr bwMode="auto">
          <a:xfrm>
            <a:off x="2235711" y="5268126"/>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a:t>
            </a:r>
            <a:r>
              <a:rPr kumimoji="0" lang="ja-JP" altLang="en-US" sz="1000" dirty="0">
                <a:latin typeface="+mn-ea"/>
              </a:rPr>
              <a:t>研究室</a:t>
            </a:r>
            <a:r>
              <a:rPr kumimoji="0" lang="ja-JP" altLang="en-US" sz="1000" b="0" i="0" u="none" strike="noStrike" cap="none" normalizeH="0" baseline="0" dirty="0">
                <a:ln>
                  <a:noFill/>
                </a:ln>
                <a:solidFill>
                  <a:schemeClr val="tx1"/>
                </a:solidFill>
                <a:effectLst/>
                <a:latin typeface="+mn-ea"/>
              </a:rPr>
              <a:t>（</a:t>
            </a:r>
            <a:r>
              <a:rPr kumimoji="0" lang="ja-JP" altLang="en-US" sz="1000" dirty="0">
                <a:latin typeface="+mn-ea"/>
              </a:rPr>
              <a:t>東京</a:t>
            </a:r>
            <a:r>
              <a:rPr kumimoji="0" lang="ja-JP" altLang="en-US"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・研究項目：○○技術の開発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14" name="Text Box 14">
            <a:extLst>
              <a:ext uri="{FF2B5EF4-FFF2-40B4-BE49-F238E27FC236}">
                <a16:creationId xmlns:a16="http://schemas.microsoft.com/office/drawing/2014/main" id="{6FC52882-2DE3-0A8A-024F-ED7A09C66A29}"/>
              </a:ext>
            </a:extLst>
          </p:cNvPr>
          <p:cNvSpPr txBox="1">
            <a:spLocks noChangeArrowheads="1"/>
          </p:cNvSpPr>
          <p:nvPr/>
        </p:nvSpPr>
        <p:spPr bwMode="auto">
          <a:xfrm>
            <a:off x="6792504" y="5652018"/>
            <a:ext cx="2038320" cy="1033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技術研究組合</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○○技術の開発、企業６社（企業名記入）</a:t>
            </a:r>
          </a:p>
        </p:txBody>
      </p:sp>
      <p:sp>
        <p:nvSpPr>
          <p:cNvPr id="27" name="Line 2">
            <a:extLst>
              <a:ext uri="{FF2B5EF4-FFF2-40B4-BE49-F238E27FC236}">
                <a16:creationId xmlns:a16="http://schemas.microsoft.com/office/drawing/2014/main" id="{CD6303AB-6AD6-040D-6E92-6634EAE4B7D9}"/>
              </a:ext>
            </a:extLst>
          </p:cNvPr>
          <p:cNvSpPr>
            <a:spLocks noChangeShapeType="1"/>
          </p:cNvSpPr>
          <p:nvPr/>
        </p:nvSpPr>
        <p:spPr bwMode="auto">
          <a:xfrm>
            <a:off x="6159256" y="5857971"/>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8" name="Text Box 10">
            <a:extLst>
              <a:ext uri="{FF2B5EF4-FFF2-40B4-BE49-F238E27FC236}">
                <a16:creationId xmlns:a16="http://schemas.microsoft.com/office/drawing/2014/main" id="{12A1D014-C9A1-ADF4-2865-C6478FC14D7F}"/>
              </a:ext>
            </a:extLst>
          </p:cNvPr>
          <p:cNvSpPr txBox="1">
            <a:spLocks noChangeArrowheads="1"/>
          </p:cNvSpPr>
          <p:nvPr/>
        </p:nvSpPr>
        <p:spPr bwMode="auto">
          <a:xfrm>
            <a:off x="6090441" y="5971580"/>
            <a:ext cx="755332"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相互協力</a:t>
            </a:r>
            <a:endParaRPr kumimoji="0" lang="ja-JP" altLang="ja-JP" sz="1050" b="0" i="0" u="none" strike="noStrike" cap="none" normalizeH="0" baseline="0" dirty="0">
              <a:ln>
                <a:noFill/>
              </a:ln>
              <a:solidFill>
                <a:schemeClr val="tx1"/>
              </a:solidFill>
              <a:effectLst/>
              <a:latin typeface="+mn-ea"/>
            </a:endParaRPr>
          </a:p>
        </p:txBody>
      </p:sp>
      <p:sp>
        <p:nvSpPr>
          <p:cNvPr id="29" name="テキスト ボックス 28">
            <a:extLst>
              <a:ext uri="{FF2B5EF4-FFF2-40B4-BE49-F238E27FC236}">
                <a16:creationId xmlns:a16="http://schemas.microsoft.com/office/drawing/2014/main" id="{D78634CD-B2ED-ACB8-9BF9-E40A57948CDC}"/>
              </a:ext>
            </a:extLst>
          </p:cNvPr>
          <p:cNvSpPr txBox="1"/>
          <p:nvPr/>
        </p:nvSpPr>
        <p:spPr>
          <a:xfrm>
            <a:off x="223122" y="1195749"/>
            <a:ext cx="1701700" cy="739832"/>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nchorCtr="0">
            <a:noAutofit/>
          </a:bodyPr>
          <a:lstStyle>
            <a:defPPr>
              <a:defRPr lang="ja-JP"/>
            </a:defPPr>
            <a:lvl1pPr>
              <a:defRPr sz="1200" i="1">
                <a:solidFill>
                  <a:schemeClr val="bg1"/>
                </a:solidFill>
              </a:defRPr>
            </a:lvl1pPr>
          </a:lstStyle>
          <a:p>
            <a:r>
              <a:rPr lang="ja-JP" altLang="en-US" dirty="0">
                <a:latin typeface="+mn-ea"/>
              </a:rPr>
              <a:t>・委託事業の場合は、このシートの例を参照ください。</a:t>
            </a:r>
            <a:endParaRPr lang="en-US" altLang="ja-JP" dirty="0">
              <a:latin typeface="+mn-ea"/>
            </a:endParaRPr>
          </a:p>
        </p:txBody>
      </p:sp>
    </p:spTree>
    <p:extLst>
      <p:ext uri="{BB962C8B-B14F-4D97-AF65-F5344CB8AC3E}">
        <p14:creationId xmlns:p14="http://schemas.microsoft.com/office/powerpoint/2010/main" val="33493365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F82E10-4D8A-20C7-C702-EA0A002DF041}"/>
            </a:ext>
          </a:extLst>
        </p:cNvPr>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1B6B7433-E406-B608-521E-4939F24DBF55}"/>
              </a:ext>
            </a:extLst>
          </p:cNvPr>
          <p:cNvSpPr txBox="1"/>
          <p:nvPr/>
        </p:nvSpPr>
        <p:spPr>
          <a:xfrm>
            <a:off x="4427984" y="116632"/>
            <a:ext cx="4536504"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・提案する研究開発を実施する体制とそれぞれの役割を下図のように記載してください（提案書に記載する実施体制の転記あるいは簡略化したもので構いません）</a:t>
            </a:r>
            <a:endParaRPr lang="en-US" altLang="ja-JP" dirty="0">
              <a:latin typeface="+mn-ea"/>
            </a:endParaRPr>
          </a:p>
        </p:txBody>
      </p:sp>
      <p:sp>
        <p:nvSpPr>
          <p:cNvPr id="6" name="Line 2">
            <a:extLst>
              <a:ext uri="{FF2B5EF4-FFF2-40B4-BE49-F238E27FC236}">
                <a16:creationId xmlns:a16="http://schemas.microsoft.com/office/drawing/2014/main" id="{FB2F383E-0444-F7EE-8530-733416D10F8F}"/>
              </a:ext>
            </a:extLst>
          </p:cNvPr>
          <p:cNvSpPr>
            <a:spLocks noChangeShapeType="1"/>
          </p:cNvSpPr>
          <p:nvPr/>
        </p:nvSpPr>
        <p:spPr bwMode="auto">
          <a:xfrm>
            <a:off x="4101478" y="1628800"/>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3" name="Text Box 6">
            <a:extLst>
              <a:ext uri="{FF2B5EF4-FFF2-40B4-BE49-F238E27FC236}">
                <a16:creationId xmlns:a16="http://schemas.microsoft.com/office/drawing/2014/main" id="{7BDF6C74-D422-A42A-8928-BF38DCF35979}"/>
              </a:ext>
            </a:extLst>
          </p:cNvPr>
          <p:cNvSpPr txBox="1">
            <a:spLocks noChangeArrowheads="1"/>
          </p:cNvSpPr>
          <p:nvPr/>
        </p:nvSpPr>
        <p:spPr bwMode="auto">
          <a:xfrm>
            <a:off x="2185073" y="1395660"/>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15" name="Text Box 8">
            <a:extLst>
              <a:ext uri="{FF2B5EF4-FFF2-40B4-BE49-F238E27FC236}">
                <a16:creationId xmlns:a16="http://schemas.microsoft.com/office/drawing/2014/main" id="{71C1642B-D155-68AF-3ED2-C1AE087C9E5D}"/>
              </a:ext>
            </a:extLst>
          </p:cNvPr>
          <p:cNvSpPr txBox="1">
            <a:spLocks noChangeArrowheads="1"/>
          </p:cNvSpPr>
          <p:nvPr/>
        </p:nvSpPr>
        <p:spPr bwMode="auto">
          <a:xfrm>
            <a:off x="4770676" y="1421061"/>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研究開発責任者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6" name="Line 9">
            <a:extLst>
              <a:ext uri="{FF2B5EF4-FFF2-40B4-BE49-F238E27FC236}">
                <a16:creationId xmlns:a16="http://schemas.microsoft.com/office/drawing/2014/main" id="{12D61FF9-5216-121A-5D44-78D2EF1F5B20}"/>
              </a:ext>
            </a:extLst>
          </p:cNvPr>
          <p:cNvSpPr>
            <a:spLocks noChangeShapeType="1"/>
          </p:cNvSpPr>
          <p:nvPr/>
        </p:nvSpPr>
        <p:spPr bwMode="auto">
          <a:xfrm>
            <a:off x="3132989" y="2044324"/>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7" name="Text Box 10">
            <a:extLst>
              <a:ext uri="{FF2B5EF4-FFF2-40B4-BE49-F238E27FC236}">
                <a16:creationId xmlns:a16="http://schemas.microsoft.com/office/drawing/2014/main" id="{7FEE2B50-0B84-022D-60F9-783685CA0046}"/>
              </a:ext>
            </a:extLst>
          </p:cNvPr>
          <p:cNvSpPr txBox="1">
            <a:spLocks noChangeArrowheads="1"/>
          </p:cNvSpPr>
          <p:nvPr/>
        </p:nvSpPr>
        <p:spPr bwMode="auto">
          <a:xfrm>
            <a:off x="3979394" y="1742409"/>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18" name="Line 11">
            <a:extLst>
              <a:ext uri="{FF2B5EF4-FFF2-40B4-BE49-F238E27FC236}">
                <a16:creationId xmlns:a16="http://schemas.microsoft.com/office/drawing/2014/main" id="{23C8D211-2457-1BA0-B446-02AA27D828D6}"/>
              </a:ext>
            </a:extLst>
          </p:cNvPr>
          <p:cNvSpPr>
            <a:spLocks noChangeShapeType="1"/>
          </p:cNvSpPr>
          <p:nvPr/>
        </p:nvSpPr>
        <p:spPr bwMode="auto">
          <a:xfrm flipH="1">
            <a:off x="3103022" y="1770248"/>
            <a:ext cx="1588" cy="14255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19" name="Line 12">
            <a:extLst>
              <a:ext uri="{FF2B5EF4-FFF2-40B4-BE49-F238E27FC236}">
                <a16:creationId xmlns:a16="http://schemas.microsoft.com/office/drawing/2014/main" id="{38383B2A-E095-08BF-DC06-A309F0F20AAB}"/>
              </a:ext>
            </a:extLst>
          </p:cNvPr>
          <p:cNvSpPr>
            <a:spLocks noChangeShapeType="1"/>
          </p:cNvSpPr>
          <p:nvPr/>
        </p:nvSpPr>
        <p:spPr bwMode="auto">
          <a:xfrm flipH="1">
            <a:off x="1180899" y="5036475"/>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34" name="Line 12">
            <a:extLst>
              <a:ext uri="{FF2B5EF4-FFF2-40B4-BE49-F238E27FC236}">
                <a16:creationId xmlns:a16="http://schemas.microsoft.com/office/drawing/2014/main" id="{CCAD8743-E31C-271C-622C-CDE93BC60C2A}"/>
              </a:ext>
            </a:extLst>
          </p:cNvPr>
          <p:cNvSpPr>
            <a:spLocks noChangeShapeType="1"/>
          </p:cNvSpPr>
          <p:nvPr/>
        </p:nvSpPr>
        <p:spPr bwMode="auto">
          <a:xfrm flipH="1">
            <a:off x="5029358" y="5019590"/>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0" name="Line 13">
            <a:extLst>
              <a:ext uri="{FF2B5EF4-FFF2-40B4-BE49-F238E27FC236}">
                <a16:creationId xmlns:a16="http://schemas.microsoft.com/office/drawing/2014/main" id="{1ECAC3CD-E059-E7F5-7D22-B390121106E3}"/>
              </a:ext>
            </a:extLst>
          </p:cNvPr>
          <p:cNvSpPr>
            <a:spLocks noChangeShapeType="1"/>
          </p:cNvSpPr>
          <p:nvPr/>
        </p:nvSpPr>
        <p:spPr bwMode="auto">
          <a:xfrm>
            <a:off x="1179832" y="5027148"/>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2" name="Text Box 15">
            <a:extLst>
              <a:ext uri="{FF2B5EF4-FFF2-40B4-BE49-F238E27FC236}">
                <a16:creationId xmlns:a16="http://schemas.microsoft.com/office/drawing/2014/main" id="{DA75E633-F13B-0993-3F09-988ECDD42F1C}"/>
              </a:ext>
            </a:extLst>
          </p:cNvPr>
          <p:cNvSpPr txBox="1">
            <a:spLocks noChangeArrowheads="1"/>
          </p:cNvSpPr>
          <p:nvPr/>
        </p:nvSpPr>
        <p:spPr bwMode="auto">
          <a:xfrm>
            <a:off x="2247805" y="3216361"/>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3" name="Text Box 16">
            <a:extLst>
              <a:ext uri="{FF2B5EF4-FFF2-40B4-BE49-F238E27FC236}">
                <a16:creationId xmlns:a16="http://schemas.microsoft.com/office/drawing/2014/main" id="{2B16EFE7-32B7-9E81-5B1C-A545FB25C07F}"/>
              </a:ext>
            </a:extLst>
          </p:cNvPr>
          <p:cNvSpPr txBox="1">
            <a:spLocks noChangeArrowheads="1"/>
          </p:cNvSpPr>
          <p:nvPr/>
        </p:nvSpPr>
        <p:spPr bwMode="auto">
          <a:xfrm>
            <a:off x="2204293" y="3020878"/>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43" name="Text Box 14">
            <a:extLst>
              <a:ext uri="{FF2B5EF4-FFF2-40B4-BE49-F238E27FC236}">
                <a16:creationId xmlns:a16="http://schemas.microsoft.com/office/drawing/2014/main" id="{82C16894-26EF-5E6D-B6C9-371231F654E9}"/>
              </a:ext>
            </a:extLst>
          </p:cNvPr>
          <p:cNvSpPr txBox="1">
            <a:spLocks noChangeArrowheads="1"/>
          </p:cNvSpPr>
          <p:nvPr/>
        </p:nvSpPr>
        <p:spPr bwMode="auto">
          <a:xfrm>
            <a:off x="4144666" y="5258923"/>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a:t>
            </a:r>
            <a:r>
              <a:rPr kumimoji="0" lang="ja-JP" altLang="en-US" sz="1000" dirty="0">
                <a:latin typeface="+mn-ea"/>
              </a:rPr>
              <a:t>つくば</a:t>
            </a:r>
            <a:r>
              <a:rPr kumimoji="0" lang="ja-JP" altLang="en-US"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・研究項目：○○評価技術</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26" name="Line 19">
            <a:extLst>
              <a:ext uri="{FF2B5EF4-FFF2-40B4-BE49-F238E27FC236}">
                <a16:creationId xmlns:a16="http://schemas.microsoft.com/office/drawing/2014/main" id="{B30BB173-4054-312D-00AF-214C85612D39}"/>
              </a:ext>
            </a:extLst>
          </p:cNvPr>
          <p:cNvSpPr>
            <a:spLocks noChangeShapeType="1"/>
          </p:cNvSpPr>
          <p:nvPr/>
        </p:nvSpPr>
        <p:spPr bwMode="auto">
          <a:xfrm flipH="1">
            <a:off x="3103022" y="4149080"/>
            <a:ext cx="0" cy="111904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5" name="Text Box 10">
            <a:extLst>
              <a:ext uri="{FF2B5EF4-FFF2-40B4-BE49-F238E27FC236}">
                <a16:creationId xmlns:a16="http://schemas.microsoft.com/office/drawing/2014/main" id="{6BD5B850-BC02-B06F-018C-631A4BB17AA0}"/>
              </a:ext>
            </a:extLst>
          </p:cNvPr>
          <p:cNvSpPr txBox="1">
            <a:spLocks noChangeArrowheads="1"/>
          </p:cNvSpPr>
          <p:nvPr/>
        </p:nvSpPr>
        <p:spPr bwMode="auto">
          <a:xfrm>
            <a:off x="2632605" y="2234414"/>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助成</a:t>
            </a:r>
            <a:endParaRPr kumimoji="0" lang="ja-JP" altLang="ja-JP" sz="1050" b="0" i="0" u="none" strike="noStrike" cap="none" normalizeH="0" baseline="0" dirty="0">
              <a:ln>
                <a:noFill/>
              </a:ln>
              <a:solidFill>
                <a:schemeClr val="tx1"/>
              </a:solidFill>
              <a:effectLst/>
              <a:latin typeface="+mn-ea"/>
            </a:endParaRPr>
          </a:p>
        </p:txBody>
      </p:sp>
      <p:sp>
        <p:nvSpPr>
          <p:cNvPr id="46" name="Text Box 10">
            <a:extLst>
              <a:ext uri="{FF2B5EF4-FFF2-40B4-BE49-F238E27FC236}">
                <a16:creationId xmlns:a16="http://schemas.microsoft.com/office/drawing/2014/main" id="{CE304323-15B6-3BC8-A872-9797FC36978F}"/>
              </a:ext>
            </a:extLst>
          </p:cNvPr>
          <p:cNvSpPr txBox="1">
            <a:spLocks noChangeArrowheads="1"/>
          </p:cNvSpPr>
          <p:nvPr/>
        </p:nvSpPr>
        <p:spPr bwMode="auto">
          <a:xfrm>
            <a:off x="1907706" y="4755919"/>
            <a:ext cx="1281153"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委託、共同</a:t>
            </a:r>
            <a:r>
              <a:rPr kumimoji="0" lang="ja-JP" altLang="en-US" sz="1050" dirty="0">
                <a:latin typeface="+mn-ea"/>
              </a:rPr>
              <a:t>研究</a:t>
            </a:r>
            <a:endParaRPr kumimoji="0" lang="ja-JP" altLang="ja-JP" sz="1050" b="0" i="0" u="none" strike="noStrike" cap="none" normalizeH="0" baseline="0" dirty="0">
              <a:ln>
                <a:noFill/>
              </a:ln>
              <a:solidFill>
                <a:schemeClr val="tx1"/>
              </a:solidFill>
              <a:effectLst/>
              <a:latin typeface="+mn-ea"/>
            </a:endParaRPr>
          </a:p>
        </p:txBody>
      </p:sp>
      <p:sp>
        <p:nvSpPr>
          <p:cNvPr id="48" name="正方形/長方形 47">
            <a:extLst>
              <a:ext uri="{FF2B5EF4-FFF2-40B4-BE49-F238E27FC236}">
                <a16:creationId xmlns:a16="http://schemas.microsoft.com/office/drawing/2014/main" id="{B7846497-6334-2537-B169-CC57EAF6976C}"/>
              </a:ext>
            </a:extLst>
          </p:cNvPr>
          <p:cNvSpPr/>
          <p:nvPr/>
        </p:nvSpPr>
        <p:spPr>
          <a:xfrm>
            <a:off x="223122" y="2726417"/>
            <a:ext cx="5861045" cy="3887443"/>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
        <p:nvSpPr>
          <p:cNvPr id="50" name="Text Box 14">
            <a:extLst>
              <a:ext uri="{FF2B5EF4-FFF2-40B4-BE49-F238E27FC236}">
                <a16:creationId xmlns:a16="http://schemas.microsoft.com/office/drawing/2014/main" id="{5E98FD3A-90E5-4DF2-424B-F237C8270BC4}"/>
              </a:ext>
            </a:extLst>
          </p:cNvPr>
          <p:cNvSpPr txBox="1">
            <a:spLocks noChangeArrowheads="1"/>
          </p:cNvSpPr>
          <p:nvPr/>
        </p:nvSpPr>
        <p:spPr bwMode="auto">
          <a:xfrm>
            <a:off x="6782152" y="2726418"/>
            <a:ext cx="1894304" cy="143331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ユーザーアドバイザリー委員会</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・参画企業：</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○○株式会社</a:t>
            </a:r>
          </a:p>
          <a:p>
            <a:pPr algn="just" eaLnBrk="0" fontAlgn="base" hangingPunct="0">
              <a:spcBef>
                <a:spcPct val="0"/>
              </a:spcBef>
              <a:spcAft>
                <a:spcPct val="0"/>
              </a:spcAft>
            </a:pPr>
            <a:r>
              <a:rPr kumimoji="0" lang="ja-JP" altLang="en-US" sz="1000" dirty="0">
                <a:latin typeface="+mn-ea"/>
              </a:rPr>
              <a:t>○○株式会社</a:t>
            </a:r>
            <a:endParaRPr kumimoji="0" lang="en-US" altLang="ja-JP" sz="1000" dirty="0">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dirty="0">
                <a:latin typeface="+mn-ea"/>
              </a:rPr>
              <a:t>　ユーザニーズから見た性能・コスト等のスペック</a:t>
            </a:r>
            <a:r>
              <a:rPr kumimoji="0" lang="ja-JP" altLang="en-US" sz="1000" b="0" i="0" u="none" strike="noStrike" cap="none" normalizeH="0" baseline="0" dirty="0">
                <a:ln>
                  <a:noFill/>
                </a:ln>
                <a:solidFill>
                  <a:schemeClr val="tx1"/>
                </a:solidFill>
                <a:effectLst/>
                <a:latin typeface="+mn-ea"/>
              </a:rPr>
              <a:t>検証、○○・・等</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1" name="Text Box 14">
            <a:extLst>
              <a:ext uri="{FF2B5EF4-FFF2-40B4-BE49-F238E27FC236}">
                <a16:creationId xmlns:a16="http://schemas.microsoft.com/office/drawing/2014/main" id="{C4AE6C64-B277-3E06-FD26-BF16DA7434E7}"/>
              </a:ext>
            </a:extLst>
          </p:cNvPr>
          <p:cNvSpPr txBox="1">
            <a:spLocks noChangeArrowheads="1"/>
          </p:cNvSpPr>
          <p:nvPr/>
        </p:nvSpPr>
        <p:spPr bwMode="auto">
          <a:xfrm>
            <a:off x="6782152" y="4336634"/>
            <a:ext cx="2038320" cy="113817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株式会社（例：キャリア、オペレータ、各技術のユーザ企業）</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・役割：</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　成果の実装検証の場の提供、○○・・・</a:t>
            </a: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2" name="Line 2">
            <a:extLst>
              <a:ext uri="{FF2B5EF4-FFF2-40B4-BE49-F238E27FC236}">
                <a16:creationId xmlns:a16="http://schemas.microsoft.com/office/drawing/2014/main" id="{82A6AC67-56D2-FD53-6512-206EDD31EC71}"/>
              </a:ext>
            </a:extLst>
          </p:cNvPr>
          <p:cNvSpPr>
            <a:spLocks noChangeShapeType="1"/>
          </p:cNvSpPr>
          <p:nvPr/>
        </p:nvSpPr>
        <p:spPr bwMode="auto">
          <a:xfrm>
            <a:off x="6134525" y="3175006"/>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3" name="Text Box 10">
            <a:extLst>
              <a:ext uri="{FF2B5EF4-FFF2-40B4-BE49-F238E27FC236}">
                <a16:creationId xmlns:a16="http://schemas.microsoft.com/office/drawing/2014/main" id="{FEA9EDE2-9114-553B-9934-BCA629E80D83}"/>
              </a:ext>
            </a:extLst>
          </p:cNvPr>
          <p:cNvSpPr txBox="1">
            <a:spLocks noChangeArrowheads="1"/>
          </p:cNvSpPr>
          <p:nvPr/>
        </p:nvSpPr>
        <p:spPr bwMode="auto">
          <a:xfrm>
            <a:off x="6012441" y="3288615"/>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　随時</a:t>
            </a:r>
            <a:r>
              <a:rPr kumimoji="0" lang="ja-JP" altLang="en-US" sz="1050" b="0" i="0" u="none" strike="noStrike" cap="none" normalizeH="0" baseline="0" dirty="0">
                <a:ln>
                  <a:noFill/>
                </a:ln>
                <a:solidFill>
                  <a:schemeClr val="tx1"/>
                </a:solidFill>
                <a:effectLst/>
                <a:latin typeface="+mn-ea"/>
              </a:rPr>
              <a:t>協議</a:t>
            </a:r>
            <a:endParaRPr kumimoji="0" lang="ja-JP" altLang="ja-JP" sz="1050" b="0" i="0" u="none" strike="noStrike" cap="none" normalizeH="0" baseline="0" dirty="0">
              <a:ln>
                <a:noFill/>
              </a:ln>
              <a:solidFill>
                <a:schemeClr val="tx1"/>
              </a:solidFill>
              <a:effectLst/>
              <a:latin typeface="+mn-ea"/>
            </a:endParaRPr>
          </a:p>
        </p:txBody>
      </p:sp>
      <p:sp>
        <p:nvSpPr>
          <p:cNvPr id="54" name="Line 2">
            <a:extLst>
              <a:ext uri="{FF2B5EF4-FFF2-40B4-BE49-F238E27FC236}">
                <a16:creationId xmlns:a16="http://schemas.microsoft.com/office/drawing/2014/main" id="{50F5AAFE-75A3-ED5E-2B80-3B53629DB6D3}"/>
              </a:ext>
            </a:extLst>
          </p:cNvPr>
          <p:cNvSpPr>
            <a:spLocks noChangeShapeType="1"/>
          </p:cNvSpPr>
          <p:nvPr/>
        </p:nvSpPr>
        <p:spPr bwMode="auto">
          <a:xfrm>
            <a:off x="6148904" y="4542587"/>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5" name="Text Box 10">
            <a:extLst>
              <a:ext uri="{FF2B5EF4-FFF2-40B4-BE49-F238E27FC236}">
                <a16:creationId xmlns:a16="http://schemas.microsoft.com/office/drawing/2014/main" id="{DA21B7B8-B4E3-FE1D-4D42-B0241F54FCEA}"/>
              </a:ext>
            </a:extLst>
          </p:cNvPr>
          <p:cNvSpPr txBox="1">
            <a:spLocks noChangeArrowheads="1"/>
          </p:cNvSpPr>
          <p:nvPr/>
        </p:nvSpPr>
        <p:spPr bwMode="auto">
          <a:xfrm>
            <a:off x="6026820" y="4656196"/>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協議、検証</a:t>
            </a:r>
            <a:endParaRPr kumimoji="0" lang="ja-JP" altLang="ja-JP" sz="1050" b="0" i="0" u="none" strike="noStrike" cap="none" normalizeH="0" baseline="0" dirty="0">
              <a:ln>
                <a:noFill/>
              </a:ln>
              <a:solidFill>
                <a:schemeClr val="tx1"/>
              </a:solidFill>
              <a:effectLst/>
              <a:latin typeface="+mn-ea"/>
            </a:endParaRPr>
          </a:p>
        </p:txBody>
      </p:sp>
      <p:sp>
        <p:nvSpPr>
          <p:cNvPr id="3" name="Text Box 8">
            <a:extLst>
              <a:ext uri="{FF2B5EF4-FFF2-40B4-BE49-F238E27FC236}">
                <a16:creationId xmlns:a16="http://schemas.microsoft.com/office/drawing/2014/main" id="{4159643F-B72D-C52F-793F-599ECB885FAD}"/>
              </a:ext>
            </a:extLst>
          </p:cNvPr>
          <p:cNvSpPr txBox="1">
            <a:spLocks noChangeArrowheads="1"/>
          </p:cNvSpPr>
          <p:nvPr/>
        </p:nvSpPr>
        <p:spPr bwMode="auto">
          <a:xfrm>
            <a:off x="6088793" y="981653"/>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システムアーキテクト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4" name="Text Box 8">
            <a:extLst>
              <a:ext uri="{FF2B5EF4-FFF2-40B4-BE49-F238E27FC236}">
                <a16:creationId xmlns:a16="http://schemas.microsoft.com/office/drawing/2014/main" id="{6FFC0EE2-6FE5-3D55-7BAB-2374D887CE31}"/>
              </a:ext>
            </a:extLst>
          </p:cNvPr>
          <p:cNvSpPr txBox="1">
            <a:spLocks noChangeArrowheads="1"/>
          </p:cNvSpPr>
          <p:nvPr/>
        </p:nvSpPr>
        <p:spPr bwMode="auto">
          <a:xfrm>
            <a:off x="7421281" y="980728"/>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ビジネスアーキテクト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5" name="Text Box 8">
            <a:extLst>
              <a:ext uri="{FF2B5EF4-FFF2-40B4-BE49-F238E27FC236}">
                <a16:creationId xmlns:a16="http://schemas.microsoft.com/office/drawing/2014/main" id="{980FD579-3F88-9DBB-119A-59F04F7689C4}"/>
              </a:ext>
            </a:extLst>
          </p:cNvPr>
          <p:cNvSpPr txBox="1">
            <a:spLocks noChangeArrowheads="1"/>
          </p:cNvSpPr>
          <p:nvPr/>
        </p:nvSpPr>
        <p:spPr bwMode="auto">
          <a:xfrm>
            <a:off x="6088793" y="1723806"/>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ドキュメントアーキテクト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8" name="Text Box 8">
            <a:extLst>
              <a:ext uri="{FF2B5EF4-FFF2-40B4-BE49-F238E27FC236}">
                <a16:creationId xmlns:a16="http://schemas.microsoft.com/office/drawing/2014/main" id="{1482BA7E-6137-A13D-761B-AEA0CEDFE383}"/>
              </a:ext>
            </a:extLst>
          </p:cNvPr>
          <p:cNvSpPr txBox="1">
            <a:spLocks noChangeArrowheads="1"/>
          </p:cNvSpPr>
          <p:nvPr/>
        </p:nvSpPr>
        <p:spPr bwMode="auto">
          <a:xfrm>
            <a:off x="7421281" y="1723806"/>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dirty="0">
                <a:latin typeface="+mn-ea"/>
              </a:rPr>
              <a:t>デザインアーキテクト</a:t>
            </a:r>
            <a:endParaRPr kumimoji="0" lang="en-US" altLang="ja-JP" sz="9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11" name="タイトル 1">
            <a:extLst>
              <a:ext uri="{FF2B5EF4-FFF2-40B4-BE49-F238E27FC236}">
                <a16:creationId xmlns:a16="http://schemas.microsoft.com/office/drawing/2014/main" id="{D2A8017D-D130-61B5-7841-05CFFFA9E32D}"/>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３．研究開発の体制</a:t>
            </a:r>
          </a:p>
        </p:txBody>
      </p:sp>
      <p:sp>
        <p:nvSpPr>
          <p:cNvPr id="25" name="スライド番号プレースホルダ 2">
            <a:extLst>
              <a:ext uri="{FF2B5EF4-FFF2-40B4-BE49-F238E27FC236}">
                <a16:creationId xmlns:a16="http://schemas.microsoft.com/office/drawing/2014/main" id="{09E2E44D-D691-4287-DAAE-93FB3B6D142A}"/>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7</a:t>
            </a:fld>
            <a:endParaRPr lang="en-US" altLang="ja-JP" dirty="0">
              <a:solidFill>
                <a:schemeClr val="tx1"/>
              </a:solidFill>
              <a:latin typeface="+mn-ea"/>
              <a:cs typeface="メイリオ" pitchFamily="50" charset="-128"/>
            </a:endParaRPr>
          </a:p>
        </p:txBody>
      </p:sp>
      <p:sp>
        <p:nvSpPr>
          <p:cNvPr id="2" name="Text Box 15">
            <a:extLst>
              <a:ext uri="{FF2B5EF4-FFF2-40B4-BE49-F238E27FC236}">
                <a16:creationId xmlns:a16="http://schemas.microsoft.com/office/drawing/2014/main" id="{8D7BADEA-BA4D-74DB-063E-8FF61F793E82}"/>
              </a:ext>
            </a:extLst>
          </p:cNvPr>
          <p:cNvSpPr txBox="1">
            <a:spLocks noChangeArrowheads="1"/>
          </p:cNvSpPr>
          <p:nvPr/>
        </p:nvSpPr>
        <p:spPr bwMode="auto">
          <a:xfrm>
            <a:off x="335887" y="5258923"/>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a:t>
            </a:r>
            <a:r>
              <a:rPr kumimoji="0" lang="ja-JP" altLang="en-US" sz="1000" dirty="0">
                <a:latin typeface="+mn-ea"/>
              </a:rPr>
              <a:t>札幌</a:t>
            </a:r>
            <a:r>
              <a:rPr kumimoji="0" lang="ja-JP" altLang="en-US"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10" name="Text Box 14">
            <a:extLst>
              <a:ext uri="{FF2B5EF4-FFF2-40B4-BE49-F238E27FC236}">
                <a16:creationId xmlns:a16="http://schemas.microsoft.com/office/drawing/2014/main" id="{65478AA1-AA0B-B7BC-21C6-FAA36F8DDED9}"/>
              </a:ext>
            </a:extLst>
          </p:cNvPr>
          <p:cNvSpPr txBox="1">
            <a:spLocks noChangeArrowheads="1"/>
          </p:cNvSpPr>
          <p:nvPr/>
        </p:nvSpPr>
        <p:spPr bwMode="auto">
          <a:xfrm>
            <a:off x="2235711" y="5268126"/>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a:t>
            </a:r>
            <a:r>
              <a:rPr kumimoji="0" lang="ja-JP" altLang="en-US" sz="1000" dirty="0">
                <a:latin typeface="+mn-ea"/>
              </a:rPr>
              <a:t>研究室</a:t>
            </a:r>
            <a:r>
              <a:rPr kumimoji="0" lang="ja-JP" altLang="en-US" sz="1000" b="0" i="0" u="none" strike="noStrike" cap="none" normalizeH="0" baseline="0" dirty="0">
                <a:ln>
                  <a:noFill/>
                </a:ln>
                <a:solidFill>
                  <a:schemeClr val="tx1"/>
                </a:solidFill>
                <a:effectLst/>
                <a:latin typeface="+mn-ea"/>
              </a:rPr>
              <a:t>（</a:t>
            </a:r>
            <a:r>
              <a:rPr kumimoji="0" lang="ja-JP" altLang="en-US" sz="1000" dirty="0">
                <a:latin typeface="+mn-ea"/>
              </a:rPr>
              <a:t>東京</a:t>
            </a:r>
            <a:r>
              <a:rPr kumimoji="0" lang="ja-JP" altLang="en-US"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algn="just" eaLnBrk="0" fontAlgn="base" hangingPunct="0">
              <a:spcBef>
                <a:spcPct val="0"/>
              </a:spcBef>
              <a:spcAft>
                <a:spcPct val="0"/>
              </a:spcAft>
            </a:pPr>
            <a:r>
              <a:rPr kumimoji="0" lang="ja-JP" altLang="en-US" sz="1000" b="0" i="0" u="none" strike="noStrike" cap="none" normalizeH="0" baseline="0" dirty="0">
                <a:ln>
                  <a:noFill/>
                </a:ln>
                <a:solidFill>
                  <a:schemeClr val="tx1"/>
                </a:solidFill>
                <a:effectLst/>
                <a:latin typeface="+mn-ea"/>
              </a:rPr>
              <a:t>・研究項目：○○技術の開発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14" name="Text Box 14">
            <a:extLst>
              <a:ext uri="{FF2B5EF4-FFF2-40B4-BE49-F238E27FC236}">
                <a16:creationId xmlns:a16="http://schemas.microsoft.com/office/drawing/2014/main" id="{CAA23787-662F-FCA9-9ABE-DAB613A8AC38}"/>
              </a:ext>
            </a:extLst>
          </p:cNvPr>
          <p:cNvSpPr txBox="1">
            <a:spLocks noChangeArrowheads="1"/>
          </p:cNvSpPr>
          <p:nvPr/>
        </p:nvSpPr>
        <p:spPr bwMode="auto">
          <a:xfrm>
            <a:off x="6792504" y="5652018"/>
            <a:ext cx="2038320" cy="10333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技術研究組合</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○○技術の開発、企業６社（企業名記入）</a:t>
            </a:r>
          </a:p>
        </p:txBody>
      </p:sp>
      <p:sp>
        <p:nvSpPr>
          <p:cNvPr id="27" name="Line 2">
            <a:extLst>
              <a:ext uri="{FF2B5EF4-FFF2-40B4-BE49-F238E27FC236}">
                <a16:creationId xmlns:a16="http://schemas.microsoft.com/office/drawing/2014/main" id="{8CD70275-8919-904E-FFE3-FE622658871E}"/>
              </a:ext>
            </a:extLst>
          </p:cNvPr>
          <p:cNvSpPr>
            <a:spLocks noChangeShapeType="1"/>
          </p:cNvSpPr>
          <p:nvPr/>
        </p:nvSpPr>
        <p:spPr bwMode="auto">
          <a:xfrm>
            <a:off x="6159256" y="5857971"/>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28" name="Text Box 10">
            <a:extLst>
              <a:ext uri="{FF2B5EF4-FFF2-40B4-BE49-F238E27FC236}">
                <a16:creationId xmlns:a16="http://schemas.microsoft.com/office/drawing/2014/main" id="{60DAAF76-215F-46C1-F432-682F05B7C858}"/>
              </a:ext>
            </a:extLst>
          </p:cNvPr>
          <p:cNvSpPr txBox="1">
            <a:spLocks noChangeArrowheads="1"/>
          </p:cNvSpPr>
          <p:nvPr/>
        </p:nvSpPr>
        <p:spPr bwMode="auto">
          <a:xfrm>
            <a:off x="6090441" y="5971580"/>
            <a:ext cx="755332"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dirty="0">
                <a:latin typeface="+mn-ea"/>
              </a:rPr>
              <a:t>相互協力</a:t>
            </a:r>
            <a:endParaRPr kumimoji="0" lang="ja-JP" altLang="ja-JP" sz="1050" b="0" i="0" u="none" strike="noStrike" cap="none" normalizeH="0" baseline="0" dirty="0">
              <a:ln>
                <a:noFill/>
              </a:ln>
              <a:solidFill>
                <a:schemeClr val="tx1"/>
              </a:solidFill>
              <a:effectLst/>
              <a:latin typeface="+mn-ea"/>
            </a:endParaRPr>
          </a:p>
        </p:txBody>
      </p:sp>
      <p:sp>
        <p:nvSpPr>
          <p:cNvPr id="29" name="テキスト ボックス 28">
            <a:extLst>
              <a:ext uri="{FF2B5EF4-FFF2-40B4-BE49-F238E27FC236}">
                <a16:creationId xmlns:a16="http://schemas.microsoft.com/office/drawing/2014/main" id="{D1796A94-D58C-A589-5B1A-ABEE1BC09C3F}"/>
              </a:ext>
            </a:extLst>
          </p:cNvPr>
          <p:cNvSpPr txBox="1"/>
          <p:nvPr/>
        </p:nvSpPr>
        <p:spPr>
          <a:xfrm>
            <a:off x="223122" y="1195749"/>
            <a:ext cx="1701700" cy="739832"/>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nchorCtr="0">
            <a:noAutofit/>
          </a:bodyPr>
          <a:lstStyle>
            <a:defPPr>
              <a:defRPr lang="ja-JP"/>
            </a:defPPr>
            <a:lvl1pPr>
              <a:defRPr sz="1200" i="1">
                <a:solidFill>
                  <a:schemeClr val="bg1"/>
                </a:solidFill>
              </a:defRPr>
            </a:lvl1pPr>
          </a:lstStyle>
          <a:p>
            <a:r>
              <a:rPr lang="ja-JP" altLang="en-US" dirty="0">
                <a:latin typeface="+mn-ea"/>
              </a:rPr>
              <a:t>・助成事業の場合は、このシートの例を参照ください。</a:t>
            </a:r>
            <a:endParaRPr lang="en-US" altLang="ja-JP" dirty="0">
              <a:latin typeface="+mn-ea"/>
            </a:endParaRPr>
          </a:p>
        </p:txBody>
      </p:sp>
    </p:spTree>
    <p:extLst>
      <p:ext uri="{BB962C8B-B14F-4D97-AF65-F5344CB8AC3E}">
        <p14:creationId xmlns:p14="http://schemas.microsoft.com/office/powerpoint/2010/main" val="2139569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コネクタ 6"/>
          <p:cNvCxnSpPr/>
          <p:nvPr/>
        </p:nvCxnSpPr>
        <p:spPr>
          <a:xfrm>
            <a:off x="1329675" y="1123246"/>
            <a:ext cx="65547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1863851"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458009" y="1629336"/>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5052167" y="161663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6646325" y="1610283"/>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p:nvSpPr>
        <p:spPr>
          <a:xfrm>
            <a:off x="388702" y="846290"/>
            <a:ext cx="940973" cy="300082"/>
          </a:xfrm>
          <a:prstGeom prst="rect">
            <a:avLst/>
          </a:prstGeom>
          <a:noFill/>
        </p:spPr>
        <p:txBody>
          <a:bodyPr wrap="square" rtlCol="0">
            <a:spAutoFit/>
          </a:bodyPr>
          <a:lstStyle/>
          <a:p>
            <a:r>
              <a:rPr lang="en-US" altLang="ja-JP" sz="1350" u="sng" dirty="0">
                <a:solidFill>
                  <a:prstClr val="black"/>
                </a:solidFill>
                <a:latin typeface="+mn-ea"/>
              </a:rPr>
              <a:t>2025.</a:t>
            </a:r>
          </a:p>
        </p:txBody>
      </p:sp>
      <p:sp>
        <p:nvSpPr>
          <p:cNvPr id="45" name="右矢印 44"/>
          <p:cNvSpPr/>
          <p:nvPr/>
        </p:nvSpPr>
        <p:spPr>
          <a:xfrm>
            <a:off x="2057369" y="1886362"/>
            <a:ext cx="1766425"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4" name="テキスト ボックス 3"/>
          <p:cNvSpPr txBox="1"/>
          <p:nvPr/>
        </p:nvSpPr>
        <p:spPr>
          <a:xfrm>
            <a:off x="282077" y="2141224"/>
            <a:ext cx="2478156" cy="369332"/>
          </a:xfrm>
          <a:prstGeom prst="rect">
            <a:avLst/>
          </a:prstGeom>
          <a:noFill/>
        </p:spPr>
        <p:txBody>
          <a:bodyPr wrap="square" rtlCol="0" anchor="ctr">
            <a:spAutoFit/>
          </a:bodyPr>
          <a:lstStyle/>
          <a:p>
            <a:r>
              <a:rPr kumimoji="1" lang="ja-JP" altLang="en-US" dirty="0"/>
              <a:t>開発項目１</a:t>
            </a:r>
          </a:p>
        </p:txBody>
      </p:sp>
      <p:sp>
        <p:nvSpPr>
          <p:cNvPr id="21" name="テキスト ボックス 20"/>
          <p:cNvSpPr txBox="1"/>
          <p:nvPr/>
        </p:nvSpPr>
        <p:spPr>
          <a:xfrm>
            <a:off x="5535285" y="2160973"/>
            <a:ext cx="3717235" cy="369332"/>
          </a:xfrm>
          <a:prstGeom prst="rect">
            <a:avLst/>
          </a:prstGeom>
          <a:noFill/>
        </p:spPr>
        <p:txBody>
          <a:bodyPr wrap="square" rtlCol="0" anchor="ctr">
            <a:spAutoFit/>
          </a:bodyPr>
          <a:lstStyle/>
          <a:p>
            <a:r>
              <a:rPr lang="ja-JP" altLang="en-US" dirty="0"/>
              <a:t>目標：～～～～を達成</a:t>
            </a:r>
            <a:endParaRPr kumimoji="1" lang="ja-JP" altLang="en-US" dirty="0"/>
          </a:p>
        </p:txBody>
      </p:sp>
      <p:sp>
        <p:nvSpPr>
          <p:cNvPr id="47" name="右矢印 46"/>
          <p:cNvSpPr/>
          <p:nvPr/>
        </p:nvSpPr>
        <p:spPr>
          <a:xfrm>
            <a:off x="2877710" y="3019007"/>
            <a:ext cx="1105741"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20" name="テキスト ボックス 19"/>
          <p:cNvSpPr txBox="1"/>
          <p:nvPr/>
        </p:nvSpPr>
        <p:spPr>
          <a:xfrm>
            <a:off x="282077" y="3285935"/>
            <a:ext cx="2478156" cy="369332"/>
          </a:xfrm>
          <a:prstGeom prst="rect">
            <a:avLst/>
          </a:prstGeom>
          <a:noFill/>
        </p:spPr>
        <p:txBody>
          <a:bodyPr wrap="square" rtlCol="0">
            <a:spAutoFit/>
          </a:bodyPr>
          <a:lstStyle/>
          <a:p>
            <a:r>
              <a:rPr kumimoji="1" lang="ja-JP" altLang="en-US" dirty="0"/>
              <a:t>開発項目２</a:t>
            </a:r>
          </a:p>
        </p:txBody>
      </p:sp>
      <p:sp>
        <p:nvSpPr>
          <p:cNvPr id="22" name="テキスト ボックス 21"/>
          <p:cNvSpPr txBox="1"/>
          <p:nvPr/>
        </p:nvSpPr>
        <p:spPr>
          <a:xfrm>
            <a:off x="5535285" y="333110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49" name="右矢印 48"/>
          <p:cNvSpPr/>
          <p:nvPr/>
        </p:nvSpPr>
        <p:spPr>
          <a:xfrm>
            <a:off x="2733694" y="4151652"/>
            <a:ext cx="218210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3" name="テキスト ボックス 22"/>
          <p:cNvSpPr txBox="1"/>
          <p:nvPr/>
        </p:nvSpPr>
        <p:spPr>
          <a:xfrm>
            <a:off x="5535285" y="4520984"/>
            <a:ext cx="3717235" cy="369332"/>
          </a:xfrm>
          <a:prstGeom prst="rect">
            <a:avLst/>
          </a:prstGeom>
          <a:noFill/>
        </p:spPr>
        <p:txBody>
          <a:bodyPr wrap="square" rtlCol="0">
            <a:spAutoFit/>
          </a:bodyPr>
          <a:lstStyle/>
          <a:p>
            <a:r>
              <a:rPr lang="ja-JP" altLang="en-US" dirty="0"/>
              <a:t>目標：～～～～を達成</a:t>
            </a:r>
            <a:endParaRPr kumimoji="1" lang="ja-JP" altLang="en-US" dirty="0"/>
          </a:p>
        </p:txBody>
      </p:sp>
      <p:sp>
        <p:nvSpPr>
          <p:cNvPr id="25" name="テキスト ボックス 24"/>
          <p:cNvSpPr txBox="1"/>
          <p:nvPr/>
        </p:nvSpPr>
        <p:spPr>
          <a:xfrm>
            <a:off x="282077" y="4482589"/>
            <a:ext cx="2478156" cy="369332"/>
          </a:xfrm>
          <a:prstGeom prst="rect">
            <a:avLst/>
          </a:prstGeom>
          <a:noFill/>
        </p:spPr>
        <p:txBody>
          <a:bodyPr wrap="square" rtlCol="0">
            <a:spAutoFit/>
          </a:bodyPr>
          <a:lstStyle/>
          <a:p>
            <a:r>
              <a:rPr kumimoji="1" lang="ja-JP" altLang="en-US" dirty="0"/>
              <a:t>開発項目３</a:t>
            </a:r>
          </a:p>
        </p:txBody>
      </p:sp>
      <p:sp>
        <p:nvSpPr>
          <p:cNvPr id="24" name="テキスト ボックス 23"/>
          <p:cNvSpPr txBox="1"/>
          <p:nvPr/>
        </p:nvSpPr>
        <p:spPr>
          <a:xfrm>
            <a:off x="6989891" y="5304523"/>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54" name="右矢印 53"/>
          <p:cNvSpPr/>
          <p:nvPr/>
        </p:nvSpPr>
        <p:spPr>
          <a:xfrm>
            <a:off x="4426532" y="5241514"/>
            <a:ext cx="2377716"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6" name="テキスト ボックス 25"/>
          <p:cNvSpPr txBox="1"/>
          <p:nvPr/>
        </p:nvSpPr>
        <p:spPr>
          <a:xfrm>
            <a:off x="282077" y="5491097"/>
            <a:ext cx="2478156" cy="369332"/>
          </a:xfrm>
          <a:prstGeom prst="rect">
            <a:avLst/>
          </a:prstGeom>
          <a:noFill/>
        </p:spPr>
        <p:txBody>
          <a:bodyPr wrap="square" rtlCol="0">
            <a:spAutoFit/>
          </a:bodyPr>
          <a:lstStyle/>
          <a:p>
            <a:r>
              <a:rPr kumimoji="1" lang="ja-JP" altLang="en-US" dirty="0"/>
              <a:t>開発項目４</a:t>
            </a:r>
            <a:endParaRPr kumimoji="1" lang="en-US" altLang="ja-JP" dirty="0"/>
          </a:p>
        </p:txBody>
      </p:sp>
      <p:sp>
        <p:nvSpPr>
          <p:cNvPr id="27" name="テキスト ボックス 26"/>
          <p:cNvSpPr txBox="1"/>
          <p:nvPr/>
        </p:nvSpPr>
        <p:spPr>
          <a:xfrm>
            <a:off x="5724128" y="207569"/>
            <a:ext cx="3259601"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・研究開発のスケジュールを記載ください。</a:t>
            </a:r>
            <a:endParaRPr lang="en-US" altLang="ja-JP" sz="1200" i="1" dirty="0">
              <a:solidFill>
                <a:schemeClr val="bg1"/>
              </a:solidFill>
              <a:latin typeface="+mn-ea"/>
            </a:endParaRPr>
          </a:p>
        </p:txBody>
      </p:sp>
      <p:cxnSp>
        <p:nvCxnSpPr>
          <p:cNvPr id="31" name="直線コネクタ 30"/>
          <p:cNvCxnSpPr/>
          <p:nvPr/>
        </p:nvCxnSpPr>
        <p:spPr>
          <a:xfrm>
            <a:off x="4255088" y="1622947"/>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849246" y="1610245"/>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7443402" y="1603894"/>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3137684" y="816324"/>
            <a:ext cx="1161259" cy="300082"/>
          </a:xfrm>
          <a:prstGeom prst="rect">
            <a:avLst/>
          </a:prstGeom>
          <a:noFill/>
        </p:spPr>
        <p:txBody>
          <a:bodyPr wrap="square" rtlCol="0">
            <a:spAutoFit/>
          </a:bodyPr>
          <a:lstStyle/>
          <a:p>
            <a:r>
              <a:rPr lang="en-US" altLang="ja-JP" sz="1350" u="sng" dirty="0">
                <a:solidFill>
                  <a:prstClr val="black"/>
                </a:solidFill>
                <a:latin typeface="+mn-ea"/>
              </a:rPr>
              <a:t>2025.10</a:t>
            </a:r>
            <a:endParaRPr lang="ja-JP" altLang="en-US" sz="1350" u="sng" dirty="0">
              <a:solidFill>
                <a:prstClr val="black"/>
              </a:solidFill>
              <a:latin typeface="+mn-ea"/>
            </a:endParaRPr>
          </a:p>
        </p:txBody>
      </p:sp>
      <p:sp>
        <p:nvSpPr>
          <p:cNvPr id="51" name="テキスト ボックス 50"/>
          <p:cNvSpPr txBox="1"/>
          <p:nvPr/>
        </p:nvSpPr>
        <p:spPr>
          <a:xfrm>
            <a:off x="1835696" y="1124744"/>
            <a:ext cx="952651" cy="246221"/>
          </a:xfrm>
          <a:prstGeom prst="rect">
            <a:avLst/>
          </a:prstGeom>
          <a:noFill/>
        </p:spPr>
        <p:txBody>
          <a:bodyPr wrap="square" rtlCol="0">
            <a:spAutoFit/>
          </a:bodyPr>
          <a:lstStyle/>
          <a:p>
            <a:r>
              <a:rPr lang="ja-JP" altLang="en-US" sz="1000" dirty="0">
                <a:solidFill>
                  <a:srgbClr val="0000FF"/>
                </a:solidFill>
              </a:rPr>
              <a:t>◆事業開始</a:t>
            </a:r>
          </a:p>
        </p:txBody>
      </p:sp>
      <p:sp>
        <p:nvSpPr>
          <p:cNvPr id="53" name="テキスト ボックス 52"/>
          <p:cNvSpPr txBox="1"/>
          <p:nvPr/>
        </p:nvSpPr>
        <p:spPr>
          <a:xfrm>
            <a:off x="7976981" y="1124744"/>
            <a:ext cx="1491563" cy="253916"/>
          </a:xfrm>
          <a:prstGeom prst="rect">
            <a:avLst/>
          </a:prstGeom>
          <a:noFill/>
        </p:spPr>
        <p:txBody>
          <a:bodyPr wrap="square" rtlCol="0">
            <a:spAutoFit/>
          </a:bodyPr>
          <a:lstStyle/>
          <a:p>
            <a:r>
              <a:rPr lang="ja-JP" altLang="en-US" sz="1050" dirty="0">
                <a:solidFill>
                  <a:srgbClr val="0000FF"/>
                </a:solidFill>
              </a:rPr>
              <a:t>◆事業終了</a:t>
            </a:r>
          </a:p>
        </p:txBody>
      </p:sp>
      <p:cxnSp>
        <p:nvCxnSpPr>
          <p:cNvPr id="34" name="直線コネクタ 33">
            <a:extLst>
              <a:ext uri="{FF2B5EF4-FFF2-40B4-BE49-F238E27FC236}">
                <a16:creationId xmlns:a16="http://schemas.microsoft.com/office/drawing/2014/main" id="{FB557752-320F-43BA-83BC-375813B04AFF}"/>
              </a:ext>
            </a:extLst>
          </p:cNvPr>
          <p:cNvCxnSpPr/>
          <p:nvPr/>
        </p:nvCxnSpPr>
        <p:spPr>
          <a:xfrm>
            <a:off x="2668887" y="1596900"/>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EC4FF7B6-A9F5-702F-5FC6-956090FC5FF7}"/>
              </a:ext>
            </a:extLst>
          </p:cNvPr>
          <p:cNvSpPr txBox="1"/>
          <p:nvPr/>
        </p:nvSpPr>
        <p:spPr>
          <a:xfrm>
            <a:off x="5580112" y="816324"/>
            <a:ext cx="1161259" cy="300082"/>
          </a:xfrm>
          <a:prstGeom prst="rect">
            <a:avLst/>
          </a:prstGeom>
          <a:noFill/>
        </p:spPr>
        <p:txBody>
          <a:bodyPr wrap="square" rtlCol="0">
            <a:spAutoFit/>
          </a:bodyPr>
          <a:lstStyle/>
          <a:p>
            <a:r>
              <a:rPr lang="en-US" altLang="ja-JP" sz="1350" u="sng" dirty="0">
                <a:solidFill>
                  <a:prstClr val="black"/>
                </a:solidFill>
                <a:latin typeface="+mn-ea"/>
              </a:rPr>
              <a:t>2026.1</a:t>
            </a:r>
            <a:endParaRPr lang="ja-JP" altLang="en-US" sz="1350" u="sng" dirty="0">
              <a:solidFill>
                <a:prstClr val="black"/>
              </a:solidFill>
              <a:latin typeface="+mn-ea"/>
            </a:endParaRPr>
          </a:p>
        </p:txBody>
      </p:sp>
      <p:cxnSp>
        <p:nvCxnSpPr>
          <p:cNvPr id="3" name="直線コネクタ 2">
            <a:extLst>
              <a:ext uri="{FF2B5EF4-FFF2-40B4-BE49-F238E27FC236}">
                <a16:creationId xmlns:a16="http://schemas.microsoft.com/office/drawing/2014/main" id="{C030069C-BBC6-0812-1464-6BE76EFE887C}"/>
              </a:ext>
            </a:extLst>
          </p:cNvPr>
          <p:cNvCxnSpPr/>
          <p:nvPr/>
        </p:nvCxnSpPr>
        <p:spPr>
          <a:xfrm>
            <a:off x="8244408" y="1628800"/>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 name="タイトル 1">
            <a:extLst>
              <a:ext uri="{FF2B5EF4-FFF2-40B4-BE49-F238E27FC236}">
                <a16:creationId xmlns:a16="http://schemas.microsoft.com/office/drawing/2014/main" id="{2794C006-7AA1-6B8F-EEE2-A26649F285E2}"/>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４．研究開発の計画</a:t>
            </a:r>
          </a:p>
        </p:txBody>
      </p:sp>
      <p:sp>
        <p:nvSpPr>
          <p:cNvPr id="8" name="スライド番号プレースホルダ 2">
            <a:extLst>
              <a:ext uri="{FF2B5EF4-FFF2-40B4-BE49-F238E27FC236}">
                <a16:creationId xmlns:a16="http://schemas.microsoft.com/office/drawing/2014/main" id="{96B981DD-1C71-DA9C-AF9C-E6A43FE2B4E9}"/>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8</a:t>
            </a:fld>
            <a:endParaRPr lang="en-US" altLang="ja-JP" dirty="0">
              <a:solidFill>
                <a:schemeClr val="tx1"/>
              </a:solidFill>
              <a:latin typeface="+mn-ea"/>
              <a:cs typeface="メイリオ" pitchFamily="50" charset="-128"/>
            </a:endParaRPr>
          </a:p>
        </p:txBody>
      </p:sp>
    </p:spTree>
    <p:extLst>
      <p:ext uri="{BB962C8B-B14F-4D97-AF65-F5344CB8AC3E}">
        <p14:creationId xmlns:p14="http://schemas.microsoft.com/office/powerpoint/2010/main" val="2558913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4513404" y="255710"/>
            <a:ext cx="4536504"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提案する研究開発の目標を具体的かつ定量的に記載してください</a:t>
            </a:r>
            <a:endParaRPr lang="en-US" altLang="ja-JP" dirty="0">
              <a:latin typeface="+mn-ea"/>
            </a:endParaRPr>
          </a:p>
          <a:p>
            <a:r>
              <a:rPr lang="ja-JP" altLang="en-US" dirty="0">
                <a:latin typeface="+mn-ea"/>
              </a:rPr>
              <a:t>　（極力、目標仕様等の具体的な数値を記載してください）</a:t>
            </a:r>
            <a:endParaRPr lang="en-US" altLang="ja-JP" dirty="0">
              <a:latin typeface="+mn-ea"/>
            </a:endParaRPr>
          </a:p>
          <a:p>
            <a:r>
              <a:rPr kumimoji="1" lang="ja-JP" altLang="en-US" sz="1200" i="1" dirty="0">
                <a:solidFill>
                  <a:schemeClr val="bg1"/>
                </a:solidFill>
                <a:latin typeface="+mn-ea"/>
              </a:rPr>
              <a:t>・目標を一つにまとめることが出来ない場合は、いくつかのカテゴリーに分けて記載頂いても結構です。</a:t>
            </a:r>
          </a:p>
        </p:txBody>
      </p:sp>
      <p:sp>
        <p:nvSpPr>
          <p:cNvPr id="4" name="テキスト ボックス 21"/>
          <p:cNvSpPr txBox="1">
            <a:spLocks noChangeArrowheads="1"/>
          </p:cNvSpPr>
          <p:nvPr/>
        </p:nvSpPr>
        <p:spPr bwMode="auto">
          <a:xfrm>
            <a:off x="179512" y="1374341"/>
            <a:ext cx="7223588" cy="338554"/>
          </a:xfrm>
          <a:prstGeom prst="rect">
            <a:avLst/>
          </a:prstGeom>
          <a:noFill/>
          <a:ln w="9525">
            <a:noFill/>
            <a:miter lim="800000"/>
            <a:headEnd/>
            <a:tailEnd/>
          </a:ln>
        </p:spPr>
        <p:txBody>
          <a:bodyPr wrap="square">
            <a:spAutoFit/>
          </a:bodyPr>
          <a:lstStyle/>
          <a:p>
            <a:r>
              <a:rPr lang="ja-JP" altLang="ja-JP" sz="1600" dirty="0">
                <a:latin typeface="+mn-ea"/>
                <a:cs typeface="Times New Roman" pitchFamily="18" charset="0"/>
              </a:rPr>
              <a:t>①</a:t>
            </a:r>
            <a:r>
              <a:rPr lang="en-US" altLang="ja-JP" sz="1600" dirty="0">
                <a:latin typeface="+mn-ea"/>
                <a:cs typeface="Times New Roman" pitchFamily="18" charset="0"/>
              </a:rPr>
              <a:t>2025</a:t>
            </a:r>
            <a:r>
              <a:rPr lang="ja-JP" altLang="en-US" sz="1600" dirty="0">
                <a:latin typeface="+mn-ea"/>
                <a:cs typeface="Times New Roman" pitchFamily="18" charset="0"/>
              </a:rPr>
              <a:t>年度目標</a:t>
            </a:r>
            <a:endParaRPr lang="en-US" altLang="ja-JP" sz="1600" dirty="0">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397304380"/>
              </p:ext>
            </p:extLst>
          </p:nvPr>
        </p:nvGraphicFramePr>
        <p:xfrm>
          <a:off x="278344" y="1809803"/>
          <a:ext cx="8470120" cy="467069"/>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467069">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en-US" sz="1100" spc="10" dirty="0">
                          <a:effectLst/>
                        </a:rPr>
                        <a:t>提案事業の目標</a:t>
                      </a:r>
                      <a:endParaRPr lang="ja-JP" altLang="ja-JP" sz="11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100" spc="10" dirty="0">
                          <a:effectLst/>
                        </a:rPr>
                        <a:t>○○○○○</a:t>
                      </a:r>
                      <a:r>
                        <a:rPr lang="ja-JP" altLang="ja-JP" sz="1100" spc="10" dirty="0">
                          <a:effectLst/>
                        </a:rPr>
                        <a:t>○○○○○○○○○○○○○○</a:t>
                      </a:r>
                      <a:r>
                        <a:rPr lang="ja-JP" sz="1100" spc="10" dirty="0">
                          <a:effectLst/>
                        </a:rPr>
                        <a:t>○○</a:t>
                      </a:r>
                      <a:r>
                        <a:rPr lang="ja-JP" altLang="ja-JP" sz="1100" spc="10" dirty="0">
                          <a:effectLst/>
                        </a:rPr>
                        <a:t>○○○○○○○○○○○○○○○○○○○○○○○○○○○○○○○○○○○○○○○○○○…</a:t>
                      </a:r>
                      <a:endParaRPr lang="ja-JP" sz="11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4" name="テキスト ボックス 21"/>
          <p:cNvSpPr txBox="1">
            <a:spLocks noChangeArrowheads="1"/>
          </p:cNvSpPr>
          <p:nvPr/>
        </p:nvSpPr>
        <p:spPr bwMode="auto">
          <a:xfrm>
            <a:off x="179512" y="1039830"/>
            <a:ext cx="2664296" cy="338554"/>
          </a:xfrm>
          <a:prstGeom prst="rect">
            <a:avLst/>
          </a:prstGeom>
          <a:noFill/>
          <a:ln w="9525">
            <a:noFill/>
            <a:miter lim="800000"/>
            <a:headEnd/>
            <a:tailEnd/>
          </a:ln>
        </p:spPr>
        <p:txBody>
          <a:bodyPr wrap="square">
            <a:spAutoFit/>
          </a:bodyPr>
          <a:lstStyle/>
          <a:p>
            <a:r>
              <a:rPr lang="en-US" altLang="ja-JP" sz="1600" dirty="0">
                <a:latin typeface="+mn-ea"/>
                <a:cs typeface="Times New Roman" pitchFamily="18" charset="0"/>
              </a:rPr>
              <a:t>【</a:t>
            </a:r>
            <a:r>
              <a:rPr lang="ja-JP" altLang="en-US" sz="1600" dirty="0">
                <a:latin typeface="+mn-ea"/>
                <a:cs typeface="Times New Roman" pitchFamily="18" charset="0"/>
              </a:rPr>
              <a:t>目標</a:t>
            </a:r>
            <a:r>
              <a:rPr lang="en-US" altLang="ja-JP" sz="1600" dirty="0">
                <a:latin typeface="+mn-ea"/>
                <a:cs typeface="Times New Roman" pitchFamily="18" charset="0"/>
              </a:rPr>
              <a:t>】</a:t>
            </a:r>
            <a:endParaRPr lang="en-US" altLang="ja-JP" sz="1600" dirty="0">
              <a:latin typeface="+mn-ea"/>
            </a:endParaRPr>
          </a:p>
        </p:txBody>
      </p:sp>
      <p:sp>
        <p:nvSpPr>
          <p:cNvPr id="7" name="スライド番号プレースホルダ 2">
            <a:extLst>
              <a:ext uri="{FF2B5EF4-FFF2-40B4-BE49-F238E27FC236}">
                <a16:creationId xmlns:a16="http://schemas.microsoft.com/office/drawing/2014/main" id="{B5483C29-4EE7-43EE-A853-86E2371651AE}"/>
              </a:ext>
            </a:extLst>
          </p:cNvPr>
          <p:cNvSpPr txBox="1">
            <a:spLocks noGrp="1"/>
          </p:cNvSpPr>
          <p:nvPr/>
        </p:nvSpPr>
        <p:spPr bwMode="auto">
          <a:xfrm>
            <a:off x="8551181" y="6547530"/>
            <a:ext cx="533400" cy="228600"/>
          </a:xfrm>
          <a:prstGeom prst="rect">
            <a:avLst/>
          </a:prstGeom>
          <a:noFill/>
          <a:ln>
            <a:miter lim="800000"/>
            <a:headEnd/>
            <a:tailEnd/>
          </a:ln>
        </p:spPr>
        <p:txBody>
          <a:bodyPr wrap="none" lIns="0" tIns="0" rIns="0" bIns="0" anchor="ctr"/>
          <a:lstStyle/>
          <a:p>
            <a:pPr algn="r" defTabSz="884238">
              <a:defRPr/>
            </a:pPr>
            <a:fld id="{EA2B00DA-5D16-46F6-9962-BFDA19D88E74}" type="slidenum">
              <a:rPr lang="en-US" altLang="ja-JP">
                <a:solidFill>
                  <a:schemeClr val="tx1"/>
                </a:solidFill>
                <a:latin typeface="+mn-ea"/>
                <a:cs typeface="メイリオ" pitchFamily="50" charset="-128"/>
              </a:rPr>
              <a:pPr algn="r" defTabSz="884238">
                <a:defRPr/>
              </a:pPr>
              <a:t>9</a:t>
            </a:fld>
            <a:endParaRPr lang="en-US" altLang="ja-JP" dirty="0">
              <a:solidFill>
                <a:schemeClr val="tx1"/>
              </a:solidFill>
              <a:latin typeface="+mn-ea"/>
              <a:cs typeface="メイリオ" pitchFamily="50" charset="-128"/>
            </a:endParaRPr>
          </a:p>
        </p:txBody>
      </p:sp>
      <p:sp>
        <p:nvSpPr>
          <p:cNvPr id="12" name="タイトル 1">
            <a:extLst>
              <a:ext uri="{FF2B5EF4-FFF2-40B4-BE49-F238E27FC236}">
                <a16:creationId xmlns:a16="http://schemas.microsoft.com/office/drawing/2014/main" id="{8C2F66BC-B460-03BD-E5AB-CF2F15865E42}"/>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ja-JP" altLang="en-US" sz="2800" dirty="0">
                <a:latin typeface="+mn-ea"/>
              </a:rPr>
              <a:t>５．研究開発の目標</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emplate>
  <TotalTime>0</TotalTime>
  <Words>4457</Words>
  <Application>Microsoft Office PowerPoint</Application>
  <PresentationFormat>画面に合わせる (4:3)</PresentationFormat>
  <Paragraphs>606</Paragraphs>
  <Slides>21</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21</vt:i4>
      </vt:variant>
    </vt:vector>
  </HeadingPairs>
  <TitlesOfParts>
    <vt:vector size="29" baseType="lpstr">
      <vt:lpstr>Meiryo UI</vt:lpstr>
      <vt:lpstr>ＭＳ Ｐゴシック</vt:lpstr>
      <vt:lpstr>ＭＳ 明朝</vt:lpstr>
      <vt:lpstr>Arial</vt:lpstr>
      <vt:lpstr>Calibri</vt:lpstr>
      <vt:lpstr>Wingdings</vt:lpstr>
      <vt:lpstr>Office ​​テーマ</vt:lpstr>
      <vt:lpstr>1_Office ​​テーマ</vt:lpstr>
      <vt:lpstr>  ○○○○○○の研究開発</vt:lpstr>
      <vt:lpstr>研究開発テーマ名：○○○○○○の研究開発</vt:lpstr>
      <vt:lpstr>１．提案の概要（１）</vt:lpstr>
      <vt:lpstr>１．提案の概要（２）</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（機関名：（株）〇〇〇〇）</vt:lpstr>
      <vt:lpstr>PowerPoint プレゼンテーション</vt:lpstr>
      <vt:lpstr>１０．研究開発成果の実用化・事業化（１）</vt:lpstr>
      <vt:lpstr>PowerPoint プレゼンテーション</vt:lpstr>
      <vt:lpstr>PowerPoint プレゼンテーション</vt:lpstr>
      <vt:lpstr>PowerPoint プレゼンテーション</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modified xsi:type="dcterms:W3CDTF">2025-06-02T07:11:05Z</dcterms:modified>
  <cp:category/>
  <cp:contentStatus/>
  <dc:language/>
  <cp:version/>
</cp:coreProperties>
</file>