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00" r:id="rId2"/>
    <p:sldId id="430" r:id="rId3"/>
    <p:sldId id="431" r:id="rId4"/>
    <p:sldId id="583" r:id="rId5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00FF"/>
    <a:srgbClr val="FF66FF"/>
    <a:srgbClr val="FFFFFF"/>
    <a:srgbClr val="FF6699"/>
    <a:srgbClr val="00CCFF"/>
    <a:srgbClr val="B2B2B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7" autoAdjust="0"/>
    <p:restoredTop sz="94687" autoAdjust="0"/>
  </p:normalViewPr>
  <p:slideViewPr>
    <p:cSldViewPr snapToGrid="0">
      <p:cViewPr varScale="1">
        <p:scale>
          <a:sx n="107" d="100"/>
          <a:sy n="107" d="100"/>
        </p:scale>
        <p:origin x="18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l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r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257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l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7688"/>
            <a:ext cx="2927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/>
            </a:lvl1pPr>
          </a:lstStyle>
          <a:p>
            <a:pPr>
              <a:defRPr/>
            </a:pPr>
            <a:fld id="{7540808D-89EF-411D-9819-08DB16320E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3210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l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>
            <a:lvl1pPr algn="r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3138" y="768350"/>
            <a:ext cx="4910137" cy="3681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57738"/>
            <a:ext cx="5006975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688"/>
            <a:ext cx="2925763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l" defTabSz="92060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7688"/>
            <a:ext cx="2927350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3" tIns="46087" rIns="92173" bIns="4608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/>
            </a:lvl1pPr>
          </a:lstStyle>
          <a:p>
            <a:pPr>
              <a:defRPr/>
            </a:pPr>
            <a:fld id="{7893AC8F-F843-4CDB-B826-AE7F7FF510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00655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8196" name="スライド番号プレースホルダ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2549BB7-4383-4C9A-B7B8-E62E459EFC2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6619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10244" name="スライド番号プレースホルダ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9EAD9FA-1556-4AD0-952F-BA9A7D46574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8370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ノート プレースホルダ 4"/>
          <p:cNvSpPr>
            <a:spLocks noGrp="1"/>
          </p:cNvSpPr>
          <p:nvPr>
            <p:ph type="body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" name="スライド番号プレースホルダ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B762E92-367C-4B02-903A-54920A680F5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88161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6"/>
          <p:cNvSpPr txBox="1">
            <a:spLocks noChangeArrowheads="1"/>
          </p:cNvSpPr>
          <p:nvPr userDrawn="1"/>
        </p:nvSpPr>
        <p:spPr bwMode="auto">
          <a:xfrm>
            <a:off x="6350" y="46038"/>
            <a:ext cx="28788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　委託調査事業　公募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 userDrawn="1"/>
        </p:nvSpPr>
        <p:spPr>
          <a:xfrm>
            <a:off x="8535988" y="0"/>
            <a:ext cx="601662" cy="40005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fld id="{C385E6FC-9A37-4476-9105-ABFDF37D91B2}" type="slidenum">
              <a:rPr lang="en-US" altLang="ja-JP" sz="2000" smtClean="0"/>
              <a:pPr eaLnBrk="1" hangingPunct="1">
                <a:defRPr/>
              </a:pPr>
              <a:t>‹#›</a:t>
            </a:fld>
            <a:endParaRPr lang="ja-JP" altLang="en-US" sz="2000" dirty="0"/>
          </a:p>
        </p:txBody>
      </p:sp>
      <p:pic>
        <p:nvPicPr>
          <p:cNvPr id="4" name="グラフィックス 6">
            <a:extLst>
              <a:ext uri="{FF2B5EF4-FFF2-40B4-BE49-F238E27FC236}">
                <a16:creationId xmlns:a16="http://schemas.microsoft.com/office/drawing/2014/main" id="{BFF67882-211D-35DA-30A1-018D55DD54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795" y="6568385"/>
            <a:ext cx="437765" cy="21521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9C5222A-5D3E-D17A-870F-F5E8D045C3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9817" y="6610382"/>
            <a:ext cx="3356859" cy="13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4766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4615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5364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76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96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8787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481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1866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545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3233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711819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ext Box 27"/>
          <p:cNvSpPr txBox="1">
            <a:spLocks noChangeArrowheads="1"/>
          </p:cNvSpPr>
          <p:nvPr userDrawn="1"/>
        </p:nvSpPr>
        <p:spPr bwMode="auto">
          <a:xfrm>
            <a:off x="8544210" y="9236"/>
            <a:ext cx="600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fld id="{5EDDBD32-CB0E-4170-A518-72BE92B924D5}" type="slidenum">
              <a:rPr lang="en-US" altLang="ja-JP" sz="2000" smtClean="0"/>
              <a:pPr algn="ctr" eaLnBrk="1" hangingPunct="1">
                <a:defRPr/>
              </a:pPr>
              <a:t>‹#›</a:t>
            </a:fld>
            <a:endParaRPr lang="en-US" altLang="ja-JP" sz="2000"/>
          </a:p>
        </p:txBody>
      </p:sp>
      <p:sp>
        <p:nvSpPr>
          <p:cNvPr id="1027" name="Text Box 29"/>
          <p:cNvSpPr txBox="1">
            <a:spLocks noChangeArrowheads="1"/>
          </p:cNvSpPr>
          <p:nvPr userDrawn="1"/>
        </p:nvSpPr>
        <p:spPr bwMode="auto">
          <a:xfrm>
            <a:off x="7329488" y="6327775"/>
            <a:ext cx="142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4" r:id="rId1"/>
    <p:sldLayoutId id="2147484844" r:id="rId2"/>
    <p:sldLayoutId id="2147484845" r:id="rId3"/>
    <p:sldLayoutId id="2147484846" r:id="rId4"/>
    <p:sldLayoutId id="2147484847" r:id="rId5"/>
    <p:sldLayoutId id="2147484848" r:id="rId6"/>
    <p:sldLayoutId id="2147484849" r:id="rId7"/>
    <p:sldLayoutId id="2147484850" r:id="rId8"/>
    <p:sldLayoutId id="2147484851" r:id="rId9"/>
    <p:sldLayoutId id="2147484852" r:id="rId10"/>
    <p:sldLayoutId id="21474848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>
            <a:extLst>
              <a:ext uri="{FF2B5EF4-FFF2-40B4-BE49-F238E27FC236}">
                <a16:creationId xmlns:a16="http://schemas.microsoft.com/office/drawing/2014/main" id="{A2E8899B-673E-CA98-A4CF-C4B0EED6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788" y="776967"/>
            <a:ext cx="7039343" cy="52432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　</a:t>
            </a:r>
            <a:r>
              <a:rPr kumimoji="0"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発表時間を厳守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すること　（時間内に終了するよう資料を作成すること）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　発表資料は、</a:t>
            </a:r>
            <a:r>
              <a:rPr kumimoji="0" lang="en-US" altLang="ja-JP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0"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枚以内を目安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に作成すること　（補足資料を含む）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　</a:t>
            </a:r>
            <a:r>
              <a:rPr kumimoji="0"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提案書に記載の項目を含める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　（「４．契約に関する合意」を除く）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　提案書の内容を逸脱しないように作成すること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　フォント：</a:t>
            </a:r>
            <a:r>
              <a:rPr kumimoji="0" lang="en-US" altLang="ja-JP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BIZ UDP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ゴシック、フォントサイズ：</a:t>
            </a:r>
            <a:r>
              <a:rPr kumimoji="0" lang="en-US" altLang="ja-JP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を基本とする（調整可）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 defTabSz="4572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６．　</a:t>
            </a:r>
            <a:r>
              <a:rPr kumimoji="0"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図表等を用いてわかりやすく説明</a:t>
            </a:r>
            <a:r>
              <a:rPr kumimoji="0"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すること</a:t>
            </a:r>
            <a:endParaRPr kumimoji="0"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>
              <a:lnSpc>
                <a:spcPct val="110000"/>
              </a:lnSpc>
              <a:spcAft>
                <a:spcPts val="1200"/>
              </a:spcAft>
              <a:defRPr/>
            </a:pPr>
            <a:r>
              <a:rPr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７．　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ビデオ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 リアルタイムデモ等の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Web.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アプリの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使用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不可</a:t>
            </a:r>
            <a:endParaRPr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ja-JP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パワーポイント形式、及び、</a:t>
            </a:r>
            <a:r>
              <a:rPr lang="en-US" altLang="ja-JP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形式の二つのファイルを提出</a:t>
            </a:r>
            <a:r>
              <a:rPr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  <a:endParaRPr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>
              <a:spcAft>
                <a:spcPts val="1200"/>
              </a:spcAft>
              <a:defRPr/>
            </a:pPr>
            <a:r>
              <a:rPr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なお、</a:t>
            </a:r>
            <a:r>
              <a:rPr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発表時は貴社にて</a:t>
            </a:r>
            <a:r>
              <a:rPr lang="en-US" altLang="ja-JP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ファイルを画面共有し、発表してください</a:t>
            </a:r>
            <a:r>
              <a:rPr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>
              <a:lnSpc>
                <a:spcPct val="110000"/>
              </a:lnSpc>
              <a:spcAft>
                <a:spcPts val="1200"/>
              </a:spcAft>
              <a:defRPr/>
            </a:pP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提出後は、資料の修正、差し替えには応じられませんのでご注意ください。</a:t>
            </a:r>
            <a:endParaRPr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34116" indent="-334116">
              <a:lnSpc>
                <a:spcPct val="110000"/>
              </a:lnSpc>
              <a:spcAft>
                <a:spcPts val="1200"/>
              </a:spcAft>
              <a:defRPr/>
            </a:pPr>
            <a:r>
              <a:rPr lang="en-US" altLang="ja-JP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発表資料は、事前に評価委員に送付します。</a:t>
            </a:r>
            <a:endParaRPr lang="en-US" altLang="ja-JP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BA903974-C007-A8E2-BB87-E65EB232C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77625"/>
              </p:ext>
            </p:extLst>
          </p:nvPr>
        </p:nvGraphicFramePr>
        <p:xfrm>
          <a:off x="1616486" y="1191373"/>
          <a:ext cx="4320000" cy="6564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31273798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964107303"/>
                    </a:ext>
                  </a:extLst>
                </a:gridCol>
              </a:tblGrid>
              <a:tr h="2813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発表時間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質疑時間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970715199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494113499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32F3D1-69F2-077F-607A-82DA056B4202}"/>
              </a:ext>
            </a:extLst>
          </p:cNvPr>
          <p:cNvSpPr txBox="1"/>
          <p:nvPr/>
        </p:nvSpPr>
        <p:spPr>
          <a:xfrm>
            <a:off x="1726848" y="195752"/>
            <a:ext cx="570788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発表及び発表資料作成の注意点</a:t>
            </a:r>
            <a:endParaRPr lang="en-US" altLang="ja-JP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B4BC16E-AADA-5181-C1E2-8F75D004E418}"/>
              </a:ext>
            </a:extLst>
          </p:cNvPr>
          <p:cNvSpPr/>
          <p:nvPr/>
        </p:nvSpPr>
        <p:spPr>
          <a:xfrm>
            <a:off x="2195736" y="6212537"/>
            <a:ext cx="4752528" cy="3758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1800" b="1" dirty="0">
                <a:solidFill>
                  <a:srgbClr val="FF0000"/>
                </a:solidFill>
                <a:latin typeface="+mn-ea"/>
              </a:rPr>
              <a:t>提出時、本ページは削除すること</a:t>
            </a:r>
          </a:p>
        </p:txBody>
      </p:sp>
    </p:spTree>
    <p:extLst>
      <p:ext uri="{BB962C8B-B14F-4D97-AF65-F5344CB8AC3E}">
        <p14:creationId xmlns:p14="http://schemas.microsoft.com/office/powerpoint/2010/main" val="108889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3733" y="911225"/>
            <a:ext cx="8969581" cy="282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「省エネルギー・非化石エネルギー転換技術戦略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」の改定・更新にあたって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中長期の開発動向に係る省エネルギー技術及びポテンシャルの調査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b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２０２５年度　委託調査事業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lnSpc>
                <a:spcPct val="150000"/>
              </a:lnSpc>
              <a:spcBef>
                <a:spcPts val="0"/>
              </a:spcBef>
            </a:pP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採択審査委員会</a:t>
            </a:r>
          </a:p>
        </p:txBody>
      </p:sp>
      <p:sp>
        <p:nvSpPr>
          <p:cNvPr id="7171" name="Text Box 21"/>
          <p:cNvSpPr txBox="1">
            <a:spLocks noChangeArrowheads="1"/>
          </p:cNvSpPr>
          <p:nvPr/>
        </p:nvSpPr>
        <p:spPr bwMode="auto">
          <a:xfrm>
            <a:off x="991161" y="4471187"/>
            <a:ext cx="6252322" cy="110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委託先法人名：　○○株式会社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連名委託先、再委託先等：　○○株式会社等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81471B7-C67B-5C42-7474-5E7DF6EEAA0A}"/>
              </a:ext>
            </a:extLst>
          </p:cNvPr>
          <p:cNvSpPr/>
          <p:nvPr/>
        </p:nvSpPr>
        <p:spPr>
          <a:xfrm>
            <a:off x="2765216" y="5812747"/>
            <a:ext cx="3617653" cy="465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3231" rIns="33231" bIns="33231" rtlCol="0" anchor="ctr"/>
          <a:lstStyle/>
          <a:p>
            <a:pPr algn="ctr"/>
            <a:r>
              <a:rPr lang="en-US" altLang="ja-JP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</a:t>
            </a:r>
            <a:r>
              <a:rPr lang="en-US" altLang="ja-JP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029281" y="1412523"/>
            <a:ext cx="5099309" cy="256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09600" indent="-609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　調査の内容及び計画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　実施体制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　予算の概算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　補足資料</a:t>
            </a:r>
          </a:p>
        </p:txBody>
      </p:sp>
      <p:sp>
        <p:nvSpPr>
          <p:cNvPr id="9219" name="Rectangle 1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90657" y="538163"/>
            <a:ext cx="77724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z="36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発表内容</a:t>
            </a:r>
            <a:endParaRPr lang="ja-JP" altLang="en-US" sz="36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1273515" y="4838788"/>
            <a:ext cx="6610840" cy="91986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+mn-ea"/>
                <a:ea typeface="+mn-ea"/>
              </a:rPr>
              <a:t>　・「発表内容」の記載例（適時アレンジください）</a:t>
            </a:r>
            <a:endParaRPr lang="en-US" altLang="ja-JP" sz="2400" dirty="0">
              <a:solidFill>
                <a:srgbClr val="FF0000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+mn-ea"/>
                <a:ea typeface="+mn-ea"/>
              </a:rPr>
              <a:t>　・提出時、この赤枠は削除ください。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5">
            <a:extLst>
              <a:ext uri="{FF2B5EF4-FFF2-40B4-BE49-F238E27FC236}">
                <a16:creationId xmlns:a16="http://schemas.microsoft.com/office/drawing/2014/main" id="{7D20CE4F-178C-7282-BDE0-BB079A0AF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02" y="1049338"/>
            <a:ext cx="7078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　調査目的</a:t>
            </a:r>
          </a:p>
        </p:txBody>
      </p:sp>
      <p:sp>
        <p:nvSpPr>
          <p:cNvPr id="11266" name="Rectangle 106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8133" y="328613"/>
            <a:ext cx="7772400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z="3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 </a:t>
            </a:r>
            <a:r>
              <a:rPr lang="ja-JP" altLang="en-US" sz="32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調査の内容及び計画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4BA1D5-CFEF-E30D-6F85-3C5C5EC4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7" y="2958353"/>
            <a:ext cx="6042936" cy="107576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+mn-ea"/>
                <a:ea typeface="+mn-ea"/>
              </a:rPr>
              <a:t>　・スライド　ひな型　（適時アレンジください）</a:t>
            </a:r>
            <a:endParaRPr lang="en-US" altLang="ja-JP" sz="240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+mn-ea"/>
                <a:ea typeface="+mn-ea"/>
              </a:rPr>
              <a:t>　・提出時、この赤枠は削除ください。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0169422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624</Words>
  <PresentationFormat>画面に合わせる (4:3)</PresentationFormat>
  <Paragraphs>40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BIZ UDPゴシック</vt:lpstr>
      <vt:lpstr>ＭＳ Ｐゴシック</vt:lpstr>
      <vt:lpstr>Calibri</vt:lpstr>
      <vt:lpstr>Times New Roman</vt:lpstr>
      <vt:lpstr>標準デザイン</vt:lpstr>
      <vt:lpstr>PowerPoint プレゼンテーション</vt:lpstr>
      <vt:lpstr>PowerPoint プレゼンテーション</vt:lpstr>
      <vt:lpstr>発表内容</vt:lpstr>
      <vt:lpstr>1. 調査の内容及び計画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