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72" r:id="rId7"/>
    <p:sldId id="284" r:id="rId8"/>
    <p:sldId id="285" r:id="rId9"/>
    <p:sldId id="286" r:id="rId10"/>
    <p:sldId id="270" r:id="rId11"/>
    <p:sldId id="268" r:id="rId12"/>
    <p:sldId id="275" r:id="rId13"/>
    <p:sldId id="281" r:id="rId14"/>
    <p:sldId id="279" r:id="rId15"/>
    <p:sldId id="280"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C22552-90EE-43F3-9209-CBBC35F39883}" v="122" dt="2025-09-02T06:32:43.45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61" d="100"/>
          <a:sy n="61" d="100"/>
        </p:scale>
        <p:origin x="1282"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revisionInfo.xml" Type="http://schemas.microsoft.com/office/2015/10/relationships/revisionInfo"/><Relationship Id="rId24"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2025/9/5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2025/9/5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2025/9/5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35781" y="4384670"/>
            <a:ext cx="8466630" cy="1292393"/>
          </a:xfrm>
        </p:spPr>
        <p:txBody>
          <a:bodyPr>
            <a:noAutofit/>
          </a:bodyPr>
          <a:lstStyle/>
          <a:p>
            <a:pPr algn="l"/>
            <a:r>
              <a:rPr kumimoji="1" lang="ja-JP" altLang="en-US" sz="1600" dirty="0">
                <a:solidFill>
                  <a:schemeClr val="tx1"/>
                </a:solidFill>
                <a:latin typeface="+mn-ea"/>
              </a:rPr>
              <a:t>提案機関　 </a:t>
            </a:r>
            <a:r>
              <a:rPr lang="ja-JP" altLang="en-US" sz="1600" dirty="0">
                <a:solidFill>
                  <a:schemeClr val="tx1"/>
                </a:solidFill>
                <a:latin typeface="+mn-ea"/>
              </a:rPr>
              <a:t>：〇〇〇〇、〇〇〇〇、〇〇〇〇・・・</a:t>
            </a:r>
            <a:endParaRPr lang="en-US" altLang="ja-JP" sz="1600" dirty="0">
              <a:solidFill>
                <a:schemeClr val="tx1"/>
              </a:solidFill>
              <a:latin typeface="+mn-ea"/>
            </a:endParaRPr>
          </a:p>
          <a:p>
            <a:pPr algn="l"/>
            <a:r>
              <a:rPr kumimoji="1" lang="ja-JP" altLang="en-US" sz="1600" dirty="0">
                <a:solidFill>
                  <a:schemeClr val="tx1"/>
                </a:solidFill>
                <a:latin typeface="+mn-ea"/>
              </a:rPr>
              <a:t>実施期間 　：○年間（</a:t>
            </a:r>
            <a:r>
              <a:rPr lang="ja-JP" altLang="en-US" sz="1600" dirty="0">
                <a:solidFill>
                  <a:schemeClr val="tx1"/>
                </a:solidFill>
                <a:latin typeface="+mn-ea"/>
              </a:rPr>
              <a:t>２０２６年２月～２０●●年●●月）</a:t>
            </a:r>
            <a:endParaRPr kumimoji="1" lang="en-US" altLang="ja-JP" sz="1600" dirty="0">
              <a:solidFill>
                <a:schemeClr val="tx1"/>
              </a:solidFill>
              <a:latin typeface="+mn-ea"/>
            </a:endParaRPr>
          </a:p>
          <a:p>
            <a:pPr algn="l"/>
            <a:r>
              <a:rPr lang="ja-JP" altLang="en-US" sz="1600" dirty="0">
                <a:solidFill>
                  <a:schemeClr val="tx1"/>
                </a:solidFill>
                <a:latin typeface="+mn-ea"/>
              </a:rPr>
              <a:t>助成対象額</a:t>
            </a:r>
            <a:r>
              <a:rPr kumimoji="1" lang="ja-JP" altLang="en-US" sz="1600" dirty="0">
                <a:solidFill>
                  <a:schemeClr val="tx1"/>
                </a:solidFill>
                <a:latin typeface="+mn-ea"/>
              </a:rPr>
              <a:t>：○</a:t>
            </a:r>
            <a:r>
              <a:rPr lang="en-US" altLang="ja-JP" sz="1600" dirty="0">
                <a:solidFill>
                  <a:schemeClr val="tx1"/>
                </a:solidFill>
                <a:latin typeface="+mn-ea"/>
              </a:rPr>
              <a:t> , </a:t>
            </a:r>
            <a:r>
              <a:rPr kumimoji="1" lang="ja-JP" altLang="en-US" sz="1600" dirty="0">
                <a:solidFill>
                  <a:schemeClr val="tx1"/>
                </a:solidFill>
                <a:latin typeface="+mn-ea"/>
              </a:rPr>
              <a:t>○○○百万円　（内、初回交付期間：</a:t>
            </a:r>
            <a:r>
              <a:rPr lang="ja-JP" altLang="en-US" sz="1600" dirty="0">
                <a:solidFill>
                  <a:schemeClr val="tx1"/>
                </a:solidFill>
                <a:latin typeface="+mn-ea"/>
              </a:rPr>
              <a:t> ○</a:t>
            </a:r>
            <a:r>
              <a:rPr lang="en-US" altLang="ja-JP" sz="1600" dirty="0">
                <a:solidFill>
                  <a:schemeClr val="tx1"/>
                </a:solidFill>
                <a:latin typeface="+mn-ea"/>
              </a:rPr>
              <a:t> , </a:t>
            </a:r>
            <a:r>
              <a:rPr lang="ja-JP" altLang="en-US" sz="1600" dirty="0">
                <a:solidFill>
                  <a:schemeClr val="tx1"/>
                </a:solidFill>
                <a:latin typeface="+mn-ea"/>
              </a:rPr>
              <a:t>○○○</a:t>
            </a:r>
            <a:r>
              <a:rPr kumimoji="1" lang="ja-JP" altLang="en-US" sz="1600" dirty="0">
                <a:solidFill>
                  <a:schemeClr val="tx1"/>
                </a:solidFill>
                <a:latin typeface="+mn-ea"/>
              </a:rPr>
              <a:t>百万円）</a:t>
            </a:r>
            <a:endParaRPr kumimoji="1" lang="en-US" altLang="ja-JP" sz="1600" dirty="0">
              <a:solidFill>
                <a:schemeClr val="tx1"/>
              </a:solidFill>
              <a:latin typeface="+mn-ea"/>
            </a:endParaRPr>
          </a:p>
          <a:p>
            <a:pPr algn="l"/>
            <a:r>
              <a:rPr lang="ja-JP" altLang="en-US" sz="1600" dirty="0">
                <a:solidFill>
                  <a:schemeClr val="tx1"/>
                </a:solidFill>
                <a:latin typeface="+mn-ea"/>
              </a:rPr>
              <a:t>助成金額　 ：○</a:t>
            </a:r>
            <a:r>
              <a:rPr lang="en-US" altLang="ja-JP" sz="1600" dirty="0">
                <a:solidFill>
                  <a:schemeClr val="tx1"/>
                </a:solidFill>
                <a:latin typeface="+mn-ea"/>
              </a:rPr>
              <a:t> , </a:t>
            </a:r>
            <a:r>
              <a:rPr lang="ja-JP" altLang="en-US" sz="1600" dirty="0">
                <a:solidFill>
                  <a:schemeClr val="tx1"/>
                </a:solidFill>
                <a:latin typeface="+mn-ea"/>
              </a:rPr>
              <a:t>○○○百万円　（内、初回交付期間： ○</a:t>
            </a:r>
            <a:r>
              <a:rPr lang="en-US" altLang="ja-JP" sz="1600" dirty="0">
                <a:solidFill>
                  <a:schemeClr val="tx1"/>
                </a:solidFill>
                <a:latin typeface="+mn-ea"/>
              </a:rPr>
              <a:t> , </a:t>
            </a:r>
            <a:r>
              <a:rPr lang="ja-JP" altLang="en-US" sz="1600" dirty="0">
                <a:solidFill>
                  <a:schemeClr val="tx1"/>
                </a:solidFill>
                <a:latin typeface="+mn-ea"/>
              </a:rPr>
              <a:t>○○○百万円）</a:t>
            </a:r>
            <a:endParaRPr lang="en-US" altLang="ja-JP" sz="1600" dirty="0">
              <a:solidFill>
                <a:schemeClr val="tx1"/>
              </a:solidFill>
              <a:latin typeface="+mn-ea"/>
            </a:endParaRPr>
          </a:p>
          <a:p>
            <a:pPr algn="l"/>
            <a:endParaRPr kumimoji="1" lang="en-US" altLang="ja-JP" sz="1600" dirty="0">
              <a:solidFill>
                <a:schemeClr val="tx1"/>
              </a:solidFill>
              <a:latin typeface="+mn-ea"/>
            </a:endParaRPr>
          </a:p>
          <a:p>
            <a:pPr algn="l"/>
            <a:endParaRPr kumimoji="1" lang="en-US" altLang="ja-JP" sz="1600" dirty="0">
              <a:solidFill>
                <a:schemeClr val="tx1"/>
              </a:solidFill>
              <a:latin typeface="+mn-ea"/>
            </a:endParaRPr>
          </a:p>
          <a:p>
            <a:pPr algn="l"/>
            <a:endParaRPr kumimoji="1" lang="ja-JP" altLang="en-US" sz="1600" dirty="0">
              <a:solidFill>
                <a:schemeClr val="tx1"/>
              </a:solidFill>
              <a:latin typeface="+mn-ea"/>
            </a:endParaRPr>
          </a:p>
        </p:txBody>
      </p:sp>
      <p:sp>
        <p:nvSpPr>
          <p:cNvPr id="5" name="テキスト ボックス 4"/>
          <p:cNvSpPr txBox="1"/>
          <p:nvPr/>
        </p:nvSpPr>
        <p:spPr>
          <a:xfrm>
            <a:off x="7368054" y="2533053"/>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109306" y="3547663"/>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共同提案の場合、代表機関を一番左に記述し、共同提案者を続けて併記してください。委託先、共同研究先はその旨明示の上、記載ください。</a:t>
            </a:r>
            <a:endParaRPr lang="en-US" altLang="ja-JP" dirty="0">
              <a:latin typeface="+mn-ea"/>
            </a:endParaRPr>
          </a:p>
        </p:txBody>
      </p:sp>
      <p:sp>
        <p:nvSpPr>
          <p:cNvPr id="9" name="テキスト ボックス 8"/>
          <p:cNvSpPr txBox="1"/>
          <p:nvPr/>
        </p:nvSpPr>
        <p:spPr>
          <a:xfrm>
            <a:off x="3195155" y="33629"/>
            <a:ext cx="5922046"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ja-JP" b="1" dirty="0"/>
              <a:t>別添１</a:t>
            </a:r>
            <a:r>
              <a:rPr lang="ja-JP" altLang="en-US" b="1" dirty="0">
                <a:latin typeface="+mn-ea"/>
              </a:rPr>
              <a:t>の注意書きの観点も参照し、提案書の概要となるように作成してください。</a:t>
            </a:r>
            <a:endParaRPr lang="en-US" altLang="ja-JP" b="1"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811098"/>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9208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応募する研究開発項目名を記載ください。（例：（ｆ３））</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7</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39860" y="4289332"/>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実施期間は、２０２６年２月の事業開始を想定してください。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903956" y="4846335"/>
            <a:ext cx="2213245" cy="67065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提案予算（全期間全体）と初回契約期間提案額を記載してください。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000" y="57600"/>
            <a:ext cx="6156000" cy="562074"/>
          </a:xfrm>
        </p:spPr>
        <p:style>
          <a:lnRef idx="0">
            <a:schemeClr val="accent5"/>
          </a:lnRef>
          <a:fillRef idx="3">
            <a:schemeClr val="accent5"/>
          </a:fillRef>
          <a:effectRef idx="3">
            <a:schemeClr val="accent5"/>
          </a:effectRef>
          <a:fontRef idx="minor">
            <a:schemeClr val="lt1"/>
          </a:fontRef>
        </p:style>
        <p:txBody>
          <a:bodyPr anchor="t">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・事業化計画書の１．項について要約して簡潔に記載ください。</a:t>
            </a:r>
            <a:endParaRPr lang="en-US" altLang="ja-JP" sz="1200" i="1" dirty="0">
              <a:solidFill>
                <a:schemeClr val="bg1"/>
              </a:solidFill>
              <a:latin typeface="+mn-ea"/>
            </a:endParaRPr>
          </a:p>
        </p:txBody>
      </p:sp>
      <p:sp>
        <p:nvSpPr>
          <p:cNvPr id="13" name="テキスト ボックス 12"/>
          <p:cNvSpPr txBox="1"/>
          <p:nvPr/>
        </p:nvSpPr>
        <p:spPr>
          <a:xfrm>
            <a:off x="4199078" y="3249563"/>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事業化計画書の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schemeClr val="bg1"/>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184665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0000FF"/>
                </a:solidFill>
                <a:latin typeface="+mn-ea"/>
              </a:rPr>
              <a:t>※</a:t>
            </a:r>
            <a:r>
              <a:rPr lang="ja-JP" altLang="en-US" sz="1200" dirty="0">
                <a:solidFill>
                  <a:srgbClr val="0000FF"/>
                </a:solidFill>
                <a:latin typeface="+mn-ea"/>
              </a:rPr>
              <a:t>記載することが期待される内容の詳細は様式第</a:t>
            </a:r>
            <a:r>
              <a:rPr lang="en-US" altLang="ja-JP" sz="1200" dirty="0">
                <a:solidFill>
                  <a:srgbClr val="0000FF"/>
                </a:solidFill>
                <a:latin typeface="+mn-ea"/>
              </a:rPr>
              <a:t>1</a:t>
            </a:r>
            <a:r>
              <a:rPr lang="ja-JP" altLang="en-US" sz="1200" dirty="0">
                <a:solidFill>
                  <a:srgbClr val="0000FF"/>
                </a:solidFill>
                <a:latin typeface="+mn-ea"/>
              </a:rPr>
              <a:t>の添付資料２（事業化計画書）をご参照ください。</a:t>
            </a:r>
            <a:endParaRPr lang="en-US" altLang="ja-JP" sz="1200" dirty="0">
              <a:solidFill>
                <a:srgbClr val="0000FF"/>
              </a:solidFill>
              <a:latin typeface="+mn-ea"/>
            </a:endParaRPr>
          </a:p>
        </p:txBody>
      </p:sp>
      <p:sp>
        <p:nvSpPr>
          <p:cNvPr id="3" name="正方形/長方形 2">
            <a:extLst>
              <a:ext uri="{FF2B5EF4-FFF2-40B4-BE49-F238E27FC236}">
                <a16:creationId xmlns:a16="http://schemas.microsoft.com/office/drawing/2014/main" id="{24234189-DA0C-CB9D-D254-3A93597F0350}"/>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 name="スライド番号プレースホルダ 2">
            <a:extLst>
              <a:ext uri="{FF2B5EF4-FFF2-40B4-BE49-F238E27FC236}">
                <a16:creationId xmlns:a16="http://schemas.microsoft.com/office/drawing/2014/main" id="{D9E32D9C-2A72-B5A9-A08F-782CC3175276}"/>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08000" y="792000"/>
            <a:ext cx="2534969" cy="3348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2823" y="1299125"/>
            <a:ext cx="8318318"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○売上見通し（単位：百万円）</a:t>
            </a: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年度（事業終了）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○売上見通し設定の考え方（算出の基本となる製品、サービス等の予定価格等を具体的に記述すること。）</a:t>
            </a: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a:t>
            </a:r>
            <a:endParaRPr lang="en-US" altLang="ja-JP" sz="1200" dirty="0">
              <a:solidFill>
                <a:srgbClr val="3333CC"/>
              </a:solidFill>
              <a:latin typeface="+mn-ea"/>
            </a:endParaRPr>
          </a:p>
        </p:txBody>
      </p:sp>
      <p:sp>
        <p:nvSpPr>
          <p:cNvPr id="20" name="テキスト ボックス 19"/>
          <p:cNvSpPr txBox="1"/>
          <p:nvPr/>
        </p:nvSpPr>
        <p:spPr>
          <a:xfrm>
            <a:off x="4644008" y="772766"/>
            <a:ext cx="429116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・事業化計画書の４．売上見通しについて</a:t>
            </a:r>
            <a:r>
              <a:rPr lang="ja-JP" altLang="en-US" sz="1200" i="1" dirty="0">
                <a:solidFill>
                  <a:prstClr val="white"/>
                </a:solidFill>
                <a:latin typeface="+mn-ea"/>
              </a:rPr>
              <a:t>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275000"/>
            <a:ext cx="8568956" cy="276999"/>
          </a:xfrm>
          <a:prstGeom prst="rect">
            <a:avLst/>
          </a:prstGeom>
          <a:noFill/>
        </p:spPr>
        <p:txBody>
          <a:bodyPr wrap="square" rtlCol="0">
            <a:spAutoFit/>
          </a:bodyPr>
          <a:lstStyle/>
          <a:p>
            <a:r>
              <a:rPr lang="en-US" altLang="ja-JP" sz="1200" dirty="0">
                <a:solidFill>
                  <a:srgbClr val="0000FF"/>
                </a:solidFill>
              </a:rPr>
              <a:t>※</a:t>
            </a:r>
            <a:r>
              <a:rPr lang="ja-JP" altLang="en-US" sz="1200" dirty="0">
                <a:solidFill>
                  <a:srgbClr val="0000FF"/>
                </a:solidFill>
              </a:rPr>
              <a:t>規模が大きい場合は、億円単位として頂いても結構です。</a:t>
            </a:r>
          </a:p>
        </p:txBody>
      </p:sp>
      <p:sp>
        <p:nvSpPr>
          <p:cNvPr id="9" name="タイトル 1"/>
          <p:cNvSpPr txBox="1">
            <a:spLocks/>
          </p:cNvSpPr>
          <p:nvPr/>
        </p:nvSpPr>
        <p:spPr>
          <a:xfrm>
            <a:off x="107504" y="57600"/>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chor="t">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
        <p:nvSpPr>
          <p:cNvPr id="2" name="正方形/長方形 1">
            <a:extLst>
              <a:ext uri="{FF2B5EF4-FFF2-40B4-BE49-F238E27FC236}">
                <a16:creationId xmlns:a16="http://schemas.microsoft.com/office/drawing/2014/main" id="{185241FF-8CE2-7BFB-D4DC-2472ACEA811A}"/>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3" name="スライド番号プレースホルダ 2">
            <a:extLst>
              <a:ext uri="{FF2B5EF4-FFF2-40B4-BE49-F238E27FC236}">
                <a16:creationId xmlns:a16="http://schemas.microsoft.com/office/drawing/2014/main" id="{C51450A3-8281-96C1-6078-ADD0D50D2A59}"/>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11</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0000" y="790798"/>
            <a:ext cx="8208913" cy="646331"/>
          </a:xfrm>
          <a:prstGeom prst="rect">
            <a:avLst/>
          </a:prstGeom>
          <a:noFill/>
        </p:spPr>
        <p:txBody>
          <a:bodyPr wrap="square" rtlCol="0">
            <a:spAutoFit/>
          </a:bodyPr>
          <a:lstStyle/>
          <a:p>
            <a:r>
              <a:rPr lang="ja-JP" altLang="en-US" dirty="0"/>
              <a:t>助成対象総額</a:t>
            </a:r>
            <a:r>
              <a:rPr kumimoji="1" lang="ja-JP" altLang="en-US" dirty="0"/>
              <a:t>：〇</a:t>
            </a:r>
            <a:r>
              <a:rPr kumimoji="1" lang="en-US" altLang="ja-JP" dirty="0"/>
              <a:t>,</a:t>
            </a:r>
            <a:r>
              <a:rPr kumimoji="1" lang="ja-JP" altLang="en-US" dirty="0"/>
              <a:t>〇〇〇百万円 （内、</a:t>
            </a:r>
            <a:r>
              <a:rPr lang="ja-JP" altLang="en-US" dirty="0">
                <a:latin typeface="+mn-ea"/>
              </a:rPr>
              <a:t>初回交付期間：○</a:t>
            </a:r>
            <a:r>
              <a:rPr lang="en-US" altLang="ja-JP" dirty="0">
                <a:latin typeface="+mn-ea"/>
              </a:rPr>
              <a:t> , </a:t>
            </a:r>
            <a:r>
              <a:rPr lang="ja-JP" altLang="en-US" dirty="0">
                <a:latin typeface="+mn-ea"/>
              </a:rPr>
              <a:t>○○○百万円</a:t>
            </a:r>
            <a:r>
              <a:rPr kumimoji="1" lang="ja-JP" altLang="en-US" dirty="0"/>
              <a:t>）</a:t>
            </a:r>
            <a:endParaRPr kumimoji="1" lang="en-US" altLang="ja-JP" dirty="0"/>
          </a:p>
          <a:p>
            <a:r>
              <a:rPr lang="ja-JP" altLang="en-US" dirty="0"/>
              <a:t>助成金総額     ：〇</a:t>
            </a:r>
            <a:r>
              <a:rPr lang="en-US" altLang="ja-JP" dirty="0"/>
              <a:t>,</a:t>
            </a:r>
            <a:r>
              <a:rPr lang="ja-JP" altLang="en-US" dirty="0"/>
              <a:t>〇〇〇百万円 （内、</a:t>
            </a:r>
            <a:r>
              <a:rPr lang="ja-JP" altLang="en-US" dirty="0">
                <a:latin typeface="+mn-ea"/>
              </a:rPr>
              <a:t>初回交付期間：○</a:t>
            </a:r>
            <a:r>
              <a:rPr lang="en-US" altLang="ja-JP" dirty="0">
                <a:latin typeface="+mn-ea"/>
              </a:rPr>
              <a:t> , </a:t>
            </a:r>
            <a:r>
              <a:rPr lang="ja-JP" altLang="en-US" dirty="0">
                <a:latin typeface="+mn-ea"/>
              </a:rPr>
              <a:t>○○○百万円</a:t>
            </a:r>
            <a:r>
              <a:rPr lang="ja-JP" altLang="en-US" dirty="0"/>
              <a:t>）</a:t>
            </a:r>
            <a:endParaRPr kumimoji="1" lang="ja-JP" altLang="en-US" dirty="0"/>
          </a:p>
        </p:txBody>
      </p:sp>
      <p:sp>
        <p:nvSpPr>
          <p:cNvPr id="8" name="テキスト ボックス 7"/>
          <p:cNvSpPr txBox="1"/>
          <p:nvPr/>
        </p:nvSpPr>
        <p:spPr>
          <a:xfrm>
            <a:off x="5918760" y="19500"/>
            <a:ext cx="320384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a:p>
            <a:r>
              <a:rPr lang="ja-JP" altLang="en-US" sz="1200" i="1" dirty="0">
                <a:solidFill>
                  <a:prstClr val="white"/>
                </a:solidFill>
                <a:latin typeface="+mn-ea"/>
              </a:rPr>
              <a:t>年度の列は適宜追加・削除ください。</a:t>
            </a:r>
            <a:endParaRPr lang="en-US" altLang="ja-JP" sz="1200" i="1" dirty="0">
              <a:solidFill>
                <a:prstClr val="white"/>
              </a:solidFill>
              <a:latin typeface="+mn-ea"/>
            </a:endParaRPr>
          </a:p>
        </p:txBody>
      </p:sp>
      <p:sp>
        <p:nvSpPr>
          <p:cNvPr id="10" name="タイトル 1"/>
          <p:cNvSpPr txBox="1">
            <a:spLocks/>
          </p:cNvSpPr>
          <p:nvPr/>
        </p:nvSpPr>
        <p:spPr>
          <a:xfrm>
            <a:off x="107504" y="57600"/>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９．予算額と内訳（全期間総括表）　</a:t>
            </a:r>
          </a:p>
        </p:txBody>
      </p:sp>
      <p:graphicFrame>
        <p:nvGraphicFramePr>
          <p:cNvPr id="3" name="表 2">
            <a:extLst>
              <a:ext uri="{FF2B5EF4-FFF2-40B4-BE49-F238E27FC236}">
                <a16:creationId xmlns:a16="http://schemas.microsoft.com/office/drawing/2014/main" id="{A4CD0081-EE5D-8DBB-8BD2-D747AD08AA68}"/>
              </a:ext>
            </a:extLst>
          </p:cNvPr>
          <p:cNvGraphicFramePr>
            <a:graphicFrameLocks noGrp="1"/>
          </p:cNvGraphicFramePr>
          <p:nvPr>
            <p:extLst>
              <p:ext uri="{D42A27DB-BD31-4B8C-83A1-F6EECF244321}">
                <p14:modId xmlns:p14="http://schemas.microsoft.com/office/powerpoint/2010/main" val="477999390"/>
              </p:ext>
            </p:extLst>
          </p:nvPr>
        </p:nvGraphicFramePr>
        <p:xfrm>
          <a:off x="224515" y="1584000"/>
          <a:ext cx="8694972" cy="4917090"/>
        </p:xfrm>
        <a:graphic>
          <a:graphicData uri="http://schemas.openxmlformats.org/drawingml/2006/table">
            <a:tbl>
              <a:tblPr firstRow="1" bandRow="1">
                <a:tableStyleId>{5C22544A-7EE6-4342-B048-85BDC9FD1C3A}</a:tableStyleId>
              </a:tblPr>
              <a:tblGrid>
                <a:gridCol w="1580903">
                  <a:extLst>
                    <a:ext uri="{9D8B030D-6E8A-4147-A177-3AD203B41FA5}">
                      <a16:colId xmlns:a16="http://schemas.microsoft.com/office/drawing/2014/main" val="20000"/>
                    </a:ext>
                  </a:extLst>
                </a:gridCol>
                <a:gridCol w="1077889">
                  <a:extLst>
                    <a:ext uri="{9D8B030D-6E8A-4147-A177-3AD203B41FA5}">
                      <a16:colId xmlns:a16="http://schemas.microsoft.com/office/drawing/2014/main" val="20003"/>
                    </a:ext>
                  </a:extLst>
                </a:gridCol>
                <a:gridCol w="1006030">
                  <a:extLst>
                    <a:ext uri="{9D8B030D-6E8A-4147-A177-3AD203B41FA5}">
                      <a16:colId xmlns:a16="http://schemas.microsoft.com/office/drawing/2014/main" val="20001"/>
                    </a:ext>
                  </a:extLst>
                </a:gridCol>
                <a:gridCol w="1006030">
                  <a:extLst>
                    <a:ext uri="{9D8B030D-6E8A-4147-A177-3AD203B41FA5}">
                      <a16:colId xmlns:a16="http://schemas.microsoft.com/office/drawing/2014/main" val="932572701"/>
                    </a:ext>
                  </a:extLst>
                </a:gridCol>
                <a:gridCol w="1006030">
                  <a:extLst>
                    <a:ext uri="{9D8B030D-6E8A-4147-A177-3AD203B41FA5}">
                      <a16:colId xmlns:a16="http://schemas.microsoft.com/office/drawing/2014/main" val="20002"/>
                    </a:ext>
                  </a:extLst>
                </a:gridCol>
                <a:gridCol w="1006030">
                  <a:extLst>
                    <a:ext uri="{9D8B030D-6E8A-4147-A177-3AD203B41FA5}">
                      <a16:colId xmlns:a16="http://schemas.microsoft.com/office/drawing/2014/main" val="20006"/>
                    </a:ext>
                  </a:extLst>
                </a:gridCol>
                <a:gridCol w="1006030">
                  <a:extLst>
                    <a:ext uri="{9D8B030D-6E8A-4147-A177-3AD203B41FA5}">
                      <a16:colId xmlns:a16="http://schemas.microsoft.com/office/drawing/2014/main" val="4124334990"/>
                    </a:ext>
                  </a:extLst>
                </a:gridCol>
                <a:gridCol w="1006030">
                  <a:extLst>
                    <a:ext uri="{9D8B030D-6E8A-4147-A177-3AD203B41FA5}">
                      <a16:colId xmlns:a16="http://schemas.microsoft.com/office/drawing/2014/main" val="2292062701"/>
                    </a:ext>
                  </a:extLst>
                </a:gridCol>
              </a:tblGrid>
              <a:tr h="37326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N1</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N2</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N4</a:t>
                      </a:r>
                      <a:r>
                        <a:rPr kumimoji="1" lang="ja-JP" altLang="en-US" sz="1800" dirty="0">
                          <a:latin typeface="+mn-ea"/>
                          <a:ea typeface="+mn-ea"/>
                        </a:rPr>
                        <a:t>年度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n-ea"/>
                          <a:ea typeface="+mn-ea"/>
                        </a:rPr>
                        <a:t>N5</a:t>
                      </a:r>
                      <a:r>
                        <a:rPr kumimoji="1" lang="ja-JP" altLang="en-US" sz="1800" dirty="0">
                          <a:latin typeface="+mn-ea"/>
                          <a:ea typeface="+mn-ea"/>
                        </a:rPr>
                        <a:t>年度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n-ea"/>
                          <a:ea typeface="+mn-ea"/>
                        </a:rPr>
                        <a:t>N6</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659631">
                <a:tc>
                  <a:txBody>
                    <a:bodyPr/>
                    <a:lstStyle/>
                    <a:p>
                      <a:r>
                        <a:rPr kumimoji="1" lang="ja-JP" altLang="en-US" dirty="0"/>
                        <a:t>（株）〇〇〇〇</a:t>
                      </a:r>
                    </a:p>
                  </a:txBody>
                  <a:tcPr marL="36000" marR="36000"/>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596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815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内、委託：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815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内、共同研究：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59631">
                <a:tc>
                  <a:txBody>
                    <a:bodyPr/>
                    <a:lstStyle/>
                    <a:p>
                      <a:r>
                        <a:rPr kumimoji="1" lang="ja-JP" altLang="en-US" dirty="0"/>
                        <a:t>合計</a:t>
                      </a:r>
                    </a:p>
                  </a:txBody>
                  <a:tcPr marL="36000" marR="36000"/>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933171">
                <a:tc>
                  <a:txBody>
                    <a:bodyPr/>
                    <a:lstStyle/>
                    <a:p>
                      <a:r>
                        <a:rPr kumimoji="1" lang="ja-JP" altLang="en-US" dirty="0"/>
                        <a:t>助成金（</a:t>
                      </a:r>
                      <a:r>
                        <a:rPr kumimoji="1" lang="en-US" altLang="ja-JP" dirty="0"/>
                        <a:t>NEDO</a:t>
                      </a:r>
                      <a:r>
                        <a:rPr kumimoji="1" lang="ja-JP" altLang="en-US" dirty="0"/>
                        <a:t>負担分）の額</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solidFill>
                            <a:schemeClr val="tx1"/>
                          </a:solidFill>
                        </a:rPr>
                        <a:t>助成率〇</a:t>
                      </a:r>
                      <a:r>
                        <a:rPr kumimoji="1" lang="en-US" altLang="ja-JP" dirty="0"/>
                        <a:t>/</a:t>
                      </a:r>
                      <a:r>
                        <a:rPr kumimoji="1" lang="ja-JP" altLang="en-US" dirty="0"/>
                        <a:t>○</a:t>
                      </a:r>
                      <a:r>
                        <a:rPr kumimoji="1" lang="en-US" altLang="ja-JP" dirty="0"/>
                        <a:t>】</a:t>
                      </a:r>
                      <a:endParaRPr kumimoji="1" lang="ja-JP" altLang="en-US" dirty="0"/>
                    </a:p>
                  </a:txBody>
                  <a:tcPr marL="36000" marR="36000"/>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4" name="テキスト ボックス 3">
            <a:extLst>
              <a:ext uri="{FF2B5EF4-FFF2-40B4-BE49-F238E27FC236}">
                <a16:creationId xmlns:a16="http://schemas.microsoft.com/office/drawing/2014/main" id="{F027383C-A536-D1FD-8D9C-CDA524D40328}"/>
              </a:ext>
            </a:extLst>
          </p:cNvPr>
          <p:cNvSpPr txBox="1"/>
          <p:nvPr/>
        </p:nvSpPr>
        <p:spPr>
          <a:xfrm>
            <a:off x="7609471" y="1312171"/>
            <a:ext cx="1499033" cy="338554"/>
          </a:xfrm>
          <a:prstGeom prst="rect">
            <a:avLst/>
          </a:prstGeom>
          <a:noFill/>
        </p:spPr>
        <p:txBody>
          <a:bodyPr wrap="square" rtlCol="0">
            <a:spAutoFit/>
          </a:bodyPr>
          <a:lstStyle/>
          <a:p>
            <a:r>
              <a:rPr kumimoji="1" lang="ja-JP" altLang="en-US" sz="1600" dirty="0"/>
              <a:t>（単位）百万円</a:t>
            </a:r>
          </a:p>
        </p:txBody>
      </p:sp>
      <p:sp>
        <p:nvSpPr>
          <p:cNvPr id="2" name="スライド番号プレースホルダ 2">
            <a:extLst>
              <a:ext uri="{FF2B5EF4-FFF2-40B4-BE49-F238E27FC236}">
                <a16:creationId xmlns:a16="http://schemas.microsoft.com/office/drawing/2014/main" id="{244AF962-CC68-987E-07CB-EBE3199C5986}"/>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12</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sp>
        <p:nvSpPr>
          <p:cNvPr id="10" name="タイトル 1"/>
          <p:cNvSpPr txBox="1">
            <a:spLocks/>
          </p:cNvSpPr>
          <p:nvPr/>
        </p:nvSpPr>
        <p:spPr>
          <a:xfrm>
            <a:off x="107505" y="57600"/>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graphicFrame>
        <p:nvGraphicFramePr>
          <p:cNvPr id="3" name="表 2">
            <a:extLst>
              <a:ext uri="{FF2B5EF4-FFF2-40B4-BE49-F238E27FC236}">
                <a16:creationId xmlns:a16="http://schemas.microsoft.com/office/drawing/2014/main" id="{FE247E5D-FC9E-08C6-F248-B22284F6925B}"/>
              </a:ext>
            </a:extLst>
          </p:cNvPr>
          <p:cNvGraphicFramePr>
            <a:graphicFrameLocks noGrp="1"/>
          </p:cNvGraphicFramePr>
          <p:nvPr>
            <p:extLst>
              <p:ext uri="{D42A27DB-BD31-4B8C-83A1-F6EECF244321}">
                <p14:modId xmlns:p14="http://schemas.microsoft.com/office/powerpoint/2010/main" val="2216557768"/>
              </p:ext>
            </p:extLst>
          </p:nvPr>
        </p:nvGraphicFramePr>
        <p:xfrm>
          <a:off x="270000" y="1584000"/>
          <a:ext cx="8675997" cy="5015736"/>
        </p:xfrm>
        <a:graphic>
          <a:graphicData uri="http://schemas.openxmlformats.org/drawingml/2006/table">
            <a:tbl>
              <a:tblPr firstRow="1" bandRow="1">
                <a:tableStyleId>{5C22544A-7EE6-4342-B048-85BDC9FD1C3A}</a:tableStyleId>
              </a:tblPr>
              <a:tblGrid>
                <a:gridCol w="1590250">
                  <a:extLst>
                    <a:ext uri="{9D8B030D-6E8A-4147-A177-3AD203B41FA5}">
                      <a16:colId xmlns:a16="http://schemas.microsoft.com/office/drawing/2014/main" val="20000"/>
                    </a:ext>
                  </a:extLst>
                </a:gridCol>
                <a:gridCol w="1156856">
                  <a:extLst>
                    <a:ext uri="{9D8B030D-6E8A-4147-A177-3AD203B41FA5}">
                      <a16:colId xmlns:a16="http://schemas.microsoft.com/office/drawing/2014/main" val="20002"/>
                    </a:ext>
                  </a:extLst>
                </a:gridCol>
                <a:gridCol w="1028316">
                  <a:extLst>
                    <a:ext uri="{9D8B030D-6E8A-4147-A177-3AD203B41FA5}">
                      <a16:colId xmlns:a16="http://schemas.microsoft.com/office/drawing/2014/main" val="3634264514"/>
                    </a:ext>
                  </a:extLst>
                </a:gridCol>
                <a:gridCol w="1028316">
                  <a:extLst>
                    <a:ext uri="{9D8B030D-6E8A-4147-A177-3AD203B41FA5}">
                      <a16:colId xmlns:a16="http://schemas.microsoft.com/office/drawing/2014/main" val="932572701"/>
                    </a:ext>
                  </a:extLst>
                </a:gridCol>
                <a:gridCol w="1028316">
                  <a:extLst>
                    <a:ext uri="{9D8B030D-6E8A-4147-A177-3AD203B41FA5}">
                      <a16:colId xmlns:a16="http://schemas.microsoft.com/office/drawing/2014/main" val="3703819195"/>
                    </a:ext>
                  </a:extLst>
                </a:gridCol>
                <a:gridCol w="979239">
                  <a:extLst>
                    <a:ext uri="{9D8B030D-6E8A-4147-A177-3AD203B41FA5}">
                      <a16:colId xmlns:a16="http://schemas.microsoft.com/office/drawing/2014/main" val="20006"/>
                    </a:ext>
                  </a:extLst>
                </a:gridCol>
                <a:gridCol w="932352">
                  <a:extLst>
                    <a:ext uri="{9D8B030D-6E8A-4147-A177-3AD203B41FA5}">
                      <a16:colId xmlns:a16="http://schemas.microsoft.com/office/drawing/2014/main" val="2202981195"/>
                    </a:ext>
                  </a:extLst>
                </a:gridCol>
                <a:gridCol w="932352">
                  <a:extLst>
                    <a:ext uri="{9D8B030D-6E8A-4147-A177-3AD203B41FA5}">
                      <a16:colId xmlns:a16="http://schemas.microsoft.com/office/drawing/2014/main" val="3657395102"/>
                    </a:ext>
                  </a:extLst>
                </a:gridCol>
              </a:tblGrid>
              <a:tr h="398367">
                <a:tc>
                  <a:txBody>
                    <a:bodyPr/>
                    <a:lstStyle/>
                    <a:p>
                      <a:endParaRPr kumimoji="1" lang="ja-JP" altLang="en-US" dirty="0"/>
                    </a:p>
                  </a:txBody>
                  <a:tcPr/>
                </a:tc>
                <a:tc>
                  <a:txBody>
                    <a:bodyPr/>
                    <a:lstStyle/>
                    <a:p>
                      <a:pPr algn="ctr"/>
                      <a:r>
                        <a:rPr kumimoji="1" lang="ja-JP" altLang="en-US" sz="1600" dirty="0">
                          <a:latin typeface="+mn-ea"/>
                          <a:ea typeface="+mn-ea"/>
                        </a:rPr>
                        <a:t>合計</a:t>
                      </a:r>
                    </a:p>
                  </a:txBody>
                  <a:tcPr anchor="ctr"/>
                </a:tc>
                <a:tc>
                  <a:txBody>
                    <a:bodyPr/>
                    <a:lstStyle/>
                    <a:p>
                      <a:pPr algn="ctr"/>
                      <a:r>
                        <a:rPr kumimoji="1" lang="en-US" altLang="ja-JP" sz="1800" dirty="0">
                          <a:latin typeface="+mn-ea"/>
                          <a:ea typeface="+mn-ea"/>
                        </a:rPr>
                        <a:t>N1</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N2</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N4</a:t>
                      </a:r>
                      <a:r>
                        <a:rPr kumimoji="1" lang="ja-JP" altLang="en-US" sz="1800" dirty="0">
                          <a:latin typeface="+mn-ea"/>
                          <a:ea typeface="+mn-ea"/>
                        </a:rPr>
                        <a:t>年度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n-ea"/>
                          <a:ea typeface="+mn-ea"/>
                        </a:rPr>
                        <a:t>N5</a:t>
                      </a:r>
                      <a:r>
                        <a:rPr kumimoji="1" lang="ja-JP" altLang="en-US" sz="1800" dirty="0">
                          <a:latin typeface="+mn-ea"/>
                          <a:ea typeface="+mn-ea"/>
                        </a:rPr>
                        <a:t>年度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n-ea"/>
                          <a:ea typeface="+mn-ea"/>
                        </a:rPr>
                        <a:t>N6</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398367">
                <a:tc>
                  <a:txBody>
                    <a:bodyPr/>
                    <a:lstStyle/>
                    <a:p>
                      <a:pPr algn="l"/>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98367">
                <a:tc>
                  <a:txBody>
                    <a:bodyPr/>
                    <a:lstStyle/>
                    <a:p>
                      <a:pPr algn="l"/>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98367">
                <a:tc>
                  <a:txBody>
                    <a:bodyPr/>
                    <a:lstStyle/>
                    <a:p>
                      <a:pPr algn="l"/>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98367">
                <a:tc>
                  <a:txBody>
                    <a:bodyPr/>
                    <a:lstStyle/>
                    <a:p>
                      <a:pPr algn="l"/>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8367">
                <a:tc>
                  <a:txBody>
                    <a:bodyPr/>
                    <a:lstStyle/>
                    <a:p>
                      <a:pPr algn="l"/>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398367">
                <a:tc>
                  <a:txBody>
                    <a:bodyPr/>
                    <a:lstStyle/>
                    <a:p>
                      <a:pPr algn="l"/>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398367">
                <a:tc>
                  <a:txBody>
                    <a:bodyPr/>
                    <a:lstStyle/>
                    <a:p>
                      <a:pPr algn="l"/>
                      <a:r>
                        <a:rPr kumimoji="1" lang="ja-JP" altLang="en-US" dirty="0"/>
                        <a:t>委託費・</a:t>
                      </a:r>
                      <a:endParaRPr kumimoji="1" lang="en-US" altLang="ja-JP" dirty="0"/>
                    </a:p>
                    <a:p>
                      <a:pPr algn="l"/>
                      <a:r>
                        <a:rPr kumimoji="1" lang="ja-JP" altLang="en-US" dirty="0"/>
                        <a:t>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98367">
                <a:tc>
                  <a:txBody>
                    <a:bodyPr/>
                    <a:lstStyle/>
                    <a:p>
                      <a:pPr algn="l"/>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995918">
                <a:tc>
                  <a:txBody>
                    <a:bodyPr/>
                    <a:lstStyle/>
                    <a:p>
                      <a:pPr algn="l"/>
                      <a:r>
                        <a:rPr kumimoji="1" lang="ja-JP" altLang="en-US" dirty="0"/>
                        <a:t>助成金（</a:t>
                      </a:r>
                      <a:r>
                        <a:rPr kumimoji="1" lang="en-US" altLang="ja-JP" dirty="0"/>
                        <a:t>NEDO</a:t>
                      </a:r>
                      <a:r>
                        <a:rPr kumimoji="1" lang="ja-JP" altLang="en-US" dirty="0"/>
                        <a:t>負担分）の額</a:t>
                      </a:r>
                      <a:endParaRPr kumimoji="1" lang="en-US" altLang="ja-JP" dirty="0"/>
                    </a:p>
                    <a:p>
                      <a:pPr algn="l"/>
                      <a:r>
                        <a:rPr kumimoji="1" lang="en-US" altLang="ja-JP" dirty="0"/>
                        <a:t>【</a:t>
                      </a:r>
                      <a:r>
                        <a:rPr kumimoji="1" lang="ja-JP" altLang="en-US" dirty="0">
                          <a:solidFill>
                            <a:schemeClr val="tx1"/>
                          </a:solidFill>
                        </a:rPr>
                        <a:t>助成率〇</a:t>
                      </a:r>
                      <a:r>
                        <a:rPr kumimoji="1" lang="en-US" altLang="ja-JP" dirty="0"/>
                        <a:t>/</a:t>
                      </a:r>
                      <a:r>
                        <a:rPr kumimoji="1" lang="ja-JP" altLang="en-US" dirty="0"/>
                        <a:t>○</a:t>
                      </a: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05334883"/>
                  </a:ext>
                </a:extLst>
              </a:tr>
            </a:tbl>
          </a:graphicData>
        </a:graphic>
      </p:graphicFrame>
      <p:sp>
        <p:nvSpPr>
          <p:cNvPr id="5" name="正方形/長方形 4">
            <a:extLst>
              <a:ext uri="{FF2B5EF4-FFF2-40B4-BE49-F238E27FC236}">
                <a16:creationId xmlns:a16="http://schemas.microsoft.com/office/drawing/2014/main" id="{53FEA4E3-A94C-7486-8124-9262373A91E7}"/>
              </a:ext>
            </a:extLst>
          </p:cNvPr>
          <p:cNvSpPr/>
          <p:nvPr/>
        </p:nvSpPr>
        <p:spPr>
          <a:xfrm>
            <a:off x="2483768" y="6124654"/>
            <a:ext cx="6183103"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altLang="ja-JP" sz="1200" i="1" dirty="0">
                <a:solidFill>
                  <a:prstClr val="white"/>
                </a:solidFill>
                <a:latin typeface="+mn-ea"/>
              </a:rPr>
              <a:t>※</a:t>
            </a:r>
            <a:r>
              <a:rPr lang="ja-JP" altLang="en-US" sz="1200" i="1" dirty="0">
                <a:solidFill>
                  <a:prstClr val="white"/>
                </a:solidFill>
                <a:latin typeface="+mn-ea"/>
              </a:rPr>
              <a:t>学術機関等に対する</a:t>
            </a:r>
            <a:r>
              <a:rPr lang="en-US" altLang="ja-JP" sz="1200" i="1" dirty="0">
                <a:solidFill>
                  <a:prstClr val="white"/>
                </a:solidFill>
                <a:latin typeface="+mn-ea"/>
              </a:rPr>
              <a:t>IV.</a:t>
            </a:r>
            <a:r>
              <a:rPr lang="ja-JP" altLang="en-US" sz="1200" i="1" dirty="0">
                <a:solidFill>
                  <a:prstClr val="white"/>
                </a:solidFill>
                <a:latin typeface="+mn-ea"/>
              </a:rPr>
              <a:t>委託費・共同研究費の場合は「間接経費」の積算が可能です。</a:t>
            </a:r>
            <a:endParaRPr lang="en-US" altLang="ja-JP" sz="1200" i="1" dirty="0">
              <a:solidFill>
                <a:prstClr val="white"/>
              </a:solidFill>
              <a:latin typeface="+mn-ea"/>
            </a:endParaRPr>
          </a:p>
          <a:p>
            <a:r>
              <a:rPr lang="ja-JP" altLang="en-US" sz="1200" i="1" dirty="0">
                <a:solidFill>
                  <a:prstClr val="white"/>
                </a:solidFill>
                <a:latin typeface="+mn-ea"/>
              </a:rPr>
              <a:t>　 間接経費を積算に含める場合は上の表に“行”を追加して記載ください。</a:t>
            </a:r>
            <a:endParaRPr lang="en-US" altLang="ja-JP" sz="1200" i="1" dirty="0">
              <a:solidFill>
                <a:prstClr val="white"/>
              </a:solidFill>
              <a:latin typeface="+mn-ea"/>
            </a:endParaRPr>
          </a:p>
          <a:p>
            <a:r>
              <a:rPr lang="en-US" altLang="ja-JP" sz="1200" i="1" dirty="0">
                <a:solidFill>
                  <a:prstClr val="white"/>
                </a:solidFill>
                <a:latin typeface="+mn-ea"/>
              </a:rPr>
              <a:t>※</a:t>
            </a:r>
            <a:r>
              <a:rPr lang="ja-JP" altLang="en-US" sz="1200" i="1" dirty="0">
                <a:solidFill>
                  <a:prstClr val="white"/>
                </a:solidFill>
                <a:latin typeface="+mn-ea"/>
              </a:rPr>
              <a:t>学術機関等に対する共同研究は、助成率によらず、定額助成</a:t>
            </a:r>
            <a:r>
              <a:rPr lang="en-US" altLang="ja-JP" sz="1200" i="1" dirty="0">
                <a:solidFill>
                  <a:prstClr val="white"/>
                </a:solidFill>
                <a:latin typeface="+mn-ea"/>
              </a:rPr>
              <a:t>(100%)</a:t>
            </a:r>
            <a:r>
              <a:rPr lang="ja-JP" altLang="en-US" sz="1200" i="1" dirty="0">
                <a:solidFill>
                  <a:prstClr val="white"/>
                </a:solidFill>
                <a:latin typeface="+mn-ea"/>
              </a:rPr>
              <a:t>とすることが可能です。</a:t>
            </a:r>
          </a:p>
        </p:txBody>
      </p:sp>
      <p:sp>
        <p:nvSpPr>
          <p:cNvPr id="4" name="スライド番号プレースホルダ 2">
            <a:extLst>
              <a:ext uri="{FF2B5EF4-FFF2-40B4-BE49-F238E27FC236}">
                <a16:creationId xmlns:a16="http://schemas.microsoft.com/office/drawing/2014/main" id="{142BC8DF-D2E6-C285-C3E5-331C5DC49E54}"/>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13</a:t>
            </a:fld>
            <a:endParaRPr lang="en-US" altLang="ja-JP" dirty="0">
              <a:solidFill>
                <a:schemeClr val="tx1"/>
              </a:solidFill>
              <a:latin typeface="+mn-ea"/>
              <a:cs typeface="メイリオ" pitchFamily="50" charset="-128"/>
            </a:endParaRPr>
          </a:p>
        </p:txBody>
      </p:sp>
      <p:sp>
        <p:nvSpPr>
          <p:cNvPr id="9" name="テキスト ボックス 8">
            <a:extLst>
              <a:ext uri="{FF2B5EF4-FFF2-40B4-BE49-F238E27FC236}">
                <a16:creationId xmlns:a16="http://schemas.microsoft.com/office/drawing/2014/main" id="{A6472B84-12F4-8E67-DA4F-7640F0586BD9}"/>
              </a:ext>
            </a:extLst>
          </p:cNvPr>
          <p:cNvSpPr txBox="1"/>
          <p:nvPr/>
        </p:nvSpPr>
        <p:spPr>
          <a:xfrm>
            <a:off x="7380312" y="24808"/>
            <a:ext cx="176368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・年度の列は適宜追加・削除ください。</a:t>
            </a:r>
            <a:endParaRPr lang="en-US" altLang="ja-JP" sz="1200" i="1" dirty="0">
              <a:solidFill>
                <a:prstClr val="white"/>
              </a:solidFill>
              <a:latin typeface="+mn-ea"/>
            </a:endParaRPr>
          </a:p>
          <a:p>
            <a:r>
              <a:rPr lang="ja-JP" altLang="en-US" sz="1200" i="1" dirty="0">
                <a:solidFill>
                  <a:prstClr val="white"/>
                </a:solidFill>
                <a:latin typeface="+mn-ea"/>
              </a:rPr>
              <a:t>・助成先</a:t>
            </a:r>
            <a:r>
              <a:rPr lang="en-US" altLang="ja-JP" sz="1200" i="1" dirty="0">
                <a:solidFill>
                  <a:prstClr val="white"/>
                </a:solidFill>
                <a:latin typeface="+mn-ea"/>
              </a:rPr>
              <a:t>/</a:t>
            </a:r>
            <a:r>
              <a:rPr lang="ja-JP" altLang="en-US" sz="1200" i="1" dirty="0">
                <a:solidFill>
                  <a:prstClr val="white"/>
                </a:solidFill>
                <a:latin typeface="+mn-ea"/>
              </a:rPr>
              <a:t>委託・共同研究先毎に作成ください。</a:t>
            </a:r>
            <a:endParaRPr lang="en-US" altLang="ja-JP" sz="1200" i="1" dirty="0">
              <a:solidFill>
                <a:prstClr val="white"/>
              </a:solidFill>
              <a:latin typeface="+mn-ea"/>
            </a:endParaRPr>
          </a:p>
        </p:txBody>
      </p:sp>
      <p:sp>
        <p:nvSpPr>
          <p:cNvPr id="11" name="テキスト ボックス 10">
            <a:extLst>
              <a:ext uri="{FF2B5EF4-FFF2-40B4-BE49-F238E27FC236}">
                <a16:creationId xmlns:a16="http://schemas.microsoft.com/office/drawing/2014/main" id="{59E9061A-A8A6-01D9-85D3-808C986A00EC}"/>
              </a:ext>
            </a:extLst>
          </p:cNvPr>
          <p:cNvSpPr txBox="1"/>
          <p:nvPr/>
        </p:nvSpPr>
        <p:spPr>
          <a:xfrm>
            <a:off x="269523" y="790798"/>
            <a:ext cx="7182798" cy="646331"/>
          </a:xfrm>
          <a:prstGeom prst="rect">
            <a:avLst/>
          </a:prstGeom>
          <a:noFill/>
        </p:spPr>
        <p:txBody>
          <a:bodyPr wrap="square" rtlCol="0">
            <a:spAutoFit/>
          </a:bodyPr>
          <a:lstStyle/>
          <a:p>
            <a:r>
              <a:rPr lang="ja-JP" altLang="en-US" dirty="0"/>
              <a:t>助成対象額</a:t>
            </a:r>
            <a:r>
              <a:rPr kumimoji="1" lang="ja-JP" altLang="en-US" dirty="0"/>
              <a:t>：〇</a:t>
            </a:r>
            <a:r>
              <a:rPr kumimoji="1" lang="en-US" altLang="ja-JP" dirty="0"/>
              <a:t>,</a:t>
            </a:r>
            <a:r>
              <a:rPr kumimoji="1" lang="ja-JP" altLang="en-US" dirty="0"/>
              <a:t>〇〇〇百万円 （内、</a:t>
            </a:r>
            <a:r>
              <a:rPr lang="ja-JP" altLang="en-US" dirty="0">
                <a:latin typeface="+mn-ea"/>
              </a:rPr>
              <a:t>初回交付期間：○</a:t>
            </a:r>
            <a:r>
              <a:rPr lang="en-US" altLang="ja-JP" dirty="0">
                <a:latin typeface="+mn-ea"/>
              </a:rPr>
              <a:t> , </a:t>
            </a:r>
            <a:r>
              <a:rPr lang="ja-JP" altLang="en-US" dirty="0">
                <a:latin typeface="+mn-ea"/>
              </a:rPr>
              <a:t>○○○百万円</a:t>
            </a:r>
            <a:r>
              <a:rPr kumimoji="1" lang="ja-JP" altLang="en-US" dirty="0"/>
              <a:t>）</a:t>
            </a:r>
            <a:endParaRPr kumimoji="1" lang="en-US" altLang="ja-JP" dirty="0"/>
          </a:p>
          <a:p>
            <a:r>
              <a:rPr lang="ja-JP" altLang="en-US" dirty="0"/>
              <a:t>助成金額     ：〇</a:t>
            </a:r>
            <a:r>
              <a:rPr lang="en-US" altLang="ja-JP" dirty="0"/>
              <a:t>,</a:t>
            </a:r>
            <a:r>
              <a:rPr lang="ja-JP" altLang="en-US" dirty="0"/>
              <a:t>〇〇〇百万円 （内、</a:t>
            </a:r>
            <a:r>
              <a:rPr lang="ja-JP" altLang="en-US" dirty="0">
                <a:latin typeface="+mn-ea"/>
              </a:rPr>
              <a:t>初回交付期間：○</a:t>
            </a:r>
            <a:r>
              <a:rPr lang="en-US" altLang="ja-JP" dirty="0">
                <a:latin typeface="+mn-ea"/>
              </a:rPr>
              <a:t> , </a:t>
            </a:r>
            <a:r>
              <a:rPr lang="ja-JP" altLang="en-US" dirty="0">
                <a:latin typeface="+mn-ea"/>
              </a:rPr>
              <a:t>○○○百万円</a:t>
            </a:r>
            <a:r>
              <a:rPr lang="ja-JP" altLang="en-US" dirty="0"/>
              <a:t>）</a:t>
            </a:r>
            <a:endParaRPr kumimoji="1" lang="ja-JP" altLang="en-US" dirty="0"/>
          </a:p>
        </p:txBody>
      </p:sp>
      <p:sp>
        <p:nvSpPr>
          <p:cNvPr id="12" name="テキスト ボックス 11">
            <a:extLst>
              <a:ext uri="{FF2B5EF4-FFF2-40B4-BE49-F238E27FC236}">
                <a16:creationId xmlns:a16="http://schemas.microsoft.com/office/drawing/2014/main" id="{5C6BB3A9-CD14-0835-C147-E412D4905CC7}"/>
              </a:ext>
            </a:extLst>
          </p:cNvPr>
          <p:cNvSpPr txBox="1"/>
          <p:nvPr/>
        </p:nvSpPr>
        <p:spPr>
          <a:xfrm>
            <a:off x="7644967" y="1297866"/>
            <a:ext cx="1499033" cy="338554"/>
          </a:xfrm>
          <a:prstGeom prst="rect">
            <a:avLst/>
          </a:prstGeom>
          <a:noFill/>
        </p:spPr>
        <p:txBody>
          <a:bodyPr wrap="square" rtlCol="0">
            <a:spAutoFit/>
          </a:bodyPr>
          <a:lstStyle/>
          <a:p>
            <a:r>
              <a:rPr kumimoji="1" lang="ja-JP" altLang="en-US" sz="1600"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819380166"/>
              </p:ext>
            </p:extLst>
          </p:nvPr>
        </p:nvGraphicFramePr>
        <p:xfrm>
          <a:off x="287387" y="1256102"/>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r>
                        <a:rPr kumimoji="1" lang="ja-JP" altLang="en-US" sz="1200" dirty="0">
                          <a:solidFill>
                            <a:srgbClr val="0000FF"/>
                          </a:solidFill>
                        </a:rPr>
                        <a:t>消耗品費</a:t>
                      </a:r>
                    </a:p>
                  </a:txBody>
                  <a:tcPr/>
                </a:tc>
                <a:tc>
                  <a:txBody>
                    <a:bodyPr/>
                    <a:lstStyle/>
                    <a:p>
                      <a:pPr>
                        <a:lnSpc>
                          <a:spcPts val="1200"/>
                        </a:lnSpc>
                      </a:pPr>
                      <a:r>
                        <a:rPr kumimoji="1" lang="ja-JP" altLang="en-US" sz="1200" dirty="0">
                          <a:solidFill>
                            <a:srgbClr val="0000FF"/>
                          </a:solidFill>
                        </a:rPr>
                        <a:t>○○○実験器具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○○○ボード製作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○○○ソフトウェア開発</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○○○チップ試作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r>
                        <a:rPr kumimoji="1" lang="ja-JP" altLang="en-US" sz="1200" dirty="0">
                          <a:solidFill>
                            <a:srgbClr val="0000FF"/>
                          </a:solidFill>
                        </a:rPr>
                        <a:t>委託費</a:t>
                      </a:r>
                    </a:p>
                  </a:txBody>
                  <a:tcPr/>
                </a:tc>
                <a:tc>
                  <a:txBody>
                    <a:bodyPr/>
                    <a:lstStyle/>
                    <a:p>
                      <a:pPr>
                        <a:lnSpc>
                          <a:spcPts val="1200"/>
                        </a:lnSpc>
                      </a:pPr>
                      <a:r>
                        <a:rPr kumimoji="1" lang="ja-JP" altLang="en-US" sz="1200" dirty="0">
                          <a:solidFill>
                            <a:srgbClr val="0000FF"/>
                          </a:solidFill>
                        </a:rPr>
                        <a:t>△△大学への委託費</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r>
                        <a:rPr kumimoji="1" lang="ja-JP" altLang="en-US" sz="1200" dirty="0">
                          <a:solidFill>
                            <a:srgbClr val="0000FF"/>
                          </a:solidFill>
                        </a:rPr>
                        <a:t>合計</a:t>
                      </a: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開発テーマ全体の提案事業予算（全期間）のうち、主要な支出について内容を説明ください。</a:t>
            </a:r>
            <a:endParaRPr lang="ja-JP" altLang="ja-JP" sz="1200" i="1" dirty="0">
              <a:solidFill>
                <a:prstClr val="white"/>
              </a:solidFill>
              <a:latin typeface="+mn-ea"/>
            </a:endParaRPr>
          </a:p>
        </p:txBody>
      </p:sp>
      <p:sp>
        <p:nvSpPr>
          <p:cNvPr id="19" name="タイトル 1"/>
          <p:cNvSpPr txBox="1">
            <a:spLocks/>
          </p:cNvSpPr>
          <p:nvPr/>
        </p:nvSpPr>
        <p:spPr>
          <a:xfrm>
            <a:off x="107505" y="57600"/>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
        <p:nvSpPr>
          <p:cNvPr id="2" name="正方形/長方形 1">
            <a:extLst>
              <a:ext uri="{FF2B5EF4-FFF2-40B4-BE49-F238E27FC236}">
                <a16:creationId xmlns:a16="http://schemas.microsoft.com/office/drawing/2014/main" id="{9BB69777-C073-49E9-1ADD-94BCA96CECFE}"/>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3" name="スライド番号プレースホルダ 2">
            <a:extLst>
              <a:ext uri="{FF2B5EF4-FFF2-40B4-BE49-F238E27FC236}">
                <a16:creationId xmlns:a16="http://schemas.microsoft.com/office/drawing/2014/main" id="{ADFDE28B-D767-5032-DD43-4C91631EA37B}"/>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14</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353371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778880" y="791998"/>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10" name="正方形/長方形 9"/>
          <p:cNvSpPr/>
          <p:nvPr/>
        </p:nvSpPr>
        <p:spPr>
          <a:xfrm>
            <a:off x="106313" y="792000"/>
            <a:ext cx="2016000" cy="3348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mn-ea"/>
              </a:rPr>
              <a:t>事業概要</a:t>
            </a:r>
          </a:p>
        </p:txBody>
      </p:sp>
      <p:sp>
        <p:nvSpPr>
          <p:cNvPr id="3" name="正方形/長方形 2">
            <a:extLst>
              <a:ext uri="{FF2B5EF4-FFF2-40B4-BE49-F238E27FC236}">
                <a16:creationId xmlns:a16="http://schemas.microsoft.com/office/drawing/2014/main" id="{A05AE23D-E3C8-3AAE-CCB5-1553E68C4901}"/>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5" name="スライド番号プレースホルダ 2">
            <a:extLst>
              <a:ext uri="{FF2B5EF4-FFF2-40B4-BE49-F238E27FC236}">
                <a16:creationId xmlns:a16="http://schemas.microsoft.com/office/drawing/2014/main" id="{587E41BC-9645-A464-5E2B-1C0029D44ED7}"/>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7" name="テキスト ボックス 6"/>
          <p:cNvSpPr txBox="1"/>
          <p:nvPr/>
        </p:nvSpPr>
        <p:spPr>
          <a:xfrm>
            <a:off x="4269689" y="791998"/>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・提案者が保有するコア技術の特徴、強み、新規性等について、併せて記載ください。</a:t>
            </a:r>
            <a:endParaRPr lang="en-US" altLang="ja-JP" sz="1200" i="1" dirty="0">
              <a:solidFill>
                <a:schemeClr val="bg1"/>
              </a:solidFill>
              <a:latin typeface="+mn-ea"/>
            </a:endParaRPr>
          </a:p>
        </p:txBody>
      </p:sp>
      <p:sp>
        <p:nvSpPr>
          <p:cNvPr id="8" name="正方形/長方形 7"/>
          <p:cNvSpPr/>
          <p:nvPr/>
        </p:nvSpPr>
        <p:spPr>
          <a:xfrm>
            <a:off x="108000" y="792000"/>
            <a:ext cx="2016000"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mn-ea"/>
              </a:rPr>
              <a:t>提案事業の概要説明図</a:t>
            </a:r>
          </a:p>
        </p:txBody>
      </p:sp>
      <p:sp>
        <p:nvSpPr>
          <p:cNvPr id="3" name="正方形/長方形 2">
            <a:extLst>
              <a:ext uri="{FF2B5EF4-FFF2-40B4-BE49-F238E27FC236}">
                <a16:creationId xmlns:a16="http://schemas.microsoft.com/office/drawing/2014/main" id="{4B34851E-A53E-701C-476F-F017111C58D6}"/>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5" name="スライド番号プレースホルダ 2">
            <a:extLst>
              <a:ext uri="{FF2B5EF4-FFF2-40B4-BE49-F238E27FC236}">
                <a16:creationId xmlns:a16="http://schemas.microsoft.com/office/drawing/2014/main" id="{011BB89D-DC8B-B873-B344-4EA82AD04F09}"/>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000" y="5760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11" name="テキスト ボックス 21"/>
          <p:cNvSpPr txBox="1">
            <a:spLocks noChangeArrowheads="1"/>
          </p:cNvSpPr>
          <p:nvPr/>
        </p:nvSpPr>
        <p:spPr bwMode="auto">
          <a:xfrm>
            <a:off x="215516" y="1017834"/>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3" name="正方形/長方形 2">
            <a:extLst>
              <a:ext uri="{FF2B5EF4-FFF2-40B4-BE49-F238E27FC236}">
                <a16:creationId xmlns:a16="http://schemas.microsoft.com/office/drawing/2014/main" id="{5A8E2871-404B-957C-188C-8017B63C2E5E}"/>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6" name="スライド番号プレースホルダ 2">
            <a:extLst>
              <a:ext uri="{FF2B5EF4-FFF2-40B4-BE49-F238E27FC236}">
                <a16:creationId xmlns:a16="http://schemas.microsoft.com/office/drawing/2014/main" id="{7C6D60A9-B0D7-AC23-210B-A828A65539B3}"/>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000" y="5760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effectLst/>
                <a:latin typeface="+mn-ea"/>
              </a:rPr>
              <a:t>主任研究者</a:t>
            </a:r>
            <a:endParaRPr kumimoji="0" lang="en-US" altLang="ja-JP" sz="900" b="0" i="0" u="none" strike="noStrike" cap="none" normalizeH="0" baseline="0" dirty="0">
              <a:ln>
                <a:noFill/>
              </a:ln>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4610" y="1770248"/>
            <a:ext cx="0" cy="17231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4073" y="2964048"/>
            <a:ext cx="0" cy="549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36114" y="2954721"/>
            <a:ext cx="0" cy="53156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493416"/>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284984"/>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4159730"/>
            <a:ext cx="0" cy="16303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助成</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638492" y="5208766"/>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384167"/>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3" name="Text Box 15">
            <a:extLst>
              <a:ext uri="{FF2B5EF4-FFF2-40B4-BE49-F238E27FC236}">
                <a16:creationId xmlns:a16="http://schemas.microsoft.com/office/drawing/2014/main" id="{FC007568-D802-5074-5587-5C3B6207A99B}"/>
              </a:ext>
            </a:extLst>
          </p:cNvPr>
          <p:cNvSpPr txBox="1">
            <a:spLocks noChangeArrowheads="1"/>
          </p:cNvSpPr>
          <p:nvPr/>
        </p:nvSpPr>
        <p:spPr bwMode="auto">
          <a:xfrm>
            <a:off x="2353028"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○○センター（東京）</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 name="Text Box 14">
            <a:extLst>
              <a:ext uri="{FF2B5EF4-FFF2-40B4-BE49-F238E27FC236}">
                <a16:creationId xmlns:a16="http://schemas.microsoft.com/office/drawing/2014/main" id="{6B3B0CAE-D152-7BD6-BCD5-177B105EAF98}"/>
              </a:ext>
            </a:extLst>
          </p:cNvPr>
          <p:cNvSpPr txBox="1">
            <a:spLocks noChangeArrowheads="1"/>
          </p:cNvSpPr>
          <p:nvPr/>
        </p:nvSpPr>
        <p:spPr bwMode="auto">
          <a:xfrm>
            <a:off x="4270814" y="580216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 name="Line 19">
            <a:extLst>
              <a:ext uri="{FF2B5EF4-FFF2-40B4-BE49-F238E27FC236}">
                <a16:creationId xmlns:a16="http://schemas.microsoft.com/office/drawing/2014/main" id="{01C763AF-372C-6AF6-C84E-94B3469FDEE4}"/>
              </a:ext>
            </a:extLst>
          </p:cNvPr>
          <p:cNvSpPr>
            <a:spLocks noChangeShapeType="1"/>
          </p:cNvSpPr>
          <p:nvPr/>
        </p:nvSpPr>
        <p:spPr bwMode="auto">
          <a:xfrm>
            <a:off x="5104251" y="4423836"/>
            <a:ext cx="0" cy="13574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8" name="Text Box 10">
            <a:extLst>
              <a:ext uri="{FF2B5EF4-FFF2-40B4-BE49-F238E27FC236}">
                <a16:creationId xmlns:a16="http://schemas.microsoft.com/office/drawing/2014/main" id="{9BAF5A01-99D7-D531-CC2D-4ADA6974C170}"/>
              </a:ext>
            </a:extLst>
          </p:cNvPr>
          <p:cNvSpPr txBox="1">
            <a:spLocks noChangeArrowheads="1"/>
          </p:cNvSpPr>
          <p:nvPr/>
        </p:nvSpPr>
        <p:spPr bwMode="auto">
          <a:xfrm>
            <a:off x="4299085" y="5204376"/>
            <a:ext cx="1088054"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共同研究先</a:t>
            </a:r>
            <a:endParaRPr kumimoji="0" lang="ja-JP" altLang="ja-JP" sz="1050" b="0" i="0" u="none" strike="noStrike" cap="none" normalizeH="0" baseline="0" dirty="0">
              <a:ln>
                <a:noFill/>
              </a:ln>
              <a:solidFill>
                <a:schemeClr val="tx1"/>
              </a:solidFill>
              <a:effectLst/>
              <a:latin typeface="+mn-ea"/>
            </a:endParaRPr>
          </a:p>
        </p:txBody>
      </p:sp>
      <p:sp>
        <p:nvSpPr>
          <p:cNvPr id="9" name="スライド番号プレースホルダ 2">
            <a:extLst>
              <a:ext uri="{FF2B5EF4-FFF2-40B4-BE49-F238E27FC236}">
                <a16:creationId xmlns:a16="http://schemas.microsoft.com/office/drawing/2014/main" id="{F2368478-15C3-8C21-F311-62064ABC0C57}"/>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5</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7D053ED7-F739-CEC8-58F6-29D3A4127698}"/>
              </a:ext>
            </a:extLst>
          </p:cNvPr>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17" name="テキスト ボックス 16">
            <a:extLst>
              <a:ext uri="{FF2B5EF4-FFF2-40B4-BE49-F238E27FC236}">
                <a16:creationId xmlns:a16="http://schemas.microsoft.com/office/drawing/2014/main" id="{00159962-70BB-D09C-25E6-E913A06AC2B9}"/>
              </a:ext>
            </a:extLst>
          </p:cNvPr>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18" name="テキスト ボックス 17">
            <a:extLst>
              <a:ext uri="{FF2B5EF4-FFF2-40B4-BE49-F238E27FC236}">
                <a16:creationId xmlns:a16="http://schemas.microsoft.com/office/drawing/2014/main" id="{29FD7555-DFEA-ACF4-F432-EE2C588FC56B}"/>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
        <p:nvSpPr>
          <p:cNvPr id="19" name="スライド番号プレースホルダ 2">
            <a:extLst>
              <a:ext uri="{FF2B5EF4-FFF2-40B4-BE49-F238E27FC236}">
                <a16:creationId xmlns:a16="http://schemas.microsoft.com/office/drawing/2014/main" id="{7184F44A-0E2B-79FA-8E7D-27D958CAB5A5}"/>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6</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
        <p:nvSpPr>
          <p:cNvPr id="6" name="スライド番号プレースホルダ 2">
            <a:extLst>
              <a:ext uri="{FF2B5EF4-FFF2-40B4-BE49-F238E27FC236}">
                <a16:creationId xmlns:a16="http://schemas.microsoft.com/office/drawing/2014/main" id="{028F3BB3-59AA-6A46-B4D1-3EB0B66E5CF8}"/>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489150779"/>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altLang="ja-JP" sz="1200" kern="100" spc="60" dirty="0">
                          <a:effectLst/>
                        </a:rPr>
                        <a:t>技術保有者</a:t>
                      </a:r>
                      <a:endParaRPr lang="ja-JP" altLang="ja-JP" sz="1200" kern="100" dirty="0">
                        <a:effectLst/>
                        <a:latin typeface="TmsRmn"/>
                        <a:ea typeface="ＭＳ 明朝" panose="02020609040205080304" pitchFamily="17" charset="-128"/>
                        <a:cs typeface="Times New Roman" panose="02020603050405020304" pitchFamily="18" charset="0"/>
                      </a:endParaRPr>
                    </a:p>
                    <a:p>
                      <a:pPr algn="ctr">
                        <a:lnSpc>
                          <a:spcPct val="100000"/>
                        </a:lnSpc>
                        <a:spcAft>
                          <a:spcPts val="0"/>
                        </a:spcAft>
                      </a:pPr>
                      <a:r>
                        <a:rPr lang="ja-JP" altLang="en-US" sz="1200" kern="100" spc="60" dirty="0">
                          <a:effectLst/>
                        </a:rPr>
                        <a:t>（</a:t>
                      </a:r>
                      <a:r>
                        <a:rPr lang="ja-JP" altLang="ja-JP" sz="1200" kern="100" spc="60" dirty="0">
                          <a:effectLst/>
                        </a:rPr>
                        <a:t>技</a:t>
                      </a:r>
                      <a:r>
                        <a:rPr lang="ja-JP" sz="1200" kern="100" spc="60" dirty="0">
                          <a:effectLst/>
                        </a:rPr>
                        <a:t>術名</a:t>
                      </a:r>
                      <a:r>
                        <a:rPr lang="ja-JP" altLang="en-US"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dirty="0">
                          <a:effectLst/>
                          <a:latin typeface="+mn-ea"/>
                          <a:ea typeface="+mn-ea"/>
                          <a:cs typeface="Times New Roman" panose="02020603050405020304" pitchFamily="18" charset="0"/>
                        </a:rPr>
                        <a:t>ベンチマーク時期</a:t>
                      </a:r>
                      <a:endParaRPr lang="ja-JP" sz="1200" kern="100" dirty="0">
                        <a:effectLst/>
                        <a:latin typeface="+mn-ea"/>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（競合技術の</a:t>
                      </a:r>
                      <a:endParaRPr lang="en-US" altLang="ja-JP" sz="1200" kern="100" spc="6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522962" y="0"/>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
        <p:nvSpPr>
          <p:cNvPr id="5" name="スライド番号プレースホルダ 2">
            <a:extLst>
              <a:ext uri="{FF2B5EF4-FFF2-40B4-BE49-F238E27FC236}">
                <a16:creationId xmlns:a16="http://schemas.microsoft.com/office/drawing/2014/main" id="{652B6F26-2FFC-2CA9-3B17-5C41D8A7AABA}"/>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8</a:t>
            </a:fld>
            <a:endParaRPr lang="en-US" altLang="ja-JP" dirty="0">
              <a:solidFill>
                <a:schemeClr val="tx1"/>
              </a:solidFill>
              <a:latin typeface="+mn-ea"/>
              <a:cs typeface="メイリオ" pitchFamily="50" charset="-128"/>
            </a:endParaRPr>
          </a:p>
        </p:txBody>
      </p:sp>
    </p:spTree>
    <p:extLst>
      <p:ext uri="{BB962C8B-B14F-4D97-AF65-F5344CB8AC3E}">
        <p14:creationId xmlns:p14="http://schemas.microsoft.com/office/powerpoint/2010/main" val="809627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000" y="57600"/>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
        <p:nvSpPr>
          <p:cNvPr id="3" name="正方形/長方形 2">
            <a:extLst>
              <a:ext uri="{FF2B5EF4-FFF2-40B4-BE49-F238E27FC236}">
                <a16:creationId xmlns:a16="http://schemas.microsoft.com/office/drawing/2014/main" id="{68F9B522-6083-2781-7940-A7F9E916A077}"/>
              </a:ext>
            </a:extLst>
          </p:cNvPr>
          <p:cNvSpPr/>
          <p:nvPr/>
        </p:nvSpPr>
        <p:spPr>
          <a:xfrm>
            <a:off x="107776" y="791999"/>
            <a:ext cx="8856000" cy="576000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 name="スライド番号プレースホルダ 2">
            <a:extLst>
              <a:ext uri="{FF2B5EF4-FFF2-40B4-BE49-F238E27FC236}">
                <a16:creationId xmlns:a16="http://schemas.microsoft.com/office/drawing/2014/main" id="{7184E5C1-F413-4CD8-48AA-75C4450883B7}"/>
              </a:ext>
            </a:extLst>
          </p:cNvPr>
          <p:cNvSpPr txBox="1">
            <a:spLocks noGrp="1"/>
          </p:cNvSpPr>
          <p:nvPr/>
        </p:nvSpPr>
        <p:spPr bwMode="auto">
          <a:xfrm>
            <a:off x="8532440" y="6525344"/>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テキスト ボックス 4">
            <a:extLst>
              <a:ext uri="{FF2B5EF4-FFF2-40B4-BE49-F238E27FC236}">
                <a16:creationId xmlns:a16="http://schemas.microsoft.com/office/drawing/2014/main" id="{2ECB033D-870F-156E-99C9-B09AF046DE98}"/>
              </a:ext>
            </a:extLst>
          </p:cNvPr>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a:t>
            </a:r>
            <a:endParaRPr lang="en-US" altLang="ja-JP" strike="sngStrike" dirty="0">
              <a:solidFill>
                <a:srgbClr val="FF0000"/>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151c5b6-2333-429d-abf0-0378f5e583c1}" enabled="0" method="" siteId="{9151c5b6-2333-429d-abf0-0378f5e583c1}" removed="1"/>
</clbl:labelList>
</file>

<file path=docProps/app.xml><?xml version="1.0" encoding="utf-8"?>
<Properties xmlns="http://schemas.openxmlformats.org/officeDocument/2006/extended-properties" xmlns:vt="http://schemas.openxmlformats.org/officeDocument/2006/docPropsVTypes">
  <Words>3580</Words>
  <PresentationFormat>画面に合わせる (4:3)</PresentationFormat>
  <Paragraphs>407</Paragraphs>
  <Slides>14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14</vt:i4>
      </vt:variant>
    </vt:vector>
  </HeadingPairs>
  <TitlesOfParts>
    <vt:vector size="21" baseType="lpstr">
      <vt:lpstr>ＭＳ Ｐゴシック</vt:lpstr>
      <vt:lpstr>ＭＳ 明朝</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PowerPoint プレゼンテーション</vt:lpstr>
      <vt:lpstr>PowerPoint プレゼンテーション</vt:lpstr>
      <vt:lpstr>７．実用化・事業化の体制</vt:lpstr>
      <vt:lpstr>８．研究開発成果の実用化・事業化（１）</vt:lpstr>
      <vt:lpstr>PowerPoint プレゼンテーション</vt:lpstr>
      <vt:lpstr>PowerPoint プレゼンテーション</vt:lpstr>
      <vt:lpstr>（機関名：〇〇〇〇）</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