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0" r:id="rId2"/>
  </p:sldMasterIdLst>
  <p:notesMasterIdLst>
    <p:notesMasterId r:id="rId13"/>
  </p:notesMasterIdLst>
  <p:sldIdLst>
    <p:sldId id="262" r:id="rId3"/>
    <p:sldId id="263" r:id="rId4"/>
    <p:sldId id="266" r:id="rId5"/>
    <p:sldId id="272" r:id="rId6"/>
    <p:sldId id="282" r:id="rId7"/>
    <p:sldId id="277" r:id="rId8"/>
    <p:sldId id="268" r:id="rId9"/>
    <p:sldId id="270" r:id="rId10"/>
    <p:sldId id="281" r:id="rId11"/>
    <p:sldId id="276" r:id="rId1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1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A18BBA-E256-45CB-B3ED-AEBF3E3FB579}" v="91" dt="2025-03-12T07:29:40.55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60" autoAdjust="0"/>
    <p:restoredTop sz="82075" autoAdjust="0"/>
  </p:normalViewPr>
  <p:slideViewPr>
    <p:cSldViewPr>
      <p:cViewPr varScale="1">
        <p:scale>
          <a:sx n="99" d="100"/>
          <a:sy n="99" d="100"/>
        </p:scale>
        <p:origin x="2034" y="30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8.xml" Type="http://schemas.openxmlformats.org/officeDocument/2006/relationships/slide"/><Relationship Id="rId11" Target="slides/slide9.xml" Type="http://schemas.openxmlformats.org/officeDocument/2006/relationships/slide"/><Relationship Id="rId12" Target="slides/slide10.xml" Type="http://schemas.openxmlformats.org/officeDocument/2006/relationships/slide"/><Relationship Id="rId13" Target="notesMasters/notesMaster1.xml" Type="http://schemas.openxmlformats.org/officeDocument/2006/relationships/notesMaster"/><Relationship Id="rId14" Target="commentAuthors.xml" Type="http://schemas.openxmlformats.org/officeDocument/2006/relationships/commentAuthors"/><Relationship Id="rId15" Target="presProps.xml" Type="http://schemas.openxmlformats.org/officeDocument/2006/relationships/presProps"/><Relationship Id="rId16" Target="viewProps.xml" Type="http://schemas.openxmlformats.org/officeDocument/2006/relationships/viewProps"/><Relationship Id="rId17" Target="theme/theme1.xml" Type="http://schemas.openxmlformats.org/officeDocument/2006/relationships/theme"/><Relationship Id="rId18" Target="tableStyles.xml" Type="http://schemas.openxmlformats.org/officeDocument/2006/relationships/tableStyles"/><Relationship Id="rId19" Target="revisionInfo.xml" Type="http://schemas.microsoft.com/office/2015/10/relationships/revisionInfo"/><Relationship Id="rId2" Target="slideMasters/slideMaster2.xml" Type="http://schemas.openxmlformats.org/officeDocument/2006/relationships/slideMaster"/><Relationship Id="rId20" Target="authors.xml" Type="http://schemas.microsoft.com/office/2018/10/relationships/authors"/><Relationship Id="rId3" Target="slides/slide1.xml" Type="http://schemas.openxmlformats.org/officeDocument/2006/relationships/slide"/><Relationship Id="rId4" Target="slides/slide2.xml" Type="http://schemas.openxmlformats.org/officeDocument/2006/relationships/slide"/><Relationship Id="rId5" Target="slides/slide3.xml" Type="http://schemas.openxmlformats.org/officeDocument/2006/relationships/slide"/><Relationship Id="rId6" Target="slides/slide4.xml" Type="http://schemas.openxmlformats.org/officeDocument/2006/relationships/slide"/><Relationship Id="rId7" Target="slides/slide5.xml" Type="http://schemas.openxmlformats.org/officeDocument/2006/relationships/slide"/><Relationship Id="rId8" Target="slides/slide6.xml" Type="http://schemas.openxmlformats.org/officeDocument/2006/relationships/slide"/><Relationship Id="rId9" Target="slides/slide7.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F6BF0FAD-9AF7-4A9D-BEB9-225BC2693DA8}" type="datetimeFigureOut">
              <a:rPr kumimoji="1" lang="ja-JP" altLang="en-US" smtClean="0"/>
              <a:t>2025/9/18</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FEFA6D4-6023-4B1B-8C1D-D45244087E36}" type="slidenum">
              <a:rPr kumimoji="1" lang="ja-JP" altLang="en-US" smtClean="0"/>
              <a:t>‹#›</a:t>
            </a:fld>
            <a:endParaRPr kumimoji="1" lang="ja-JP" altLang="en-US"/>
          </a:p>
        </p:txBody>
      </p:sp>
    </p:spTree>
    <p:extLst>
      <p:ext uri="{BB962C8B-B14F-4D97-AF65-F5344CB8AC3E}">
        <p14:creationId xmlns:p14="http://schemas.microsoft.com/office/powerpoint/2010/main" val="718074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3</a:t>
            </a:fld>
            <a:endParaRPr kumimoji="1" lang="ja-JP" altLang="en-US"/>
          </a:p>
        </p:txBody>
      </p:sp>
    </p:spTree>
    <p:extLst>
      <p:ext uri="{BB962C8B-B14F-4D97-AF65-F5344CB8AC3E}">
        <p14:creationId xmlns:p14="http://schemas.microsoft.com/office/powerpoint/2010/main" val="9762845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4</a:t>
            </a:fld>
            <a:endParaRPr kumimoji="1" lang="ja-JP" altLang="en-US"/>
          </a:p>
        </p:txBody>
      </p:sp>
    </p:spTree>
    <p:extLst>
      <p:ext uri="{BB962C8B-B14F-4D97-AF65-F5344CB8AC3E}">
        <p14:creationId xmlns:p14="http://schemas.microsoft.com/office/powerpoint/2010/main" val="42400126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C3B19-B8AA-81E1-0488-4EF5FA8498C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F41A8DD-6B91-A23B-9124-C14FA38D3B5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F5BBDA4-161A-0B5D-82A7-A038555C842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F612A38-98D4-24CB-444F-4727DED5994F}"/>
              </a:ext>
            </a:extLst>
          </p:cNvPr>
          <p:cNvSpPr>
            <a:spLocks noGrp="1"/>
          </p:cNvSpPr>
          <p:nvPr>
            <p:ph type="sldNum" sz="quarter" idx="10"/>
          </p:nvPr>
        </p:nvSpPr>
        <p:spPr/>
        <p:txBody>
          <a:bodyPr/>
          <a:lstStyle/>
          <a:p>
            <a:fld id="{6FEFA6D4-6023-4B1B-8C1D-D45244087E36}" type="slidenum">
              <a:rPr kumimoji="1" lang="ja-JP" altLang="en-US" smtClean="0"/>
              <a:t>5</a:t>
            </a:fld>
            <a:endParaRPr kumimoji="1" lang="ja-JP" altLang="en-US"/>
          </a:p>
        </p:txBody>
      </p:sp>
    </p:spTree>
    <p:extLst>
      <p:ext uri="{BB962C8B-B14F-4D97-AF65-F5344CB8AC3E}">
        <p14:creationId xmlns:p14="http://schemas.microsoft.com/office/powerpoint/2010/main" val="28111735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FEFA6D4-6023-4B1B-8C1D-D45244087E36}" type="slidenum">
              <a:rPr kumimoji="1" lang="ja-JP" altLang="en-US" smtClean="0"/>
              <a:t>6</a:t>
            </a:fld>
            <a:endParaRPr kumimoji="1" lang="ja-JP" altLang="en-US"/>
          </a:p>
        </p:txBody>
      </p:sp>
    </p:spTree>
    <p:extLst>
      <p:ext uri="{BB962C8B-B14F-4D97-AF65-F5344CB8AC3E}">
        <p14:creationId xmlns:p14="http://schemas.microsoft.com/office/powerpoint/2010/main" val="3355239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FEFA6D4-6023-4B1B-8C1D-D45244087E36}" type="slidenum">
              <a:rPr kumimoji="1" lang="ja-JP" altLang="en-US" smtClean="0"/>
              <a:t>10</a:t>
            </a:fld>
            <a:endParaRPr kumimoji="1" lang="ja-JP" altLang="en-US"/>
          </a:p>
        </p:txBody>
      </p:sp>
    </p:spTree>
    <p:extLst>
      <p:ext uri="{BB962C8B-B14F-4D97-AF65-F5344CB8AC3E}">
        <p14:creationId xmlns:p14="http://schemas.microsoft.com/office/powerpoint/2010/main" val="244540743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195868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34530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876592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2F4F59D-7654-4C13-8FD9-36C3A99ACCA7}"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66512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193493C-4232-424A-A230-64D9A0D3FE1A}"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280169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9E5471E-B2EB-4344-8315-4CE19303F95C}"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80109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DD8833A-9DFF-4DC6-9C34-8A1CC931AF3B}"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25441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4B2CAA6-44EF-4BE7-8D21-89C0B1BB3B19}"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6192395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81D63D3-F7B4-40E6-9B4C-457D839DF201}"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4882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9BC4E91-BD4C-4820-98FB-17E7F2F1052D}"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038080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A9EFB19-0F1E-4218-AA50-27D950E6B1D7}"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70393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123623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C4C71C-AFA2-4C05-93A1-3DCCEC5B29EC}"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100797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7B1C6CC-D6CF-4040-AFC8-BBB2EBF6EBD3}"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699154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A4436D8-EA38-4DB3-B509-3F4452DCC0C4}"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95586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477654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64554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47735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295030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462329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205143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1257EDD-F118-48BA-9665-6966C160534D}" type="datetimeFigureOut">
              <a:rPr kumimoji="1" lang="ja-JP" altLang="en-US" smtClean="0"/>
              <a:pPr/>
              <a:t>2025/9/18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37169890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57EDD-F118-48BA-9665-6966C160534D}" type="datetimeFigureOut">
              <a:rPr kumimoji="1" lang="ja-JP" altLang="en-US" smtClean="0"/>
              <a:pPr/>
              <a:t>2025/9/18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kumimoji="1" lang="ja-JP" altLang="en-US" smtClean="0"/>
              <a:pPr/>
              <a:t>‹#›</a:t>
            </a:fld>
            <a:endParaRPr kumimoji="1" lang="ja-JP" altLang="en-US"/>
          </a:p>
        </p:txBody>
      </p:sp>
    </p:spTree>
    <p:extLst>
      <p:ext uri="{BB962C8B-B14F-4D97-AF65-F5344CB8AC3E}">
        <p14:creationId xmlns:p14="http://schemas.microsoft.com/office/powerpoint/2010/main" val="3038503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238ECE-320F-415C-A091-9B9CC939B427}" type="datetime1">
              <a:rPr lang="ja-JP" altLang="en-US" smtClean="0">
                <a:solidFill>
                  <a:prstClr val="black">
                    <a:tint val="75000"/>
                  </a:prstClr>
                </a:solidFill>
              </a:rPr>
              <a:pPr/>
              <a:t>2025/9/18</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A5D70-00BF-43D1-9518-0183EFEF9A8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90212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13.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9960" y="982133"/>
            <a:ext cx="7772400" cy="2403698"/>
          </a:xfrm>
        </p:spPr>
        <p:txBody>
          <a:bodyPr>
            <a:normAutofit/>
          </a:bodyPr>
          <a:lstStyle/>
          <a:p>
            <a:br>
              <a:rPr lang="en-US" altLang="ja-JP" b="1" dirty="0">
                <a:latin typeface="+mn-ea"/>
                <a:ea typeface="+mn-ea"/>
              </a:rPr>
            </a:br>
            <a:br>
              <a:rPr lang="en-US" altLang="ja-JP" b="1" dirty="0">
                <a:latin typeface="+mn-ea"/>
                <a:ea typeface="+mn-ea"/>
              </a:rPr>
            </a:br>
            <a:r>
              <a:rPr lang="ja-JP" altLang="en-US" b="1" dirty="0">
                <a:latin typeface="+mn-ea"/>
                <a:ea typeface="+mn-ea"/>
              </a:rPr>
              <a:t>○○</a:t>
            </a:r>
            <a:r>
              <a:rPr lang="ja-JP" altLang="en-US" b="1" dirty="0">
                <a:latin typeface="+mn-ea"/>
              </a:rPr>
              <a:t>○○○○</a:t>
            </a:r>
            <a:r>
              <a:rPr lang="ja-JP" altLang="en-US" b="1" dirty="0">
                <a:latin typeface="+mn-ea"/>
                <a:ea typeface="+mn-ea"/>
              </a:rPr>
              <a:t>の研究開発</a:t>
            </a:r>
            <a:endParaRPr kumimoji="1" lang="ja-JP" altLang="en-US" dirty="0">
              <a:latin typeface="+mn-ea"/>
              <a:ea typeface="+mn-ea"/>
            </a:endParaRPr>
          </a:p>
        </p:txBody>
      </p:sp>
      <p:sp>
        <p:nvSpPr>
          <p:cNvPr id="3" name="サブタイトル 2"/>
          <p:cNvSpPr>
            <a:spLocks noGrp="1"/>
          </p:cNvSpPr>
          <p:nvPr>
            <p:ph type="subTitle" idx="1"/>
          </p:nvPr>
        </p:nvSpPr>
        <p:spPr>
          <a:xfrm>
            <a:off x="351251" y="3836349"/>
            <a:ext cx="8466630" cy="1868956"/>
          </a:xfrm>
        </p:spPr>
        <p:txBody>
          <a:bodyPr>
            <a:normAutofit/>
          </a:bodyPr>
          <a:lstStyle/>
          <a:p>
            <a:pPr algn="l"/>
            <a:r>
              <a:rPr kumimoji="1" lang="ja-JP" altLang="en-US" sz="2400" dirty="0">
                <a:latin typeface="+mn-ea"/>
              </a:rPr>
              <a:t>提案期間　 ：</a:t>
            </a:r>
            <a:r>
              <a:rPr lang="ja-JP" altLang="en-US" sz="2400" dirty="0">
                <a:latin typeface="+mn-ea"/>
              </a:rPr>
              <a:t>〇〇〇〇、〇〇〇〇、〇〇〇〇・・・</a:t>
            </a:r>
            <a:endParaRPr lang="en-US" altLang="ja-JP" sz="2400" dirty="0">
              <a:latin typeface="+mn-ea"/>
            </a:endParaRPr>
          </a:p>
          <a:p>
            <a:pPr algn="l"/>
            <a:r>
              <a:rPr kumimoji="1" lang="ja-JP" altLang="en-US" sz="2400" dirty="0">
                <a:latin typeface="+mn-ea"/>
              </a:rPr>
              <a:t>実施期間 　：○年間（</a:t>
            </a:r>
            <a:r>
              <a:rPr lang="ja-JP" altLang="en-US" sz="2400" dirty="0">
                <a:latin typeface="+mn-ea"/>
              </a:rPr>
              <a:t>２０２５年８月～２０●●年●●月）</a:t>
            </a:r>
            <a:endParaRPr kumimoji="1" lang="en-US" altLang="ja-JP" sz="2400" dirty="0">
              <a:latin typeface="+mn-ea"/>
            </a:endParaRPr>
          </a:p>
          <a:p>
            <a:pPr algn="l"/>
            <a:r>
              <a:rPr kumimoji="1" lang="ja-JP" altLang="en-US" sz="2400" dirty="0">
                <a:latin typeface="+mn-ea"/>
              </a:rPr>
              <a:t>予算総額 　：○</a:t>
            </a:r>
            <a:r>
              <a:rPr lang="en-US" altLang="ja-JP" sz="2400" dirty="0">
                <a:latin typeface="+mn-ea"/>
              </a:rPr>
              <a:t> , </a:t>
            </a:r>
            <a:r>
              <a:rPr kumimoji="1" lang="ja-JP" altLang="en-US" sz="2400" dirty="0">
                <a:latin typeface="+mn-ea"/>
              </a:rPr>
              <a:t>○○○百万円</a:t>
            </a:r>
            <a:br>
              <a:rPr kumimoji="1" lang="en-US" altLang="ja-JP" sz="2400" dirty="0">
                <a:latin typeface="+mn-ea"/>
              </a:rPr>
            </a:br>
            <a:r>
              <a:rPr kumimoji="1" lang="ja-JP" altLang="en-US" sz="2400" dirty="0">
                <a:latin typeface="+mn-ea"/>
              </a:rPr>
              <a:t>　　　　　　　　（うち、初年度予算額：〇百万円）</a:t>
            </a:r>
            <a:endParaRPr kumimoji="1" lang="en-US" altLang="ja-JP" sz="2400" dirty="0">
              <a:latin typeface="+mn-ea"/>
            </a:endParaRPr>
          </a:p>
          <a:p>
            <a:pPr algn="l"/>
            <a:endParaRPr kumimoji="1" lang="en-US" altLang="ja-JP" sz="2400" dirty="0">
              <a:latin typeface="+mn-ea"/>
            </a:endParaRPr>
          </a:p>
          <a:p>
            <a:pPr algn="l"/>
            <a:endParaRPr kumimoji="1" lang="ja-JP" altLang="en-US" sz="2400" dirty="0">
              <a:latin typeface="+mn-ea"/>
            </a:endParaRPr>
          </a:p>
        </p:txBody>
      </p:sp>
      <p:sp>
        <p:nvSpPr>
          <p:cNvPr id="5" name="テキスト ボックス 4"/>
          <p:cNvSpPr txBox="1"/>
          <p:nvPr/>
        </p:nvSpPr>
        <p:spPr>
          <a:xfrm>
            <a:off x="7341530" y="2855232"/>
            <a:ext cx="1749147"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＜研究開発テーマ名＞</a:t>
            </a:r>
            <a:endParaRPr lang="en-US" altLang="ja-JP" dirty="0">
              <a:latin typeface="+mn-ea"/>
            </a:endParaRPr>
          </a:p>
          <a:p>
            <a:r>
              <a:rPr lang="ja-JP" altLang="en-US" dirty="0">
                <a:latin typeface="+mn-ea"/>
              </a:rPr>
              <a:t>　　提案者独自の提案名を記載してください</a:t>
            </a:r>
          </a:p>
        </p:txBody>
      </p:sp>
      <p:sp>
        <p:nvSpPr>
          <p:cNvPr id="6" name="テキスト ボックス 5"/>
          <p:cNvSpPr txBox="1"/>
          <p:nvPr/>
        </p:nvSpPr>
        <p:spPr>
          <a:xfrm>
            <a:off x="4136105" y="3501008"/>
            <a:ext cx="5007895"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提案される企業・大学、研究機関等の名称を記載してください</a:t>
            </a:r>
            <a:endParaRPr lang="en-US" altLang="ja-JP" dirty="0">
              <a:latin typeface="+mn-ea"/>
            </a:endParaRPr>
          </a:p>
          <a:p>
            <a:r>
              <a:rPr lang="ja-JP" altLang="en-US" dirty="0">
                <a:latin typeface="+mn-ea"/>
              </a:rPr>
              <a:t>共同提案の場合、代表機関を一番左に記述し、共同提案者を続けて併記してください。委託先、共同研究先はその旨明示の上、記載ください。</a:t>
            </a:r>
            <a:endParaRPr lang="en-US" altLang="ja-JP" dirty="0">
              <a:latin typeface="+mn-ea"/>
            </a:endParaRPr>
          </a:p>
        </p:txBody>
      </p:sp>
      <p:sp>
        <p:nvSpPr>
          <p:cNvPr id="8" name="テキスト ボックス 7"/>
          <p:cNvSpPr txBox="1"/>
          <p:nvPr/>
        </p:nvSpPr>
        <p:spPr>
          <a:xfrm>
            <a:off x="150936" y="477240"/>
            <a:ext cx="2473754" cy="307777"/>
          </a:xfrm>
          <a:prstGeom prst="rect">
            <a:avLst/>
          </a:prstGeom>
          <a:noFill/>
          <a:ln>
            <a:noFill/>
          </a:ln>
        </p:spPr>
        <p:txBody>
          <a:bodyPr wrap="none" rtlCol="0">
            <a:spAutoFit/>
          </a:bodyPr>
          <a:lstStyle/>
          <a:p>
            <a:r>
              <a:rPr kumimoji="1" lang="ja-JP" altLang="en-US" sz="1400" u="sng" dirty="0">
                <a:latin typeface="+mn-ea"/>
              </a:rPr>
              <a:t>研究開発テーマ概要説明資料</a:t>
            </a:r>
          </a:p>
        </p:txBody>
      </p:sp>
      <p:sp>
        <p:nvSpPr>
          <p:cNvPr id="11" name="スライド番号プレースホルダ 2"/>
          <p:cNvSpPr txBox="1">
            <a:spLocks noGrp="1"/>
          </p:cNvSpPr>
          <p:nvPr/>
        </p:nvSpPr>
        <p:spPr bwMode="auto">
          <a:xfrm>
            <a:off x="8551181" y="654753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schemeClr val="tx1"/>
                </a:solidFill>
                <a:latin typeface="+mn-ea"/>
                <a:cs typeface="メイリオ" pitchFamily="50" charset="-128"/>
              </a:rPr>
              <a:pPr algn="r" defTabSz="884238">
                <a:defRPr/>
              </a:pPr>
              <a:t>1</a:t>
            </a:fld>
            <a:endParaRPr lang="en-US" altLang="ja-JP" dirty="0">
              <a:solidFill>
                <a:schemeClr val="tx1"/>
              </a:solidFill>
              <a:latin typeface="+mn-ea"/>
              <a:cs typeface="メイリオ" pitchFamily="50" charset="-128"/>
            </a:endParaRPr>
          </a:p>
        </p:txBody>
      </p:sp>
      <p:sp>
        <p:nvSpPr>
          <p:cNvPr id="13" name="テキスト ボックス 12"/>
          <p:cNvSpPr txBox="1"/>
          <p:nvPr/>
        </p:nvSpPr>
        <p:spPr>
          <a:xfrm>
            <a:off x="209826" y="2074380"/>
            <a:ext cx="3108543" cy="461665"/>
          </a:xfrm>
          <a:prstGeom prst="rect">
            <a:avLst/>
          </a:prstGeom>
          <a:noFill/>
          <a:ln>
            <a:noFill/>
          </a:ln>
        </p:spPr>
        <p:txBody>
          <a:bodyPr wrap="none" rtlCol="0">
            <a:spAutoFit/>
          </a:bodyPr>
          <a:lstStyle/>
          <a:p>
            <a:r>
              <a:rPr kumimoji="1" lang="ja-JP" altLang="en-US" sz="2400" u="sng" dirty="0">
                <a:latin typeface="+mn-ea"/>
              </a:rPr>
              <a:t>研究開発項目：</a:t>
            </a:r>
            <a:r>
              <a:rPr lang="ja-JP" altLang="en-US" sz="2400" u="sng" dirty="0">
                <a:latin typeface="+mn-ea"/>
                <a:sym typeface="Wingdings" panose="05000000000000000000" pitchFamily="2" charset="2"/>
              </a:rPr>
              <a:t>（●●</a:t>
            </a:r>
            <a:r>
              <a:rPr kumimoji="1" lang="ja-JP" altLang="en-US" sz="2400" u="sng" dirty="0">
                <a:latin typeface="+mn-ea"/>
              </a:rPr>
              <a:t>）</a:t>
            </a:r>
          </a:p>
        </p:txBody>
      </p:sp>
      <p:sp>
        <p:nvSpPr>
          <p:cNvPr id="14" name="テキスト ボックス 13"/>
          <p:cNvSpPr txBox="1"/>
          <p:nvPr/>
        </p:nvSpPr>
        <p:spPr>
          <a:xfrm>
            <a:off x="251053" y="1366140"/>
            <a:ext cx="266497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応募する研究開発項目名を記載ください。（例：（</a:t>
            </a:r>
            <a:r>
              <a:rPr lang="en-US" altLang="ja-JP" dirty="0">
                <a:latin typeface="+mn-ea"/>
              </a:rPr>
              <a:t>g5-1-3</a:t>
            </a:r>
            <a:r>
              <a:rPr lang="ja-JP" altLang="en-US" dirty="0">
                <a:latin typeface="+mn-ea"/>
              </a:rPr>
              <a:t>等））</a:t>
            </a:r>
            <a:endParaRPr lang="en-US" altLang="ja-JP" dirty="0">
              <a:latin typeface="+mn-ea"/>
            </a:endParaRPr>
          </a:p>
          <a:p>
            <a:r>
              <a:rPr lang="ja-JP" altLang="en-US" dirty="0">
                <a:latin typeface="+mn-ea"/>
              </a:rPr>
              <a:t>複数該当する場合は複数記載ください。</a:t>
            </a:r>
          </a:p>
        </p:txBody>
      </p:sp>
      <p:sp>
        <p:nvSpPr>
          <p:cNvPr id="15" name="テキスト ボックス 14"/>
          <p:cNvSpPr txBox="1"/>
          <p:nvPr/>
        </p:nvSpPr>
        <p:spPr>
          <a:xfrm>
            <a:off x="179512" y="168895"/>
            <a:ext cx="633507" cy="307777"/>
          </a:xfrm>
          <a:prstGeom prst="rect">
            <a:avLst/>
          </a:prstGeom>
          <a:noFill/>
          <a:ln>
            <a:solidFill>
              <a:schemeClr val="tx1"/>
            </a:solidFill>
          </a:ln>
        </p:spPr>
        <p:txBody>
          <a:bodyPr wrap="none" rtlCol="0">
            <a:spAutoFit/>
          </a:bodyPr>
          <a:lstStyle/>
          <a:p>
            <a:r>
              <a:rPr kumimoji="1" lang="ja-JP" altLang="en-US" sz="1400" dirty="0">
                <a:latin typeface="+mn-ea"/>
              </a:rPr>
              <a:t>別添</a:t>
            </a:r>
            <a:r>
              <a:rPr kumimoji="1" lang="en-US" altLang="ja-JP" sz="1400" dirty="0">
                <a:latin typeface="+mn-ea"/>
              </a:rPr>
              <a:t>1</a:t>
            </a:r>
            <a:endParaRPr kumimoji="1" lang="ja-JP" altLang="en-US" sz="1400" dirty="0">
              <a:latin typeface="+mn-ea"/>
            </a:endParaRPr>
          </a:p>
        </p:txBody>
      </p:sp>
      <p:sp>
        <p:nvSpPr>
          <p:cNvPr id="16" name="テキスト ボックス 15">
            <a:extLst>
              <a:ext uri="{FF2B5EF4-FFF2-40B4-BE49-F238E27FC236}">
                <a16:creationId xmlns:a16="http://schemas.microsoft.com/office/drawing/2014/main" id="{38CBC15D-DD57-4292-9543-1D61946A4730}"/>
              </a:ext>
            </a:extLst>
          </p:cNvPr>
          <p:cNvSpPr txBox="1"/>
          <p:nvPr/>
        </p:nvSpPr>
        <p:spPr>
          <a:xfrm>
            <a:off x="6466659" y="4191471"/>
            <a:ext cx="2677341"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実施期間は、２０２５年８月の事業開始を想定してください。</a:t>
            </a:r>
          </a:p>
        </p:txBody>
      </p:sp>
      <p:sp>
        <p:nvSpPr>
          <p:cNvPr id="7" name="テキスト ボックス 6">
            <a:extLst>
              <a:ext uri="{FF2B5EF4-FFF2-40B4-BE49-F238E27FC236}">
                <a16:creationId xmlns:a16="http://schemas.microsoft.com/office/drawing/2014/main" id="{5F32FFD8-3438-31D6-E033-DE7569F81F6F}"/>
              </a:ext>
            </a:extLst>
          </p:cNvPr>
          <p:cNvSpPr txBox="1"/>
          <p:nvPr/>
        </p:nvSpPr>
        <p:spPr>
          <a:xfrm>
            <a:off x="6460342" y="4717555"/>
            <a:ext cx="2677341" cy="101566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委託期間に要する金額と</a:t>
            </a:r>
            <a:r>
              <a:rPr lang="en-US" altLang="ja-JP" dirty="0">
                <a:latin typeface="+mn-ea"/>
              </a:rPr>
              <a:t>NEDO</a:t>
            </a:r>
            <a:r>
              <a:rPr lang="ja-JP" altLang="en-US" dirty="0">
                <a:latin typeface="+mn-ea"/>
              </a:rPr>
              <a:t>からの助成金額を合計して予算総額としてください。</a:t>
            </a:r>
            <a:endParaRPr lang="en-US" altLang="ja-JP" dirty="0">
              <a:latin typeface="+mn-ea"/>
            </a:endParaRPr>
          </a:p>
          <a:p>
            <a:r>
              <a:rPr lang="ja-JP" altLang="en-US" dirty="0">
                <a:latin typeface="+mn-ea"/>
              </a:rPr>
              <a:t>また、初年度の予算額を記載してください。</a:t>
            </a:r>
          </a:p>
        </p:txBody>
      </p:sp>
      <p:sp>
        <p:nvSpPr>
          <p:cNvPr id="4" name="テキスト ボックス 3">
            <a:extLst>
              <a:ext uri="{FF2B5EF4-FFF2-40B4-BE49-F238E27FC236}">
                <a16:creationId xmlns:a16="http://schemas.microsoft.com/office/drawing/2014/main" id="{E52A608F-0DAA-26D3-11C5-7AAA556EBF46}"/>
              </a:ext>
            </a:extLst>
          </p:cNvPr>
          <p:cNvSpPr txBox="1"/>
          <p:nvPr/>
        </p:nvSpPr>
        <p:spPr>
          <a:xfrm>
            <a:off x="3162535" y="53276"/>
            <a:ext cx="5922046" cy="2259593"/>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pPr marL="171450" indent="-171450">
              <a:lnSpc>
                <a:spcPts val="1300"/>
              </a:lnSpc>
              <a:buFont typeface="Arial" panose="020B0604020202020204" pitchFamily="34" charset="0"/>
              <a:buChar char="•"/>
            </a:pPr>
            <a:r>
              <a:rPr lang="ja-JP" altLang="en-US" dirty="0">
                <a:latin typeface="+mn-ea"/>
              </a:rPr>
              <a:t>本様式に従い、提案する研究開発の説明資料を作成してください。</a:t>
            </a:r>
            <a:r>
              <a:rPr lang="ja-JP" altLang="en-US" b="1" u="sng" dirty="0">
                <a:latin typeface="+mn-ea"/>
              </a:rPr>
              <a:t>様式中の項目や注意書きで指定する内容を参考にして作成ください。構成（順番）や体裁等は変更いただいて結構です。（例：スライドサイズは</a:t>
            </a:r>
            <a:r>
              <a:rPr lang="en-US" altLang="ja-JP" b="1" u="sng" dirty="0">
                <a:latin typeface="+mn-ea"/>
              </a:rPr>
              <a:t>4:3</a:t>
            </a:r>
            <a:r>
              <a:rPr lang="ja-JP" altLang="en-US" b="1" u="sng" dirty="0">
                <a:latin typeface="+mn-ea"/>
              </a:rPr>
              <a:t>、</a:t>
            </a:r>
            <a:r>
              <a:rPr lang="en-US" altLang="ja-JP" b="1" u="sng" dirty="0">
                <a:latin typeface="+mn-ea"/>
              </a:rPr>
              <a:t>16:9</a:t>
            </a:r>
            <a:r>
              <a:rPr lang="ja-JP" altLang="en-US" b="1" u="sng" dirty="0">
                <a:latin typeface="+mn-ea"/>
              </a:rPr>
              <a:t>のいずれも可）</a:t>
            </a:r>
            <a:endParaRPr lang="en-US" altLang="ja-JP" b="1" u="sng" dirty="0">
              <a:latin typeface="+mn-ea"/>
            </a:endParaRPr>
          </a:p>
          <a:p>
            <a:pPr marL="171450" indent="-171450">
              <a:lnSpc>
                <a:spcPts val="1300"/>
              </a:lnSpc>
              <a:buFont typeface="Arial" panose="020B0604020202020204" pitchFamily="34" charset="0"/>
              <a:buChar char="•"/>
            </a:pPr>
            <a:r>
              <a:rPr lang="ja-JP" altLang="en-US" dirty="0">
                <a:latin typeface="+mn-ea"/>
              </a:rPr>
              <a:t>必要に応じ、コアとなる技術に関する説明資料や本様式の各項目に係る補足説明資料等、参考資料を追加いただくことは可能です。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記載の内容が判読しやすい字体とし、大きさは</a:t>
            </a:r>
            <a:r>
              <a:rPr lang="en-US" altLang="ja-JP" dirty="0">
                <a:latin typeface="+mn-ea"/>
              </a:rPr>
              <a:t>12</a:t>
            </a:r>
            <a:r>
              <a:rPr lang="ja-JP" altLang="en-US" dirty="0">
                <a:latin typeface="+mn-ea"/>
              </a:rPr>
              <a:t>ポイント以上を基本としてください。</a:t>
            </a:r>
          </a:p>
          <a:p>
            <a:pPr marL="171450" indent="-171450">
              <a:lnSpc>
                <a:spcPts val="1300"/>
              </a:lnSpc>
              <a:buFont typeface="Arial" panose="020B0604020202020204" pitchFamily="34" charset="0"/>
              <a:buChar char="•"/>
            </a:pPr>
            <a:r>
              <a:rPr lang="ja-JP" altLang="en-US" dirty="0">
                <a:latin typeface="+mn-ea"/>
              </a:rPr>
              <a:t>積極的に図、写真、グラフ等を使用して、簡潔にわかりやすく説明するようにしてください。</a:t>
            </a:r>
          </a:p>
          <a:p>
            <a:pPr marL="171450" indent="-171450">
              <a:lnSpc>
                <a:spcPts val="1300"/>
              </a:lnSpc>
              <a:buFont typeface="Arial" panose="020B0604020202020204" pitchFamily="34" charset="0"/>
              <a:buChar char="•"/>
            </a:pPr>
            <a:r>
              <a:rPr lang="ja-JP" altLang="en-US" dirty="0">
                <a:latin typeface="+mn-ea"/>
              </a:rPr>
              <a:t>スライドの本紙は</a:t>
            </a:r>
            <a:r>
              <a:rPr lang="en-US" altLang="ja-JP" dirty="0">
                <a:latin typeface="+mn-ea"/>
              </a:rPr>
              <a:t>10</a:t>
            </a:r>
            <a:r>
              <a:rPr lang="ja-JP" altLang="en-US" dirty="0">
                <a:latin typeface="+mn-ea"/>
              </a:rPr>
              <a:t>頁以内（表紙、補足説明資料、参考資料を除く）でまとめてください。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本紙スライドのノート部分に、プレゼンテーションいただいた場合のセリフを記入ください。</a:t>
            </a:r>
            <a:endParaRPr lang="en-US" altLang="ja-JP" dirty="0">
              <a:latin typeface="+mn-ea"/>
            </a:endParaRPr>
          </a:p>
          <a:p>
            <a:pPr>
              <a:lnSpc>
                <a:spcPts val="1300"/>
              </a:lnSpc>
            </a:pPr>
            <a:r>
              <a:rPr lang="ja-JP" altLang="en-US" dirty="0">
                <a:latin typeface="+mn-ea"/>
              </a:rPr>
              <a:t>　　</a:t>
            </a:r>
            <a:r>
              <a:rPr lang="en-US" altLang="ja-JP" dirty="0">
                <a:latin typeface="+mn-ea"/>
              </a:rPr>
              <a:t>※</a:t>
            </a:r>
            <a:r>
              <a:rPr lang="ja-JP" altLang="en-US" dirty="0">
                <a:latin typeface="+mn-ea"/>
              </a:rPr>
              <a:t>発表時間</a:t>
            </a:r>
            <a:r>
              <a:rPr lang="en-US" altLang="ja-JP" dirty="0">
                <a:latin typeface="+mn-ea"/>
              </a:rPr>
              <a:t>10</a:t>
            </a:r>
            <a:r>
              <a:rPr lang="ja-JP" altLang="en-US" dirty="0">
                <a:latin typeface="+mn-ea"/>
              </a:rPr>
              <a:t>分を想定した文字量とし、それを超えるものは不可です。</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青字の説明書きを参考に記載してください。</a:t>
            </a:r>
            <a:endParaRPr lang="en-US" altLang="ja-JP" dirty="0">
              <a:latin typeface="+mn-ea"/>
            </a:endParaRPr>
          </a:p>
          <a:p>
            <a:pPr marL="171450" indent="-171450">
              <a:lnSpc>
                <a:spcPts val="1300"/>
              </a:lnSpc>
              <a:buFont typeface="Arial" panose="020B0604020202020204" pitchFamily="34" charset="0"/>
              <a:buChar char="•"/>
            </a:pPr>
            <a:r>
              <a:rPr lang="ja-JP" altLang="en-US" dirty="0">
                <a:latin typeface="+mn-ea"/>
              </a:rPr>
              <a:t>作成時は説明書きを削除してください。項目は、削除・追加しないでください。</a:t>
            </a:r>
            <a:endParaRPr lang="en-US" altLang="ja-JP" dirty="0">
              <a:latin typeface="+mn-ea"/>
            </a:endParaRPr>
          </a:p>
          <a:p>
            <a:pPr marL="171450" indent="-171450">
              <a:lnSpc>
                <a:spcPts val="1300"/>
              </a:lnSpc>
              <a:buFont typeface="Arial" panose="020B0604020202020204" pitchFamily="34" charset="0"/>
              <a:buChar char="•"/>
            </a:pPr>
            <a:r>
              <a:rPr lang="ja-JP" altLang="en-US" b="1" u="sng" dirty="0">
                <a:solidFill>
                  <a:srgbClr val="FFFF00"/>
                </a:solidFill>
                <a:latin typeface="+mn-ea"/>
              </a:rPr>
              <a:t>動画等のファイルサイズが大きくなるような埋め込みはしないでください。</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74638"/>
            <a:ext cx="4248472" cy="562074"/>
          </a:xfrm>
        </p:spPr>
        <p:style>
          <a:lnRef idx="0">
            <a:schemeClr val="accent5"/>
          </a:lnRef>
          <a:fillRef idx="3">
            <a:schemeClr val="accent5"/>
          </a:fillRef>
          <a:effectRef idx="3">
            <a:schemeClr val="accent5"/>
          </a:effectRef>
          <a:fontRef idx="minor">
            <a:schemeClr val="lt1"/>
          </a:fontRef>
        </p:style>
        <p:txBody>
          <a:bodyPr>
            <a:noAutofit/>
          </a:bodyPr>
          <a:lstStyle/>
          <a:p>
            <a:r>
              <a:rPr kumimoji="1" lang="ja-JP" altLang="en-US" sz="2800" dirty="0">
                <a:latin typeface="+mn-ea"/>
              </a:rPr>
              <a:t>参考．技術のベンチマーク</a:t>
            </a:r>
          </a:p>
        </p:txBody>
      </p:sp>
      <p:sp>
        <p:nvSpPr>
          <p:cNvPr id="6" name="テキスト ボックス 5"/>
          <p:cNvSpPr txBox="1"/>
          <p:nvPr/>
        </p:nvSpPr>
        <p:spPr>
          <a:xfrm>
            <a:off x="4490021" y="262389"/>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ＭＳ Ｐゴシック" panose="020B0600070205080204" pitchFamily="50" charset="-128"/>
              </a:rPr>
              <a:t>・本研究開発の目標が国内外の既存技術の性能や競争相手の性能と比較して優位であることを客観性のある数値で説明する等により、上記目標の妥当性を明示してください。</a:t>
            </a:r>
            <a:endParaRPr lang="en-US" altLang="ja-JP" dirty="0">
              <a:solidFill>
                <a:prstClr val="white"/>
              </a:solidFill>
              <a:latin typeface="ＭＳ Ｐゴシック" panose="020B0600070205080204" pitchFamily="50" charset="-128"/>
            </a:endParaRPr>
          </a:p>
        </p:txBody>
      </p:sp>
      <p:sp>
        <p:nvSpPr>
          <p:cNvPr id="9" name="スライド番号プレースホルダ 2"/>
          <p:cNvSpPr txBox="1">
            <a:spLocks noGrp="1"/>
          </p:cNvSpPr>
          <p:nvPr/>
        </p:nvSpPr>
        <p:spPr bwMode="auto">
          <a:xfrm>
            <a:off x="8522153"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10</a:t>
            </a:fld>
            <a:endParaRPr lang="en-US" altLang="ja-JP" dirty="0">
              <a:solidFill>
                <a:prstClr val="black"/>
              </a:solidFill>
              <a:latin typeface="ＭＳ Ｐゴシック" panose="020B0600070205080204" pitchFamily="50" charset="-128"/>
              <a:cs typeface="メイリオ" pitchFamily="50" charset="-128"/>
            </a:endParaRPr>
          </a:p>
        </p:txBody>
      </p:sp>
      <p:sp>
        <p:nvSpPr>
          <p:cNvPr id="22" name="Text Box 10"/>
          <p:cNvSpPr txBox="1">
            <a:spLocks noChangeArrowheads="1"/>
          </p:cNvSpPr>
          <p:nvPr/>
        </p:nvSpPr>
        <p:spPr bwMode="auto">
          <a:xfrm>
            <a:off x="323528" y="6066223"/>
            <a:ext cx="3257709" cy="227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lgn="just" eaLnBrk="0" fontAlgn="base" hangingPunct="0">
              <a:spcBef>
                <a:spcPct val="0"/>
              </a:spcBef>
              <a:spcAft>
                <a:spcPct val="0"/>
              </a:spcAft>
            </a:pPr>
            <a:r>
              <a:rPr kumimoji="0" lang="en-US" altLang="ja-JP" sz="1050" dirty="0">
                <a:solidFill>
                  <a:srgbClr val="0070C0"/>
                </a:solidFill>
                <a:latin typeface="+mn-ea"/>
              </a:rPr>
              <a:t>※RA</a:t>
            </a:r>
            <a:r>
              <a:rPr kumimoji="0" lang="ja-JP" altLang="en-US" sz="1050" dirty="0">
                <a:solidFill>
                  <a:srgbClr val="0070C0"/>
                </a:solidFill>
                <a:latin typeface="+mn-ea"/>
              </a:rPr>
              <a:t>（</a:t>
            </a:r>
            <a:r>
              <a:rPr kumimoji="0" lang="en-US" altLang="ja-JP" sz="1050" dirty="0">
                <a:solidFill>
                  <a:srgbClr val="0070C0"/>
                </a:solidFill>
                <a:latin typeface="+mn-ea"/>
              </a:rPr>
              <a:t>Run After</a:t>
            </a:r>
            <a:r>
              <a:rPr kumimoji="0" lang="ja-JP" altLang="en-US" sz="1050" dirty="0">
                <a:solidFill>
                  <a:srgbClr val="0070C0"/>
                </a:solidFill>
                <a:latin typeface="+mn-ea"/>
              </a:rPr>
              <a:t>）、</a:t>
            </a:r>
            <a:r>
              <a:rPr kumimoji="0" lang="en-US" altLang="ja-JP" sz="1050" dirty="0">
                <a:solidFill>
                  <a:srgbClr val="0070C0"/>
                </a:solidFill>
                <a:latin typeface="+mn-ea"/>
              </a:rPr>
              <a:t>DH</a:t>
            </a:r>
            <a:r>
              <a:rPr kumimoji="0" lang="ja-JP" altLang="en-US" sz="1050" dirty="0">
                <a:solidFill>
                  <a:srgbClr val="0070C0"/>
                </a:solidFill>
                <a:latin typeface="+mn-ea"/>
              </a:rPr>
              <a:t>（</a:t>
            </a:r>
            <a:r>
              <a:rPr kumimoji="0" lang="en-US" altLang="ja-JP" sz="1050" dirty="0">
                <a:solidFill>
                  <a:srgbClr val="0070C0"/>
                </a:solidFill>
                <a:latin typeface="+mn-ea"/>
              </a:rPr>
              <a:t>Dead Heat</a:t>
            </a:r>
            <a:r>
              <a:rPr kumimoji="0" lang="ja-JP" altLang="en-US" sz="1050" dirty="0">
                <a:solidFill>
                  <a:srgbClr val="0070C0"/>
                </a:solidFill>
                <a:latin typeface="+mn-ea"/>
              </a:rPr>
              <a:t>）、</a:t>
            </a:r>
            <a:r>
              <a:rPr kumimoji="0" lang="en-US" altLang="ja-JP" sz="1050" dirty="0">
                <a:solidFill>
                  <a:srgbClr val="0070C0"/>
                </a:solidFill>
                <a:latin typeface="+mn-ea"/>
              </a:rPr>
              <a:t>LD</a:t>
            </a:r>
            <a:r>
              <a:rPr kumimoji="0" lang="ja-JP" altLang="en-US" sz="1050" dirty="0">
                <a:solidFill>
                  <a:srgbClr val="0070C0"/>
                </a:solidFill>
                <a:latin typeface="+mn-ea"/>
              </a:rPr>
              <a:t>（</a:t>
            </a:r>
            <a:r>
              <a:rPr kumimoji="0" lang="en-US" altLang="ja-JP" sz="1050" dirty="0">
                <a:solidFill>
                  <a:srgbClr val="0070C0"/>
                </a:solidFill>
                <a:latin typeface="+mn-ea"/>
              </a:rPr>
              <a:t>Leading</a:t>
            </a:r>
            <a:r>
              <a:rPr kumimoji="0" lang="ja-JP" altLang="en-US" sz="1050" dirty="0">
                <a:solidFill>
                  <a:srgbClr val="0070C0"/>
                </a:solidFill>
                <a:latin typeface="+mn-ea"/>
              </a:rPr>
              <a:t>）</a:t>
            </a:r>
          </a:p>
        </p:txBody>
      </p:sp>
      <p:graphicFrame>
        <p:nvGraphicFramePr>
          <p:cNvPr id="4" name="表 3"/>
          <p:cNvGraphicFramePr>
            <a:graphicFrameLocks noGrp="1"/>
          </p:cNvGraphicFramePr>
          <p:nvPr>
            <p:extLst>
              <p:ext uri="{D42A27DB-BD31-4B8C-83A1-F6EECF244321}">
                <p14:modId xmlns:p14="http://schemas.microsoft.com/office/powerpoint/2010/main" val="1237712279"/>
              </p:ext>
            </p:extLst>
          </p:nvPr>
        </p:nvGraphicFramePr>
        <p:xfrm>
          <a:off x="418083" y="1474308"/>
          <a:ext cx="8143873" cy="4215702"/>
        </p:xfrm>
        <a:graphic>
          <a:graphicData uri="http://schemas.openxmlformats.org/drawingml/2006/table">
            <a:tbl>
              <a:tblPr>
                <a:tableStyleId>{5C22544A-7EE6-4342-B048-85BDC9FD1C3A}</a:tableStyleId>
              </a:tblPr>
              <a:tblGrid>
                <a:gridCol w="1463675">
                  <a:extLst>
                    <a:ext uri="{9D8B030D-6E8A-4147-A177-3AD203B41FA5}">
                      <a16:colId xmlns:a16="http://schemas.microsoft.com/office/drawing/2014/main" val="2803489474"/>
                    </a:ext>
                  </a:extLst>
                </a:gridCol>
                <a:gridCol w="1463675">
                  <a:extLst>
                    <a:ext uri="{9D8B030D-6E8A-4147-A177-3AD203B41FA5}">
                      <a16:colId xmlns:a16="http://schemas.microsoft.com/office/drawing/2014/main" val="118530061"/>
                    </a:ext>
                  </a:extLst>
                </a:gridCol>
                <a:gridCol w="650503">
                  <a:extLst>
                    <a:ext uri="{9D8B030D-6E8A-4147-A177-3AD203B41FA5}">
                      <a16:colId xmlns:a16="http://schemas.microsoft.com/office/drawing/2014/main" val="825099589"/>
                    </a:ext>
                  </a:extLst>
                </a:gridCol>
                <a:gridCol w="482178">
                  <a:extLst>
                    <a:ext uri="{9D8B030D-6E8A-4147-A177-3AD203B41FA5}">
                      <a16:colId xmlns:a16="http://schemas.microsoft.com/office/drawing/2014/main" val="3395987384"/>
                    </a:ext>
                  </a:extLst>
                </a:gridCol>
                <a:gridCol w="583406">
                  <a:extLst>
                    <a:ext uri="{9D8B030D-6E8A-4147-A177-3AD203B41FA5}">
                      <a16:colId xmlns:a16="http://schemas.microsoft.com/office/drawing/2014/main" val="2007639533"/>
                    </a:ext>
                  </a:extLst>
                </a:gridCol>
                <a:gridCol w="583406">
                  <a:extLst>
                    <a:ext uri="{9D8B030D-6E8A-4147-A177-3AD203B41FA5}">
                      <a16:colId xmlns:a16="http://schemas.microsoft.com/office/drawing/2014/main" val="3402258326"/>
                    </a:ext>
                  </a:extLst>
                </a:gridCol>
                <a:gridCol w="583406">
                  <a:extLst>
                    <a:ext uri="{9D8B030D-6E8A-4147-A177-3AD203B41FA5}">
                      <a16:colId xmlns:a16="http://schemas.microsoft.com/office/drawing/2014/main" val="3611286997"/>
                    </a:ext>
                  </a:extLst>
                </a:gridCol>
                <a:gridCol w="583406">
                  <a:extLst>
                    <a:ext uri="{9D8B030D-6E8A-4147-A177-3AD203B41FA5}">
                      <a16:colId xmlns:a16="http://schemas.microsoft.com/office/drawing/2014/main" val="1824946101"/>
                    </a:ext>
                  </a:extLst>
                </a:gridCol>
                <a:gridCol w="583406">
                  <a:extLst>
                    <a:ext uri="{9D8B030D-6E8A-4147-A177-3AD203B41FA5}">
                      <a16:colId xmlns:a16="http://schemas.microsoft.com/office/drawing/2014/main" val="2426479071"/>
                    </a:ext>
                  </a:extLst>
                </a:gridCol>
                <a:gridCol w="583406">
                  <a:extLst>
                    <a:ext uri="{9D8B030D-6E8A-4147-A177-3AD203B41FA5}">
                      <a16:colId xmlns:a16="http://schemas.microsoft.com/office/drawing/2014/main" val="3815965121"/>
                    </a:ext>
                  </a:extLst>
                </a:gridCol>
                <a:gridCol w="583406">
                  <a:extLst>
                    <a:ext uri="{9D8B030D-6E8A-4147-A177-3AD203B41FA5}">
                      <a16:colId xmlns:a16="http://schemas.microsoft.com/office/drawing/2014/main" val="3699482611"/>
                    </a:ext>
                  </a:extLst>
                </a:gridCol>
              </a:tblGrid>
              <a:tr h="349885">
                <a:tc>
                  <a:txBody>
                    <a:bodyPr/>
                    <a:lstStyle/>
                    <a:p>
                      <a:pPr algn="ctr">
                        <a:lnSpc>
                          <a:spcPts val="1000"/>
                        </a:lnSpc>
                        <a:spcAft>
                          <a:spcPts val="0"/>
                        </a:spcAft>
                      </a:pPr>
                      <a:r>
                        <a:rPr lang="ja-JP" sz="1000" kern="100" spc="60" dirty="0">
                          <a:effectLst/>
                        </a:rPr>
                        <a:t>技術名称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en-US" sz="1000" kern="100" spc="60" dirty="0">
                          <a:effectLst/>
                        </a:rPr>
                        <a:t>時期</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年月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性能①</a:t>
                      </a:r>
                      <a:endParaRPr lang="ja-JP" sz="1050" kern="100" dirty="0">
                        <a:effectLst/>
                      </a:endParaRPr>
                    </a:p>
                    <a:p>
                      <a:pPr algn="ctr">
                        <a:lnSpc>
                          <a:spcPts val="1200"/>
                        </a:lnSpc>
                        <a:spcAft>
                          <a:spcPts val="0"/>
                        </a:spcAft>
                      </a:pPr>
                      <a:r>
                        <a:rPr lang="ja-JP" sz="1000" kern="100" spc="60" dirty="0">
                          <a:effectLst/>
                        </a:rPr>
                        <a:t>（○○）</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性能②</a:t>
                      </a:r>
                      <a:endParaRPr lang="ja-JP" sz="1050" kern="100">
                        <a:effectLst/>
                      </a:endParaRPr>
                    </a:p>
                    <a:p>
                      <a:pPr algn="ctr">
                        <a:lnSpc>
                          <a:spcPts val="1000"/>
                        </a:lnSpc>
                        <a:spcAft>
                          <a:spcPts val="0"/>
                        </a:spcAft>
                      </a:pPr>
                      <a:r>
                        <a:rPr lang="ja-JP" sz="1000" kern="100" spc="60">
                          <a:effectLst/>
                        </a:rPr>
                        <a:t>（○○）</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a:effectLst/>
                        </a:rPr>
                        <a:t>品質・機能等の強み</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コスト</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全体市場規模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altLang="ja-JP" sz="1000" kern="100" spc="60" dirty="0">
                          <a:effectLst/>
                        </a:rPr>
                        <a:t>獲得市場規模</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spc="60" dirty="0">
                          <a:effectLst/>
                        </a:rPr>
                        <a:t>市場シェア</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ts val="1400"/>
                        </a:lnSpc>
                        <a:spcAft>
                          <a:spcPts val="0"/>
                        </a:spcAft>
                      </a:pPr>
                      <a:r>
                        <a:rPr lang="ja-JP" sz="1000" kern="100" spc="60" dirty="0">
                          <a:effectLst/>
                        </a:rPr>
                        <a:t>総合評価（</a:t>
                      </a:r>
                      <a:r>
                        <a:rPr lang="en-US" sz="1000" kern="100" spc="60" dirty="0">
                          <a:effectLst/>
                        </a:rPr>
                        <a:t>LD</a:t>
                      </a:r>
                      <a:r>
                        <a:rPr lang="ja-JP" sz="1000" kern="100" spc="60" dirty="0" err="1">
                          <a:effectLst/>
                        </a:rPr>
                        <a:t>、</a:t>
                      </a:r>
                      <a:r>
                        <a:rPr lang="en-US" sz="1000" kern="100" spc="60" dirty="0">
                          <a:effectLst/>
                        </a:rPr>
                        <a:t>DH</a:t>
                      </a:r>
                      <a:r>
                        <a:rPr lang="ja-JP" sz="1000" kern="100" spc="60" dirty="0" err="1">
                          <a:effectLst/>
                        </a:rPr>
                        <a:t>、</a:t>
                      </a:r>
                      <a:r>
                        <a:rPr lang="en-US" sz="1000" kern="100" spc="60" dirty="0">
                          <a:effectLst/>
                        </a:rPr>
                        <a:t>RA</a:t>
                      </a:r>
                      <a:r>
                        <a:rPr lang="ja-JP" sz="1000" kern="100" spc="60" dirty="0">
                          <a:effectLst/>
                        </a:rPr>
                        <a:t>）</a:t>
                      </a:r>
                      <a:r>
                        <a:rPr lang="en-US" altLang="ja-JP" sz="1000" kern="100" spc="60" dirty="0">
                          <a:solidFill>
                            <a:srgbClr val="0070C0"/>
                          </a:solidFill>
                          <a:effectLst/>
                        </a:rPr>
                        <a:t>※</a:t>
                      </a:r>
                      <a:endParaRPr lang="ja-JP" sz="1050" kern="100" dirty="0">
                        <a:solidFill>
                          <a:srgbClr val="0070C0"/>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388651217"/>
                  </a:ext>
                </a:extLst>
              </a:tr>
              <a:tr h="307975">
                <a:tc rowSpan="4">
                  <a:txBody>
                    <a:bodyPr/>
                    <a:lstStyle/>
                    <a:p>
                      <a:pPr algn="ctr">
                        <a:lnSpc>
                          <a:spcPts val="1200"/>
                        </a:lnSpc>
                        <a:spcAft>
                          <a:spcPts val="0"/>
                        </a:spcAft>
                      </a:pPr>
                      <a:r>
                        <a:rPr lang="ja-JP" sz="1000" kern="100" spc="60" dirty="0">
                          <a:effectLst/>
                        </a:rPr>
                        <a:t>提案技術</a:t>
                      </a:r>
                      <a:endParaRPr lang="ja-JP" sz="1050" kern="100" dirty="0">
                        <a:effectLst/>
                      </a:endParaRPr>
                    </a:p>
                    <a:p>
                      <a:pPr algn="ctr">
                        <a:lnSpc>
                          <a:spcPts val="1200"/>
                        </a:lnSpc>
                        <a:spcAft>
                          <a:spcPts val="0"/>
                        </a:spcAft>
                      </a:pPr>
                      <a:r>
                        <a:rPr lang="ja-JP" sz="1000" kern="100" spc="60" dirty="0">
                          <a:effectLst/>
                        </a:rPr>
                        <a:t>（技術の名称）</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202</a:t>
                      </a:r>
                      <a:r>
                        <a:rPr lang="en-US" altLang="ja-JP" sz="900" kern="100" spc="60" dirty="0">
                          <a:solidFill>
                            <a:schemeClr val="tx1"/>
                          </a:solidFill>
                          <a:effectLst/>
                        </a:rPr>
                        <a:t>4/4</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860276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17780" marR="177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6311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7188948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08912868"/>
                  </a:ext>
                </a:extLst>
              </a:tr>
              <a:tr h="307975">
                <a:tc rowSpan="4">
                  <a:txBody>
                    <a:bodyPr/>
                    <a:lstStyle/>
                    <a:p>
                      <a:pPr algn="just">
                        <a:lnSpc>
                          <a:spcPts val="1200"/>
                        </a:lnSpc>
                        <a:spcAft>
                          <a:spcPts val="0"/>
                        </a:spcAft>
                      </a:pPr>
                      <a:r>
                        <a:rPr lang="en-US" sz="1000" kern="100" spc="60" dirty="0">
                          <a:effectLst/>
                        </a:rPr>
                        <a:t>A</a:t>
                      </a:r>
                      <a:r>
                        <a:rPr lang="ja-JP" sz="1000" kern="100" spc="60">
                          <a:effectLst/>
                        </a:rPr>
                        <a:t>社〇〇技術（競合技術の名称）</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en-US" altLang="ja-JP" sz="900" kern="100" spc="60" dirty="0">
                        <a:effectLst/>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2024/4</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5833917"/>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61007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6133152"/>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solidFill>
                            <a:schemeClr val="tx1"/>
                          </a:solidFill>
                          <a:effectLst/>
                        </a:rPr>
                        <a:t>20**/*</a:t>
                      </a:r>
                      <a:endParaRPr 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33915625"/>
                  </a:ext>
                </a:extLst>
              </a:tr>
              <a:tr h="307975">
                <a:tc rowSpan="4">
                  <a:txBody>
                    <a:bodyPr/>
                    <a:lstStyle/>
                    <a:p>
                      <a:pPr algn="just">
                        <a:lnSpc>
                          <a:spcPts val="1200"/>
                        </a:lnSpc>
                        <a:spcAft>
                          <a:spcPts val="0"/>
                        </a:spcAft>
                      </a:pPr>
                      <a:r>
                        <a:rPr lang="en-US" sz="1000" kern="100" spc="60" dirty="0">
                          <a:effectLst/>
                        </a:rPr>
                        <a:t>C</a:t>
                      </a:r>
                      <a:r>
                        <a:rPr lang="ja-JP" sz="1000" kern="100" spc="60">
                          <a:effectLst/>
                        </a:rPr>
                        <a:t>社〇〇技術（既存技術）</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ja-JP" sz="900" kern="100" spc="60" dirty="0">
                          <a:effectLst/>
                        </a:rPr>
                        <a:t>現状</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altLang="ja-JP" sz="900" kern="100" spc="60" dirty="0">
                          <a:solidFill>
                            <a:schemeClr val="tx1"/>
                          </a:solidFill>
                          <a:effectLst/>
                        </a:rPr>
                        <a:t>2024/4</a:t>
                      </a:r>
                      <a:endParaRPr lang="ja-JP" altLang="ja-JP" sz="1050" kern="100" dirty="0">
                        <a:solidFill>
                          <a:schemeClr val="tx1"/>
                        </a:solidFill>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0003859"/>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事業終了時</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3269900"/>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実用化時点</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91989255"/>
                  </a:ext>
                </a:extLst>
              </a:tr>
              <a:tr h="307975">
                <a:tc vMerge="1">
                  <a:txBody>
                    <a:bodyPr/>
                    <a:lstStyle/>
                    <a:p>
                      <a:endParaRPr kumimoji="1" lang="ja-JP" altLang="en-US"/>
                    </a:p>
                  </a:txBody>
                  <a:tcPr/>
                </a:tc>
                <a:tc>
                  <a:txBody>
                    <a:bodyPr/>
                    <a:lstStyle/>
                    <a:p>
                      <a:pPr algn="ctr">
                        <a:lnSpc>
                          <a:spcPts val="1200"/>
                        </a:lnSpc>
                        <a:spcAft>
                          <a:spcPts val="0"/>
                        </a:spcAft>
                      </a:pPr>
                      <a:r>
                        <a:rPr lang="ja-JP" sz="900" kern="100" spc="60" dirty="0">
                          <a:effectLst/>
                        </a:rPr>
                        <a:t>成果普及段階</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20**/*</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467360"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lnSpc>
                          <a:spcPts val="1200"/>
                        </a:lnSpc>
                        <a:spcAft>
                          <a:spcPts val="0"/>
                        </a:spcAft>
                      </a:pPr>
                      <a:r>
                        <a:rPr lang="en-US" sz="900" kern="100" spc="60" dirty="0">
                          <a:effectLst/>
                        </a:rPr>
                        <a:t> </a:t>
                      </a:r>
                      <a:endParaRPr lang="ja-JP" sz="1050" kern="10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R="26670" algn="ctr">
                        <a:lnSpc>
                          <a:spcPts val="1200"/>
                        </a:lnSpc>
                        <a:spcAft>
                          <a:spcPts val="0"/>
                        </a:spcAft>
                      </a:pPr>
                      <a:r>
                        <a:rPr lang="en-US" sz="900" kern="100" spc="60" dirty="0">
                          <a:effectLst/>
                        </a:rPr>
                        <a:t> </a:t>
                      </a:r>
                      <a:endParaRPr lang="ja-JP" sz="1050" kern="100" dirty="0">
                        <a:effectLst/>
                        <a:latin typeface="TmsRmn"/>
                        <a:ea typeface="ＭＳ 明朝" panose="02020609040205080304" pitchFamily="17" charset="-128"/>
                        <a:cs typeface="Times New Roman" panose="02020603050405020304" pitchFamily="18" charset="0"/>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77610761"/>
                  </a:ext>
                </a:extLst>
              </a:tr>
            </a:tbl>
          </a:graphicData>
        </a:graphic>
      </p:graphicFrame>
    </p:spTree>
    <p:extLst>
      <p:ext uri="{BB962C8B-B14F-4D97-AF65-F5344CB8AC3E}">
        <p14:creationId xmlns:p14="http://schemas.microsoft.com/office/powerpoint/2010/main" val="405547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59138"/>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１．提案の概要</a:t>
            </a:r>
            <a:endParaRPr kumimoji="1" lang="ja-JP" altLang="en-US" sz="2800" dirty="0">
              <a:latin typeface="+mn-ea"/>
            </a:endParaRPr>
          </a:p>
        </p:txBody>
      </p:sp>
      <p:sp>
        <p:nvSpPr>
          <p:cNvPr id="6" name="テキスト ボックス 5"/>
          <p:cNvSpPr txBox="1"/>
          <p:nvPr/>
        </p:nvSpPr>
        <p:spPr>
          <a:xfrm>
            <a:off x="971600" y="2060848"/>
            <a:ext cx="7416824"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・提案技術に係る研究開発の産業・社会ニーズ等の背景、必要性（国プロとしての実施の必要性含む）、技術開発課題、解決方法、産業社会への波及効果等の概要を簡潔に記載ください。</a:t>
            </a:r>
            <a:endParaRPr lang="en-US" altLang="ja-JP" dirty="0">
              <a:latin typeface="+mn-ea"/>
            </a:endParaRPr>
          </a:p>
          <a:p>
            <a:r>
              <a:rPr lang="ja-JP" altLang="en-US" sz="1200" i="1" dirty="0">
                <a:solidFill>
                  <a:schemeClr val="bg1"/>
                </a:solidFill>
                <a:latin typeface="+mn-ea"/>
              </a:rPr>
              <a:t>・提案者が保有するコア技術の特徴、強み、新規性等について、併せて記載ください。</a:t>
            </a:r>
            <a:endParaRPr lang="en-US" altLang="ja-JP" sz="1200" i="1" dirty="0">
              <a:solidFill>
                <a:schemeClr val="bg1"/>
              </a:solidFill>
              <a:latin typeface="+mn-ea"/>
            </a:endParaRPr>
          </a:p>
          <a:p>
            <a:r>
              <a:rPr lang="ja-JP" altLang="en-US" sz="1200" i="1" dirty="0">
                <a:solidFill>
                  <a:schemeClr val="bg1"/>
                </a:solidFill>
                <a:latin typeface="+mn-ea"/>
              </a:rPr>
              <a:t>・開発内容に関する知財化や国際標準化の戦略及びこれらに関する活動（調査含む）を記載してください。</a:t>
            </a:r>
            <a:endParaRPr lang="en-US" altLang="ja-JP" sz="1200" i="1" dirty="0">
              <a:solidFill>
                <a:schemeClr val="bg1"/>
              </a:solidFill>
              <a:latin typeface="+mn-ea"/>
            </a:endParaRPr>
          </a:p>
        </p:txBody>
      </p:sp>
      <p:sp>
        <p:nvSpPr>
          <p:cNvPr id="4" name="スライド番号プレースホルダ 2"/>
          <p:cNvSpPr txBox="1">
            <a:spLocks noGrp="1"/>
          </p:cNvSpPr>
          <p:nvPr/>
        </p:nvSpPr>
        <p:spPr bwMode="auto">
          <a:xfrm>
            <a:off x="8602142" y="6503988"/>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schemeClr val="tx1"/>
                </a:solidFill>
                <a:latin typeface="+mn-ea"/>
                <a:cs typeface="メイリオ" pitchFamily="50" charset="-128"/>
              </a:rPr>
              <a:pPr algn="r" defTabSz="884238">
                <a:defRPr/>
              </a:pPr>
              <a:t>2</a:t>
            </a:fld>
            <a:endParaRPr lang="en-US" altLang="ja-JP" dirty="0">
              <a:solidFill>
                <a:schemeClr val="tx1"/>
              </a:solidFill>
              <a:latin typeface="+mn-ea"/>
              <a:cs typeface="メイリオ" pitchFamily="50" charset="-128"/>
            </a:endParaRPr>
          </a:p>
        </p:txBody>
      </p:sp>
      <p:sp>
        <p:nvSpPr>
          <p:cNvPr id="9" name="正方形/長方形 8"/>
          <p:cNvSpPr/>
          <p:nvPr/>
        </p:nvSpPr>
        <p:spPr>
          <a:xfrm>
            <a:off x="107777" y="997815"/>
            <a:ext cx="8869237" cy="5506173"/>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10" name="正方形/長方形 9"/>
          <p:cNvSpPr/>
          <p:nvPr/>
        </p:nvSpPr>
        <p:spPr>
          <a:xfrm>
            <a:off x="106313" y="781791"/>
            <a:ext cx="1657376" cy="355882"/>
          </a:xfrm>
          <a:prstGeom prst="rect">
            <a:avLst/>
          </a:prstGeom>
          <a:solidFill>
            <a:srgbClr val="00B0F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a:latin typeface="+mn-ea"/>
              </a:rPr>
              <a:t>事業概要</a:t>
            </a:r>
          </a:p>
        </p:txBody>
      </p:sp>
      <p:sp>
        <p:nvSpPr>
          <p:cNvPr id="11" name="正方形/長方形 252"/>
          <p:cNvSpPr>
            <a:spLocks noChangeArrowheads="1"/>
          </p:cNvSpPr>
          <p:nvPr/>
        </p:nvSpPr>
        <p:spPr bwMode="auto">
          <a:xfrm>
            <a:off x="107504" y="1164252"/>
            <a:ext cx="8869510" cy="276999"/>
          </a:xfrm>
          <a:prstGeom prst="rect">
            <a:avLst/>
          </a:prstGeom>
          <a:noFill/>
          <a:ln w="9525">
            <a:noFill/>
            <a:miter lim="800000"/>
            <a:headEnd/>
            <a:tailEnd/>
          </a:ln>
        </p:spPr>
        <p:txBody>
          <a:bodyPr wrap="square">
            <a:spAutoFit/>
          </a:bodyPr>
          <a:lstStyle/>
          <a:p>
            <a:pPr>
              <a:spcBef>
                <a:spcPts val="600"/>
              </a:spcBef>
            </a:pPr>
            <a:r>
              <a:rPr lang="ja-JP" altLang="en-US" sz="1200" dirty="0">
                <a:latin typeface="+mn-ea"/>
              </a:rPr>
              <a:t>　</a:t>
            </a:r>
            <a:endParaRPr lang="en-US" altLang="ja-JP" sz="1200" dirty="0">
              <a:latin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6106" y="133719"/>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kumimoji="1" lang="ja-JP" altLang="en-US" sz="2800" dirty="0">
                <a:latin typeface="+mn-ea"/>
              </a:rPr>
              <a:t>２．研究開発の目標</a:t>
            </a:r>
          </a:p>
        </p:txBody>
      </p:sp>
      <p:sp>
        <p:nvSpPr>
          <p:cNvPr id="6" name="テキスト ボックス 5"/>
          <p:cNvSpPr txBox="1"/>
          <p:nvPr/>
        </p:nvSpPr>
        <p:spPr>
          <a:xfrm>
            <a:off x="4544537" y="183923"/>
            <a:ext cx="4536504"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提案する研究開発の目標を具体的かつ定量的に記載してください</a:t>
            </a:r>
            <a:endParaRPr lang="en-US" altLang="ja-JP" dirty="0">
              <a:latin typeface="+mn-ea"/>
            </a:endParaRPr>
          </a:p>
          <a:p>
            <a:r>
              <a:rPr lang="ja-JP" altLang="en-US" dirty="0">
                <a:latin typeface="+mn-ea"/>
              </a:rPr>
              <a:t>　（極力、目標仕様等の具体的な数値を記載してください）</a:t>
            </a:r>
            <a:endParaRPr lang="en-US" altLang="ja-JP" dirty="0">
              <a:latin typeface="+mn-ea"/>
            </a:endParaRPr>
          </a:p>
        </p:txBody>
      </p:sp>
      <p:sp>
        <p:nvSpPr>
          <p:cNvPr id="4" name="テキスト ボックス 21"/>
          <p:cNvSpPr txBox="1">
            <a:spLocks noChangeArrowheads="1"/>
          </p:cNvSpPr>
          <p:nvPr/>
        </p:nvSpPr>
        <p:spPr bwMode="auto">
          <a:xfrm>
            <a:off x="179512" y="1374341"/>
            <a:ext cx="4248472" cy="338554"/>
          </a:xfrm>
          <a:prstGeom prst="rect">
            <a:avLst/>
          </a:prstGeom>
          <a:noFill/>
          <a:ln w="9525">
            <a:noFill/>
            <a:miter lim="800000"/>
            <a:headEnd/>
            <a:tailEnd/>
          </a:ln>
        </p:spPr>
        <p:txBody>
          <a:bodyPr wrap="square">
            <a:spAutoFit/>
          </a:bodyPr>
          <a:lstStyle/>
          <a:p>
            <a:r>
              <a:rPr lang="ja-JP" altLang="ja-JP" sz="1600" dirty="0">
                <a:latin typeface="+mn-ea"/>
                <a:cs typeface="Times New Roman" pitchFamily="18" charset="0"/>
              </a:rPr>
              <a:t>①</a:t>
            </a:r>
            <a:r>
              <a:rPr lang="ja-JP" altLang="en-US" sz="1600" dirty="0">
                <a:latin typeface="+mn-ea"/>
                <a:cs typeface="Times New Roman" pitchFamily="18" charset="0"/>
              </a:rPr>
              <a:t>中間目標（２０２６年度末時点）</a:t>
            </a:r>
            <a:endParaRPr lang="en-US" altLang="ja-JP" sz="1600" dirty="0">
              <a:latin typeface="+mn-ea"/>
            </a:endParaRPr>
          </a:p>
        </p:txBody>
      </p:sp>
      <p:sp>
        <p:nvSpPr>
          <p:cNvPr id="5" name="テキスト ボックス 21"/>
          <p:cNvSpPr txBox="1">
            <a:spLocks noChangeArrowheads="1"/>
          </p:cNvSpPr>
          <p:nvPr/>
        </p:nvSpPr>
        <p:spPr bwMode="auto">
          <a:xfrm>
            <a:off x="179512" y="2963044"/>
            <a:ext cx="3744416" cy="338554"/>
          </a:xfrm>
          <a:prstGeom prst="rect">
            <a:avLst/>
          </a:prstGeom>
          <a:noFill/>
          <a:ln w="9525">
            <a:noFill/>
            <a:miter lim="800000"/>
            <a:headEnd/>
            <a:tailEnd/>
          </a:ln>
        </p:spPr>
        <p:txBody>
          <a:bodyPr wrap="square">
            <a:spAutoFit/>
          </a:bodyPr>
          <a:lstStyle/>
          <a:p>
            <a:r>
              <a:rPr lang="ja-JP" altLang="en-US" sz="1600" dirty="0">
                <a:latin typeface="+mn-ea"/>
                <a:cs typeface="Times New Roman" pitchFamily="18" charset="0"/>
              </a:rPr>
              <a:t>②最終目標（２０２７年度末時点）</a:t>
            </a:r>
            <a:endParaRPr lang="en-US" altLang="ja-JP" sz="1600" dirty="0">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785918339"/>
              </p:ext>
            </p:extLst>
          </p:nvPr>
        </p:nvGraphicFramePr>
        <p:xfrm>
          <a:off x="278344" y="1809803"/>
          <a:ext cx="8470120" cy="467069"/>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467069">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提案事業の</a:t>
                      </a:r>
                      <a:r>
                        <a:rPr lang="ja-JP" altLang="en-US" sz="1100" spc="10" dirty="0">
                          <a:effectLst/>
                          <a:latin typeface="+mn-ea"/>
                          <a:ea typeface="+mn-ea"/>
                        </a:rPr>
                        <a:t>中間目標</a:t>
                      </a:r>
                      <a:endParaRPr lang="ja-JP" altLang="ja-JP" sz="1100" spc="10" dirty="0">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sz="1100" spc="10" dirty="0">
                          <a:effectLst/>
                          <a:latin typeface="+mn-ea"/>
                          <a:ea typeface="+mn-ea"/>
                        </a:rPr>
                        <a:t>○○○○○</a:t>
                      </a:r>
                      <a:r>
                        <a:rPr lang="ja-JP" altLang="ja-JP" sz="1100" spc="10" dirty="0">
                          <a:effectLst/>
                          <a:latin typeface="+mn-ea"/>
                          <a:ea typeface="+mn-ea"/>
                        </a:rPr>
                        <a:t>○○○○○○○○○○○○○○</a:t>
                      </a:r>
                      <a:r>
                        <a:rPr lang="ja-JP" sz="1100" spc="10" dirty="0">
                          <a:effectLst/>
                          <a:latin typeface="+mn-ea"/>
                          <a:ea typeface="+mn-ea"/>
                        </a:rPr>
                        <a:t>○○</a:t>
                      </a:r>
                      <a:r>
                        <a:rPr lang="ja-JP" altLang="ja-JP" sz="1100" spc="10" dirty="0">
                          <a:effectLst/>
                          <a:latin typeface="+mn-ea"/>
                          <a:ea typeface="+mn-ea"/>
                        </a:rPr>
                        <a:t>○○○○○○○○○○○○○○○○○○○○○○○○○○○○○○○○○○○○○○○○○○…</a:t>
                      </a:r>
                      <a:endParaRPr lang="ja-JP" sz="11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4" name="テキスト ボックス 21"/>
          <p:cNvSpPr txBox="1">
            <a:spLocks noChangeArrowheads="1"/>
          </p:cNvSpPr>
          <p:nvPr/>
        </p:nvSpPr>
        <p:spPr bwMode="auto">
          <a:xfrm>
            <a:off x="179512" y="1039830"/>
            <a:ext cx="2664296" cy="338554"/>
          </a:xfrm>
          <a:prstGeom prst="rect">
            <a:avLst/>
          </a:prstGeom>
          <a:noFill/>
          <a:ln w="9525">
            <a:noFill/>
            <a:miter lim="800000"/>
            <a:headEnd/>
            <a:tailEnd/>
          </a:ln>
        </p:spPr>
        <p:txBody>
          <a:bodyPr wrap="square">
            <a:spAutoFit/>
          </a:bodyPr>
          <a:lstStyle/>
          <a:p>
            <a:r>
              <a:rPr lang="en-US" altLang="ja-JP" sz="1600" dirty="0">
                <a:latin typeface="+mn-ea"/>
                <a:cs typeface="Times New Roman" pitchFamily="18" charset="0"/>
              </a:rPr>
              <a:t>【</a:t>
            </a:r>
            <a:r>
              <a:rPr lang="ja-JP" altLang="en-US" sz="1600" dirty="0">
                <a:latin typeface="+mn-ea"/>
                <a:cs typeface="Times New Roman" pitchFamily="18" charset="0"/>
              </a:rPr>
              <a:t>目標</a:t>
            </a:r>
            <a:r>
              <a:rPr lang="en-US" altLang="ja-JP" sz="1600" dirty="0">
                <a:latin typeface="+mn-ea"/>
                <a:cs typeface="Times New Roman" pitchFamily="18" charset="0"/>
              </a:rPr>
              <a:t>】</a:t>
            </a:r>
            <a:endParaRPr lang="en-US" altLang="ja-JP" sz="1600" dirty="0">
              <a:latin typeface="+mn-ea"/>
            </a:endParaRPr>
          </a:p>
        </p:txBody>
      </p:sp>
      <p:graphicFrame>
        <p:nvGraphicFramePr>
          <p:cNvPr id="18" name="表 17"/>
          <p:cNvGraphicFramePr>
            <a:graphicFrameLocks noGrp="1"/>
          </p:cNvGraphicFramePr>
          <p:nvPr>
            <p:extLst>
              <p:ext uri="{D42A27DB-BD31-4B8C-83A1-F6EECF244321}">
                <p14:modId xmlns:p14="http://schemas.microsoft.com/office/powerpoint/2010/main" val="2586592295"/>
              </p:ext>
            </p:extLst>
          </p:nvPr>
        </p:nvGraphicFramePr>
        <p:xfrm>
          <a:off x="278344" y="3369553"/>
          <a:ext cx="8470120" cy="1182194"/>
        </p:xfrm>
        <a:graphic>
          <a:graphicData uri="http://schemas.openxmlformats.org/drawingml/2006/table">
            <a:tbl>
              <a:tblPr firstRow="1" firstCol="1" bandRow="1">
                <a:tableStyleId>{5940675A-B579-460E-94D1-54222C63F5DA}</a:tableStyleId>
              </a:tblPr>
              <a:tblGrid>
                <a:gridCol w="1485344">
                  <a:extLst>
                    <a:ext uri="{9D8B030D-6E8A-4147-A177-3AD203B41FA5}">
                      <a16:colId xmlns:a16="http://schemas.microsoft.com/office/drawing/2014/main" val="20000"/>
                    </a:ext>
                  </a:extLst>
                </a:gridCol>
                <a:gridCol w="6984776">
                  <a:extLst>
                    <a:ext uri="{9D8B030D-6E8A-4147-A177-3AD203B41FA5}">
                      <a16:colId xmlns:a16="http://schemas.microsoft.com/office/drawing/2014/main" val="20001"/>
                    </a:ext>
                  </a:extLst>
                </a:gridCol>
              </a:tblGrid>
              <a:tr h="591097">
                <a:tc>
                  <a:txBody>
                    <a:bodyPr/>
                    <a:lstStyle/>
                    <a:p>
                      <a:pPr algn="just" latinLnBrk="1">
                        <a:lnSpc>
                          <a:spcPts val="1580"/>
                        </a:lnSpc>
                        <a:spcAft>
                          <a:spcPts val="0"/>
                        </a:spcAft>
                      </a:pPr>
                      <a:r>
                        <a:rPr kumimoji="1" lang="ja-JP" altLang="en-US" sz="1100" kern="1200" spc="10" dirty="0">
                          <a:solidFill>
                            <a:schemeClr val="tx1"/>
                          </a:solidFill>
                          <a:effectLst/>
                          <a:latin typeface="+mn-ea"/>
                          <a:ea typeface="+mn-ea"/>
                          <a:cs typeface="Times New Roman" panose="02020603050405020304" pitchFamily="18" charset="0"/>
                        </a:rPr>
                        <a:t>経済産業省　研究開発計画中の開発目標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en-US" altLang="ja-JP" sz="1100" spc="10" dirty="0">
                        <a:effectLst/>
                        <a:latin typeface="+mn-ea"/>
                        <a:ea typeface="+mn-ea"/>
                      </a:endParaRPr>
                    </a:p>
                    <a:p>
                      <a:pPr marL="0" marR="0" lvl="0" indent="0" algn="just" defTabSz="914400" rtl="0" eaLnBrk="1" fontAlgn="auto" latinLnBrk="1" hangingPunct="1">
                        <a:lnSpc>
                          <a:spcPts val="1580"/>
                        </a:lnSpc>
                        <a:spcBef>
                          <a:spcPts val="0"/>
                        </a:spcBef>
                        <a:spcAft>
                          <a:spcPts val="0"/>
                        </a:spcAft>
                        <a:buClrTx/>
                        <a:buSzTx/>
                        <a:buFontTx/>
                        <a:buNone/>
                        <a:tabLst/>
                        <a:defRPr/>
                      </a:pPr>
                      <a:r>
                        <a:rPr lang="en-US" altLang="ja-JP" sz="1100" spc="10" dirty="0">
                          <a:solidFill>
                            <a:schemeClr val="tx1"/>
                          </a:solidFill>
                          <a:effectLst/>
                          <a:latin typeface="+mn-ea"/>
                          <a:ea typeface="+mn-ea"/>
                        </a:rPr>
                        <a:t>※</a:t>
                      </a:r>
                      <a:r>
                        <a:rPr lang="ja-JP" altLang="en-US" sz="1100" spc="10" dirty="0">
                          <a:solidFill>
                            <a:schemeClr val="tx1"/>
                          </a:solidFill>
                          <a:effectLst/>
                          <a:latin typeface="+mn-ea"/>
                          <a:ea typeface="+mn-ea"/>
                        </a:rPr>
                        <a:t>研究開発計画の該当する開発目標をそのまま転記ください。</a:t>
                      </a:r>
                      <a:endParaRPr lang="ja-JP" altLang="ja-JP" sz="1100" spc="10" dirty="0">
                        <a:solidFill>
                          <a:schemeClr val="tx1"/>
                        </a:solidFill>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837149989"/>
                  </a:ext>
                </a:extLst>
              </a:tr>
              <a:tr h="591097">
                <a:tc>
                  <a:txBody>
                    <a:bodyPr/>
                    <a:lstStyle/>
                    <a:p>
                      <a:pPr algn="just" latinLnBrk="1">
                        <a:lnSpc>
                          <a:spcPts val="1580"/>
                        </a:lnSpc>
                        <a:spcAft>
                          <a:spcPts val="0"/>
                        </a:spcAft>
                      </a:pPr>
                      <a:r>
                        <a:rPr kumimoji="1" lang="ja-JP" sz="1100" kern="1200" spc="10" dirty="0">
                          <a:solidFill>
                            <a:schemeClr val="tx1"/>
                          </a:solidFill>
                          <a:effectLst/>
                          <a:latin typeface="+mn-ea"/>
                          <a:ea typeface="+mn-ea"/>
                          <a:cs typeface="Times New Roman" panose="02020603050405020304" pitchFamily="18" charset="0"/>
                        </a:rPr>
                        <a:t>提案事業の</a:t>
                      </a:r>
                      <a:r>
                        <a:rPr kumimoji="1" lang="ja-JP" altLang="en-US" sz="1100" kern="1200" spc="10" dirty="0">
                          <a:solidFill>
                            <a:schemeClr val="tx1"/>
                          </a:solidFill>
                          <a:effectLst/>
                          <a:latin typeface="+mn-ea"/>
                          <a:ea typeface="+mn-ea"/>
                          <a:cs typeface="Times New Roman" panose="02020603050405020304" pitchFamily="18" charset="0"/>
                        </a:rPr>
                        <a:t>最終目標</a:t>
                      </a:r>
                      <a:endParaRPr kumimoji="1" lang="ja-JP" sz="1100" kern="1200" spc="10" dirty="0">
                        <a:solidFill>
                          <a:schemeClr val="tx1"/>
                        </a:solidFill>
                        <a:effectLst/>
                        <a:latin typeface="+mn-ea"/>
                        <a:ea typeface="+mn-ea"/>
                        <a:cs typeface="Times New Roman" panose="02020603050405020304" pitchFamily="18" charset="0"/>
                      </a:endParaRPr>
                    </a:p>
                  </a:txBody>
                  <a:tcPr marL="68580" marR="68580" marT="0" marB="0"/>
                </a:tc>
                <a:tc>
                  <a:txBody>
                    <a:bodyPr/>
                    <a:lstStyle/>
                    <a:p>
                      <a:pPr marL="0" marR="0" lvl="0" indent="0" algn="just" defTabSz="914400" rtl="0" eaLnBrk="1" fontAlgn="auto" latinLnBrk="1" hangingPunct="1">
                        <a:lnSpc>
                          <a:spcPts val="1580"/>
                        </a:lnSpc>
                        <a:spcBef>
                          <a:spcPts val="0"/>
                        </a:spcBef>
                        <a:spcAft>
                          <a:spcPts val="0"/>
                        </a:spcAft>
                        <a:buClrTx/>
                        <a:buSzTx/>
                        <a:buFontTx/>
                        <a:buNone/>
                        <a:tabLst/>
                        <a:defRPr/>
                      </a:pPr>
                      <a:r>
                        <a:rPr lang="ja-JP" altLang="ja-JP" sz="1100" spc="10" dirty="0">
                          <a:effectLst/>
                          <a:latin typeface="+mn-ea"/>
                          <a:ea typeface="+mn-ea"/>
                        </a:rPr>
                        <a:t>○○○○○○○○○○○○○○○○○○○○○○○○○○○○○○○○○○○○○○○○○○○○○○○○○○○○○○○○○○○○○○○…</a:t>
                      </a:r>
                      <a:endParaRPr lang="ja-JP" altLang="ja-JP" sz="1100" spc="10" dirty="0">
                        <a:effectLst/>
                        <a:latin typeface="+mn-ea"/>
                        <a:ea typeface="+mn-ea"/>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bl>
          </a:graphicData>
        </a:graphic>
      </p:graphicFrame>
      <p:sp>
        <p:nvSpPr>
          <p:cNvPr id="10" name="スライド番号プレースホルダ 2">
            <a:extLst>
              <a:ext uri="{FF2B5EF4-FFF2-40B4-BE49-F238E27FC236}">
                <a16:creationId xmlns:a16="http://schemas.microsoft.com/office/drawing/2014/main" id="{1222884C-B6B8-22D8-AE07-0E58D413CD61}"/>
              </a:ext>
            </a:extLst>
          </p:cNvPr>
          <p:cNvSpPr txBox="1">
            <a:spLocks noGrp="1"/>
          </p:cNvSpPr>
          <p:nvPr/>
        </p:nvSpPr>
        <p:spPr bwMode="auto">
          <a:xfrm>
            <a:off x="8522153" y="6533016"/>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prstClr val="black"/>
                </a:solidFill>
                <a:latin typeface="ＭＳ Ｐゴシック" panose="020B0600070205080204" pitchFamily="50" charset="-128"/>
                <a:cs typeface="メイリオ" pitchFamily="50" charset="-128"/>
              </a:rPr>
              <a:pPr algn="r" defTabSz="884238">
                <a:defRPr/>
              </a:pPr>
              <a:t>3</a:t>
            </a:fld>
            <a:endParaRPr lang="en-US" altLang="ja-JP" dirty="0">
              <a:solidFill>
                <a:prstClr val="black"/>
              </a:solidFill>
              <a:latin typeface="ＭＳ Ｐゴシック" panose="020B0600070205080204" pitchFamily="50" charset="-128"/>
              <a:cs typeface="メイリオ" pitchFamily="50"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2773" y="113439"/>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３．研究開発</a:t>
            </a:r>
            <a:r>
              <a:rPr kumimoji="1" lang="ja-JP" altLang="en-US" sz="2800" dirty="0">
                <a:latin typeface="+mn-ea"/>
              </a:rPr>
              <a:t>の体制</a:t>
            </a:r>
          </a:p>
        </p:txBody>
      </p:sp>
      <p:sp>
        <p:nvSpPr>
          <p:cNvPr id="7" name="テキスト ボックス 6"/>
          <p:cNvSpPr txBox="1"/>
          <p:nvPr/>
        </p:nvSpPr>
        <p:spPr>
          <a:xfrm>
            <a:off x="4531682" y="108745"/>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・提案する研究開発を実施する体制とそれぞれの役割を下図のように記載してください（提案書に記載する実施体制の転記あるいは簡略化したもので構いません）</a:t>
            </a:r>
            <a:endParaRPr lang="en-US" altLang="ja-JP" dirty="0">
              <a:latin typeface="+mn-ea"/>
            </a:endParaRPr>
          </a:p>
        </p:txBody>
      </p:sp>
      <p:sp>
        <p:nvSpPr>
          <p:cNvPr id="49" name="スライド番号プレースホルダ 2"/>
          <p:cNvSpPr txBox="1">
            <a:spLocks noGrp="1"/>
          </p:cNvSpPr>
          <p:nvPr/>
        </p:nvSpPr>
        <p:spPr bwMode="auto">
          <a:xfrm>
            <a:off x="8493125"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4</a:t>
            </a:r>
            <a:endParaRPr lang="en-US" altLang="ja-JP" dirty="0">
              <a:solidFill>
                <a:schemeClr val="tx1"/>
              </a:solidFill>
              <a:latin typeface="+mn-ea"/>
              <a:cs typeface="メイリオ" pitchFamily="50" charset="-128"/>
            </a:endParaRPr>
          </a:p>
        </p:txBody>
      </p:sp>
      <p:sp>
        <p:nvSpPr>
          <p:cNvPr id="9" name="Line 2">
            <a:extLst>
              <a:ext uri="{FF2B5EF4-FFF2-40B4-BE49-F238E27FC236}">
                <a16:creationId xmlns:a16="http://schemas.microsoft.com/office/drawing/2014/main" id="{06B2A003-7109-7026-4FAF-91D4765A3C63}"/>
              </a:ext>
            </a:extLst>
          </p:cNvPr>
          <p:cNvSpPr>
            <a:spLocks noChangeShapeType="1"/>
          </p:cNvSpPr>
          <p:nvPr/>
        </p:nvSpPr>
        <p:spPr bwMode="auto">
          <a:xfrm>
            <a:off x="5325614" y="1628800"/>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0" name="Text Box 6">
            <a:extLst>
              <a:ext uri="{FF2B5EF4-FFF2-40B4-BE49-F238E27FC236}">
                <a16:creationId xmlns:a16="http://schemas.microsoft.com/office/drawing/2014/main" id="{6BC99C6B-53F8-EFFA-77DB-409CF7A2B450}"/>
              </a:ext>
            </a:extLst>
          </p:cNvPr>
          <p:cNvSpPr txBox="1">
            <a:spLocks noChangeArrowheads="1"/>
          </p:cNvSpPr>
          <p:nvPr/>
        </p:nvSpPr>
        <p:spPr bwMode="auto">
          <a:xfrm>
            <a:off x="3409209" y="139566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11" name="Text Box 8">
            <a:extLst>
              <a:ext uri="{FF2B5EF4-FFF2-40B4-BE49-F238E27FC236}">
                <a16:creationId xmlns:a16="http://schemas.microsoft.com/office/drawing/2014/main" id="{02B69851-AE11-CF12-9093-BBFB0B5E16F3}"/>
              </a:ext>
            </a:extLst>
          </p:cNvPr>
          <p:cNvSpPr txBox="1">
            <a:spLocks noChangeArrowheads="1"/>
          </p:cNvSpPr>
          <p:nvPr/>
        </p:nvSpPr>
        <p:spPr bwMode="auto">
          <a:xfrm>
            <a:off x="5994812"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業務管理統括責任者</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・所属</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・役職名</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・氏名</a:t>
            </a:r>
            <a:r>
              <a:rPr kumimoji="0" lang="ja-JP" altLang="en-US" sz="900" b="0" i="0" u="sng" strike="noStrike" cap="none" normalizeH="0" baseline="0" dirty="0">
                <a:ln>
                  <a:noFill/>
                </a:ln>
                <a:solidFill>
                  <a:schemeClr val="tx1"/>
                </a:solidFill>
                <a:effectLst/>
                <a:latin typeface="+mn-ea"/>
              </a:rPr>
              <a:t>　　　　　　</a:t>
            </a:r>
            <a:endParaRPr kumimoji="0" lang="ja-JP" altLang="ja-JP" sz="1800" b="0" i="0" u="none" strike="noStrike" cap="none" normalizeH="0" baseline="0" dirty="0">
              <a:ln>
                <a:noFill/>
              </a:ln>
              <a:solidFill>
                <a:schemeClr val="tx1"/>
              </a:solidFill>
              <a:effectLst/>
              <a:latin typeface="+mn-ea"/>
            </a:endParaRPr>
          </a:p>
        </p:txBody>
      </p:sp>
      <p:sp>
        <p:nvSpPr>
          <p:cNvPr id="12" name="Line 9">
            <a:extLst>
              <a:ext uri="{FF2B5EF4-FFF2-40B4-BE49-F238E27FC236}">
                <a16:creationId xmlns:a16="http://schemas.microsoft.com/office/drawing/2014/main" id="{CB5DB14A-F6AC-28B3-2C46-A88479B55290}"/>
              </a:ext>
            </a:extLst>
          </p:cNvPr>
          <p:cNvSpPr>
            <a:spLocks noChangeShapeType="1"/>
          </p:cNvSpPr>
          <p:nvPr/>
        </p:nvSpPr>
        <p:spPr bwMode="auto">
          <a:xfrm>
            <a:off x="4357125" y="2044324"/>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4" name="Text Box 10">
            <a:extLst>
              <a:ext uri="{FF2B5EF4-FFF2-40B4-BE49-F238E27FC236}">
                <a16:creationId xmlns:a16="http://schemas.microsoft.com/office/drawing/2014/main" id="{54E027C6-9B67-4C6D-F9F1-7AF401095E63}"/>
              </a:ext>
            </a:extLst>
          </p:cNvPr>
          <p:cNvSpPr txBox="1">
            <a:spLocks noChangeArrowheads="1"/>
          </p:cNvSpPr>
          <p:nvPr/>
        </p:nvSpPr>
        <p:spPr bwMode="auto">
          <a:xfrm>
            <a:off x="5203530" y="1742409"/>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指示・協議</a:t>
            </a:r>
            <a:endParaRPr kumimoji="0" lang="ja-JP" altLang="ja-JP" sz="1050" b="0" i="0" u="none" strike="noStrike" cap="none" normalizeH="0" baseline="0" dirty="0">
              <a:ln>
                <a:noFill/>
              </a:ln>
              <a:solidFill>
                <a:schemeClr val="tx1"/>
              </a:solidFill>
              <a:effectLst/>
              <a:latin typeface="+mn-ea"/>
            </a:endParaRPr>
          </a:p>
        </p:txBody>
      </p:sp>
      <p:sp>
        <p:nvSpPr>
          <p:cNvPr id="24" name="Line 11">
            <a:extLst>
              <a:ext uri="{FF2B5EF4-FFF2-40B4-BE49-F238E27FC236}">
                <a16:creationId xmlns:a16="http://schemas.microsoft.com/office/drawing/2014/main" id="{3F675D83-DAD9-47D5-E7C1-E2D4A871A6FB}"/>
              </a:ext>
            </a:extLst>
          </p:cNvPr>
          <p:cNvSpPr>
            <a:spLocks noChangeShapeType="1"/>
          </p:cNvSpPr>
          <p:nvPr/>
        </p:nvSpPr>
        <p:spPr bwMode="auto">
          <a:xfrm flipH="1">
            <a:off x="4327158" y="1770248"/>
            <a:ext cx="1588" cy="14255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5" name="Line 12">
            <a:extLst>
              <a:ext uri="{FF2B5EF4-FFF2-40B4-BE49-F238E27FC236}">
                <a16:creationId xmlns:a16="http://schemas.microsoft.com/office/drawing/2014/main" id="{145164FB-125D-479E-4036-16FB6D3581D7}"/>
              </a:ext>
            </a:extLst>
          </p:cNvPr>
          <p:cNvSpPr>
            <a:spLocks noChangeShapeType="1"/>
          </p:cNvSpPr>
          <p:nvPr/>
        </p:nvSpPr>
        <p:spPr bwMode="auto">
          <a:xfrm flipH="1">
            <a:off x="2405035" y="2964048"/>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7" name="Line 12">
            <a:extLst>
              <a:ext uri="{FF2B5EF4-FFF2-40B4-BE49-F238E27FC236}">
                <a16:creationId xmlns:a16="http://schemas.microsoft.com/office/drawing/2014/main" id="{430A0E49-D60E-DF31-114E-B9B754F9B3B5}"/>
              </a:ext>
            </a:extLst>
          </p:cNvPr>
          <p:cNvSpPr>
            <a:spLocks noChangeShapeType="1"/>
          </p:cNvSpPr>
          <p:nvPr/>
        </p:nvSpPr>
        <p:spPr bwMode="auto">
          <a:xfrm flipH="1">
            <a:off x="6253494" y="2952481"/>
            <a:ext cx="3175" cy="23177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8" name="Line 13">
            <a:extLst>
              <a:ext uri="{FF2B5EF4-FFF2-40B4-BE49-F238E27FC236}">
                <a16:creationId xmlns:a16="http://schemas.microsoft.com/office/drawing/2014/main" id="{F0570885-C9E1-E5B8-B017-A058807FE28A}"/>
              </a:ext>
            </a:extLst>
          </p:cNvPr>
          <p:cNvSpPr>
            <a:spLocks noChangeShapeType="1"/>
          </p:cNvSpPr>
          <p:nvPr/>
        </p:nvSpPr>
        <p:spPr bwMode="auto">
          <a:xfrm>
            <a:off x="2403968" y="2954721"/>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9" name="Text Box 14">
            <a:extLst>
              <a:ext uri="{FF2B5EF4-FFF2-40B4-BE49-F238E27FC236}">
                <a16:creationId xmlns:a16="http://schemas.microsoft.com/office/drawing/2014/main" id="{438A700D-FDA4-C379-D2F1-B8707A0A2EB0}"/>
              </a:ext>
            </a:extLst>
          </p:cNvPr>
          <p:cNvSpPr txBox="1">
            <a:spLocks noChangeArrowheads="1"/>
          </p:cNvSpPr>
          <p:nvPr/>
        </p:nvSpPr>
        <p:spPr bwMode="auto">
          <a:xfrm>
            <a:off x="5388307" y="3229310"/>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研究所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○○センター（お台場）</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31" name="Text Box 15">
            <a:extLst>
              <a:ext uri="{FF2B5EF4-FFF2-40B4-BE49-F238E27FC236}">
                <a16:creationId xmlns:a16="http://schemas.microsoft.com/office/drawing/2014/main" id="{27C91E84-88B3-2216-4C78-E5583E34E364}"/>
              </a:ext>
            </a:extLst>
          </p:cNvPr>
          <p:cNvSpPr txBox="1">
            <a:spLocks noChangeArrowheads="1"/>
          </p:cNvSpPr>
          <p:nvPr/>
        </p:nvSpPr>
        <p:spPr bwMode="auto">
          <a:xfrm>
            <a:off x="1718852" y="3229310"/>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株式会社</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○○センター（大阪）</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32" name="Text Box 16">
            <a:extLst>
              <a:ext uri="{FF2B5EF4-FFF2-40B4-BE49-F238E27FC236}">
                <a16:creationId xmlns:a16="http://schemas.microsoft.com/office/drawing/2014/main" id="{D5205FFC-3BEF-7F8E-8690-001510F6F403}"/>
              </a:ext>
            </a:extLst>
          </p:cNvPr>
          <p:cNvSpPr txBox="1">
            <a:spLocks noChangeArrowheads="1"/>
          </p:cNvSpPr>
          <p:nvPr/>
        </p:nvSpPr>
        <p:spPr bwMode="auto">
          <a:xfrm>
            <a:off x="1520123" y="3020878"/>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（代表事業者）</a:t>
            </a:r>
            <a:endParaRPr kumimoji="0" lang="ja-JP" altLang="ja-JP" sz="1800" b="0" i="0" u="none" strike="noStrike" cap="none" normalizeH="0" baseline="0" dirty="0">
              <a:ln>
                <a:noFill/>
              </a:ln>
              <a:solidFill>
                <a:schemeClr val="tx1"/>
              </a:solidFill>
              <a:effectLst/>
              <a:latin typeface="+mn-ea"/>
            </a:endParaRPr>
          </a:p>
        </p:txBody>
      </p:sp>
      <p:sp>
        <p:nvSpPr>
          <p:cNvPr id="33" name="Text Box 17">
            <a:extLst>
              <a:ext uri="{FF2B5EF4-FFF2-40B4-BE49-F238E27FC236}">
                <a16:creationId xmlns:a16="http://schemas.microsoft.com/office/drawing/2014/main" id="{8128E062-ACC8-6013-E2E9-301FBE14D76E}"/>
              </a:ext>
            </a:extLst>
          </p:cNvPr>
          <p:cNvSpPr txBox="1">
            <a:spLocks noChangeArrowheads="1"/>
          </p:cNvSpPr>
          <p:nvPr/>
        </p:nvSpPr>
        <p:spPr bwMode="auto">
          <a:xfrm>
            <a:off x="3568710" y="3233924"/>
            <a:ext cx="1728787" cy="209261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技術研究組合</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○○センター（つくば）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○○のプログラム、企業６社（企業名記入）</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共同研究</a:t>
            </a:r>
            <a:r>
              <a:rPr kumimoji="0" lang="en-US" altLang="ja-JP" sz="1000" b="0" i="0" u="none" strike="noStrike" cap="none" normalizeH="0" baseline="0" dirty="0">
                <a:ln>
                  <a:noFill/>
                </a:ln>
                <a:solidFill>
                  <a:schemeClr val="tx1"/>
                </a:solidFill>
                <a:effectLst/>
                <a:latin typeface="+mn-ea"/>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〇〇大学</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○研究室（つくば）</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35" name="Line 9">
            <a:extLst>
              <a:ext uri="{FF2B5EF4-FFF2-40B4-BE49-F238E27FC236}">
                <a16:creationId xmlns:a16="http://schemas.microsoft.com/office/drawing/2014/main" id="{93157CFB-7B6E-59B3-AECF-2B8E52D6D84D}"/>
              </a:ext>
            </a:extLst>
          </p:cNvPr>
          <p:cNvSpPr>
            <a:spLocks noChangeShapeType="1"/>
          </p:cNvSpPr>
          <p:nvPr/>
        </p:nvSpPr>
        <p:spPr bwMode="auto">
          <a:xfrm>
            <a:off x="3568709" y="4263628"/>
            <a:ext cx="1728787" cy="15317"/>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6" name="Text Box 14">
            <a:extLst>
              <a:ext uri="{FF2B5EF4-FFF2-40B4-BE49-F238E27FC236}">
                <a16:creationId xmlns:a16="http://schemas.microsoft.com/office/drawing/2014/main" id="{F5F27E5F-A939-AB80-5CA1-7A69E5122E78}"/>
              </a:ext>
            </a:extLst>
          </p:cNvPr>
          <p:cNvSpPr txBox="1">
            <a:spLocks noChangeArrowheads="1"/>
          </p:cNvSpPr>
          <p:nvPr/>
        </p:nvSpPr>
        <p:spPr bwMode="auto">
          <a:xfrm>
            <a:off x="3555910" y="581094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大学</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・事業実施場所：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○○センター（千葉）</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・実施項目：</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○○のプログラム</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37" name="Line 19">
            <a:extLst>
              <a:ext uri="{FF2B5EF4-FFF2-40B4-BE49-F238E27FC236}">
                <a16:creationId xmlns:a16="http://schemas.microsoft.com/office/drawing/2014/main" id="{72F3CA37-6C47-318F-4C87-E6557FE2BA45}"/>
              </a:ext>
            </a:extLst>
          </p:cNvPr>
          <p:cNvSpPr>
            <a:spLocks noChangeShapeType="1"/>
          </p:cNvSpPr>
          <p:nvPr/>
        </p:nvSpPr>
        <p:spPr bwMode="auto">
          <a:xfrm>
            <a:off x="4389347" y="5326534"/>
            <a:ext cx="0" cy="46355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8" name="Text Box 10">
            <a:extLst>
              <a:ext uri="{FF2B5EF4-FFF2-40B4-BE49-F238E27FC236}">
                <a16:creationId xmlns:a16="http://schemas.microsoft.com/office/drawing/2014/main" id="{3F398E91-8CD6-C233-8519-AADB01A5AB5E}"/>
              </a:ext>
            </a:extLst>
          </p:cNvPr>
          <p:cNvSpPr txBox="1">
            <a:spLocks noChangeArrowheads="1"/>
          </p:cNvSpPr>
          <p:nvPr/>
        </p:nvSpPr>
        <p:spPr bwMode="auto">
          <a:xfrm>
            <a:off x="3856741" y="2234414"/>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委託</a:t>
            </a:r>
            <a:endParaRPr kumimoji="0" lang="ja-JP" altLang="ja-JP" sz="1050" b="0" i="0" u="none" strike="noStrike" cap="none" normalizeH="0" baseline="0" dirty="0">
              <a:ln>
                <a:noFill/>
              </a:ln>
              <a:solidFill>
                <a:schemeClr val="tx1"/>
              </a:solidFill>
              <a:effectLst/>
              <a:latin typeface="+mn-ea"/>
            </a:endParaRPr>
          </a:p>
        </p:txBody>
      </p:sp>
      <p:sp>
        <p:nvSpPr>
          <p:cNvPr id="39" name="Text Box 10">
            <a:extLst>
              <a:ext uri="{FF2B5EF4-FFF2-40B4-BE49-F238E27FC236}">
                <a16:creationId xmlns:a16="http://schemas.microsoft.com/office/drawing/2014/main" id="{F3560DFA-06CA-EA09-E0CD-C2405F75FE3F}"/>
              </a:ext>
            </a:extLst>
          </p:cNvPr>
          <p:cNvSpPr txBox="1">
            <a:spLocks noChangeArrowheads="1"/>
          </p:cNvSpPr>
          <p:nvPr/>
        </p:nvSpPr>
        <p:spPr bwMode="auto">
          <a:xfrm>
            <a:off x="3131842" y="5498272"/>
            <a:ext cx="1281153"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再委託、共同実施</a:t>
            </a:r>
            <a:endParaRPr kumimoji="0" lang="ja-JP" altLang="ja-JP" sz="1050" b="0" i="0" u="none" strike="noStrike" cap="none" normalizeH="0" baseline="0" dirty="0">
              <a:ln>
                <a:noFill/>
              </a:ln>
              <a:solidFill>
                <a:schemeClr val="tx1"/>
              </a:solidFill>
              <a:effectLst/>
              <a:latin typeface="+mn-ea"/>
            </a:endParaRPr>
          </a:p>
        </p:txBody>
      </p:sp>
      <p:sp>
        <p:nvSpPr>
          <p:cNvPr id="40" name="正方形/長方形 39">
            <a:extLst>
              <a:ext uri="{FF2B5EF4-FFF2-40B4-BE49-F238E27FC236}">
                <a16:creationId xmlns:a16="http://schemas.microsoft.com/office/drawing/2014/main" id="{B783938B-C033-665A-04BA-CD95CFFBC7DF}"/>
              </a:ext>
            </a:extLst>
          </p:cNvPr>
          <p:cNvSpPr/>
          <p:nvPr/>
        </p:nvSpPr>
        <p:spPr>
          <a:xfrm>
            <a:off x="1576402" y="2726418"/>
            <a:ext cx="5731901" cy="2702362"/>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72" name="Text Box 6">
            <a:extLst>
              <a:ext uri="{FF2B5EF4-FFF2-40B4-BE49-F238E27FC236}">
                <a16:creationId xmlns:a16="http://schemas.microsoft.com/office/drawing/2014/main" id="{52D3D748-4163-0460-8F62-DDE9700A8C81}"/>
              </a:ext>
            </a:extLst>
          </p:cNvPr>
          <p:cNvSpPr txBox="1">
            <a:spLocks noChangeArrowheads="1"/>
          </p:cNvSpPr>
          <p:nvPr/>
        </p:nvSpPr>
        <p:spPr bwMode="auto">
          <a:xfrm>
            <a:off x="295987" y="91553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委託期間</a:t>
            </a:r>
            <a:endParaRPr lang="ja-JP" altLang="ja-JP" dirty="0">
              <a:latin typeface="+mn-ea"/>
              <a:ea typeface="+mn-ea"/>
            </a:endParaRPr>
          </a:p>
        </p:txBody>
      </p:sp>
    </p:spTree>
    <p:extLst>
      <p:ext uri="{BB962C8B-B14F-4D97-AF65-F5344CB8AC3E}">
        <p14:creationId xmlns:p14="http://schemas.microsoft.com/office/powerpoint/2010/main" val="334933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846CB-066B-7B1B-B20C-7BD6DDA4EA8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78EDB3C-9501-57BD-D96D-8FA82A01DD35}"/>
              </a:ext>
            </a:extLst>
          </p:cNvPr>
          <p:cNvSpPr>
            <a:spLocks noGrp="1"/>
          </p:cNvSpPr>
          <p:nvPr>
            <p:ph type="title"/>
          </p:nvPr>
        </p:nvSpPr>
        <p:spPr>
          <a:xfrm>
            <a:off x="102773" y="113439"/>
            <a:ext cx="4320000" cy="562074"/>
          </a:xfrm>
        </p:spPr>
        <p:style>
          <a:lnRef idx="0">
            <a:schemeClr val="accent5"/>
          </a:lnRef>
          <a:fillRef idx="3">
            <a:schemeClr val="accent5"/>
          </a:fillRef>
          <a:effectRef idx="3">
            <a:schemeClr val="accent5"/>
          </a:effectRef>
          <a:fontRef idx="minor">
            <a:schemeClr val="lt1"/>
          </a:fontRef>
        </p:style>
        <p:txBody>
          <a:bodyPr>
            <a:noAutofit/>
          </a:bodyPr>
          <a:lstStyle/>
          <a:p>
            <a:pPr algn="l"/>
            <a:r>
              <a:rPr lang="ja-JP" altLang="en-US" sz="2800" dirty="0">
                <a:latin typeface="+mn-ea"/>
              </a:rPr>
              <a:t>３．研究開発</a:t>
            </a:r>
            <a:r>
              <a:rPr kumimoji="1" lang="ja-JP" altLang="en-US" sz="2800" dirty="0">
                <a:latin typeface="+mn-ea"/>
              </a:rPr>
              <a:t>の体制</a:t>
            </a:r>
          </a:p>
        </p:txBody>
      </p:sp>
      <p:sp>
        <p:nvSpPr>
          <p:cNvPr id="7" name="テキスト ボックス 6">
            <a:extLst>
              <a:ext uri="{FF2B5EF4-FFF2-40B4-BE49-F238E27FC236}">
                <a16:creationId xmlns:a16="http://schemas.microsoft.com/office/drawing/2014/main" id="{D5EA5E83-39EC-1D2A-0411-6E2768D480A5}"/>
              </a:ext>
            </a:extLst>
          </p:cNvPr>
          <p:cNvSpPr txBox="1"/>
          <p:nvPr/>
        </p:nvSpPr>
        <p:spPr>
          <a:xfrm>
            <a:off x="4531682" y="108745"/>
            <a:ext cx="4536504"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latin typeface="+mn-ea"/>
              </a:rPr>
              <a:t>・提案する研究開発を実施する体制とそれぞれの役割を下図のように記載してください（提案書に記載する実施体制の転記あるいは簡略化したもので構いません）</a:t>
            </a:r>
            <a:endParaRPr lang="en-US" altLang="ja-JP" dirty="0">
              <a:latin typeface="+mn-ea"/>
            </a:endParaRPr>
          </a:p>
        </p:txBody>
      </p:sp>
      <p:sp>
        <p:nvSpPr>
          <p:cNvPr id="6" name="Line 2">
            <a:extLst>
              <a:ext uri="{FF2B5EF4-FFF2-40B4-BE49-F238E27FC236}">
                <a16:creationId xmlns:a16="http://schemas.microsoft.com/office/drawing/2014/main" id="{EEAEB00A-90C5-42F6-D5FD-F857AC9F4E4E}"/>
              </a:ext>
            </a:extLst>
          </p:cNvPr>
          <p:cNvSpPr>
            <a:spLocks noChangeShapeType="1"/>
          </p:cNvSpPr>
          <p:nvPr/>
        </p:nvSpPr>
        <p:spPr bwMode="auto">
          <a:xfrm>
            <a:off x="4101478" y="1628800"/>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3" name="Text Box 6">
            <a:extLst>
              <a:ext uri="{FF2B5EF4-FFF2-40B4-BE49-F238E27FC236}">
                <a16:creationId xmlns:a16="http://schemas.microsoft.com/office/drawing/2014/main" id="{DC9A40A0-3433-145C-8935-A00A27F8AEC2}"/>
              </a:ext>
            </a:extLst>
          </p:cNvPr>
          <p:cNvSpPr txBox="1">
            <a:spLocks noChangeArrowheads="1"/>
          </p:cNvSpPr>
          <p:nvPr/>
        </p:nvSpPr>
        <p:spPr bwMode="auto">
          <a:xfrm>
            <a:off x="2185073" y="139566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ＮＥＤＯ</a:t>
            </a:r>
            <a:endParaRPr lang="ja-JP" altLang="ja-JP" dirty="0">
              <a:latin typeface="+mn-ea"/>
              <a:ea typeface="+mn-ea"/>
            </a:endParaRPr>
          </a:p>
        </p:txBody>
      </p:sp>
      <p:sp>
        <p:nvSpPr>
          <p:cNvPr id="15" name="Text Box 8">
            <a:extLst>
              <a:ext uri="{FF2B5EF4-FFF2-40B4-BE49-F238E27FC236}">
                <a16:creationId xmlns:a16="http://schemas.microsoft.com/office/drawing/2014/main" id="{EED6F5A1-0156-AA0F-9204-53A90A00ED4A}"/>
              </a:ext>
            </a:extLst>
          </p:cNvPr>
          <p:cNvSpPr txBox="1">
            <a:spLocks noChangeArrowheads="1"/>
          </p:cNvSpPr>
          <p:nvPr/>
        </p:nvSpPr>
        <p:spPr bwMode="auto">
          <a:xfrm>
            <a:off x="4770676"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effectLst/>
                <a:latin typeface="+mn-ea"/>
              </a:rPr>
              <a:t>主任研究者</a:t>
            </a:r>
            <a:endParaRPr kumimoji="0" lang="en-US" altLang="ja-JP" sz="900" b="0" i="0" u="none" strike="noStrike" cap="none" normalizeH="0" baseline="0" dirty="0">
              <a:ln>
                <a:noFill/>
              </a:ln>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・所属</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・役職名</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・氏名</a:t>
            </a:r>
            <a:r>
              <a:rPr kumimoji="0" lang="ja-JP" altLang="en-US" sz="900" b="0" i="0" u="sng" strike="noStrike" cap="none" normalizeH="0" baseline="0" dirty="0">
                <a:ln>
                  <a:noFill/>
                </a:ln>
                <a:solidFill>
                  <a:schemeClr val="tx1"/>
                </a:solidFill>
                <a:effectLst/>
                <a:latin typeface="+mn-ea"/>
              </a:rPr>
              <a:t>　　　　　　</a:t>
            </a:r>
            <a:endParaRPr kumimoji="0" lang="ja-JP" altLang="ja-JP" sz="1800" b="0" i="0" u="none" strike="noStrike" cap="none" normalizeH="0" baseline="0" dirty="0">
              <a:ln>
                <a:noFill/>
              </a:ln>
              <a:solidFill>
                <a:schemeClr val="tx1"/>
              </a:solidFill>
              <a:effectLst/>
              <a:latin typeface="+mn-ea"/>
            </a:endParaRPr>
          </a:p>
        </p:txBody>
      </p:sp>
      <p:sp>
        <p:nvSpPr>
          <p:cNvPr id="16" name="Line 9">
            <a:extLst>
              <a:ext uri="{FF2B5EF4-FFF2-40B4-BE49-F238E27FC236}">
                <a16:creationId xmlns:a16="http://schemas.microsoft.com/office/drawing/2014/main" id="{1B96CD8E-B15F-5A9E-22E6-161924605631}"/>
              </a:ext>
            </a:extLst>
          </p:cNvPr>
          <p:cNvSpPr>
            <a:spLocks noChangeShapeType="1"/>
          </p:cNvSpPr>
          <p:nvPr/>
        </p:nvSpPr>
        <p:spPr bwMode="auto">
          <a:xfrm>
            <a:off x="3132989" y="2044324"/>
            <a:ext cx="1637686" cy="0"/>
          </a:xfrm>
          <a:prstGeom prst="line">
            <a:avLst/>
          </a:prstGeom>
          <a:noFill/>
          <a:ln w="9525">
            <a:solidFill>
              <a:srgbClr val="000000"/>
            </a:solidFill>
            <a:prstDash val="lg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7" name="Text Box 10">
            <a:extLst>
              <a:ext uri="{FF2B5EF4-FFF2-40B4-BE49-F238E27FC236}">
                <a16:creationId xmlns:a16="http://schemas.microsoft.com/office/drawing/2014/main" id="{666A3FC1-4E28-7FA1-C631-B66DDD0DB943}"/>
              </a:ext>
            </a:extLst>
          </p:cNvPr>
          <p:cNvSpPr txBox="1">
            <a:spLocks noChangeArrowheads="1"/>
          </p:cNvSpPr>
          <p:nvPr/>
        </p:nvSpPr>
        <p:spPr bwMode="auto">
          <a:xfrm>
            <a:off x="3979394" y="1742409"/>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指示・協議</a:t>
            </a:r>
            <a:endParaRPr kumimoji="0" lang="ja-JP" altLang="ja-JP" sz="1050" b="0" i="0" u="none" strike="noStrike" cap="none" normalizeH="0" baseline="0" dirty="0">
              <a:ln>
                <a:noFill/>
              </a:ln>
              <a:solidFill>
                <a:schemeClr val="tx1"/>
              </a:solidFill>
              <a:effectLst/>
              <a:latin typeface="+mn-ea"/>
            </a:endParaRPr>
          </a:p>
        </p:txBody>
      </p:sp>
      <p:sp>
        <p:nvSpPr>
          <p:cNvPr id="18" name="Line 11">
            <a:extLst>
              <a:ext uri="{FF2B5EF4-FFF2-40B4-BE49-F238E27FC236}">
                <a16:creationId xmlns:a16="http://schemas.microsoft.com/office/drawing/2014/main" id="{B241F5A6-7D29-A692-E743-0B2044EBB427}"/>
              </a:ext>
            </a:extLst>
          </p:cNvPr>
          <p:cNvSpPr>
            <a:spLocks noChangeShapeType="1"/>
          </p:cNvSpPr>
          <p:nvPr/>
        </p:nvSpPr>
        <p:spPr bwMode="auto">
          <a:xfrm flipH="1">
            <a:off x="3104610" y="1770248"/>
            <a:ext cx="0" cy="17231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19" name="Line 12">
            <a:extLst>
              <a:ext uri="{FF2B5EF4-FFF2-40B4-BE49-F238E27FC236}">
                <a16:creationId xmlns:a16="http://schemas.microsoft.com/office/drawing/2014/main" id="{F84A15E5-4092-4424-D6F5-F5D5565C9288}"/>
              </a:ext>
            </a:extLst>
          </p:cNvPr>
          <p:cNvSpPr>
            <a:spLocks noChangeShapeType="1"/>
          </p:cNvSpPr>
          <p:nvPr/>
        </p:nvSpPr>
        <p:spPr bwMode="auto">
          <a:xfrm flipH="1">
            <a:off x="1184073" y="2964048"/>
            <a:ext cx="0" cy="5492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34" name="Line 12">
            <a:extLst>
              <a:ext uri="{FF2B5EF4-FFF2-40B4-BE49-F238E27FC236}">
                <a16:creationId xmlns:a16="http://schemas.microsoft.com/office/drawing/2014/main" id="{DB0D1038-6018-970A-ED25-46BA4153095B}"/>
              </a:ext>
            </a:extLst>
          </p:cNvPr>
          <p:cNvSpPr>
            <a:spLocks noChangeShapeType="1"/>
          </p:cNvSpPr>
          <p:nvPr/>
        </p:nvSpPr>
        <p:spPr bwMode="auto">
          <a:xfrm flipH="1">
            <a:off x="5036114" y="2954721"/>
            <a:ext cx="0" cy="53156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0" name="Line 13">
            <a:extLst>
              <a:ext uri="{FF2B5EF4-FFF2-40B4-BE49-F238E27FC236}">
                <a16:creationId xmlns:a16="http://schemas.microsoft.com/office/drawing/2014/main" id="{E1C6FB33-E1A0-EE82-3FD2-80FACFEA7384}"/>
              </a:ext>
            </a:extLst>
          </p:cNvPr>
          <p:cNvSpPr>
            <a:spLocks noChangeShapeType="1"/>
          </p:cNvSpPr>
          <p:nvPr/>
        </p:nvSpPr>
        <p:spPr bwMode="auto">
          <a:xfrm>
            <a:off x="1179832" y="2954721"/>
            <a:ext cx="38520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21" name="Text Box 14">
            <a:extLst>
              <a:ext uri="{FF2B5EF4-FFF2-40B4-BE49-F238E27FC236}">
                <a16:creationId xmlns:a16="http://schemas.microsoft.com/office/drawing/2014/main" id="{AAA7A15E-2634-D7C4-17E0-51CCBFAAEB22}"/>
              </a:ext>
            </a:extLst>
          </p:cNvPr>
          <p:cNvSpPr txBox="1">
            <a:spLocks noChangeArrowheads="1"/>
          </p:cNvSpPr>
          <p:nvPr/>
        </p:nvSpPr>
        <p:spPr bwMode="auto">
          <a:xfrm>
            <a:off x="4164171" y="3493416"/>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株式会社</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○○センター（お台場）</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・研究項目：○○技術の開発</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22" name="Text Box 15">
            <a:extLst>
              <a:ext uri="{FF2B5EF4-FFF2-40B4-BE49-F238E27FC236}">
                <a16:creationId xmlns:a16="http://schemas.microsoft.com/office/drawing/2014/main" id="{5864BE1C-59CB-4C5E-EB32-7493FCF2C37F}"/>
              </a:ext>
            </a:extLst>
          </p:cNvPr>
          <p:cNvSpPr txBox="1">
            <a:spLocks noChangeArrowheads="1"/>
          </p:cNvSpPr>
          <p:nvPr/>
        </p:nvSpPr>
        <p:spPr bwMode="auto">
          <a:xfrm>
            <a:off x="494716" y="3493416"/>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株式会社</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○○センター（大阪）</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○○技術の開発</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23" name="Text Box 16">
            <a:extLst>
              <a:ext uri="{FF2B5EF4-FFF2-40B4-BE49-F238E27FC236}">
                <a16:creationId xmlns:a16="http://schemas.microsoft.com/office/drawing/2014/main" id="{864CB8A4-2240-38B0-2578-375181AA8778}"/>
              </a:ext>
            </a:extLst>
          </p:cNvPr>
          <p:cNvSpPr txBox="1">
            <a:spLocks noChangeArrowheads="1"/>
          </p:cNvSpPr>
          <p:nvPr/>
        </p:nvSpPr>
        <p:spPr bwMode="auto">
          <a:xfrm>
            <a:off x="295987" y="3284984"/>
            <a:ext cx="1071563" cy="26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（代表事業者）</a:t>
            </a:r>
            <a:endParaRPr kumimoji="0" lang="ja-JP" altLang="ja-JP" sz="1800" b="0" i="0" u="none" strike="noStrike" cap="none" normalizeH="0" baseline="0" dirty="0">
              <a:ln>
                <a:noFill/>
              </a:ln>
              <a:solidFill>
                <a:schemeClr val="tx1"/>
              </a:solidFill>
              <a:effectLst/>
              <a:latin typeface="+mn-ea"/>
            </a:endParaRPr>
          </a:p>
        </p:txBody>
      </p:sp>
      <p:sp>
        <p:nvSpPr>
          <p:cNvPr id="43" name="Text Box 14">
            <a:extLst>
              <a:ext uri="{FF2B5EF4-FFF2-40B4-BE49-F238E27FC236}">
                <a16:creationId xmlns:a16="http://schemas.microsoft.com/office/drawing/2014/main" id="{AE0F56A6-3C0F-633B-EB6B-5B5A5F66705A}"/>
              </a:ext>
            </a:extLst>
          </p:cNvPr>
          <p:cNvSpPr txBox="1">
            <a:spLocks noChangeArrowheads="1"/>
          </p:cNvSpPr>
          <p:nvPr/>
        </p:nvSpPr>
        <p:spPr bwMode="auto">
          <a:xfrm>
            <a:off x="2331774" y="581094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研究所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○○センター（お台場）</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・研究項目：○○評価技術</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26" name="Line 19">
            <a:extLst>
              <a:ext uri="{FF2B5EF4-FFF2-40B4-BE49-F238E27FC236}">
                <a16:creationId xmlns:a16="http://schemas.microsoft.com/office/drawing/2014/main" id="{CB8E0529-B0E3-FCE5-3E37-7917A3BC7A5E}"/>
              </a:ext>
            </a:extLst>
          </p:cNvPr>
          <p:cNvSpPr>
            <a:spLocks noChangeShapeType="1"/>
          </p:cNvSpPr>
          <p:nvPr/>
        </p:nvSpPr>
        <p:spPr bwMode="auto">
          <a:xfrm>
            <a:off x="3165211" y="4159730"/>
            <a:ext cx="0" cy="163035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45" name="Text Box 10">
            <a:extLst>
              <a:ext uri="{FF2B5EF4-FFF2-40B4-BE49-F238E27FC236}">
                <a16:creationId xmlns:a16="http://schemas.microsoft.com/office/drawing/2014/main" id="{32C21459-1513-5F81-B792-E7CD4B20FCEF}"/>
              </a:ext>
            </a:extLst>
          </p:cNvPr>
          <p:cNvSpPr txBox="1">
            <a:spLocks noChangeArrowheads="1"/>
          </p:cNvSpPr>
          <p:nvPr/>
        </p:nvSpPr>
        <p:spPr bwMode="auto">
          <a:xfrm>
            <a:off x="2632605" y="2234414"/>
            <a:ext cx="499234"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助成</a:t>
            </a:r>
            <a:endParaRPr kumimoji="0" lang="ja-JP" altLang="ja-JP" sz="1050" b="0" i="0" u="none" strike="noStrike" cap="none" normalizeH="0" baseline="0" dirty="0">
              <a:ln>
                <a:noFill/>
              </a:ln>
              <a:solidFill>
                <a:schemeClr val="tx1"/>
              </a:solidFill>
              <a:effectLst/>
              <a:latin typeface="+mn-ea"/>
            </a:endParaRPr>
          </a:p>
        </p:txBody>
      </p:sp>
      <p:sp>
        <p:nvSpPr>
          <p:cNvPr id="46" name="Text Box 10">
            <a:extLst>
              <a:ext uri="{FF2B5EF4-FFF2-40B4-BE49-F238E27FC236}">
                <a16:creationId xmlns:a16="http://schemas.microsoft.com/office/drawing/2014/main" id="{02642C9D-12BB-8BBC-E6DA-D71D06FE70A8}"/>
              </a:ext>
            </a:extLst>
          </p:cNvPr>
          <p:cNvSpPr txBox="1">
            <a:spLocks noChangeArrowheads="1"/>
          </p:cNvSpPr>
          <p:nvPr/>
        </p:nvSpPr>
        <p:spPr bwMode="auto">
          <a:xfrm>
            <a:off x="2638492" y="5208766"/>
            <a:ext cx="612000"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委託</a:t>
            </a:r>
            <a:endParaRPr kumimoji="0" lang="ja-JP" altLang="ja-JP" sz="1050" b="0" i="0" u="none" strike="noStrike" cap="none" normalizeH="0" baseline="0" dirty="0">
              <a:ln>
                <a:noFill/>
              </a:ln>
              <a:solidFill>
                <a:schemeClr val="tx1"/>
              </a:solidFill>
              <a:effectLst/>
              <a:latin typeface="+mn-ea"/>
            </a:endParaRPr>
          </a:p>
        </p:txBody>
      </p:sp>
      <p:sp>
        <p:nvSpPr>
          <p:cNvPr id="48" name="正方形/長方形 47">
            <a:extLst>
              <a:ext uri="{FF2B5EF4-FFF2-40B4-BE49-F238E27FC236}">
                <a16:creationId xmlns:a16="http://schemas.microsoft.com/office/drawing/2014/main" id="{D0DC1DD0-9CAC-F481-36DD-27E3A24F6898}"/>
              </a:ext>
            </a:extLst>
          </p:cNvPr>
          <p:cNvSpPr/>
          <p:nvPr/>
        </p:nvSpPr>
        <p:spPr>
          <a:xfrm>
            <a:off x="352266" y="2726418"/>
            <a:ext cx="5731901" cy="2384167"/>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latin typeface="+mn-ea"/>
            </a:endParaRPr>
          </a:p>
        </p:txBody>
      </p:sp>
      <p:sp>
        <p:nvSpPr>
          <p:cNvPr id="49" name="スライド番号プレースホルダ 2">
            <a:extLst>
              <a:ext uri="{FF2B5EF4-FFF2-40B4-BE49-F238E27FC236}">
                <a16:creationId xmlns:a16="http://schemas.microsoft.com/office/drawing/2014/main" id="{2C4D6DDD-AE89-6A85-B011-F6396E4F0A0A}"/>
              </a:ext>
            </a:extLst>
          </p:cNvPr>
          <p:cNvSpPr txBox="1">
            <a:spLocks noGrp="1"/>
          </p:cNvSpPr>
          <p:nvPr/>
        </p:nvSpPr>
        <p:spPr bwMode="auto">
          <a:xfrm>
            <a:off x="8493125"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4</a:t>
            </a:r>
            <a:endParaRPr lang="en-US" altLang="ja-JP" dirty="0">
              <a:solidFill>
                <a:schemeClr val="tx1"/>
              </a:solidFill>
              <a:latin typeface="+mn-ea"/>
              <a:cs typeface="メイリオ" pitchFamily="50" charset="-128"/>
            </a:endParaRPr>
          </a:p>
        </p:txBody>
      </p:sp>
      <p:sp>
        <p:nvSpPr>
          <p:cNvPr id="50" name="Text Box 14">
            <a:extLst>
              <a:ext uri="{FF2B5EF4-FFF2-40B4-BE49-F238E27FC236}">
                <a16:creationId xmlns:a16="http://schemas.microsoft.com/office/drawing/2014/main" id="{60005603-A569-D2CF-4F79-B347E7647F43}"/>
              </a:ext>
            </a:extLst>
          </p:cNvPr>
          <p:cNvSpPr txBox="1">
            <a:spLocks noChangeArrowheads="1"/>
          </p:cNvSpPr>
          <p:nvPr/>
        </p:nvSpPr>
        <p:spPr bwMode="auto">
          <a:xfrm>
            <a:off x="6782152" y="2726418"/>
            <a:ext cx="1894304" cy="143331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ユーザーアドバイザリー委員会</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・参画企業：</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○○株式会社</a:t>
            </a:r>
          </a:p>
          <a:p>
            <a:pPr algn="just" eaLnBrk="0" fontAlgn="base" hangingPunct="0">
              <a:spcBef>
                <a:spcPct val="0"/>
              </a:spcBef>
              <a:spcAft>
                <a:spcPct val="0"/>
              </a:spcAft>
            </a:pPr>
            <a:r>
              <a:rPr kumimoji="0" lang="ja-JP" altLang="en-US" sz="1000" dirty="0">
                <a:latin typeface="+mn-ea"/>
              </a:rPr>
              <a:t>○○株式会社</a:t>
            </a:r>
            <a:endParaRPr kumimoji="0" lang="en-US" altLang="ja-JP" sz="1000" dirty="0">
              <a:latin typeface="+mn-ea"/>
            </a:endParaRPr>
          </a:p>
          <a:p>
            <a:pPr algn="just" eaLnBrk="0" fontAlgn="base" hangingPunct="0">
              <a:spcBef>
                <a:spcPct val="0"/>
              </a:spcBef>
              <a:spcAft>
                <a:spcPct val="0"/>
              </a:spcAft>
            </a:pPr>
            <a:r>
              <a:rPr kumimoji="0" lang="ja-JP" altLang="en-US" sz="1000" b="0" i="0" u="none" strike="noStrike" cap="none" normalizeH="0" baseline="0" dirty="0">
                <a:ln>
                  <a:noFill/>
                </a:ln>
                <a:solidFill>
                  <a:schemeClr val="tx1"/>
                </a:solidFill>
                <a:effectLst/>
                <a:latin typeface="+mn-ea"/>
              </a:rPr>
              <a:t>・・・</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・役割：</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dirty="0">
                <a:latin typeface="+mn-ea"/>
              </a:rPr>
              <a:t>　ユーザニーズから見た性能・コスト等のスペック</a:t>
            </a:r>
            <a:r>
              <a:rPr kumimoji="0" lang="ja-JP" altLang="en-US" sz="1000" b="0" i="0" u="none" strike="noStrike" cap="none" normalizeH="0" baseline="0" dirty="0">
                <a:ln>
                  <a:noFill/>
                </a:ln>
                <a:solidFill>
                  <a:schemeClr val="tx1"/>
                </a:solidFill>
                <a:effectLst/>
                <a:latin typeface="+mn-ea"/>
              </a:rPr>
              <a:t>検証、○○・・等</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1" name="Text Box 14">
            <a:extLst>
              <a:ext uri="{FF2B5EF4-FFF2-40B4-BE49-F238E27FC236}">
                <a16:creationId xmlns:a16="http://schemas.microsoft.com/office/drawing/2014/main" id="{08FAE9D8-6985-275E-1FD8-039FBF64C94D}"/>
              </a:ext>
            </a:extLst>
          </p:cNvPr>
          <p:cNvSpPr txBox="1">
            <a:spLocks noChangeArrowheads="1"/>
          </p:cNvSpPr>
          <p:nvPr/>
        </p:nvSpPr>
        <p:spPr bwMode="auto">
          <a:xfrm>
            <a:off x="6782152" y="4523072"/>
            <a:ext cx="2038320" cy="113817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株式会社（例：キャリア、オペレータ、各技術のユーザ企業）</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・役割：</a:t>
            </a:r>
            <a:endParaRPr kumimoji="0" lang="en-US" altLang="ja-JP"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　成果の実装検証の場の提供、○○・・・</a:t>
            </a: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2" name="Line 2">
            <a:extLst>
              <a:ext uri="{FF2B5EF4-FFF2-40B4-BE49-F238E27FC236}">
                <a16:creationId xmlns:a16="http://schemas.microsoft.com/office/drawing/2014/main" id="{6B4F5468-9430-8666-2F70-4327EB890561}"/>
              </a:ext>
            </a:extLst>
          </p:cNvPr>
          <p:cNvSpPr>
            <a:spLocks noChangeShapeType="1"/>
          </p:cNvSpPr>
          <p:nvPr/>
        </p:nvSpPr>
        <p:spPr bwMode="auto">
          <a:xfrm>
            <a:off x="6134525" y="3175006"/>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3" name="Text Box 10">
            <a:extLst>
              <a:ext uri="{FF2B5EF4-FFF2-40B4-BE49-F238E27FC236}">
                <a16:creationId xmlns:a16="http://schemas.microsoft.com/office/drawing/2014/main" id="{5825CE1A-DF21-DE96-B055-8EB2CAE31384}"/>
              </a:ext>
            </a:extLst>
          </p:cNvPr>
          <p:cNvSpPr txBox="1">
            <a:spLocks noChangeArrowheads="1"/>
          </p:cNvSpPr>
          <p:nvPr/>
        </p:nvSpPr>
        <p:spPr bwMode="auto">
          <a:xfrm>
            <a:off x="6012441" y="3288615"/>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dirty="0">
                <a:latin typeface="+mn-ea"/>
              </a:rPr>
              <a:t>　随時</a:t>
            </a:r>
            <a:r>
              <a:rPr kumimoji="0" lang="ja-JP" altLang="en-US" sz="1050" b="0" i="0" u="none" strike="noStrike" cap="none" normalizeH="0" baseline="0" dirty="0">
                <a:ln>
                  <a:noFill/>
                </a:ln>
                <a:solidFill>
                  <a:schemeClr val="tx1"/>
                </a:solidFill>
                <a:effectLst/>
                <a:latin typeface="+mn-ea"/>
              </a:rPr>
              <a:t>協議</a:t>
            </a:r>
            <a:endParaRPr kumimoji="0" lang="ja-JP" altLang="ja-JP" sz="1050" b="0" i="0" u="none" strike="noStrike" cap="none" normalizeH="0" baseline="0" dirty="0">
              <a:ln>
                <a:noFill/>
              </a:ln>
              <a:solidFill>
                <a:schemeClr val="tx1"/>
              </a:solidFill>
              <a:effectLst/>
              <a:latin typeface="+mn-ea"/>
            </a:endParaRPr>
          </a:p>
        </p:txBody>
      </p:sp>
      <p:sp>
        <p:nvSpPr>
          <p:cNvPr id="54" name="Line 2">
            <a:extLst>
              <a:ext uri="{FF2B5EF4-FFF2-40B4-BE49-F238E27FC236}">
                <a16:creationId xmlns:a16="http://schemas.microsoft.com/office/drawing/2014/main" id="{C3821835-A203-B3A2-EF1D-9DA8FC6FD0B3}"/>
              </a:ext>
            </a:extLst>
          </p:cNvPr>
          <p:cNvSpPr>
            <a:spLocks noChangeShapeType="1"/>
          </p:cNvSpPr>
          <p:nvPr/>
        </p:nvSpPr>
        <p:spPr bwMode="auto">
          <a:xfrm>
            <a:off x="6148904" y="4729025"/>
            <a:ext cx="576263"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55" name="Text Box 10">
            <a:extLst>
              <a:ext uri="{FF2B5EF4-FFF2-40B4-BE49-F238E27FC236}">
                <a16:creationId xmlns:a16="http://schemas.microsoft.com/office/drawing/2014/main" id="{B5812C95-5489-D1C6-6475-96AC37352C46}"/>
              </a:ext>
            </a:extLst>
          </p:cNvPr>
          <p:cNvSpPr txBox="1">
            <a:spLocks noChangeArrowheads="1"/>
          </p:cNvSpPr>
          <p:nvPr/>
        </p:nvSpPr>
        <p:spPr bwMode="auto">
          <a:xfrm>
            <a:off x="6026820" y="4842634"/>
            <a:ext cx="929751" cy="301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協議、検証</a:t>
            </a:r>
            <a:endParaRPr kumimoji="0" lang="ja-JP" altLang="ja-JP" sz="1050" b="0" i="0" u="none" strike="noStrike" cap="none" normalizeH="0" baseline="0" dirty="0">
              <a:ln>
                <a:noFill/>
              </a:ln>
              <a:solidFill>
                <a:schemeClr val="tx1"/>
              </a:solidFill>
              <a:effectLst/>
              <a:latin typeface="+mn-ea"/>
            </a:endParaRPr>
          </a:p>
        </p:txBody>
      </p:sp>
      <p:sp>
        <p:nvSpPr>
          <p:cNvPr id="30" name="Text Box 8">
            <a:extLst>
              <a:ext uri="{FF2B5EF4-FFF2-40B4-BE49-F238E27FC236}">
                <a16:creationId xmlns:a16="http://schemas.microsoft.com/office/drawing/2014/main" id="{17684A45-C93C-CFF9-5FA4-E8EF666F64C8}"/>
              </a:ext>
            </a:extLst>
          </p:cNvPr>
          <p:cNvSpPr txBox="1">
            <a:spLocks noChangeArrowheads="1"/>
          </p:cNvSpPr>
          <p:nvPr/>
        </p:nvSpPr>
        <p:spPr bwMode="auto">
          <a:xfrm>
            <a:off x="6125406" y="1421061"/>
            <a:ext cx="1313492" cy="739832"/>
          </a:xfrm>
          <a:prstGeom prst="rect">
            <a:avLst/>
          </a:prstGeom>
          <a:solidFill>
            <a:srgbClr val="FFFFFF"/>
          </a:solidFill>
          <a:ln w="9525">
            <a:solidFill>
              <a:srgbClr val="000000"/>
            </a:solidFill>
            <a:miter lim="800000"/>
            <a:headEnd/>
            <a:tailEnd/>
          </a:ln>
        </p:spPr>
        <p:txBody>
          <a:bodyPr vert="horz" wrap="square" lIns="91440" tIns="34920" rIns="91440" bIns="349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実用化・事業化責任者</a:t>
            </a:r>
            <a:endParaRPr kumimoji="0" lang="en-US" altLang="ja-JP" sz="9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・所属</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・役職名</a:t>
            </a:r>
            <a:r>
              <a:rPr kumimoji="0" lang="ja-JP" altLang="en-US" sz="900" b="0" i="0" u="sng" strike="noStrike" cap="none" normalizeH="0" baseline="0" dirty="0">
                <a:ln>
                  <a:noFill/>
                </a:ln>
                <a:solidFill>
                  <a:schemeClr val="tx1"/>
                </a:solidFill>
                <a:effectLst/>
                <a:latin typeface="+mn-ea"/>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900" b="0" i="0" u="none" strike="noStrike" cap="none" normalizeH="0" baseline="0" dirty="0">
                <a:ln>
                  <a:noFill/>
                </a:ln>
                <a:solidFill>
                  <a:schemeClr val="tx1"/>
                </a:solidFill>
                <a:effectLst/>
                <a:latin typeface="+mn-ea"/>
              </a:rPr>
              <a:t>・氏名</a:t>
            </a:r>
            <a:r>
              <a:rPr kumimoji="0" lang="ja-JP" altLang="en-US" sz="900" b="0" i="0" u="sng" strike="noStrike" cap="none" normalizeH="0" baseline="0" dirty="0">
                <a:ln>
                  <a:noFill/>
                </a:ln>
                <a:solidFill>
                  <a:schemeClr val="tx1"/>
                </a:solidFill>
                <a:effectLst/>
                <a:latin typeface="+mn-ea"/>
              </a:rPr>
              <a:t>　　　　　　</a:t>
            </a:r>
            <a:endParaRPr kumimoji="0" lang="ja-JP" altLang="ja-JP" sz="1800" b="0" i="0" u="none" strike="noStrike" cap="none" normalizeH="0" baseline="0" dirty="0">
              <a:ln>
                <a:noFill/>
              </a:ln>
              <a:solidFill>
                <a:schemeClr val="tx1"/>
              </a:solidFill>
              <a:effectLst/>
              <a:latin typeface="+mn-ea"/>
            </a:endParaRPr>
          </a:p>
        </p:txBody>
      </p:sp>
      <p:sp>
        <p:nvSpPr>
          <p:cNvPr id="3" name="Text Box 15">
            <a:extLst>
              <a:ext uri="{FF2B5EF4-FFF2-40B4-BE49-F238E27FC236}">
                <a16:creationId xmlns:a16="http://schemas.microsoft.com/office/drawing/2014/main" id="{E2C53F3C-4375-A6A7-EE6B-0F4969338100}"/>
              </a:ext>
            </a:extLst>
          </p:cNvPr>
          <p:cNvSpPr txBox="1">
            <a:spLocks noChangeArrowheads="1"/>
          </p:cNvSpPr>
          <p:nvPr/>
        </p:nvSpPr>
        <p:spPr bwMode="auto">
          <a:xfrm>
            <a:off x="2353028" y="3493416"/>
            <a:ext cx="1730375" cy="93271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株式会社</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○○センター（東京）</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・研究項目：</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○○技術の開発</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4" name="Text Box 14">
            <a:extLst>
              <a:ext uri="{FF2B5EF4-FFF2-40B4-BE49-F238E27FC236}">
                <a16:creationId xmlns:a16="http://schemas.microsoft.com/office/drawing/2014/main" id="{6FE3C6DE-1C76-3A6D-855F-3B7E3ACC3A3F}"/>
              </a:ext>
            </a:extLst>
          </p:cNvPr>
          <p:cNvSpPr txBox="1">
            <a:spLocks noChangeArrowheads="1"/>
          </p:cNvSpPr>
          <p:nvPr/>
        </p:nvSpPr>
        <p:spPr bwMode="auto">
          <a:xfrm>
            <a:off x="4270814" y="5802168"/>
            <a:ext cx="1730375" cy="9304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ja-JP" sz="1000" b="0" i="0" u="none" strike="noStrike" cap="none" normalizeH="0" baseline="0" dirty="0">
                <a:ln>
                  <a:noFill/>
                </a:ln>
                <a:solidFill>
                  <a:schemeClr val="tx1"/>
                </a:solidFill>
                <a:effectLst/>
                <a:latin typeface="+mn-ea"/>
              </a:rPr>
              <a:t>○○</a:t>
            </a:r>
            <a:r>
              <a:rPr kumimoji="0" lang="ja-JP" altLang="en-US" sz="1000" b="0" i="0" u="none" strike="noStrike" cap="none" normalizeH="0" baseline="0" dirty="0">
                <a:ln>
                  <a:noFill/>
                </a:ln>
                <a:solidFill>
                  <a:schemeClr val="tx1"/>
                </a:solidFill>
                <a:effectLst/>
                <a:latin typeface="+mn-ea"/>
              </a:rPr>
              <a:t>研究所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・研究実施場所：</a:t>
            </a: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○○センター（お台場）</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0" u="none" strike="noStrike" cap="none" normalizeH="0" baseline="0" dirty="0">
              <a:ln>
                <a:noFill/>
              </a:ln>
              <a:solidFill>
                <a:schemeClr val="tx1"/>
              </a:solidFill>
              <a:effectLst/>
              <a:latin typeface="+mn-ea"/>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mn-ea"/>
              </a:rPr>
              <a:t>・研究項目：○○技術の開発</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ja-JP" altLang="en-US" sz="1000" b="0" i="1" u="none" strike="noStrike" cap="none" normalizeH="0" baseline="0" dirty="0">
              <a:ln>
                <a:noFill/>
              </a:ln>
              <a:solidFill>
                <a:srgbClr val="FF0000"/>
              </a:solidFill>
              <a:effectLst/>
              <a:latin typeface="+mn-ea"/>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tx1"/>
              </a:solidFill>
              <a:effectLst/>
              <a:latin typeface="+mn-ea"/>
            </a:endParaRPr>
          </a:p>
        </p:txBody>
      </p:sp>
      <p:sp>
        <p:nvSpPr>
          <p:cNvPr id="5" name="Line 19">
            <a:extLst>
              <a:ext uri="{FF2B5EF4-FFF2-40B4-BE49-F238E27FC236}">
                <a16:creationId xmlns:a16="http://schemas.microsoft.com/office/drawing/2014/main" id="{75BCC549-CF09-048C-CCD4-7BFD988AA013}"/>
              </a:ext>
            </a:extLst>
          </p:cNvPr>
          <p:cNvSpPr>
            <a:spLocks noChangeShapeType="1"/>
          </p:cNvSpPr>
          <p:nvPr/>
        </p:nvSpPr>
        <p:spPr bwMode="auto">
          <a:xfrm>
            <a:off x="5104251" y="4423836"/>
            <a:ext cx="0" cy="135746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latin typeface="+mn-ea"/>
            </a:endParaRPr>
          </a:p>
        </p:txBody>
      </p:sp>
      <p:sp>
        <p:nvSpPr>
          <p:cNvPr id="8" name="Text Box 10">
            <a:extLst>
              <a:ext uri="{FF2B5EF4-FFF2-40B4-BE49-F238E27FC236}">
                <a16:creationId xmlns:a16="http://schemas.microsoft.com/office/drawing/2014/main" id="{177822BD-6D7E-DDAF-5006-3F024F1508CC}"/>
              </a:ext>
            </a:extLst>
          </p:cNvPr>
          <p:cNvSpPr txBox="1">
            <a:spLocks noChangeArrowheads="1"/>
          </p:cNvSpPr>
          <p:nvPr/>
        </p:nvSpPr>
        <p:spPr bwMode="auto">
          <a:xfrm>
            <a:off x="4299085" y="5204376"/>
            <a:ext cx="1088054"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1050" b="0" i="0" u="none" strike="noStrike" cap="none" normalizeH="0" baseline="0" dirty="0">
                <a:ln>
                  <a:noFill/>
                </a:ln>
                <a:solidFill>
                  <a:schemeClr val="tx1"/>
                </a:solidFill>
                <a:effectLst/>
                <a:latin typeface="+mn-ea"/>
              </a:rPr>
              <a:t>共同研究先</a:t>
            </a:r>
            <a:endParaRPr kumimoji="0" lang="ja-JP" altLang="ja-JP" sz="1050" b="0" i="0" u="none" strike="noStrike" cap="none" normalizeH="0" baseline="0" dirty="0">
              <a:ln>
                <a:noFill/>
              </a:ln>
              <a:solidFill>
                <a:schemeClr val="tx1"/>
              </a:solidFill>
              <a:effectLst/>
              <a:latin typeface="+mn-ea"/>
            </a:endParaRPr>
          </a:p>
        </p:txBody>
      </p:sp>
      <p:sp>
        <p:nvSpPr>
          <p:cNvPr id="9" name="Text Box 6">
            <a:extLst>
              <a:ext uri="{FF2B5EF4-FFF2-40B4-BE49-F238E27FC236}">
                <a16:creationId xmlns:a16="http://schemas.microsoft.com/office/drawing/2014/main" id="{16C87A20-692F-D9BF-9E47-CCD7D584C55A}"/>
              </a:ext>
            </a:extLst>
          </p:cNvPr>
          <p:cNvSpPr txBox="1">
            <a:spLocks noChangeArrowheads="1"/>
          </p:cNvSpPr>
          <p:nvPr/>
        </p:nvSpPr>
        <p:spPr bwMode="auto">
          <a:xfrm>
            <a:off x="295987" y="915530"/>
            <a:ext cx="1806123" cy="35175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defPPr>
              <a:defRPr lang="ja-JP"/>
            </a:defPPr>
            <a:lvl1pPr marR="0" lvl="0" indent="0" algn="ctr" fontAlgn="base">
              <a:lnSpc>
                <a:spcPct val="100000"/>
              </a:lnSpc>
              <a:spcBef>
                <a:spcPct val="0"/>
              </a:spcBef>
              <a:spcAft>
                <a:spcPct val="0"/>
              </a:spcAft>
              <a:buClrTx/>
              <a:buSzTx/>
              <a:buFontTx/>
              <a:buNone/>
              <a:tabLst/>
              <a:defRPr b="0" i="0" u="none" strike="noStrike" cap="none" normalizeH="0" baseline="0">
                <a:ln>
                  <a:noFill/>
                </a:ln>
                <a:effectLst/>
                <a:latin typeface="TmsRmn" charset="0"/>
                <a:ea typeface="ＭＳ ゴシック" pitchFamily="49" charset="-128"/>
                <a:cs typeface="ＭＳ Ｐゴシック" pitchFamily="50" charset="-128"/>
              </a:defRPr>
            </a:lvl1pPr>
          </a:lstStyle>
          <a:p>
            <a:r>
              <a:rPr lang="ja-JP" altLang="en-US" dirty="0">
                <a:latin typeface="+mn-ea"/>
                <a:ea typeface="+mn-ea"/>
              </a:rPr>
              <a:t>助成期間</a:t>
            </a:r>
            <a:endParaRPr lang="ja-JP" altLang="ja-JP" dirty="0">
              <a:latin typeface="+mn-ea"/>
              <a:ea typeface="+mn-ea"/>
            </a:endParaRPr>
          </a:p>
        </p:txBody>
      </p:sp>
    </p:spTree>
    <p:extLst>
      <p:ext uri="{BB962C8B-B14F-4D97-AF65-F5344CB8AC3E}">
        <p14:creationId xmlns:p14="http://schemas.microsoft.com/office/powerpoint/2010/main" val="1609826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p:nvPr/>
        </p:nvCxnSpPr>
        <p:spPr>
          <a:xfrm>
            <a:off x="1329675" y="1123246"/>
            <a:ext cx="655478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863851" y="1604719"/>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3458009" y="1629336"/>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a:off x="5052167" y="1616634"/>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2" name="直線コネクタ 11"/>
          <p:cNvCxnSpPr/>
          <p:nvPr/>
        </p:nvCxnSpPr>
        <p:spPr>
          <a:xfrm>
            <a:off x="6646325" y="1610283"/>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1919382" y="816324"/>
            <a:ext cx="802101" cy="300082"/>
          </a:xfrm>
          <a:prstGeom prst="rect">
            <a:avLst/>
          </a:prstGeom>
          <a:noFill/>
        </p:spPr>
        <p:txBody>
          <a:bodyPr wrap="square" rtlCol="0">
            <a:spAutoFit/>
          </a:bodyPr>
          <a:lstStyle/>
          <a:p>
            <a:r>
              <a:rPr lang="en-US" altLang="ja-JP" sz="1350" u="sng" dirty="0">
                <a:solidFill>
                  <a:prstClr val="black"/>
                </a:solidFill>
              </a:rPr>
              <a:t>2024.7</a:t>
            </a:r>
          </a:p>
        </p:txBody>
      </p:sp>
      <p:sp>
        <p:nvSpPr>
          <p:cNvPr id="45" name="右矢印 44"/>
          <p:cNvSpPr/>
          <p:nvPr/>
        </p:nvSpPr>
        <p:spPr>
          <a:xfrm>
            <a:off x="2051720" y="1886362"/>
            <a:ext cx="1778436"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4" name="テキスト ボックス 3"/>
          <p:cNvSpPr txBox="1"/>
          <p:nvPr/>
        </p:nvSpPr>
        <p:spPr>
          <a:xfrm>
            <a:off x="282077" y="2141224"/>
            <a:ext cx="2478156" cy="369332"/>
          </a:xfrm>
          <a:prstGeom prst="rect">
            <a:avLst/>
          </a:prstGeom>
          <a:noFill/>
        </p:spPr>
        <p:txBody>
          <a:bodyPr wrap="square" rtlCol="0" anchor="ctr">
            <a:spAutoFit/>
          </a:bodyPr>
          <a:lstStyle/>
          <a:p>
            <a:r>
              <a:rPr kumimoji="1" lang="ja-JP" altLang="en-US" dirty="0"/>
              <a:t>開発項目１</a:t>
            </a:r>
          </a:p>
        </p:txBody>
      </p:sp>
      <p:sp>
        <p:nvSpPr>
          <p:cNvPr id="21" name="テキスト ボックス 20"/>
          <p:cNvSpPr txBox="1"/>
          <p:nvPr/>
        </p:nvSpPr>
        <p:spPr>
          <a:xfrm>
            <a:off x="5535285" y="2160973"/>
            <a:ext cx="3717235" cy="369332"/>
          </a:xfrm>
          <a:prstGeom prst="rect">
            <a:avLst/>
          </a:prstGeom>
          <a:noFill/>
        </p:spPr>
        <p:txBody>
          <a:bodyPr wrap="square" rtlCol="0" anchor="ctr">
            <a:spAutoFit/>
          </a:bodyPr>
          <a:lstStyle/>
          <a:p>
            <a:r>
              <a:rPr lang="ja-JP" altLang="en-US" dirty="0"/>
              <a:t>目標：～～～～を達成</a:t>
            </a:r>
            <a:endParaRPr kumimoji="1" lang="ja-JP" altLang="en-US" dirty="0"/>
          </a:p>
        </p:txBody>
      </p:sp>
      <p:sp>
        <p:nvSpPr>
          <p:cNvPr id="47" name="右矢印 46"/>
          <p:cNvSpPr/>
          <p:nvPr/>
        </p:nvSpPr>
        <p:spPr>
          <a:xfrm>
            <a:off x="2511923" y="3019007"/>
            <a:ext cx="1105741" cy="9148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00" dirty="0">
              <a:solidFill>
                <a:prstClr val="white"/>
              </a:solidFill>
            </a:endParaRPr>
          </a:p>
        </p:txBody>
      </p:sp>
      <p:sp>
        <p:nvSpPr>
          <p:cNvPr id="20" name="テキスト ボックス 19"/>
          <p:cNvSpPr txBox="1"/>
          <p:nvPr/>
        </p:nvSpPr>
        <p:spPr>
          <a:xfrm>
            <a:off x="282077" y="3285935"/>
            <a:ext cx="2478156" cy="369332"/>
          </a:xfrm>
          <a:prstGeom prst="rect">
            <a:avLst/>
          </a:prstGeom>
          <a:noFill/>
        </p:spPr>
        <p:txBody>
          <a:bodyPr wrap="square" rtlCol="0">
            <a:spAutoFit/>
          </a:bodyPr>
          <a:lstStyle/>
          <a:p>
            <a:r>
              <a:rPr kumimoji="1" lang="ja-JP" altLang="en-US" dirty="0"/>
              <a:t>開発項目２</a:t>
            </a:r>
          </a:p>
        </p:txBody>
      </p:sp>
      <p:sp>
        <p:nvSpPr>
          <p:cNvPr id="22" name="テキスト ボックス 21"/>
          <p:cNvSpPr txBox="1"/>
          <p:nvPr/>
        </p:nvSpPr>
        <p:spPr>
          <a:xfrm>
            <a:off x="5535285" y="3331104"/>
            <a:ext cx="3717235" cy="369332"/>
          </a:xfrm>
          <a:prstGeom prst="rect">
            <a:avLst/>
          </a:prstGeom>
          <a:noFill/>
        </p:spPr>
        <p:txBody>
          <a:bodyPr wrap="square" rtlCol="0">
            <a:spAutoFit/>
          </a:bodyPr>
          <a:lstStyle/>
          <a:p>
            <a:r>
              <a:rPr lang="ja-JP" altLang="en-US" dirty="0"/>
              <a:t>目標：～～～～を達成</a:t>
            </a:r>
            <a:endParaRPr kumimoji="1" lang="ja-JP" altLang="en-US" dirty="0"/>
          </a:p>
        </p:txBody>
      </p:sp>
      <p:sp>
        <p:nvSpPr>
          <p:cNvPr id="49" name="右矢印 48"/>
          <p:cNvSpPr/>
          <p:nvPr/>
        </p:nvSpPr>
        <p:spPr>
          <a:xfrm>
            <a:off x="2367907" y="4151652"/>
            <a:ext cx="2182106"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3" name="テキスト ボックス 22"/>
          <p:cNvSpPr txBox="1"/>
          <p:nvPr/>
        </p:nvSpPr>
        <p:spPr>
          <a:xfrm>
            <a:off x="5535285" y="4520984"/>
            <a:ext cx="3717235" cy="369332"/>
          </a:xfrm>
          <a:prstGeom prst="rect">
            <a:avLst/>
          </a:prstGeom>
          <a:noFill/>
        </p:spPr>
        <p:txBody>
          <a:bodyPr wrap="square" rtlCol="0">
            <a:spAutoFit/>
          </a:bodyPr>
          <a:lstStyle/>
          <a:p>
            <a:r>
              <a:rPr lang="ja-JP" altLang="en-US" dirty="0"/>
              <a:t>目標：～～～～を達成</a:t>
            </a:r>
            <a:endParaRPr kumimoji="1" lang="ja-JP" altLang="en-US" dirty="0"/>
          </a:p>
        </p:txBody>
      </p:sp>
      <p:sp>
        <p:nvSpPr>
          <p:cNvPr id="25" name="テキスト ボックス 24"/>
          <p:cNvSpPr txBox="1"/>
          <p:nvPr/>
        </p:nvSpPr>
        <p:spPr>
          <a:xfrm>
            <a:off x="295351" y="4415329"/>
            <a:ext cx="2478156" cy="369332"/>
          </a:xfrm>
          <a:prstGeom prst="rect">
            <a:avLst/>
          </a:prstGeom>
          <a:noFill/>
        </p:spPr>
        <p:txBody>
          <a:bodyPr wrap="square" rtlCol="0">
            <a:spAutoFit/>
          </a:bodyPr>
          <a:lstStyle/>
          <a:p>
            <a:r>
              <a:rPr kumimoji="1" lang="ja-JP" altLang="en-US" dirty="0"/>
              <a:t>開発項目３</a:t>
            </a:r>
          </a:p>
        </p:txBody>
      </p:sp>
      <p:sp>
        <p:nvSpPr>
          <p:cNvPr id="24" name="テキスト ボックス 23"/>
          <p:cNvSpPr txBox="1"/>
          <p:nvPr/>
        </p:nvSpPr>
        <p:spPr>
          <a:xfrm>
            <a:off x="6989891" y="5304523"/>
            <a:ext cx="1789142" cy="646331"/>
          </a:xfrm>
          <a:prstGeom prst="rect">
            <a:avLst/>
          </a:prstGeom>
          <a:noFill/>
        </p:spPr>
        <p:txBody>
          <a:bodyPr wrap="square" rtlCol="0">
            <a:spAutoFit/>
          </a:bodyPr>
          <a:lstStyle/>
          <a:p>
            <a:r>
              <a:rPr lang="ja-JP" altLang="en-US" dirty="0"/>
              <a:t>目標：～～～～を達成</a:t>
            </a:r>
            <a:endParaRPr kumimoji="1" lang="ja-JP" altLang="en-US" dirty="0"/>
          </a:p>
        </p:txBody>
      </p:sp>
      <p:sp>
        <p:nvSpPr>
          <p:cNvPr id="54" name="右矢印 53"/>
          <p:cNvSpPr/>
          <p:nvPr/>
        </p:nvSpPr>
        <p:spPr>
          <a:xfrm>
            <a:off x="4060745" y="5241514"/>
            <a:ext cx="2377716" cy="87206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6" name="テキスト ボックス 25"/>
          <p:cNvSpPr txBox="1"/>
          <p:nvPr/>
        </p:nvSpPr>
        <p:spPr>
          <a:xfrm>
            <a:off x="360345" y="5513708"/>
            <a:ext cx="2478156" cy="369332"/>
          </a:xfrm>
          <a:prstGeom prst="rect">
            <a:avLst/>
          </a:prstGeom>
          <a:noFill/>
        </p:spPr>
        <p:txBody>
          <a:bodyPr wrap="square" rtlCol="0">
            <a:spAutoFit/>
          </a:bodyPr>
          <a:lstStyle/>
          <a:p>
            <a:r>
              <a:rPr kumimoji="1" lang="ja-JP" altLang="en-US" dirty="0"/>
              <a:t>開発項目４</a:t>
            </a:r>
            <a:endParaRPr kumimoji="1" lang="en-US" altLang="ja-JP" dirty="0"/>
          </a:p>
        </p:txBody>
      </p:sp>
      <p:sp>
        <p:nvSpPr>
          <p:cNvPr id="27" name="テキスト ボックス 26"/>
          <p:cNvSpPr txBox="1"/>
          <p:nvPr/>
        </p:nvSpPr>
        <p:spPr>
          <a:xfrm>
            <a:off x="6099610" y="207569"/>
            <a:ext cx="2884119" cy="276999"/>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・研究開発のスケジュールを記載ください。</a:t>
            </a:r>
            <a:endParaRPr lang="en-US" altLang="ja-JP" sz="1200" i="1" dirty="0">
              <a:solidFill>
                <a:schemeClr val="bg1"/>
              </a:solidFill>
              <a:latin typeface="+mn-ea"/>
            </a:endParaRPr>
          </a:p>
        </p:txBody>
      </p:sp>
      <p:cxnSp>
        <p:nvCxnSpPr>
          <p:cNvPr id="31" name="直線コネクタ 30"/>
          <p:cNvCxnSpPr/>
          <p:nvPr/>
        </p:nvCxnSpPr>
        <p:spPr>
          <a:xfrm>
            <a:off x="4255088" y="1622947"/>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2" name="直線コネクタ 31"/>
          <p:cNvCxnSpPr/>
          <p:nvPr/>
        </p:nvCxnSpPr>
        <p:spPr>
          <a:xfrm>
            <a:off x="5849246" y="1610245"/>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3" name="直線コネクタ 32"/>
          <p:cNvCxnSpPr/>
          <p:nvPr/>
        </p:nvCxnSpPr>
        <p:spPr>
          <a:xfrm>
            <a:off x="7443402" y="1603894"/>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43" name="テキスト ボックス 42"/>
          <p:cNvSpPr txBox="1"/>
          <p:nvPr/>
        </p:nvSpPr>
        <p:spPr>
          <a:xfrm>
            <a:off x="3890908" y="844709"/>
            <a:ext cx="803275" cy="300082"/>
          </a:xfrm>
          <a:prstGeom prst="rect">
            <a:avLst/>
          </a:prstGeom>
          <a:noFill/>
        </p:spPr>
        <p:txBody>
          <a:bodyPr wrap="square" rtlCol="0">
            <a:spAutoFit/>
          </a:bodyPr>
          <a:lstStyle/>
          <a:p>
            <a:r>
              <a:rPr lang="en-US" altLang="ja-JP" sz="1350" u="sng" dirty="0">
                <a:solidFill>
                  <a:prstClr val="black"/>
                </a:solidFill>
              </a:rPr>
              <a:t>2026.1</a:t>
            </a:r>
            <a:endParaRPr lang="ja-JP" altLang="en-US" sz="1350" u="sng" dirty="0">
              <a:solidFill>
                <a:prstClr val="black"/>
              </a:solidFill>
            </a:endParaRPr>
          </a:p>
        </p:txBody>
      </p:sp>
      <p:sp>
        <p:nvSpPr>
          <p:cNvPr id="46" name="テキスト ボックス 45"/>
          <p:cNvSpPr txBox="1"/>
          <p:nvPr/>
        </p:nvSpPr>
        <p:spPr>
          <a:xfrm>
            <a:off x="6180385" y="814235"/>
            <a:ext cx="919990" cy="300082"/>
          </a:xfrm>
          <a:prstGeom prst="rect">
            <a:avLst/>
          </a:prstGeom>
          <a:noFill/>
        </p:spPr>
        <p:txBody>
          <a:bodyPr wrap="square" rtlCol="0">
            <a:spAutoFit/>
          </a:bodyPr>
          <a:lstStyle/>
          <a:p>
            <a:r>
              <a:rPr lang="en-US" altLang="ja-JP" sz="1350" u="sng" dirty="0">
                <a:solidFill>
                  <a:prstClr val="black"/>
                </a:solidFill>
              </a:rPr>
              <a:t>2027.7</a:t>
            </a:r>
            <a:endParaRPr lang="ja-JP" altLang="en-US" sz="1350" u="sng" dirty="0">
              <a:solidFill>
                <a:prstClr val="black"/>
              </a:solidFill>
            </a:endParaRPr>
          </a:p>
        </p:txBody>
      </p:sp>
      <p:sp>
        <p:nvSpPr>
          <p:cNvPr id="51" name="テキスト ボックス 50"/>
          <p:cNvSpPr txBox="1"/>
          <p:nvPr/>
        </p:nvSpPr>
        <p:spPr>
          <a:xfrm>
            <a:off x="1996046" y="1191352"/>
            <a:ext cx="952651" cy="253916"/>
          </a:xfrm>
          <a:prstGeom prst="rect">
            <a:avLst/>
          </a:prstGeom>
          <a:noFill/>
        </p:spPr>
        <p:txBody>
          <a:bodyPr wrap="square" rtlCol="0">
            <a:spAutoFit/>
          </a:bodyPr>
          <a:lstStyle/>
          <a:p>
            <a:r>
              <a:rPr lang="ja-JP" altLang="en-US" sz="1050" dirty="0">
                <a:solidFill>
                  <a:srgbClr val="0000FF"/>
                </a:solidFill>
              </a:rPr>
              <a:t>◆開始</a:t>
            </a:r>
          </a:p>
        </p:txBody>
      </p:sp>
      <p:sp>
        <p:nvSpPr>
          <p:cNvPr id="52" name="テキスト ボックス 51"/>
          <p:cNvSpPr txBox="1"/>
          <p:nvPr/>
        </p:nvSpPr>
        <p:spPr>
          <a:xfrm>
            <a:off x="3836090" y="1143550"/>
            <a:ext cx="933601" cy="600164"/>
          </a:xfrm>
          <a:prstGeom prst="rect">
            <a:avLst/>
          </a:prstGeom>
          <a:noFill/>
        </p:spPr>
        <p:txBody>
          <a:bodyPr wrap="square" rtlCol="0">
            <a:spAutoFit/>
          </a:bodyPr>
          <a:lstStyle/>
          <a:p>
            <a:pPr algn="ctr"/>
            <a:r>
              <a:rPr lang="ja-JP" altLang="en-US" sz="1100" dirty="0">
                <a:solidFill>
                  <a:srgbClr val="0000FF"/>
                </a:solidFill>
              </a:rPr>
              <a:t>◆ステージ</a:t>
            </a:r>
            <a:endParaRPr lang="en-US" altLang="ja-JP" sz="1100" dirty="0">
              <a:solidFill>
                <a:srgbClr val="0000FF"/>
              </a:solidFill>
            </a:endParaRPr>
          </a:p>
          <a:p>
            <a:pPr algn="ctr"/>
            <a:r>
              <a:rPr lang="ja-JP" altLang="en-US" sz="1100" dirty="0">
                <a:solidFill>
                  <a:srgbClr val="0000FF"/>
                </a:solidFill>
              </a:rPr>
              <a:t>ゲート審査</a:t>
            </a:r>
            <a:endParaRPr lang="en-US" altLang="ja-JP" sz="1100" dirty="0">
              <a:solidFill>
                <a:srgbClr val="0000FF"/>
              </a:solidFill>
            </a:endParaRPr>
          </a:p>
          <a:p>
            <a:pPr algn="ctr"/>
            <a:r>
              <a:rPr lang="ja-JP" altLang="en-US" sz="1100" dirty="0">
                <a:solidFill>
                  <a:srgbClr val="0000FF"/>
                </a:solidFill>
              </a:rPr>
              <a:t>（</a:t>
            </a:r>
            <a:r>
              <a:rPr lang="en-US" altLang="ja-JP" sz="1100" dirty="0">
                <a:solidFill>
                  <a:srgbClr val="0000FF"/>
                </a:solidFill>
              </a:rPr>
              <a:t>1.5</a:t>
            </a:r>
            <a:r>
              <a:rPr lang="ja-JP" altLang="en-US" sz="1100" dirty="0">
                <a:solidFill>
                  <a:srgbClr val="0000FF"/>
                </a:solidFill>
              </a:rPr>
              <a:t>年後）</a:t>
            </a:r>
          </a:p>
        </p:txBody>
      </p:sp>
      <p:sp>
        <p:nvSpPr>
          <p:cNvPr id="53" name="テキスト ボックス 52"/>
          <p:cNvSpPr txBox="1"/>
          <p:nvPr/>
        </p:nvSpPr>
        <p:spPr>
          <a:xfrm>
            <a:off x="6244109" y="1215813"/>
            <a:ext cx="1491563" cy="261610"/>
          </a:xfrm>
          <a:prstGeom prst="rect">
            <a:avLst/>
          </a:prstGeom>
          <a:noFill/>
        </p:spPr>
        <p:txBody>
          <a:bodyPr wrap="square" rtlCol="0">
            <a:spAutoFit/>
          </a:bodyPr>
          <a:lstStyle/>
          <a:p>
            <a:r>
              <a:rPr lang="ja-JP" altLang="en-US" sz="1100" dirty="0">
                <a:solidFill>
                  <a:srgbClr val="0000FF"/>
                </a:solidFill>
              </a:rPr>
              <a:t>◆事業終了</a:t>
            </a:r>
          </a:p>
        </p:txBody>
      </p:sp>
      <p:sp>
        <p:nvSpPr>
          <p:cNvPr id="57" name="スライド番号プレースホルダ 2"/>
          <p:cNvSpPr txBox="1">
            <a:spLocks noGrp="1"/>
          </p:cNvSpPr>
          <p:nvPr/>
        </p:nvSpPr>
        <p:spPr bwMode="auto">
          <a:xfrm>
            <a:off x="8493125"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5</a:t>
            </a:r>
            <a:endParaRPr lang="en-US" altLang="ja-JP" dirty="0">
              <a:solidFill>
                <a:schemeClr val="tx1"/>
              </a:solidFill>
              <a:latin typeface="+mn-ea"/>
              <a:cs typeface="メイリオ" pitchFamily="50" charset="-128"/>
            </a:endParaRPr>
          </a:p>
        </p:txBody>
      </p:sp>
      <p:sp>
        <p:nvSpPr>
          <p:cNvPr id="40" name="タイトル 1"/>
          <p:cNvSpPr txBox="1">
            <a:spLocks/>
          </p:cNvSpPr>
          <p:nvPr/>
        </p:nvSpPr>
        <p:spPr>
          <a:xfrm>
            <a:off x="116247" y="103320"/>
            <a:ext cx="4680000"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４．研究開発のスケジュール</a:t>
            </a:r>
          </a:p>
        </p:txBody>
      </p:sp>
      <p:cxnSp>
        <p:nvCxnSpPr>
          <p:cNvPr id="34" name="直線コネクタ 33">
            <a:extLst>
              <a:ext uri="{FF2B5EF4-FFF2-40B4-BE49-F238E27FC236}">
                <a16:creationId xmlns:a16="http://schemas.microsoft.com/office/drawing/2014/main" id="{FB557752-320F-43BA-83BC-375813B04AFF}"/>
              </a:ext>
            </a:extLst>
          </p:cNvPr>
          <p:cNvCxnSpPr/>
          <p:nvPr/>
        </p:nvCxnSpPr>
        <p:spPr>
          <a:xfrm>
            <a:off x="2668887" y="1596900"/>
            <a:ext cx="19050" cy="4824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20094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スライド番号プレースホルダ 2"/>
          <p:cNvSpPr txBox="1">
            <a:spLocks noGrp="1"/>
          </p:cNvSpPr>
          <p:nvPr/>
        </p:nvSpPr>
        <p:spPr bwMode="auto">
          <a:xfrm>
            <a:off x="8578114" y="6561140"/>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schemeClr val="tx1"/>
                </a:solidFill>
                <a:latin typeface="+mn-ea"/>
                <a:cs typeface="メイリオ" pitchFamily="50" charset="-128"/>
              </a:rPr>
              <a:pPr algn="r" defTabSz="884238">
                <a:defRPr/>
              </a:pPr>
              <a:t>7</a:t>
            </a:fld>
            <a:endParaRPr lang="en-US" altLang="ja-JP" dirty="0">
              <a:solidFill>
                <a:schemeClr val="tx1"/>
              </a:solidFill>
              <a:latin typeface="+mn-ea"/>
              <a:cs typeface="メイリオ" pitchFamily="50" charset="-128"/>
            </a:endParaRPr>
          </a:p>
        </p:txBody>
      </p:sp>
      <p:sp>
        <p:nvSpPr>
          <p:cNvPr id="8" name="正方形/長方形 7"/>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10" name="正方形/長方形 252"/>
          <p:cNvSpPr>
            <a:spLocks noChangeArrowheads="1"/>
          </p:cNvSpPr>
          <p:nvPr/>
        </p:nvSpPr>
        <p:spPr bwMode="auto">
          <a:xfrm>
            <a:off x="218963" y="1096693"/>
            <a:ext cx="4135620" cy="3154710"/>
          </a:xfrm>
          <a:prstGeom prst="rect">
            <a:avLst/>
          </a:prstGeom>
          <a:noFill/>
          <a:ln w="9525">
            <a:noFill/>
            <a:miter lim="800000"/>
            <a:headEnd/>
            <a:tailEnd/>
          </a:ln>
        </p:spPr>
        <p:txBody>
          <a:bodyPr wrap="square">
            <a:spAutoFit/>
          </a:bodyPr>
          <a:lstStyle/>
          <a:p>
            <a:pPr>
              <a:spcBef>
                <a:spcPts val="600"/>
              </a:spcBef>
            </a:pPr>
            <a:r>
              <a:rPr lang="ja-JP" altLang="en-US" sz="1200" dirty="0">
                <a:solidFill>
                  <a:srgbClr val="3333CC"/>
                </a:solidFill>
                <a:latin typeface="+mn-ea"/>
              </a:rPr>
              <a:t>（１</a:t>
            </a:r>
            <a:r>
              <a:rPr lang="en-US" altLang="ja-JP" sz="1200" dirty="0">
                <a:solidFill>
                  <a:srgbClr val="3333CC"/>
                </a:solidFill>
                <a:latin typeface="+mn-ea"/>
              </a:rPr>
              <a:t>)</a:t>
            </a:r>
            <a:r>
              <a:rPr lang="ja-JP" altLang="en-US" sz="1200" dirty="0">
                <a:solidFill>
                  <a:srgbClr val="3333CC"/>
                </a:solidFill>
                <a:latin typeface="+mn-ea"/>
              </a:rPr>
              <a:t>事業化を行う製品・サービス等の概要</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r>
              <a:rPr lang="ja-JP" altLang="en-US" sz="1200" dirty="0">
                <a:solidFill>
                  <a:srgbClr val="3333CC"/>
                </a:solidFill>
                <a:latin typeface="+mn-ea"/>
              </a:rPr>
              <a:t>（２）事業化への取組み</a:t>
            </a: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a:p>
            <a:pPr>
              <a:spcBef>
                <a:spcPts val="600"/>
              </a:spcBef>
            </a:pPr>
            <a:endParaRPr lang="en-US" altLang="ja-JP" sz="1200" dirty="0">
              <a:solidFill>
                <a:srgbClr val="3333CC"/>
              </a:solidFill>
              <a:latin typeface="+mn-ea"/>
            </a:endParaRPr>
          </a:p>
        </p:txBody>
      </p:sp>
      <p:sp>
        <p:nvSpPr>
          <p:cNvPr id="11" name="テキスト ボックス 10"/>
          <p:cNvSpPr txBox="1"/>
          <p:nvPr/>
        </p:nvSpPr>
        <p:spPr>
          <a:xfrm>
            <a:off x="4182329" y="1052736"/>
            <a:ext cx="4621038"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・添付資料２（事業化計画書）のうち、１．項について要約して簡潔に記載ください。</a:t>
            </a:r>
            <a:endParaRPr lang="en-US" altLang="ja-JP" sz="1200" i="1" dirty="0">
              <a:solidFill>
                <a:schemeClr val="bg1"/>
              </a:solidFill>
              <a:latin typeface="+mn-ea"/>
            </a:endParaRPr>
          </a:p>
        </p:txBody>
      </p:sp>
      <p:sp>
        <p:nvSpPr>
          <p:cNvPr id="13" name="テキスト ボックス 12"/>
          <p:cNvSpPr txBox="1"/>
          <p:nvPr/>
        </p:nvSpPr>
        <p:spPr>
          <a:xfrm>
            <a:off x="4205001" y="3015044"/>
            <a:ext cx="4621038" cy="83099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schemeClr val="bg1"/>
                </a:solidFill>
                <a:latin typeface="+mn-ea"/>
              </a:rPr>
              <a:t>・添付資料２（事業化計画書）のうち、２．項について要約して簡潔に記載ください。特に、研究開発成果の実用化・事業化計画に対する申請者の社内（販売部門、事業部等の責任者等）でのコミットメントの状況は明記ください。</a:t>
            </a:r>
            <a:endParaRPr lang="en-US" altLang="ja-JP" sz="1200" i="1" dirty="0">
              <a:solidFill>
                <a:schemeClr val="bg1"/>
              </a:solidFill>
              <a:latin typeface="+mn-ea"/>
            </a:endParaRPr>
          </a:p>
        </p:txBody>
      </p:sp>
      <p:sp>
        <p:nvSpPr>
          <p:cNvPr id="14" name="正方形/長方形 252"/>
          <p:cNvSpPr>
            <a:spLocks noChangeArrowheads="1"/>
          </p:cNvSpPr>
          <p:nvPr/>
        </p:nvSpPr>
        <p:spPr bwMode="auto">
          <a:xfrm>
            <a:off x="358138" y="1556792"/>
            <a:ext cx="8318318" cy="1692771"/>
          </a:xfrm>
          <a:prstGeom prst="rect">
            <a:avLst/>
          </a:prstGeom>
          <a:noFill/>
          <a:ln w="9525">
            <a:noFill/>
            <a:miter lim="800000"/>
            <a:headEnd/>
            <a:tailEnd/>
          </a:ln>
        </p:spPr>
        <p:txBody>
          <a:bodyPr wrap="square">
            <a:spAutoFit/>
          </a:bodyPr>
          <a:lstStyle/>
          <a:p>
            <a:pPr>
              <a:spcBef>
                <a:spcPts val="600"/>
              </a:spcBef>
            </a:pPr>
            <a:r>
              <a:rPr lang="en-US" altLang="ja-JP" sz="1200" dirty="0">
                <a:solidFill>
                  <a:srgbClr val="3333CC"/>
                </a:solidFill>
                <a:latin typeface="+mn-ea"/>
              </a:rPr>
              <a:t>(</a:t>
            </a:r>
            <a:r>
              <a:rPr lang="ja-JP" altLang="en-US" sz="1200" dirty="0">
                <a:solidFill>
                  <a:srgbClr val="3333CC"/>
                </a:solidFill>
                <a:latin typeface="+mn-ea"/>
              </a:rPr>
              <a:t>内容）</a:t>
            </a:r>
          </a:p>
          <a:p>
            <a:pPr>
              <a:spcBef>
                <a:spcPts val="600"/>
              </a:spcBef>
            </a:pPr>
            <a:r>
              <a:rPr lang="ja-JP" altLang="en-US" sz="1200" dirty="0">
                <a:solidFill>
                  <a:srgbClr val="3333CC"/>
                </a:solidFill>
                <a:latin typeface="+mn-ea"/>
              </a:rPr>
              <a:t>　研究開発の成果が、当該製品・サービスへどのように反映されるか記載してください。</a:t>
            </a:r>
          </a:p>
          <a:p>
            <a:pPr>
              <a:spcBef>
                <a:spcPts val="600"/>
              </a:spcBef>
            </a:pPr>
            <a:r>
              <a:rPr lang="en-US" altLang="ja-JP" sz="1200" dirty="0">
                <a:solidFill>
                  <a:srgbClr val="3333CC"/>
                </a:solidFill>
                <a:latin typeface="+mn-ea"/>
              </a:rPr>
              <a:t>(</a:t>
            </a:r>
            <a:r>
              <a:rPr lang="ja-JP" altLang="en-US" sz="1200" dirty="0">
                <a:solidFill>
                  <a:srgbClr val="3333CC"/>
                </a:solidFill>
                <a:latin typeface="+mn-ea"/>
              </a:rPr>
              <a:t>用途（販売予定先））</a:t>
            </a:r>
          </a:p>
          <a:p>
            <a:pPr>
              <a:spcBef>
                <a:spcPts val="600"/>
              </a:spcBef>
            </a:pPr>
            <a:r>
              <a:rPr lang="ja-JP" altLang="en-US" sz="1200" dirty="0">
                <a:solidFill>
                  <a:srgbClr val="3333CC"/>
                </a:solidFill>
                <a:latin typeface="+mn-ea"/>
              </a:rPr>
              <a:t>　当該製品・サービスの想定される販売ルート、販売先等を記載してください。この販売先以外の分野等で利用できる場合は、それについても記載してください。また、自らが実用化・事業化するのではない場合には、どの様な形で製品・サービスが実用化されることを想定しているのかについて記載願います。ライセンスビジネスも構想している場合は、併せて記載下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
        <p:nvSpPr>
          <p:cNvPr id="16" name="正方形/長方形 252"/>
          <p:cNvSpPr>
            <a:spLocks noChangeArrowheads="1"/>
          </p:cNvSpPr>
          <p:nvPr/>
        </p:nvSpPr>
        <p:spPr bwMode="auto">
          <a:xfrm>
            <a:off x="358138" y="4115123"/>
            <a:ext cx="8318318" cy="1846659"/>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事業化に向けた計画等</a:t>
            </a:r>
          </a:p>
          <a:p>
            <a:pPr marL="171450" indent="-171450">
              <a:spcBef>
                <a:spcPts val="600"/>
              </a:spcBef>
              <a:buFont typeface="Arial" panose="020B0604020202020204" pitchFamily="34" charset="0"/>
              <a:buChar char="•"/>
            </a:pPr>
            <a:r>
              <a:rPr lang="ja-JP" altLang="en-US" sz="1200" dirty="0">
                <a:solidFill>
                  <a:srgbClr val="3333CC"/>
                </a:solidFill>
                <a:latin typeface="+mn-ea"/>
              </a:rPr>
              <a:t>事業化を考えるに至った経緯（動機）</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事業として成功すると考える理由</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事業化計画に対する申請者内におけるコミットメントの状況</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事業化のスケジュール</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endParaRPr lang="en-US" altLang="ja-JP" sz="1200" dirty="0">
              <a:solidFill>
                <a:srgbClr val="3333CC"/>
              </a:solidFill>
              <a:latin typeface="+mn-ea"/>
            </a:endParaRPr>
          </a:p>
          <a:p>
            <a:pPr>
              <a:spcBef>
                <a:spcPts val="600"/>
              </a:spcBef>
            </a:pPr>
            <a:r>
              <a:rPr lang="en-US" altLang="ja-JP" sz="1200" dirty="0">
                <a:solidFill>
                  <a:srgbClr val="0000FF"/>
                </a:solidFill>
                <a:latin typeface="+mn-ea"/>
              </a:rPr>
              <a:t>※</a:t>
            </a:r>
            <a:r>
              <a:rPr lang="ja-JP" altLang="en-US" sz="1200" dirty="0">
                <a:solidFill>
                  <a:srgbClr val="0000FF"/>
                </a:solidFill>
                <a:latin typeface="+mn-ea"/>
              </a:rPr>
              <a:t>記載することが期待される内容の詳細は様式第</a:t>
            </a:r>
            <a:r>
              <a:rPr lang="en-US" altLang="ja-JP" sz="1200" dirty="0">
                <a:solidFill>
                  <a:srgbClr val="0000FF"/>
                </a:solidFill>
                <a:latin typeface="+mn-ea"/>
              </a:rPr>
              <a:t>1</a:t>
            </a:r>
            <a:r>
              <a:rPr lang="ja-JP" altLang="en-US" sz="1200" dirty="0">
                <a:solidFill>
                  <a:srgbClr val="0000FF"/>
                </a:solidFill>
                <a:latin typeface="+mn-ea"/>
              </a:rPr>
              <a:t>の添付資料２（事業化計画書）をご参照ください。</a:t>
            </a:r>
            <a:endParaRPr lang="en-US" altLang="ja-JP" sz="1200" dirty="0">
              <a:solidFill>
                <a:srgbClr val="0000FF"/>
              </a:solidFill>
              <a:latin typeface="+mn-ea"/>
            </a:endParaRPr>
          </a:p>
        </p:txBody>
      </p:sp>
      <p:sp>
        <p:nvSpPr>
          <p:cNvPr id="5" name="タイトル 1">
            <a:extLst>
              <a:ext uri="{FF2B5EF4-FFF2-40B4-BE49-F238E27FC236}">
                <a16:creationId xmlns:a16="http://schemas.microsoft.com/office/drawing/2014/main" id="{72881790-7B7D-E9D8-3A79-3221A864C62A}"/>
              </a:ext>
            </a:extLst>
          </p:cNvPr>
          <p:cNvSpPr txBox="1">
            <a:spLocks/>
          </p:cNvSpPr>
          <p:nvPr/>
        </p:nvSpPr>
        <p:spPr>
          <a:xfrm>
            <a:off x="179512" y="116632"/>
            <a:ext cx="4176464" cy="562074"/>
          </a:xfrm>
          <a:prstGeom prst="rect">
            <a:avLst/>
          </a:prstGeom>
        </p:spPr>
        <p:style>
          <a:lnRef idx="0">
            <a:schemeClr val="accent5"/>
          </a:lnRef>
          <a:fillRef idx="3">
            <a:schemeClr val="accent5"/>
          </a:fillRef>
          <a:effectRef idx="3">
            <a:schemeClr val="accent5"/>
          </a:effectRef>
          <a:fontRef idx="minor">
            <a:schemeClr val="lt1"/>
          </a:fontRef>
        </p:style>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５．事業化計画の概要①</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79512" y="116632"/>
            <a:ext cx="4176464" cy="562074"/>
          </a:xfrm>
        </p:spPr>
        <p:style>
          <a:lnRef idx="0">
            <a:schemeClr val="accent5"/>
          </a:lnRef>
          <a:fillRef idx="3">
            <a:schemeClr val="accent5"/>
          </a:fillRef>
          <a:effectRef idx="3">
            <a:schemeClr val="accent5"/>
          </a:effectRef>
          <a:fontRef idx="minor">
            <a:schemeClr val="lt1"/>
          </a:fontRef>
        </p:style>
        <p:txBody>
          <a:bodyPr>
            <a:noAutofit/>
          </a:bodyPr>
          <a:lstStyle/>
          <a:p>
            <a:r>
              <a:rPr lang="ja-JP" altLang="en-US" sz="2800" dirty="0">
                <a:latin typeface="+mn-ea"/>
              </a:rPr>
              <a:t>６．事業化計画</a:t>
            </a:r>
            <a:r>
              <a:rPr kumimoji="1" lang="ja-JP" altLang="en-US" sz="2800" dirty="0">
                <a:latin typeface="+mn-ea"/>
              </a:rPr>
              <a:t>の概要②</a:t>
            </a:r>
          </a:p>
        </p:txBody>
      </p:sp>
      <p:sp>
        <p:nvSpPr>
          <p:cNvPr id="7" name="テキスト ボックス 6"/>
          <p:cNvSpPr txBox="1"/>
          <p:nvPr/>
        </p:nvSpPr>
        <p:spPr>
          <a:xfrm>
            <a:off x="5292080" y="188640"/>
            <a:ext cx="3528392" cy="461665"/>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defPPr>
              <a:defRPr lang="ja-JP"/>
            </a:defPPr>
            <a:lvl1pPr>
              <a:defRPr sz="1200" i="1">
                <a:solidFill>
                  <a:schemeClr val="bg1"/>
                </a:solidFill>
              </a:defRPr>
            </a:lvl1pPr>
          </a:lstStyle>
          <a:p>
            <a:r>
              <a:rPr lang="ja-JP" altLang="en-US" dirty="0">
                <a:solidFill>
                  <a:prstClr val="white"/>
                </a:solidFill>
                <a:latin typeface="+mn-ea"/>
              </a:rPr>
              <a:t>スライド</a:t>
            </a:r>
            <a:r>
              <a:rPr lang="en-US" altLang="ja-JP" dirty="0">
                <a:solidFill>
                  <a:prstClr val="white"/>
                </a:solidFill>
                <a:latin typeface="+mn-ea"/>
              </a:rPr>
              <a:t>5</a:t>
            </a:r>
            <a:r>
              <a:rPr lang="ja-JP" altLang="en-US" dirty="0">
                <a:solidFill>
                  <a:prstClr val="white"/>
                </a:solidFill>
                <a:latin typeface="+mn-ea"/>
              </a:rPr>
              <a:t>「研究開発の体制」と同様な枠と線で体制を記載ください。</a:t>
            </a:r>
            <a:endParaRPr lang="en-US" altLang="ja-JP" strike="sngStrike" dirty="0">
              <a:solidFill>
                <a:srgbClr val="FF0000"/>
              </a:solidFill>
              <a:latin typeface="+mn-ea"/>
            </a:endParaRPr>
          </a:p>
        </p:txBody>
      </p:sp>
      <p:sp>
        <p:nvSpPr>
          <p:cNvPr id="35" name="スライド番号プレースホルダ 2"/>
          <p:cNvSpPr txBox="1">
            <a:spLocks noGrp="1"/>
          </p:cNvSpPr>
          <p:nvPr/>
        </p:nvSpPr>
        <p:spPr bwMode="auto">
          <a:xfrm>
            <a:off x="8550277" y="6546852"/>
            <a:ext cx="533400" cy="228600"/>
          </a:xfrm>
          <a:prstGeom prst="rect">
            <a:avLst/>
          </a:prstGeom>
          <a:noFill/>
          <a:ln>
            <a:miter lim="800000"/>
            <a:headEnd/>
            <a:tailEnd/>
          </a:ln>
        </p:spPr>
        <p:txBody>
          <a:bodyPr wrap="none" lIns="0" tIns="0" rIns="0" bIns="0" anchor="ctr"/>
          <a:lstStyle/>
          <a:p>
            <a:pPr algn="r" defTabSz="884238">
              <a:defRPr/>
            </a:pPr>
            <a:fld id="{EA2B00DA-5D16-46F6-9962-BFDA19D88E74}" type="slidenum">
              <a:rPr lang="en-US" altLang="ja-JP">
                <a:solidFill>
                  <a:schemeClr val="tx1"/>
                </a:solidFill>
                <a:latin typeface="+mn-ea"/>
                <a:cs typeface="メイリオ" pitchFamily="50" charset="-128"/>
              </a:rPr>
              <a:pPr algn="r" defTabSz="884238">
                <a:defRPr/>
              </a:pPr>
              <a:t>8</a:t>
            </a:fld>
            <a:endParaRPr lang="en-US" altLang="ja-JP" dirty="0">
              <a:solidFill>
                <a:schemeClr val="tx1"/>
              </a:solidFill>
              <a:latin typeface="+mn-ea"/>
              <a:cs typeface="メイリオ" pitchFamily="50" charset="-128"/>
            </a:endParaRPr>
          </a:p>
        </p:txBody>
      </p:sp>
      <p:sp>
        <p:nvSpPr>
          <p:cNvPr id="5" name="正方形/長方形 4"/>
          <p:cNvSpPr/>
          <p:nvPr/>
        </p:nvSpPr>
        <p:spPr>
          <a:xfrm>
            <a:off x="142336" y="959496"/>
            <a:ext cx="8750144" cy="5773091"/>
          </a:xfrm>
          <a:prstGeom prst="rect">
            <a:avLst/>
          </a:prstGeom>
          <a:noFill/>
          <a:ln w="12700">
            <a:solidFill>
              <a:srgbClr val="02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dirty="0">
              <a:solidFill>
                <a:prstClr val="white"/>
              </a:solidFill>
              <a:latin typeface="+mn-ea"/>
            </a:endParaRPr>
          </a:p>
        </p:txBody>
      </p:sp>
      <p:sp>
        <p:nvSpPr>
          <p:cNvPr id="6" name="正方形/長方形 252"/>
          <p:cNvSpPr>
            <a:spLocks noChangeArrowheads="1"/>
          </p:cNvSpPr>
          <p:nvPr/>
        </p:nvSpPr>
        <p:spPr bwMode="auto">
          <a:xfrm>
            <a:off x="154952" y="1196752"/>
            <a:ext cx="8318318" cy="1800493"/>
          </a:xfrm>
          <a:prstGeom prst="rect">
            <a:avLst/>
          </a:prstGeom>
          <a:noFill/>
          <a:ln w="9525">
            <a:noFill/>
            <a:miter lim="800000"/>
            <a:headEnd/>
            <a:tailEnd/>
          </a:ln>
        </p:spPr>
        <p:txBody>
          <a:bodyPr wrap="square">
            <a:spAutoFit/>
          </a:bodyPr>
          <a:lstStyle/>
          <a:p>
            <a:pPr marL="171450" indent="-171450">
              <a:spcBef>
                <a:spcPts val="600"/>
              </a:spcBef>
              <a:buFont typeface="Arial" panose="020B0604020202020204" pitchFamily="34" charset="0"/>
              <a:buChar char="•"/>
            </a:pPr>
            <a:r>
              <a:rPr lang="ja-JP" altLang="en-US" sz="1200" dirty="0">
                <a:solidFill>
                  <a:srgbClr val="3333CC"/>
                </a:solidFill>
                <a:latin typeface="+mn-ea"/>
              </a:rPr>
              <a:t>当該研究開発の成果による商品、製品、サービス等において想定するビジネスモデル、エコシステムが具体的に分かるよう、関係する事業主体やステークホルダー（例：デバイスメーカ、セットメーカ、システムメーカ、サービス事業者、ファイナンス機関等）の繋がりと各者の役割分担を含め、分かりやすくフローチャート形式等で図示して記載ください。</a:t>
            </a:r>
          </a:p>
          <a:p>
            <a:pPr marL="171450" indent="-171450">
              <a:spcBef>
                <a:spcPts val="600"/>
              </a:spcBef>
              <a:buFont typeface="Arial" panose="020B0604020202020204" pitchFamily="34" charset="0"/>
              <a:buChar char="•"/>
            </a:pPr>
            <a:r>
              <a:rPr lang="ja-JP" altLang="en-US" sz="1200" dirty="0">
                <a:solidFill>
                  <a:srgbClr val="3333CC"/>
                </a:solidFill>
                <a:latin typeface="+mn-ea"/>
              </a:rPr>
              <a:t>また、それぞれの事業主体の収支を簡単に記載し、お金の流れを見える化し、実際にビジネスとして成り立つモデルなのかを記載ください。そのうち、特に提案者がどこでどのように儲けるつもりなのかがわかるように記載ください。</a:t>
            </a:r>
            <a:endParaRPr lang="en-US" altLang="ja-JP" sz="1200" dirty="0">
              <a:solidFill>
                <a:srgbClr val="3333CC"/>
              </a:solidFill>
              <a:latin typeface="+mn-ea"/>
            </a:endParaRPr>
          </a:p>
          <a:p>
            <a:pPr marL="171450" indent="-171450">
              <a:spcBef>
                <a:spcPts val="600"/>
              </a:spcBef>
              <a:buFont typeface="Arial" panose="020B0604020202020204" pitchFamily="34" charset="0"/>
              <a:buChar char="•"/>
            </a:pPr>
            <a:r>
              <a:rPr lang="ja-JP" altLang="en-US" sz="1200" dirty="0">
                <a:solidFill>
                  <a:srgbClr val="3333CC"/>
                </a:solidFill>
                <a:latin typeface="+mn-ea"/>
              </a:rPr>
              <a:t>研究開発成果を海外に広く展開する観点から、国内及び海外（米国、欧州、アジア等）での実用化・事業化体制についても記載ください。事業化に当たり、提案者／提案者コンソーシアム以外の主体との連携関係がある場合は併せて記載ください。</a:t>
            </a:r>
          </a:p>
          <a:p>
            <a:pPr marL="171450" indent="-171450">
              <a:spcBef>
                <a:spcPts val="600"/>
              </a:spcBef>
              <a:buFont typeface="Arial" panose="020B0604020202020204" pitchFamily="34" charset="0"/>
              <a:buChar char="•"/>
            </a:pPr>
            <a:endParaRPr lang="ja-JP" altLang="en-US" sz="1200" dirty="0">
              <a:solidFill>
                <a:srgbClr val="3333CC"/>
              </a:solidFill>
              <a:latin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04328" y="817179"/>
            <a:ext cx="3096344" cy="369332"/>
          </a:xfrm>
          <a:prstGeom prst="rect">
            <a:avLst/>
          </a:prstGeom>
          <a:noFill/>
        </p:spPr>
        <p:txBody>
          <a:bodyPr wrap="square" rtlCol="0">
            <a:spAutoFit/>
          </a:bodyPr>
          <a:lstStyle/>
          <a:p>
            <a:r>
              <a:rPr kumimoji="1" lang="ja-JP" altLang="en-US" dirty="0"/>
              <a:t>予算総額：　〇</a:t>
            </a:r>
            <a:r>
              <a:rPr kumimoji="1" lang="en-US" altLang="ja-JP" dirty="0"/>
              <a:t>,</a:t>
            </a:r>
            <a:r>
              <a:rPr kumimoji="1" lang="ja-JP" altLang="en-US" dirty="0"/>
              <a:t>〇〇〇百万円</a:t>
            </a:r>
          </a:p>
        </p:txBody>
      </p:sp>
      <p:sp>
        <p:nvSpPr>
          <p:cNvPr id="7" name="テキスト ボックス 6"/>
          <p:cNvSpPr txBox="1"/>
          <p:nvPr/>
        </p:nvSpPr>
        <p:spPr>
          <a:xfrm>
            <a:off x="7343800" y="993236"/>
            <a:ext cx="1800200" cy="369332"/>
          </a:xfrm>
          <a:prstGeom prst="rect">
            <a:avLst/>
          </a:prstGeom>
          <a:noFill/>
        </p:spPr>
        <p:txBody>
          <a:bodyPr wrap="square" rtlCol="0">
            <a:spAutoFit/>
          </a:bodyPr>
          <a:lstStyle/>
          <a:p>
            <a:r>
              <a:rPr kumimoji="1" lang="ja-JP" altLang="en-US" dirty="0"/>
              <a:t>（単位）百万円</a:t>
            </a:r>
          </a:p>
        </p:txBody>
      </p:sp>
      <p:sp>
        <p:nvSpPr>
          <p:cNvPr id="8" name="テキスト ボックス 7"/>
          <p:cNvSpPr txBox="1"/>
          <p:nvPr/>
        </p:nvSpPr>
        <p:spPr>
          <a:xfrm>
            <a:off x="5868144" y="116632"/>
            <a:ext cx="3203848" cy="64633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r>
              <a:rPr lang="ja-JP" altLang="en-US" sz="1200" i="1" dirty="0">
                <a:solidFill>
                  <a:prstClr val="white"/>
                </a:solidFill>
                <a:latin typeface="+mn-ea"/>
              </a:rPr>
              <a:t>以降のスライドは予算規模が大きい場合は、●</a:t>
            </a:r>
            <a:r>
              <a:rPr lang="en-US" altLang="ja-JP" sz="1200" i="1" dirty="0">
                <a:solidFill>
                  <a:prstClr val="white"/>
                </a:solidFill>
                <a:latin typeface="+mn-ea"/>
              </a:rPr>
              <a:t>.</a:t>
            </a:r>
            <a:r>
              <a:rPr lang="ja-JP" altLang="en-US" sz="1200" i="1" dirty="0">
                <a:solidFill>
                  <a:prstClr val="white"/>
                </a:solidFill>
                <a:latin typeface="+mn-ea"/>
              </a:rPr>
              <a:t>●億円（小数点以下第</a:t>
            </a:r>
            <a:r>
              <a:rPr lang="en-US" altLang="ja-JP" sz="1200" i="1" dirty="0">
                <a:solidFill>
                  <a:prstClr val="white"/>
                </a:solidFill>
                <a:latin typeface="+mn-ea"/>
              </a:rPr>
              <a:t>2</a:t>
            </a:r>
            <a:r>
              <a:rPr lang="ja-JP" altLang="en-US" sz="1200" i="1" dirty="0">
                <a:solidFill>
                  <a:prstClr val="white"/>
                </a:solidFill>
                <a:latin typeface="+mn-ea"/>
              </a:rPr>
              <a:t>位を四捨五入）という単位で記載頂いても結構です。</a:t>
            </a:r>
            <a:endParaRPr lang="en-US" altLang="ja-JP" sz="1200" i="1" dirty="0">
              <a:solidFill>
                <a:prstClr val="white"/>
              </a:solidFill>
              <a:latin typeface="+mn-ea"/>
            </a:endParaRPr>
          </a:p>
        </p:txBody>
      </p:sp>
      <p:sp>
        <p:nvSpPr>
          <p:cNvPr id="9" name="スライド番号プレースホルダ 2"/>
          <p:cNvSpPr txBox="1">
            <a:spLocks noGrp="1"/>
          </p:cNvSpPr>
          <p:nvPr/>
        </p:nvSpPr>
        <p:spPr bwMode="auto">
          <a:xfrm>
            <a:off x="8493125" y="6503988"/>
            <a:ext cx="533400" cy="228600"/>
          </a:xfrm>
          <a:prstGeom prst="rect">
            <a:avLst/>
          </a:prstGeom>
          <a:noFill/>
          <a:ln>
            <a:miter lim="800000"/>
            <a:headEnd/>
            <a:tailEnd/>
          </a:ln>
        </p:spPr>
        <p:txBody>
          <a:bodyPr wrap="none" lIns="0" tIns="0" rIns="0" bIns="0" anchor="ctr"/>
          <a:lstStyle/>
          <a:p>
            <a:pPr algn="r" defTabSz="884238">
              <a:defRPr/>
            </a:pPr>
            <a:r>
              <a:rPr lang="en-US" altLang="ja-JP" dirty="0">
                <a:latin typeface="+mn-ea"/>
                <a:cs typeface="メイリオ" pitchFamily="50" charset="-128"/>
              </a:rPr>
              <a:t>8</a:t>
            </a:r>
            <a:endParaRPr lang="en-US" altLang="ja-JP" dirty="0">
              <a:solidFill>
                <a:schemeClr val="tx1"/>
              </a:solidFill>
              <a:latin typeface="+mn-ea"/>
              <a:cs typeface="メイリオ" pitchFamily="50" charset="-128"/>
            </a:endParaRPr>
          </a:p>
        </p:txBody>
      </p:sp>
      <p:sp>
        <p:nvSpPr>
          <p:cNvPr id="10" name="タイトル 1"/>
          <p:cNvSpPr txBox="1">
            <a:spLocks/>
          </p:cNvSpPr>
          <p:nvPr/>
        </p:nvSpPr>
        <p:spPr>
          <a:xfrm>
            <a:off x="107504" y="116632"/>
            <a:ext cx="5256583" cy="562074"/>
          </a:xfrm>
          <a:prstGeom prst="rect">
            <a:avLst/>
          </a:prstGeom>
        </p:spPr>
        <p:style>
          <a:lnRef idx="0">
            <a:schemeClr val="accent5"/>
          </a:lnRef>
          <a:fillRef idx="3">
            <a:schemeClr val="accent5"/>
          </a:fillRef>
          <a:effectRef idx="3">
            <a:schemeClr val="accent5"/>
          </a:effectRef>
          <a:fontRef idx="minor">
            <a:schemeClr val="lt1"/>
          </a:fontRef>
        </p:style>
        <p:txBody>
          <a:bodyP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2800" dirty="0">
                <a:latin typeface="+mn-ea"/>
              </a:rPr>
              <a:t>７．予算額と内訳（全期間総括表）　</a:t>
            </a:r>
          </a:p>
        </p:txBody>
      </p:sp>
      <p:graphicFrame>
        <p:nvGraphicFramePr>
          <p:cNvPr id="3" name="表 2">
            <a:extLst>
              <a:ext uri="{FF2B5EF4-FFF2-40B4-BE49-F238E27FC236}">
                <a16:creationId xmlns:a16="http://schemas.microsoft.com/office/drawing/2014/main" id="{A4CD0081-EE5D-8DBB-8BD2-D747AD08AA68}"/>
              </a:ext>
            </a:extLst>
          </p:cNvPr>
          <p:cNvGraphicFramePr>
            <a:graphicFrameLocks noGrp="1"/>
          </p:cNvGraphicFramePr>
          <p:nvPr>
            <p:extLst>
              <p:ext uri="{D42A27DB-BD31-4B8C-83A1-F6EECF244321}">
                <p14:modId xmlns:p14="http://schemas.microsoft.com/office/powerpoint/2010/main" val="3223720399"/>
              </p:ext>
            </p:extLst>
          </p:nvPr>
        </p:nvGraphicFramePr>
        <p:xfrm>
          <a:off x="215516" y="1464237"/>
          <a:ext cx="8460941" cy="5059674"/>
        </p:xfrm>
        <a:graphic>
          <a:graphicData uri="http://schemas.openxmlformats.org/drawingml/2006/table">
            <a:tbl>
              <a:tblPr firstRow="1" bandRow="1">
                <a:tableStyleId>{5C22544A-7EE6-4342-B048-85BDC9FD1C3A}</a:tableStyleId>
              </a:tblPr>
              <a:tblGrid>
                <a:gridCol w="2356209">
                  <a:extLst>
                    <a:ext uri="{9D8B030D-6E8A-4147-A177-3AD203B41FA5}">
                      <a16:colId xmlns:a16="http://schemas.microsoft.com/office/drawing/2014/main" val="20000"/>
                    </a:ext>
                  </a:extLst>
                </a:gridCol>
                <a:gridCol w="1606508">
                  <a:extLst>
                    <a:ext uri="{9D8B030D-6E8A-4147-A177-3AD203B41FA5}">
                      <a16:colId xmlns:a16="http://schemas.microsoft.com/office/drawing/2014/main" val="20003"/>
                    </a:ext>
                  </a:extLst>
                </a:gridCol>
                <a:gridCol w="1499408">
                  <a:extLst>
                    <a:ext uri="{9D8B030D-6E8A-4147-A177-3AD203B41FA5}">
                      <a16:colId xmlns:a16="http://schemas.microsoft.com/office/drawing/2014/main" val="932572701"/>
                    </a:ext>
                  </a:extLst>
                </a:gridCol>
                <a:gridCol w="1499408">
                  <a:extLst>
                    <a:ext uri="{9D8B030D-6E8A-4147-A177-3AD203B41FA5}">
                      <a16:colId xmlns:a16="http://schemas.microsoft.com/office/drawing/2014/main" val="20002"/>
                    </a:ext>
                  </a:extLst>
                </a:gridCol>
                <a:gridCol w="1499408">
                  <a:extLst>
                    <a:ext uri="{9D8B030D-6E8A-4147-A177-3AD203B41FA5}">
                      <a16:colId xmlns:a16="http://schemas.microsoft.com/office/drawing/2014/main" val="20006"/>
                    </a:ext>
                  </a:extLst>
                </a:gridCol>
              </a:tblGrid>
              <a:tr h="384092">
                <a:tc>
                  <a:txBody>
                    <a:bodyPr/>
                    <a:lstStyle/>
                    <a:p>
                      <a:endParaRPr kumimoji="1" lang="ja-JP" altLang="en-US" dirty="0"/>
                    </a:p>
                  </a:txBody>
                  <a:tcPr/>
                </a:tc>
                <a:tc>
                  <a:txBody>
                    <a:bodyPr/>
                    <a:lstStyle/>
                    <a:p>
                      <a:pPr algn="ctr"/>
                      <a:r>
                        <a:rPr kumimoji="1" lang="ja-JP" altLang="en-US" sz="1800" dirty="0">
                          <a:latin typeface="+mn-ea"/>
                          <a:ea typeface="+mn-ea"/>
                        </a:rPr>
                        <a:t>合計</a:t>
                      </a:r>
                    </a:p>
                  </a:txBody>
                  <a:tcPr anchor="ctr"/>
                </a:tc>
                <a:tc>
                  <a:txBody>
                    <a:bodyPr/>
                    <a:lstStyle/>
                    <a:p>
                      <a:pPr algn="ctr"/>
                      <a:r>
                        <a:rPr kumimoji="1" lang="en-US" altLang="ja-JP" sz="1800" dirty="0">
                          <a:latin typeface="+mn-ea"/>
                          <a:ea typeface="+mn-ea"/>
                        </a:rPr>
                        <a:t>2025</a:t>
                      </a:r>
                      <a:r>
                        <a:rPr kumimoji="1" lang="ja-JP" altLang="en-US" sz="1800" dirty="0">
                          <a:latin typeface="+mn-ea"/>
                          <a:ea typeface="+mn-ea"/>
                        </a:rPr>
                        <a:t>年度</a:t>
                      </a:r>
                    </a:p>
                  </a:txBody>
                  <a:tcPr anchor="ctr"/>
                </a:tc>
                <a:tc>
                  <a:txBody>
                    <a:bodyPr/>
                    <a:lstStyle/>
                    <a:p>
                      <a:pPr algn="ctr"/>
                      <a:r>
                        <a:rPr kumimoji="1" lang="en-US" altLang="ja-JP" sz="1800" dirty="0">
                          <a:latin typeface="+mn-ea"/>
                          <a:ea typeface="+mn-ea"/>
                        </a:rPr>
                        <a:t>2026</a:t>
                      </a:r>
                      <a:r>
                        <a:rPr kumimoji="1" lang="ja-JP" altLang="en-US" sz="1800" dirty="0">
                          <a:latin typeface="+mn-ea"/>
                          <a:ea typeface="+mn-ea"/>
                        </a:rPr>
                        <a:t>年度</a:t>
                      </a:r>
                    </a:p>
                  </a:txBody>
                  <a:tcPr anchor="ctr"/>
                </a:tc>
                <a:tc>
                  <a:txBody>
                    <a:bodyPr/>
                    <a:lstStyle/>
                    <a:p>
                      <a:pPr algn="ctr"/>
                      <a:r>
                        <a:rPr kumimoji="1" lang="en-US" altLang="ja-JP" sz="1800" dirty="0">
                          <a:latin typeface="+mn-ea"/>
                          <a:ea typeface="+mn-ea"/>
                        </a:rPr>
                        <a:t>2027</a:t>
                      </a:r>
                      <a:r>
                        <a:rPr kumimoji="1" lang="ja-JP" altLang="en-US" sz="1800" dirty="0">
                          <a:latin typeface="+mn-ea"/>
                          <a:ea typeface="+mn-ea"/>
                        </a:rPr>
                        <a:t>年度</a:t>
                      </a:r>
                    </a:p>
                  </a:txBody>
                  <a:tcPr anchor="ctr"/>
                </a:tc>
                <a:extLst>
                  <a:ext uri="{0D108BD9-81ED-4DB2-BD59-A6C34878D82A}">
                    <a16:rowId xmlns:a16="http://schemas.microsoft.com/office/drawing/2014/main" val="10000"/>
                  </a:ext>
                </a:extLst>
              </a:tr>
              <a:tr h="678759">
                <a:tc>
                  <a:txBody>
                    <a:bodyPr/>
                    <a:lstStyle/>
                    <a:p>
                      <a:r>
                        <a:rPr kumimoji="1" lang="ja-JP" altLang="en-US" dirty="0"/>
                        <a:t>（株）〇〇〇〇</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1"/>
                  </a:ext>
                </a:extLst>
              </a:tr>
              <a:tr h="6787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（株）〇〇〇〇</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2"/>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うち委託</a:t>
                      </a:r>
                      <a:r>
                        <a:rPr kumimoji="1" lang="en-US" altLang="ja-JP" dirty="0"/>
                        <a:t>/</a:t>
                      </a:r>
                      <a:r>
                        <a:rPr kumimoji="1" lang="ja-JP" altLang="en-US"/>
                        <a:t>再委託：</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〇〇〇</a:t>
                      </a: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10004"/>
                  </a:ext>
                </a:extLst>
              </a:tr>
              <a:tr h="8395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うち共同研究：</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　　〇〇〇</a:t>
                      </a:r>
                      <a:endParaRPr kumimoji="1" lang="en-US" altLang="ja-JP"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2932056463"/>
                  </a:ext>
                </a:extLst>
              </a:tr>
              <a:tr h="678759">
                <a:tc>
                  <a:txBody>
                    <a:bodyPr/>
                    <a:lstStyle/>
                    <a:p>
                      <a:r>
                        <a:rPr kumimoji="1" lang="ja-JP" altLang="en-US" dirty="0"/>
                        <a:t>事業総額</a:t>
                      </a:r>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tc>
                  <a:txBody>
                    <a:bodyPr/>
                    <a:lstStyle/>
                    <a:p>
                      <a:pPr algn="ctr"/>
                      <a:endParaRPr kumimoji="1" lang="ja-JP" altLang="en-US" dirty="0"/>
                    </a:p>
                  </a:txBody>
                  <a:tcPr/>
                </a:tc>
                <a:extLst>
                  <a:ext uri="{0D108BD9-81ED-4DB2-BD59-A6C34878D82A}">
                    <a16:rowId xmlns:a16="http://schemas.microsoft.com/office/drawing/2014/main" val="4067105279"/>
                  </a:ext>
                </a:extLst>
              </a:tr>
              <a:tr h="960231">
                <a:tc>
                  <a:txBody>
                    <a:bodyPr/>
                    <a:lstStyle/>
                    <a:p>
                      <a:r>
                        <a:rPr kumimoji="1" lang="ja-JP" altLang="en-US" dirty="0"/>
                        <a:t>助成金（</a:t>
                      </a:r>
                      <a:r>
                        <a:rPr kumimoji="1" lang="en-US" altLang="ja-JP" dirty="0"/>
                        <a:t>NEDO</a:t>
                      </a:r>
                      <a:r>
                        <a:rPr kumimoji="1" lang="ja-JP" altLang="en-US" dirty="0"/>
                        <a:t>負担分）の額</a:t>
                      </a:r>
                      <a:r>
                        <a:rPr kumimoji="1" lang="en-US" altLang="ja-JP" dirty="0"/>
                        <a:t>【</a:t>
                      </a:r>
                      <a:r>
                        <a:rPr kumimoji="1" lang="ja-JP" altLang="en-US" dirty="0">
                          <a:solidFill>
                            <a:schemeClr val="tx1"/>
                          </a:solidFill>
                        </a:rPr>
                        <a:t>助成率</a:t>
                      </a:r>
                      <a:r>
                        <a:rPr kumimoji="1" lang="en-US" altLang="ja-JP" dirty="0"/>
                        <a:t>1/</a:t>
                      </a:r>
                      <a:r>
                        <a:rPr kumimoji="1" lang="ja-JP" altLang="en-US" dirty="0"/>
                        <a:t>○</a:t>
                      </a:r>
                      <a:r>
                        <a:rPr kumimoji="1" lang="en-US" altLang="ja-JP" dirty="0"/>
                        <a:t>】</a:t>
                      </a:r>
                      <a:endParaRPr kumimoji="1" lang="ja-JP" altLang="en-US" dirty="0"/>
                    </a:p>
                  </a:txBody>
                  <a:tcPr/>
                </a:tc>
                <a:tc>
                  <a:txBody>
                    <a:bodyPr/>
                    <a:lstStyle/>
                    <a:p>
                      <a:pPr algn="ctr"/>
                      <a:endParaRPr kumimoji="1" lang="ja-JP" altLang="en-US" dirty="0"/>
                    </a:p>
                  </a:txBody>
                  <a:tcPr/>
                </a:tc>
                <a:tc>
                  <a:txBody>
                    <a:bodyPr/>
                    <a:lstStyle/>
                    <a:p>
                      <a:pPr algn="ctr"/>
                      <a:r>
                        <a:rPr kumimoji="1" lang="en-US" altLang="ja-JP" dirty="0"/>
                        <a:t>-</a:t>
                      </a:r>
                      <a:endParaRPr kumimoji="1" lang="ja-JP" altLang="en-US" dirty="0"/>
                    </a:p>
                  </a:txBody>
                  <a:tcPr anchor="ctr"/>
                </a:tc>
                <a:tc>
                  <a:txBody>
                    <a:bodyPr/>
                    <a:lstStyle/>
                    <a:p>
                      <a:pPr algn="ctr"/>
                      <a:r>
                        <a:rPr kumimoji="1" lang="en-US" altLang="ja-JP" dirty="0"/>
                        <a:t>-</a:t>
                      </a:r>
                      <a:endParaRPr kumimoji="1" lang="ja-JP" altLang="en-US" dirty="0"/>
                    </a:p>
                  </a:txBody>
                  <a:tcPr anchor="ctr"/>
                </a:tc>
                <a:tc>
                  <a:txBody>
                    <a:bodyPr/>
                    <a:lstStyle/>
                    <a:p>
                      <a:pPr algn="ctr"/>
                      <a:endParaRPr kumimoji="1" lang="ja-JP" altLang="en-US" dirty="0"/>
                    </a:p>
                  </a:txBody>
                  <a:tcPr/>
                </a:tc>
                <a:extLst>
                  <a:ext uri="{0D108BD9-81ED-4DB2-BD59-A6C34878D82A}">
                    <a16:rowId xmlns:a16="http://schemas.microsoft.com/office/drawing/2014/main" val="1572540454"/>
                  </a:ext>
                </a:extLst>
              </a:tr>
            </a:tbl>
          </a:graphicData>
        </a:graphic>
      </p:graphicFrame>
      <p:sp>
        <p:nvSpPr>
          <p:cNvPr id="2" name="テキスト ボックス 1">
            <a:extLst>
              <a:ext uri="{FF2B5EF4-FFF2-40B4-BE49-F238E27FC236}">
                <a16:creationId xmlns:a16="http://schemas.microsoft.com/office/drawing/2014/main" id="{CB4CA481-412D-311B-E088-0468BA06C036}"/>
              </a:ext>
            </a:extLst>
          </p:cNvPr>
          <p:cNvSpPr txBox="1"/>
          <p:nvPr/>
        </p:nvSpPr>
        <p:spPr>
          <a:xfrm>
            <a:off x="215516" y="1167925"/>
            <a:ext cx="6864380" cy="261610"/>
          </a:xfrm>
          <a:prstGeom prst="rect">
            <a:avLst/>
          </a:prstGeom>
          <a:noFill/>
        </p:spPr>
        <p:txBody>
          <a:bodyPr wrap="none" rtlCol="0">
            <a:spAutoFit/>
          </a:bodyPr>
          <a:lstStyle/>
          <a:p>
            <a:r>
              <a:rPr kumimoji="1" lang="en-US" altLang="ja-JP" sz="1100" dirty="0"/>
              <a:t>※2025</a:t>
            </a:r>
            <a:r>
              <a:rPr kumimoji="1" lang="ja-JP" altLang="en-US" sz="1100" dirty="0"/>
              <a:t>年度と</a:t>
            </a:r>
            <a:r>
              <a:rPr kumimoji="1" lang="en-US" altLang="ja-JP" sz="1100" dirty="0"/>
              <a:t>2026</a:t>
            </a:r>
            <a:r>
              <a:rPr kumimoji="1" lang="ja-JP" altLang="en-US" sz="1100" dirty="0"/>
              <a:t>年度の事業総額と、</a:t>
            </a:r>
            <a:r>
              <a:rPr kumimoji="1" lang="en-US" altLang="ja-JP" sz="1100" dirty="0"/>
              <a:t>2027</a:t>
            </a:r>
            <a:r>
              <a:rPr kumimoji="1" lang="ja-JP" altLang="en-US" sz="1100" dirty="0"/>
              <a:t>年度の助成金額（</a:t>
            </a:r>
            <a:r>
              <a:rPr kumimoji="1" lang="en-US" altLang="ja-JP" sz="1100" dirty="0"/>
              <a:t>NEDO</a:t>
            </a:r>
            <a:r>
              <a:rPr kumimoji="1" lang="ja-JP" altLang="en-US" sz="1100" dirty="0"/>
              <a:t>負担額）を合計して予算総額としてください</a:t>
            </a:r>
          </a:p>
        </p:txBody>
      </p:sp>
    </p:spTree>
    <p:extLst>
      <p:ext uri="{BB962C8B-B14F-4D97-AF65-F5344CB8AC3E}">
        <p14:creationId xmlns:p14="http://schemas.microsoft.com/office/powerpoint/2010/main" val="222968041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Words>2247</Words>
  <PresentationFormat>画面に合わせる (4:3)</PresentationFormat>
  <Paragraphs>359</Paragraphs>
  <Slides>10</Slides>
  <Notes>5</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10</vt:i4>
      </vt:variant>
    </vt:vector>
  </HeadingPairs>
  <TitlesOfParts>
    <vt:vector size="16" baseType="lpstr">
      <vt:lpstr>ＭＳ Ｐゴシック</vt:lpstr>
      <vt:lpstr>TmsRmn</vt:lpstr>
      <vt:lpstr>Arial</vt:lpstr>
      <vt:lpstr>Calibri</vt:lpstr>
      <vt:lpstr>Office ​​テーマ</vt:lpstr>
      <vt:lpstr>1_Office ​​テーマ</vt:lpstr>
      <vt:lpstr>  ○○○○○○の研究開発</vt:lpstr>
      <vt:lpstr>１．提案の概要</vt:lpstr>
      <vt:lpstr>２．研究開発の目標</vt:lpstr>
      <vt:lpstr>３．研究開発の体制</vt:lpstr>
      <vt:lpstr>３．研究開発の体制</vt:lpstr>
      <vt:lpstr>PowerPoint プレゼンテーション</vt:lpstr>
      <vt:lpstr>PowerPoint プレゼンテーション</vt:lpstr>
      <vt:lpstr>６．事業化計画の概要②</vt:lpstr>
      <vt:lpstr>PowerPoint プレゼンテーション</vt:lpstr>
      <vt:lpstr>参考．技術のベンチマーク</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