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4"/>
  </p:notesMasterIdLst>
  <p:handoutMasterIdLst>
    <p:handoutMasterId r:id="rId35"/>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264" r:id="rId12"/>
    <p:sldId id="2145705266" r:id="rId13"/>
    <p:sldId id="2145705129" r:id="rId14"/>
    <p:sldId id="2145705274" r:id="rId15"/>
    <p:sldId id="2145705279" r:id="rId16"/>
    <p:sldId id="2145705014" r:id="rId17"/>
    <p:sldId id="2145704965" r:id="rId18"/>
    <p:sldId id="2145705131" r:id="rId19"/>
    <p:sldId id="2145705116" r:id="rId20"/>
    <p:sldId id="2145704977" r:id="rId21"/>
    <p:sldId id="2145704976" r:id="rId22"/>
    <p:sldId id="2145705052" r:id="rId23"/>
    <p:sldId id="2145705109" r:id="rId24"/>
    <p:sldId id="2145705280" r:id="rId25"/>
    <p:sldId id="2145705132" r:id="rId26"/>
    <p:sldId id="2145705146" r:id="rId27"/>
    <p:sldId id="2145705147" r:id="rId28"/>
    <p:sldId id="2145705071" r:id="rId29"/>
    <p:sldId id="2145705134" r:id="rId30"/>
    <p:sldId id="2145705281" r:id="rId31"/>
    <p:sldId id="2145705248" r:id="rId32"/>
    <p:sldId id="2145705135" r:id="rId33"/>
  </p:sldIdLst>
  <p:sldSz cx="12192000" cy="6858000"/>
  <p:notesSz cx="6735763" cy="9866313"/>
  <p:custShowLst>
    <p:custShow name="Format Guide Workshop" id="0">
      <p:sldLst/>
    </p:custShow>
  </p:custShowLst>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457" autoAdjust="0"/>
    <p:restoredTop sz="94796" autoAdjust="0"/>
  </p:normalViewPr>
  <p:slideViewPr>
    <p:cSldViewPr snapToGrid="0">
      <p:cViewPr varScale="1">
        <p:scale>
          <a:sx n="122" d="100"/>
          <a:sy n="122" d="100"/>
        </p:scale>
        <p:origin x="468" y="84"/>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10/14/2025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10/14/2025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dirty="0"/>
          </a:p>
        </p:txBody>
      </p:sp>
    </p:spTree>
    <p:extLst>
      <p:ext uri="{BB962C8B-B14F-4D97-AF65-F5344CB8AC3E}">
        <p14:creationId xmlns:p14="http://schemas.microsoft.com/office/powerpoint/2010/main" val="691800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dirty="0"/>
          </a:p>
        </p:txBody>
      </p:sp>
    </p:spTree>
    <p:extLst>
      <p:ext uri="{BB962C8B-B14F-4D97-AF65-F5344CB8AC3E}">
        <p14:creationId xmlns:p14="http://schemas.microsoft.com/office/powerpoint/2010/main" val="3997214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11">
            <a:extLst>
              <a:ext uri="{FF2B5EF4-FFF2-40B4-BE49-F238E27FC236}">
                <a16:creationId xmlns:a16="http://schemas.microsoft.com/office/drawing/2014/main" id="{DA13FE8D-C321-CB8A-E092-42E1EACEC652}"/>
              </a:ext>
            </a:extLst>
          </p:cNvPr>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3" name="TextBox 11">
            <a:extLst>
              <a:ext uri="{FF2B5EF4-FFF2-40B4-BE49-F238E27FC236}">
                <a16:creationId xmlns:a16="http://schemas.microsoft.com/office/drawing/2014/main" id="{9D5E4628-CC03-8954-1409-8B5BD7745B70}"/>
              </a:ext>
            </a:extLst>
          </p:cNvPr>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Box 11"/>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meti.go.jp/policy/energy_environment/global_warming/gifund/index.htm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archive/digital/architecture/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90233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3919169385"/>
              </p:ext>
            </p:extLst>
          </p:nvPr>
        </p:nvGraphicFramePr>
        <p:xfrm>
          <a:off x="521722" y="3090124"/>
          <a:ext cx="11257502" cy="2970202"/>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2035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a:solidFill>
                            <a:schemeClr val="tx1"/>
                          </a:solidFill>
                          <a:latin typeface="Meiryo UI" panose="020B0604030504040204" pitchFamily="50" charset="-128"/>
                          <a:ea typeface="Meiryo UI" panose="020B0604030504040204" pitchFamily="50" charset="-128"/>
                        </a:rPr>
                        <a:t>2035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NY</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45042919"/>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営業利益</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b="0" u="none"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a:t>
                      </a:r>
                      <a:r>
                        <a:rPr lang="en-US" altLang="ja-JP" sz="1000" b="0" u="none" dirty="0">
                          <a:solidFill>
                            <a:schemeClr val="tx1"/>
                          </a:solidFill>
                          <a:latin typeface="Meiryo UI" panose="020B0604030504040204" pitchFamily="50" charset="-128"/>
                          <a:ea typeface="Meiryo UI" panose="020B0604030504040204" pitchFamily="50" charset="-128"/>
                        </a:rPr>
                        <a:t>XXX</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946778"/>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3031683"/>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647790"/>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NX</a:t>
            </a:r>
            <a:r>
              <a:rPr kumimoji="1" lang="ja-JP" altLang="en-US" dirty="0">
                <a:solidFill>
                  <a:schemeClr val="tx1"/>
                </a:solidFill>
              </a:rPr>
              <a:t>年頃の事業化、</a:t>
            </a:r>
            <a:r>
              <a:rPr kumimoji="1" lang="en-US" altLang="ja-JP" dirty="0">
                <a:solidFill>
                  <a:schemeClr val="tx1"/>
                </a:solidFill>
              </a:rPr>
              <a:t>NY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802351"/>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b="1" u="sng" dirty="0">
                <a:solidFill>
                  <a:schemeClr val="tx1"/>
                </a:solidFill>
                <a:latin typeface="Meiryo UI" panose="020B0604030504040204" pitchFamily="50" charset="-128"/>
                <a:ea typeface="Meiryo UI" panose="020B0604030504040204" pitchFamily="50" charset="-128"/>
              </a:rPr>
              <a:t>投資回収</a:t>
            </a:r>
            <a:endParaRPr kumimoji="1" lang="en-US" sz="1200" b="1" u="sng"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937253"/>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87445"/>
            <a:ext cx="3654800" cy="590550"/>
          </a:xfrm>
          <a:prstGeom prst="borderCallout1">
            <a:avLst>
              <a:gd name="adj1" fmla="val -2218"/>
              <a:gd name="adj2" fmla="val 26851"/>
              <a:gd name="adj3" fmla="val -21281"/>
              <a:gd name="adj4" fmla="val 40137"/>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NY</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5" name="四角形吹き出し 2">
            <a:extLst>
              <a:ext uri="{FF2B5EF4-FFF2-40B4-BE49-F238E27FC236}">
                <a16:creationId xmlns:a16="http://schemas.microsoft.com/office/drawing/2014/main" id="{D4DFFAB3-AB78-2F48-92A0-693FBCA26BA2}"/>
              </a:ext>
            </a:extLst>
          </p:cNvPr>
          <p:cNvSpPr/>
          <p:nvPr/>
        </p:nvSpPr>
        <p:spPr>
          <a:xfrm>
            <a:off x="2120749" y="2416395"/>
            <a:ext cx="4743229" cy="291731"/>
          </a:xfrm>
          <a:prstGeom prst="wedgeRectCallout">
            <a:avLst>
              <a:gd name="adj1" fmla="val -1744"/>
              <a:gd name="adj2" fmla="val 155358"/>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0FED7CAC-5024-F5D6-030D-B003E62B150B}"/>
              </a:ext>
            </a:extLst>
          </p:cNvPr>
          <p:cNvSpPr txBox="1"/>
          <p:nvPr/>
        </p:nvSpPr>
        <p:spPr>
          <a:xfrm>
            <a:off x="10312617" y="6048960"/>
            <a:ext cx="1466607"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減価償却方式で計上</a:t>
            </a:r>
          </a:p>
        </p:txBody>
      </p:sp>
    </p:spTree>
    <p:extLst>
      <p:ext uri="{BB962C8B-B14F-4D97-AF65-F5344CB8AC3E}">
        <p14:creationId xmlns:p14="http://schemas.microsoft.com/office/powerpoint/2010/main" val="632901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nvGraphicFramePr>
        <p:xfrm>
          <a:off x="521721" y="2410615"/>
          <a:ext cx="11257503" cy="3904459"/>
        </p:xfrm>
        <a:graphic>
          <a:graphicData uri="http://schemas.openxmlformats.org/drawingml/2006/table">
            <a:tbl>
              <a:tblPr firstRow="1" bandRow="1">
                <a:tableStyleId>{9D7B26C5-4107-4FEC-AEDC-1716B250A1EF}</a:tableStyleId>
              </a:tblPr>
              <a:tblGrid>
                <a:gridCol w="1922501">
                  <a:extLst>
                    <a:ext uri="{9D8B030D-6E8A-4147-A177-3AD203B41FA5}">
                      <a16:colId xmlns:a16="http://schemas.microsoft.com/office/drawing/2014/main" val="124251621"/>
                    </a:ext>
                  </a:extLst>
                </a:gridCol>
                <a:gridCol w="9335002">
                  <a:extLst>
                    <a:ext uri="{9D8B030D-6E8A-4147-A177-3AD203B41FA5}">
                      <a16:colId xmlns:a16="http://schemas.microsoft.com/office/drawing/2014/main" val="2765241693"/>
                    </a:ext>
                  </a:extLst>
                </a:gridCol>
              </a:tblGrid>
              <a:tr h="290992">
                <a:tc>
                  <a:txBody>
                    <a:bodyPr/>
                    <a:lstStyle/>
                    <a:p>
                      <a:r>
                        <a:rPr lang="ja-JP" altLang="en-US" sz="1200" dirty="0">
                          <a:solidFill>
                            <a:schemeClr val="tx1"/>
                          </a:solidFill>
                          <a:latin typeface="Meiryo UI" panose="020B0604030504040204" pitchFamily="50" charset="-128"/>
                          <a:ea typeface="Meiryo UI" panose="020B0604030504040204" pitchFamily="50" charset="-128"/>
                        </a:rPr>
                        <a:t>　項目</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tc>
                <a:extLst>
                  <a:ext uri="{0D108BD9-81ED-4DB2-BD59-A6C34878D82A}">
                    <a16:rowId xmlns:a16="http://schemas.microsoft.com/office/drawing/2014/main" val="1157993583"/>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研究開発から事業化、投資回収までの取組段階を記入</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045042919"/>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a:solidFill>
                            <a:schemeClr val="tx1"/>
                          </a:solidFill>
                          <a:latin typeface="Meiryo UI" panose="020B0604030504040204" pitchFamily="50" charset="-128"/>
                          <a:ea typeface="Meiryo UI" panose="020B0604030504040204" pitchFamily="50" charset="-128"/>
                        </a:rPr>
                        <a:t>本基金の成果である製品や技術から生まれる売上高</a:t>
                      </a:r>
                      <a:endParaRPr lang="ja-JP" alt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56331492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事業化に必要な材料や工場の人件費、工場の間接費、設備・機械装置の減価償却費、等</a:t>
                      </a:r>
                    </a:p>
                  </a:txBody>
                  <a:tcPr marL="0" marR="0" marT="36000" marB="0" anchor="ctr"/>
                </a:tc>
                <a:extLst>
                  <a:ext uri="{0D108BD9-81ED-4DB2-BD59-A6C34878D82A}">
                    <a16:rowId xmlns:a16="http://schemas.microsoft.com/office/drawing/2014/main" val="1719203758"/>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r>
                        <a:rPr lang="ja-JP" altLang="en-US" sz="1000" dirty="0">
                          <a:solidFill>
                            <a:schemeClr val="tx1"/>
                          </a:solidFill>
                          <a:latin typeface="Meiryo UI" panose="020B0604030504040204" pitchFamily="50" charset="-128"/>
                          <a:ea typeface="Meiryo UI" panose="020B0604030504040204" pitchFamily="50" charset="-128"/>
                        </a:rPr>
                        <a:t>（以下の項目により算定）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事業化後の研究開発費も含む</a:t>
                      </a:r>
                      <a:endParaRPr lang="en-US" altLang="ja-JP" sz="1000" strike="sngStrike"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424510222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・設備・機械装置等費</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000" dirty="0">
                          <a:solidFill>
                            <a:schemeClr val="tx1"/>
                          </a:solidFill>
                          <a:latin typeface="Meiryo UI" panose="020B0604030504040204" pitchFamily="50" charset="-128"/>
                          <a:ea typeface="Meiryo UI" panose="020B0604030504040204" pitchFamily="50" charset="-128"/>
                        </a:rPr>
                        <a:t>設備・機械装置の減価償却費、その他関連部材等の費用</a:t>
                      </a:r>
                    </a:p>
                  </a:txBody>
                  <a:tcPr marL="0" marR="0" marT="36000" marB="0" anchor="ctr"/>
                </a:tc>
                <a:extLst>
                  <a:ext uri="{0D108BD9-81ED-4DB2-BD59-A6C34878D82A}">
                    <a16:rowId xmlns:a16="http://schemas.microsoft.com/office/drawing/2014/main" val="2391791134"/>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・労務費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研究開発のために稼働する必要人員に対しての労務費</a:t>
                      </a:r>
                    </a:p>
                  </a:txBody>
                  <a:tcPr marL="0" marR="0" marT="36000" marB="0" anchor="ctr"/>
                </a:tc>
                <a:extLst>
                  <a:ext uri="{0D108BD9-81ED-4DB2-BD59-A6C34878D82A}">
                    <a16:rowId xmlns:a16="http://schemas.microsoft.com/office/drawing/2014/main" val="4213094586"/>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・委託費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研究開発にあたって外部委託をする場合の費用</a:t>
                      </a:r>
                    </a:p>
                  </a:txBody>
                  <a:tcPr marL="0" marR="0" marT="36000" marB="0" anchor="ctr"/>
                </a:tc>
                <a:extLst>
                  <a:ext uri="{0D108BD9-81ED-4DB2-BD59-A6C34878D82A}">
                    <a16:rowId xmlns:a16="http://schemas.microsoft.com/office/drawing/2014/main" val="295536396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・その他経費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その他研究開発に必要な経費（研究所の賃料、光熱費等）</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510319905"/>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製品や技術の販売や、事業の管理に必要な費用</a:t>
                      </a:r>
                      <a:b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（広告宣伝費、営業の人件費、製品の保管費用、事務所の家賃、光熱費等を指すが、分解が難しい場合は大枠の金額を記載）</a:t>
                      </a:r>
                    </a:p>
                  </a:txBody>
                  <a:tcPr marL="0" marR="0" marT="36000" marB="0" anchor="ctr"/>
                </a:tc>
                <a:extLst>
                  <a:ext uri="{0D108BD9-81ED-4DB2-BD59-A6C34878D82A}">
                    <a16:rowId xmlns:a16="http://schemas.microsoft.com/office/drawing/2014/main" val="207305883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＝売上高－原価ー研究開発費ー販売管理費</a:t>
                      </a:r>
                    </a:p>
                  </a:txBody>
                  <a:tcPr marL="0" marR="0" marT="36000" marB="0" anchor="ctr"/>
                </a:tc>
                <a:extLst>
                  <a:ext uri="{0D108BD9-81ED-4DB2-BD59-A6C34878D82A}">
                    <a16:rowId xmlns:a16="http://schemas.microsoft.com/office/drawing/2014/main" val="743348618"/>
                  </a:ext>
                </a:extLst>
              </a:tr>
              <a:tr h="453079">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165585886"/>
                  </a:ext>
                </a:extLst>
              </a:tr>
              <a:tr h="25047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・本ページにおける各年度の記載は、いわゆる損益計算書上の各項目と同様の定義とする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・設備・機械装置等の減価償却費や労務費について、原価と研究開発費のどちらに計上するかは、採用する会計基準に従って分類</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・各項目とも、国や自治体等からの支援額を</a:t>
            </a:r>
            <a:r>
              <a:rPr lang="ja-JP" altLang="en-US" sz="1400">
                <a:solidFill>
                  <a:schemeClr val="tx1"/>
                </a:solidFill>
                <a:latin typeface="Meiryo UI" panose="020B0604030504040204" pitchFamily="50" charset="-128"/>
                <a:ea typeface="Meiryo UI" panose="020B0604030504040204" pitchFamily="50" charset="-128"/>
              </a:rPr>
              <a:t>控除した金額</a:t>
            </a:r>
            <a:r>
              <a:rPr lang="ja-JP" altLang="en-US" sz="1400" dirty="0">
                <a:solidFill>
                  <a:schemeClr val="tx1"/>
                </a:solidFill>
                <a:latin typeface="Meiryo UI" panose="020B0604030504040204" pitchFamily="50" charset="-128"/>
                <a:ea typeface="Meiryo UI" panose="020B0604030504040204" pitchFamily="50" charset="-128"/>
              </a:rPr>
              <a:t>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dirty="0">
              <a:solidFill>
                <a:schemeClr val="tx1"/>
              </a:solidFill>
              <a:highlight>
                <a:srgbClr val="FFFF00"/>
              </a:highlight>
            </a:endParaRPr>
          </a:p>
        </p:txBody>
      </p:sp>
      <p:sp>
        <p:nvSpPr>
          <p:cNvPr id="2" name="正方形/長方形 1">
            <a:extLst>
              <a:ext uri="{FF2B5EF4-FFF2-40B4-BE49-F238E27FC236}">
                <a16:creationId xmlns:a16="http://schemas.microsoft.com/office/drawing/2014/main" id="{37BCCCF2-3466-D3E5-190D-0FD76B194DC1}"/>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039072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498376"/>
            <a:ext cx="10778397" cy="55388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360054"/>
          <a:ext cx="11431314" cy="3402851"/>
        </p:xfrm>
        <a:graphic>
          <a:graphicData uri="http://schemas.openxmlformats.org/drawingml/2006/table">
            <a:tbl>
              <a:tblPr firstRow="1" bandRow="1">
                <a:tableStyleId>{5940675A-B579-460E-94D1-54222C63F5DA}</a:tableStyleId>
              </a:tblPr>
              <a:tblGrid>
                <a:gridCol w="2805086">
                  <a:extLst>
                    <a:ext uri="{9D8B030D-6E8A-4147-A177-3AD203B41FA5}">
                      <a16:colId xmlns:a16="http://schemas.microsoft.com/office/drawing/2014/main" val="1889441959"/>
                    </a:ext>
                  </a:extLst>
                </a:gridCol>
                <a:gridCol w="562062">
                  <a:extLst>
                    <a:ext uri="{9D8B030D-6E8A-4147-A177-3AD203B41FA5}">
                      <a16:colId xmlns:a16="http://schemas.microsoft.com/office/drawing/2014/main" val="446758349"/>
                    </a:ext>
                  </a:extLst>
                </a:gridCol>
                <a:gridCol w="788565">
                  <a:extLst>
                    <a:ext uri="{9D8B030D-6E8A-4147-A177-3AD203B41FA5}">
                      <a16:colId xmlns:a16="http://schemas.microsoft.com/office/drawing/2014/main" val="354005506"/>
                    </a:ext>
                  </a:extLst>
                </a:gridCol>
                <a:gridCol w="920126">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34203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2035</a:t>
                      </a: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a:latin typeface="Meiryo UI" panose="020B0604030504040204" pitchFamily="50" charset="-128"/>
                          <a:ea typeface="Meiryo UI" panose="020B0604030504040204" pitchFamily="50" charset="-128"/>
                        </a:rPr>
                        <a:t>2035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latin typeface="Meiryo UI" panose="020B0604030504040204" pitchFamily="50" charset="-128"/>
                          <a:ea typeface="Meiryo UI" panose="020B0604030504040204" pitchFamily="50" charset="-128"/>
                        </a:rPr>
                        <a:t>A</a:t>
                      </a:r>
                      <a:r>
                        <a:rPr lang="ja-JP" altLang="en-US" sz="1200" dirty="0">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a:t>
                      </a:r>
                      <a:r>
                        <a:rPr lang="en-US" altLang="ja-JP" sz="1100" dirty="0">
                          <a:latin typeface="Meiryo UI" panose="020B0604030504040204" pitchFamily="50" charset="-128"/>
                          <a:ea typeface="Meiryo UI" panose="020B0604030504040204" pitchFamily="50" charset="-128"/>
                        </a:rPr>
                        <a:t>GI </a:t>
                      </a:r>
                      <a:r>
                        <a:rPr lang="ja-JP" altLang="en-US" sz="1100" dirty="0">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127434966"/>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B</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GI </a:t>
                      </a:r>
                      <a:r>
                        <a:rPr lang="ja-JP" altLang="en-US" sz="1200" dirty="0">
                          <a:latin typeface="Meiryo UI" panose="020B0604030504040204" pitchFamily="50" charset="-128"/>
                          <a:ea typeface="Meiryo UI" panose="020B0604030504040204" pitchFamily="50" charset="-128"/>
                        </a:rPr>
                        <a:t>基金事業の成果を活用して実施する事業に係る費用（</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D</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70095855"/>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：研究開発費</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09602068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71636313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5543606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39648784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961637870"/>
                  </a:ext>
                </a:extLst>
              </a:tr>
              <a:tr h="341051">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36283427"/>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うち、国・自治体等からの支援額（含</a:t>
                      </a:r>
                      <a:r>
                        <a:rPr lang="en-US" altLang="ja-JP" sz="1100" dirty="0">
                          <a:solidFill>
                            <a:schemeClr val="tx1"/>
                          </a:solidFill>
                          <a:latin typeface="Meiryo UI" panose="020B0604030504040204" pitchFamily="50" charset="-128"/>
                          <a:ea typeface="Meiryo UI" panose="020B0604030504040204" pitchFamily="50" charset="-128"/>
                        </a:rPr>
                        <a:t>GI</a:t>
                      </a:r>
                      <a:r>
                        <a:rPr lang="ja-JP" altLang="en-US" sz="11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2910886"/>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35">
            <a:extLst>
              <a:ext uri="{FF2B5EF4-FFF2-40B4-BE49-F238E27FC236}">
                <a16:creationId xmlns:a16="http://schemas.microsoft.com/office/drawing/2014/main" id="{EF7D95B3-E451-6BFB-8923-F5B4A798708F}"/>
              </a:ext>
            </a:extLst>
          </p:cNvPr>
          <p:cNvSpPr txBox="1"/>
          <p:nvPr/>
        </p:nvSpPr>
        <p:spPr>
          <a:xfrm>
            <a:off x="311279" y="5844304"/>
            <a:ext cx="6689595"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XXX, XXX, XXX, </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1A4FD8B-BDFB-1F28-1066-510354118342}"/>
              </a:ext>
            </a:extLst>
          </p:cNvPr>
          <p:cNvSpPr txBox="1"/>
          <p:nvPr/>
        </p:nvSpPr>
        <p:spPr>
          <a:xfrm>
            <a:off x="9486427" y="5847867"/>
            <a:ext cx="2327618"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キャッシュフローとして支出する金額を記載</a:t>
            </a:r>
          </a:p>
        </p:txBody>
      </p:sp>
      <p:sp>
        <p:nvSpPr>
          <p:cNvPr id="4" name="四角形吹き出し 2">
            <a:extLst>
              <a:ext uri="{FF2B5EF4-FFF2-40B4-BE49-F238E27FC236}">
                <a16:creationId xmlns:a16="http://schemas.microsoft.com/office/drawing/2014/main" id="{3E1B212A-5895-2AD7-5EB0-698398477DF5}"/>
              </a:ext>
            </a:extLst>
          </p:cNvPr>
          <p:cNvSpPr/>
          <p:nvPr/>
        </p:nvSpPr>
        <p:spPr>
          <a:xfrm>
            <a:off x="818442" y="2087451"/>
            <a:ext cx="5031102" cy="291731"/>
          </a:xfrm>
          <a:prstGeom prst="wedgeRectCallout">
            <a:avLst>
              <a:gd name="adj1" fmla="val -772"/>
              <a:gd name="adj2" fmla="val 100715"/>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年度までの各年度及び事業化年度、投資回収年度について単年度ごとに記入する</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11150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72C7224-C5F2-4476-9FD4-EA3580B8FB64}"/>
              </a:ext>
            </a:extLst>
          </p:cNvPr>
          <p:cNvSpPr/>
          <p:nvPr/>
        </p:nvSpPr>
        <p:spPr>
          <a:xfrm>
            <a:off x="382731" y="1129521"/>
            <a:ext cx="10778397" cy="73617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7800" indent="-177800"/>
            <a:r>
              <a:rPr lang="ja-JP" altLang="en-US" sz="1400" i="1" dirty="0">
                <a:solidFill>
                  <a:schemeClr val="tx1"/>
                </a:solidFill>
                <a:latin typeface="Meiryo UI" panose="020B0604030504040204" pitchFamily="50" charset="-128"/>
                <a:ea typeface="Meiryo UI" panose="020B0604030504040204" pitchFamily="50" charset="-128"/>
              </a:rPr>
              <a:t>・本ページにおける各年度の記載は、発生主義ではなく、キャッシュフローとして支出する金額を記載すること（減価償却費ではない）</a:t>
            </a: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028147"/>
          <a:ext cx="11526146" cy="4512345"/>
        </p:xfrm>
        <a:graphic>
          <a:graphicData uri="http://schemas.openxmlformats.org/drawingml/2006/table">
            <a:tbl>
              <a:tblPr firstRow="1" bandRow="1">
                <a:tableStyleId>{5940675A-B579-460E-94D1-54222C63F5DA}</a:tableStyleId>
              </a:tblPr>
              <a:tblGrid>
                <a:gridCol w="3448151">
                  <a:extLst>
                    <a:ext uri="{9D8B030D-6E8A-4147-A177-3AD203B41FA5}">
                      <a16:colId xmlns:a16="http://schemas.microsoft.com/office/drawing/2014/main" val="1889441959"/>
                    </a:ext>
                  </a:extLst>
                </a:gridCol>
                <a:gridCol w="8077995">
                  <a:extLst>
                    <a:ext uri="{9D8B030D-6E8A-4147-A177-3AD203B41FA5}">
                      <a16:colId xmlns:a16="http://schemas.microsoft.com/office/drawing/2014/main" val="255751227"/>
                    </a:ext>
                  </a:extLst>
                </a:gridCol>
              </a:tblGrid>
              <a:tr h="304660">
                <a:tc>
                  <a:txBody>
                    <a:bodyPr/>
                    <a:lstStyle/>
                    <a:p>
                      <a:pPr algn="ctr"/>
                      <a:r>
                        <a:rPr lang="ja-JP" altLang="en-US" sz="1400" dirty="0">
                          <a:solidFill>
                            <a:schemeClr val="tx1"/>
                          </a:solidFill>
                          <a:latin typeface="Meiryo UI" panose="020B0604030504040204" pitchFamily="50" charset="-128"/>
                          <a:ea typeface="Meiryo UI" panose="020B0604030504040204" pitchFamily="50" charset="-128"/>
                        </a:rPr>
                        <a:t>　項目</a:t>
                      </a:r>
                      <a:endParaRPr lang="en-US" sz="14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050" dirty="0">
                        <a:solidFill>
                          <a:schemeClr val="tx1"/>
                        </a:solidFill>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l"/>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基金事業における総事業費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　　うち、</a:t>
                      </a:r>
                      <a:r>
                        <a:rPr lang="en-US" altLang="ja-JP" sz="1200" dirty="0">
                          <a:solidFill>
                            <a:schemeClr val="tx1"/>
                          </a:solidFill>
                          <a:highlight>
                            <a:srgbClr val="FFFFFF"/>
                          </a:highlight>
                          <a:latin typeface="Meiryo UI" panose="020B0604030504040204" pitchFamily="50" charset="-128"/>
                          <a:ea typeface="Meiryo UI" panose="020B0604030504040204" pitchFamily="50" charset="-128"/>
                        </a:rPr>
                        <a:t>GI </a:t>
                      </a:r>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highlight>
                          <a:srgbClr val="FFFFFF"/>
                        </a:highlight>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）のうち、国からの支援額を除いた自己負担額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2082925846"/>
                  </a:ext>
                </a:extLst>
              </a:tr>
              <a:tr h="3750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基金事業の成果を活用し実施する事業に係る費用（</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：研究開発費</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rPr>
                        <a:t>以下の項目により算定</a:t>
                      </a:r>
                      <a:r>
                        <a:rPr lang="en-US" altLang="ja-JP" sz="1200" dirty="0">
                          <a:solidFill>
                            <a:schemeClr val="tx1"/>
                          </a:solidFill>
                          <a:latin typeface="Meiryo UI" panose="020B0604030504040204" pitchFamily="50" charset="-128"/>
                          <a:ea typeface="Meiryo UI" panose="020B0604030504040204" pitchFamily="50" charset="-128"/>
                        </a:rPr>
                        <a:t>)</a:t>
                      </a: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基金事業に関連して、</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基金事業以外で実施する研究開発に係る費用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設備・機械装置等費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7909745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a:t>
                      </a:r>
                      <a:r>
                        <a:rPr lang="ja-JP" altLang="en-US" sz="1200" dirty="0">
                          <a:solidFill>
                            <a:schemeClr val="tx1"/>
                          </a:solidFill>
                          <a:latin typeface="Meiryo UI" panose="020B0604030504040204" pitchFamily="50" charset="-128"/>
                          <a:ea typeface="Meiryo UI" panose="020B0604030504040204" pitchFamily="50" charset="-128"/>
                        </a:rPr>
                        <a:t>稼働する必要人員に対しての労務費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38306025"/>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委託費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研究開発にあたって外部委託をする場合の費用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68674086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1"/>
                          </a:solidFill>
                          <a:latin typeface="Meiryo UI" panose="020B0604030504040204" pitchFamily="50" charset="-128"/>
                          <a:ea typeface="Meiryo UI" panose="020B0604030504040204" pitchFamily="50" charset="-128"/>
                        </a:rPr>
                        <a:t>　　　　　その他</a:t>
                      </a:r>
                      <a:r>
                        <a:rPr lang="ja-JP" altLang="en-US" sz="1200" dirty="0">
                          <a:solidFill>
                            <a:schemeClr val="tx1"/>
                          </a:solidFill>
                          <a:latin typeface="Meiryo UI" panose="020B0604030504040204" pitchFamily="50" charset="-128"/>
                          <a:ea typeface="Meiryo UI" panose="020B0604030504040204" pitchFamily="50" charset="-128"/>
                        </a:rPr>
                        <a:t>経費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その他、研究開発に必要な経費（研究所の賃料、光熱費等）</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79649187"/>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strike="dblStrike"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基金事業の成果の事業化に係る活動のために支出</a:t>
                      </a:r>
                      <a:r>
                        <a:rPr lang="ja-JP" altLang="en-US" sz="1200">
                          <a:solidFill>
                            <a:schemeClr val="tx1"/>
                          </a:solidFill>
                          <a:latin typeface="Meiryo UI" panose="020B0604030504040204" pitchFamily="50" charset="-128"/>
                          <a:ea typeface="Meiryo UI" panose="020B0604030504040204" pitchFamily="50" charset="-128"/>
                        </a:rPr>
                        <a:t>する費用</a:t>
                      </a:r>
                      <a:endParaRPr lang="ja-JP" altLang="en-US" sz="1200" b="1" strike="noStrike" baseline="0" dirty="0">
                        <a:solidFill>
                          <a:srgbClr val="FF0000"/>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04141414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strike="noStrike" baseline="0" dirty="0">
                          <a:solidFill>
                            <a:schemeClr val="tx1"/>
                          </a:solidFill>
                          <a:latin typeface="Meiryo UI" panose="020B0604030504040204" pitchFamily="50" charset="-128"/>
                          <a:ea typeface="Meiryo UI" panose="020B0604030504040204" pitchFamily="50" charset="-128"/>
                        </a:rPr>
                        <a:t>（</a:t>
                      </a:r>
                      <a:r>
                        <a:rPr lang="en-US" altLang="ja-JP" sz="1200" strike="noStrike" baseline="0" dirty="0">
                          <a:solidFill>
                            <a:schemeClr val="tx1"/>
                          </a:solidFill>
                          <a:latin typeface="Meiryo UI" panose="020B0604030504040204" pitchFamily="50" charset="-128"/>
                          <a:ea typeface="Meiryo UI" panose="020B0604030504040204" pitchFamily="50" charset="-128"/>
                        </a:rPr>
                        <a:t>D</a:t>
                      </a:r>
                      <a:r>
                        <a:rPr lang="ja-JP" altLang="en-US" sz="1200" strike="noStrike" baseline="0" dirty="0">
                          <a:solidFill>
                            <a:schemeClr val="tx1"/>
                          </a:solidFill>
                          <a:latin typeface="Meiryo UI" panose="020B0604030504040204" pitchFamily="50" charset="-128"/>
                          <a:ea typeface="Meiryo UI" panose="020B0604030504040204" pitchFamily="50" charset="-128"/>
                        </a:rPr>
                        <a:t>）のうち</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122577172"/>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l"/>
                      <a:endParaRPr lang="ja-JP" alt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4037805114"/>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既に保有する資金を活用する金額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438592903"/>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金融機関からの借入、社債発行、株式発行等、外部から新規に調達する金額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15261441"/>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うち、国・自治体等からの支援額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）のうち、国・自治体等からの委託、助成を受ける額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78384633"/>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altLang="ja-JP" dirty="0">
              <a:solidFill>
                <a:schemeClr val="tx1"/>
              </a:solidFill>
              <a:highlight>
                <a:srgbClr val="FFFF00"/>
              </a:highlight>
            </a:endParaRPr>
          </a:p>
        </p:txBody>
      </p:sp>
      <p:sp>
        <p:nvSpPr>
          <p:cNvPr id="3" name="正方形/長方形 2">
            <a:extLst>
              <a:ext uri="{FF2B5EF4-FFF2-40B4-BE49-F238E27FC236}">
                <a16:creationId xmlns:a16="http://schemas.microsoft.com/office/drawing/2014/main" id="{E33278FC-EAA6-4D1C-AFE1-59BE9DE811D3}"/>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394788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633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237144"/>
            <a:ext cx="6598528" cy="65458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技術流出防止措置</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(3)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（研究開発を担う部門だけでなく、事業化を担当する部門、標準化戦略を担当する部門、関与する専任・併任の人員規模の想定を記載）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62458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2815388"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006192"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endCxn id="65" idx="0"/>
          </p:cNvCxnSpPr>
          <p:nvPr/>
        </p:nvCxnSpPr>
        <p:spPr>
          <a:xfrm rot="10800000" flipV="1">
            <a:off x="965381" y="3478455"/>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207135"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rPr>
              <a:t>研究開発責任者と担当部署</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社会実装</a:t>
            </a:r>
            <a:r>
              <a:rPr lang="en-US" altLang="ja-JP" sz="1400" dirty="0">
                <a:ea typeface="Meiryo UI" panose="020B0604030504040204" pitchFamily="50" charset="-128"/>
              </a:rPr>
              <a:t>/</a:t>
            </a: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ea typeface="Meiryo UI" panose="020B0604030504040204" pitchFamily="50" charset="-128"/>
              </a:rPr>
              <a:t>部門間の連携方法</a:t>
            </a:r>
            <a:endParaRPr lang="en-US" altLang="ja-JP" sz="1400" dirty="0">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617411" y="3699853"/>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374335" y="3699853"/>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endCxn id="64" idx="0"/>
          </p:cNvCxnSpPr>
          <p:nvPr/>
        </p:nvCxnSpPr>
        <p:spPr>
          <a:xfrm rot="5400000">
            <a:off x="3165733" y="3478455"/>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p:cNvCxnSpPr>
          <p:nvPr/>
        </p:nvCxnSpPr>
        <p:spPr>
          <a:xfrm>
            <a:off x="1668385" y="4009415"/>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endCxn id="58" idx="0"/>
          </p:cNvCxnSpPr>
          <p:nvPr/>
        </p:nvCxnSpPr>
        <p:spPr>
          <a:xfrm>
            <a:off x="3388567"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388567"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653746"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3844551"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1805741" y="381841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37201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cxnSpLocks/>
            <a:endCxn id="34" idx="0"/>
          </p:cNvCxnSpPr>
          <p:nvPr/>
        </p:nvCxnSpPr>
        <p:spPr>
          <a:xfrm flipH="1">
            <a:off x="945198"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1948467"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085806"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Rectangle 63">
            <a:extLst>
              <a:ext uri="{FF2B5EF4-FFF2-40B4-BE49-F238E27FC236}">
                <a16:creationId xmlns:a16="http://schemas.microsoft.com/office/drawing/2014/main" id="{C1B88E30-571A-062B-D64D-92D184CF4A6E}"/>
              </a:ext>
            </a:extLst>
          </p:cNvPr>
          <p:cNvSpPr>
            <a:spLocks noChangeArrowheads="1"/>
          </p:cNvSpPr>
          <p:nvPr/>
        </p:nvSpPr>
        <p:spPr bwMode="gray">
          <a:xfrm>
            <a:off x="4635171" y="3703172"/>
            <a:ext cx="146083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6" name="Connector: Elbow 66">
            <a:extLst>
              <a:ext uri="{FF2B5EF4-FFF2-40B4-BE49-F238E27FC236}">
                <a16:creationId xmlns:a16="http://schemas.microsoft.com/office/drawing/2014/main" id="{83F49816-1C9E-8911-11CD-4657887067D8}"/>
              </a:ext>
            </a:extLst>
          </p:cNvPr>
          <p:cNvCxnSpPr>
            <a:cxnSpLocks/>
            <a:endCxn id="35" idx="0"/>
          </p:cNvCxnSpPr>
          <p:nvPr/>
        </p:nvCxnSpPr>
        <p:spPr>
          <a:xfrm>
            <a:off x="3398389" y="3476796"/>
            <a:ext cx="1967197" cy="226376"/>
          </a:xfrm>
          <a:prstGeom prst="bentConnector2">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Straight Arrow Connector 67">
            <a:extLst>
              <a:ext uri="{FF2B5EF4-FFF2-40B4-BE49-F238E27FC236}">
                <a16:creationId xmlns:a16="http://schemas.microsoft.com/office/drawing/2014/main" id="{FDD0948E-C9B5-3618-1C8A-395BB72DD5C2}"/>
              </a:ext>
            </a:extLst>
          </p:cNvPr>
          <p:cNvCxnSpPr>
            <a:cxnSpLocks/>
          </p:cNvCxnSpPr>
          <p:nvPr/>
        </p:nvCxnSpPr>
        <p:spPr>
          <a:xfrm>
            <a:off x="4185405" y="4012887"/>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4" name="テキスト ボックス 43">
            <a:extLst>
              <a:ext uri="{FF2B5EF4-FFF2-40B4-BE49-F238E27FC236}">
                <a16:creationId xmlns:a16="http://schemas.microsoft.com/office/drawing/2014/main" id="{31A7ECA8-3E01-5079-AD9D-39A1F04EAC0D}"/>
              </a:ext>
            </a:extLst>
          </p:cNvPr>
          <p:cNvSpPr txBox="1"/>
          <p:nvPr/>
        </p:nvSpPr>
        <p:spPr>
          <a:xfrm>
            <a:off x="4093247" y="379316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 name="四角形吹き出し 2">
            <a:extLst>
              <a:ext uri="{FF2B5EF4-FFF2-40B4-BE49-F238E27FC236}">
                <a16:creationId xmlns:a16="http://schemas.microsoft.com/office/drawing/2014/main" id="{BB178562-15E9-9216-7548-1CC26A3D9C5C}"/>
              </a:ext>
            </a:extLst>
          </p:cNvPr>
          <p:cNvSpPr/>
          <p:nvPr/>
        </p:nvSpPr>
        <p:spPr>
          <a:xfrm>
            <a:off x="2078661" y="2128841"/>
            <a:ext cx="3622551" cy="365755"/>
          </a:xfrm>
          <a:prstGeom prst="wedgeRectCallout">
            <a:avLst>
              <a:gd name="adj1" fmla="val -7901"/>
              <a:gd name="adj2" fmla="val 111369"/>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代表取締役、代表執行役その他代表権を有する者を原則とする「事業にコミットする経営者」は必ず記載すること</a:t>
            </a:r>
          </a:p>
        </p:txBody>
      </p:sp>
    </p:spTree>
    <p:extLst>
      <p:ext uri="{BB962C8B-B14F-4D97-AF65-F5344CB8AC3E}">
        <p14:creationId xmlns:p14="http://schemas.microsoft.com/office/powerpoint/2010/main" val="13650516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2</a:t>
            </a:r>
            <a:r>
              <a:rPr kumimoji="1" lang="ja-JP" altLang="en-US" sz="2000" dirty="0"/>
              <a:t>）技術流出防止措置（技術情報管理）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コア重要技術等を特定し、その流出を防止するための具体的な取組を実施</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592845" y="1136598"/>
            <a:ext cx="11000326" cy="45380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コア重要技術等（</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）のうち非公知のものについて、その流出を防止するための措置が取られているかを確認</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「グリーンイノベーション基金事業の基本方針」における５</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（１）技術情報管理強化の該当箇所を参照</a:t>
            </a:r>
            <a:r>
              <a:rPr lang="ja-JP" altLang="en-US" sz="600" dirty="0">
                <a:ea typeface="Meiryo UI" panose="020B0604030504040204" pitchFamily="50" charset="-128"/>
                <a:cs typeface="ＭＳ 明朝" panose="02020609040205080304" pitchFamily="17" charset="-128"/>
              </a:rPr>
              <a:t>　</a:t>
            </a:r>
            <a:r>
              <a:rPr lang="en-US" altLang="ja-JP" sz="600" dirty="0">
                <a:ea typeface="Meiryo UI" panose="020B0604030504040204" pitchFamily="50" charset="-128"/>
                <a:cs typeface="ＭＳ 明朝" panose="02020609040205080304" pitchFamily="17" charset="-128"/>
                <a:hlinkClick r:id="rId3"/>
              </a:rPr>
              <a:t>https://www.meti.go.jp/policy/energy_environment/global_warming/gifund/index.html</a:t>
            </a:r>
            <a:endParaRPr lang="en-US" altLang="ja-JP" sz="1400" dirty="0">
              <a:ea typeface="Meiryo UI" panose="020B0604030504040204" pitchFamily="50" charset="-128"/>
              <a:cs typeface="ＭＳ 明朝" panose="02020609040205080304" pitchFamily="17" charset="-128"/>
            </a:endParaRPr>
          </a:p>
        </p:txBody>
      </p:sp>
      <p:graphicFrame>
        <p:nvGraphicFramePr>
          <p:cNvPr id="15" name="表 14">
            <a:extLst>
              <a:ext uri="{FF2B5EF4-FFF2-40B4-BE49-F238E27FC236}">
                <a16:creationId xmlns:a16="http://schemas.microsoft.com/office/drawing/2014/main" id="{271F7F7D-2A08-0EBD-53DA-440738D6BAB8}"/>
              </a:ext>
            </a:extLst>
          </p:cNvPr>
          <p:cNvGraphicFramePr>
            <a:graphicFrameLocks noGrp="1"/>
          </p:cNvGraphicFramePr>
          <p:nvPr/>
        </p:nvGraphicFramePr>
        <p:xfrm>
          <a:off x="611062" y="1618911"/>
          <a:ext cx="10982109" cy="5024048"/>
        </p:xfrm>
        <a:graphic>
          <a:graphicData uri="http://schemas.openxmlformats.org/drawingml/2006/table">
            <a:tbl>
              <a:tblPr>
                <a:tableStyleId>{5C22544A-7EE6-4342-B048-85BDC9FD1C3A}</a:tableStyleId>
              </a:tblPr>
              <a:tblGrid>
                <a:gridCol w="269966">
                  <a:extLst>
                    <a:ext uri="{9D8B030D-6E8A-4147-A177-3AD203B41FA5}">
                      <a16:colId xmlns:a16="http://schemas.microsoft.com/office/drawing/2014/main" val="1348640726"/>
                    </a:ext>
                  </a:extLst>
                </a:gridCol>
                <a:gridCol w="5680224">
                  <a:extLst>
                    <a:ext uri="{9D8B030D-6E8A-4147-A177-3AD203B41FA5}">
                      <a16:colId xmlns:a16="http://schemas.microsoft.com/office/drawing/2014/main" val="875720822"/>
                    </a:ext>
                  </a:extLst>
                </a:gridCol>
                <a:gridCol w="818605">
                  <a:extLst>
                    <a:ext uri="{9D8B030D-6E8A-4147-A177-3AD203B41FA5}">
                      <a16:colId xmlns:a16="http://schemas.microsoft.com/office/drawing/2014/main" val="2608779091"/>
                    </a:ext>
                  </a:extLst>
                </a:gridCol>
                <a:gridCol w="844732">
                  <a:extLst>
                    <a:ext uri="{9D8B030D-6E8A-4147-A177-3AD203B41FA5}">
                      <a16:colId xmlns:a16="http://schemas.microsoft.com/office/drawing/2014/main" val="560949942"/>
                    </a:ext>
                  </a:extLst>
                </a:gridCol>
                <a:gridCol w="3368582">
                  <a:extLst>
                    <a:ext uri="{9D8B030D-6E8A-4147-A177-3AD203B41FA5}">
                      <a16:colId xmlns:a16="http://schemas.microsoft.com/office/drawing/2014/main" val="2432869381"/>
                    </a:ext>
                  </a:extLst>
                </a:gridCol>
              </a:tblGrid>
              <a:tr h="360000">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88900" indent="0" algn="ctr" fontAlgn="ctr"/>
                      <a:r>
                        <a:rPr lang="ja-JP" altLang="en-US" sz="1200" b="1" u="none" strike="noStrike" dirty="0">
                          <a:effectLst/>
                          <a:latin typeface="Meiryo UI" panose="020B0604030504040204" pitchFamily="50" charset="-128"/>
                          <a:ea typeface="Meiryo UI" panose="020B0604030504040204" pitchFamily="50" charset="-128"/>
                        </a:rPr>
                        <a:t>取組事項</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u="none" strike="noStrike" dirty="0">
                          <a:effectLst/>
                          <a:latin typeface="Meiryo UI" panose="020B0604030504040204" pitchFamily="50" charset="-128"/>
                          <a:ea typeface="Meiryo UI" panose="020B0604030504040204" pitchFamily="50" charset="-128"/>
                        </a:rPr>
                        <a:t>①対応済</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②</a:t>
                      </a: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全部又は一部</a:t>
                      </a: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未対応</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②の場合：現在の取組状況及び対応完了予定時期</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231568966"/>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１．</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コア重要技術等を特定している。</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例：○</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rgbClr val="FF0000"/>
                          </a:solidFill>
                          <a:effectLst/>
                          <a:latin typeface="Meiryo UI" panose="020B0604030504040204" pitchFamily="50" charset="-128"/>
                          <a:ea typeface="Meiryo UI" panose="020B0604030504040204" pitchFamily="50" charset="-128"/>
                        </a:rPr>
                        <a:t>　</a:t>
                      </a:r>
                      <a:endParaRPr lang="ja-JP" altLang="en-US" sz="1200" b="0" i="0" u="none" strike="noStrike" dirty="0">
                        <a:solidFill>
                          <a:srgbClr val="FF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1702563"/>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２．</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コア重要技術等にアクセス可能な従業員を必要最小限の範囲に制限している。</a:t>
                      </a:r>
                      <a:endParaRPr lang="en-US" altLang="ja-JP" sz="1200" u="none" strike="noStrike" dirty="0">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FF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68579082"/>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３．</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コア重要技術等の適切な管理を行うために必要な体制や規程（社内ガイドライン等含む。）を整備している。</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例：○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lgn="l" fontAlgn="ctr">
                        <a:buFont typeface="Arial" panose="020B0604020202020204" pitchFamily="34" charset="0"/>
                        <a:buChar char="•"/>
                      </a:pPr>
                      <a:r>
                        <a:rPr lang="ja-JP" altLang="en-US" sz="1200" u="none" strike="noStrike" dirty="0">
                          <a:effectLst/>
                          <a:latin typeface="Meiryo UI" panose="020B0604030504040204" pitchFamily="50" charset="-128"/>
                          <a:ea typeface="Meiryo UI" panose="020B0604030504040204" pitchFamily="50" charset="-128"/>
                        </a:rPr>
                        <a:t>体制構築は実施済</a:t>
                      </a:r>
                      <a:endParaRPr lang="en-US" altLang="ja-JP" sz="1200" u="none" strike="noStrike" dirty="0">
                        <a:effectLst/>
                        <a:latin typeface="Meiryo UI" panose="020B0604030504040204" pitchFamily="50" charset="-128"/>
                        <a:ea typeface="Meiryo UI" panose="020B0604030504040204" pitchFamily="50" charset="-128"/>
                      </a:endParaRPr>
                    </a:p>
                    <a:p>
                      <a:pPr marL="171450" indent="-171450" algn="l" fontAlgn="ctr">
                        <a:buFont typeface="Arial" panose="020B0604020202020204" pitchFamily="34" charset="0"/>
                        <a:buChar char="•"/>
                      </a:pPr>
                      <a:r>
                        <a:rPr lang="ja-JP" altLang="en-US" sz="1200" u="none" strike="noStrike" dirty="0">
                          <a:effectLst/>
                          <a:latin typeface="Meiryo UI" panose="020B0604030504040204" pitchFamily="50" charset="-128"/>
                          <a:ea typeface="Meiryo UI" panose="020B0604030504040204" pitchFamily="50" charset="-128"/>
                        </a:rPr>
                        <a:t>規程整備については策定作業中。２５年６月までに完了予定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8336835"/>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４．</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上記２．に規定する従業員に対し相応の待遇（賃金、役職等の向上）を確保する等の手段により、当該従業員の退職等を通じたコア重要技術等の流出を防止する措置を講じている。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9528098"/>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５．</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当該従業員が退職する際にはコア重要技術等に関する守秘義務の誓約を得ている。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090279"/>
                  </a:ext>
                </a:extLst>
              </a:tr>
              <a:tr h="487451">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６．</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労働基準法（昭和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22</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49</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号）、労働契約法（平成</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19</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128</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号）その他関係する法律の諸規定に十分配慮しつつ、退職後の競業避止義務の誓約についても当該従業員の同意を得るための取組を行っている。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10314719"/>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７．</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実施者ではなく、取引先がコア重要技術等の全部又は一部を有する場合、当該コア重要技術等の全部又は一部を当該取引先が有すること及びその詳細に関して、当該取引先と秘密保持契約を締結している。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4584352"/>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８．</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当該取引先に対しても、２．～６．に相当する内容の措置を講じることを求め、その履行状況を定期的にレビューする等、取引先からのコア重要技術等の流出を防止するために必要な措置を講じている。</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（その際に、私的独占の禁止及び公正取引の確保に関する法律</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22</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54</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、下請代金支払遅延等防止法</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31</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120</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及び下請中小企業振興法</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45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145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の諸規定に十分配慮している。）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2998540"/>
                  </a:ext>
                </a:extLst>
              </a:tr>
            </a:tbl>
          </a:graphicData>
        </a:graphic>
      </p:graphicFrame>
      <p:sp>
        <p:nvSpPr>
          <p:cNvPr id="2" name="Title 1">
            <a:extLst>
              <a:ext uri="{FF2B5EF4-FFF2-40B4-BE49-F238E27FC236}">
                <a16:creationId xmlns:a16="http://schemas.microsoft.com/office/drawing/2014/main" id="{B1C226ED-FC3B-3D07-27D4-BC2842ED3828}"/>
              </a:ext>
            </a:extLst>
          </p:cNvPr>
          <p:cNvSpPr txBox="1">
            <a:spLocks/>
          </p:cNvSpPr>
          <p:nvPr/>
        </p:nvSpPr>
        <p:spPr>
          <a:xfrm>
            <a:off x="10638743" y="221772"/>
            <a:ext cx="954428" cy="421788"/>
          </a:xfrm>
          <a:prstGeom prst="rect">
            <a:avLst/>
          </a:prstGeom>
          <a:ln w="28575">
            <a:solidFill>
              <a:srgbClr val="FF0000"/>
            </a:solidFill>
          </a:ln>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b="1" dirty="0">
                <a:solidFill>
                  <a:srgbClr val="FF0000"/>
                </a:solidFill>
              </a:rPr>
              <a:t>非公開</a:t>
            </a:r>
            <a:endParaRPr kumimoji="1" lang="en-US" sz="1400" b="1" dirty="0">
              <a:solidFill>
                <a:srgbClr val="FF0000"/>
              </a:solidFill>
            </a:endParaRPr>
          </a:p>
        </p:txBody>
      </p:sp>
      <p:sp>
        <p:nvSpPr>
          <p:cNvPr id="3" name="テキスト ボックス 2">
            <a:extLst>
              <a:ext uri="{FF2B5EF4-FFF2-40B4-BE49-F238E27FC236}">
                <a16:creationId xmlns:a16="http://schemas.microsoft.com/office/drawing/2014/main" id="{C0EFC382-07BD-5472-D84F-94BA86080128}"/>
              </a:ext>
            </a:extLst>
          </p:cNvPr>
          <p:cNvSpPr txBox="1"/>
          <p:nvPr/>
        </p:nvSpPr>
        <p:spPr>
          <a:xfrm>
            <a:off x="645898" y="6614011"/>
            <a:ext cx="6450227" cy="2381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50" dirty="0">
                <a:solidFill>
                  <a:schemeClr val="tx1"/>
                </a:solidFill>
              </a:rPr>
              <a:t>※</a:t>
            </a:r>
            <a:r>
              <a:rPr kumimoji="1" lang="ja-JP" altLang="en-US" sz="1050" dirty="0">
                <a:solidFill>
                  <a:schemeClr val="tx1"/>
                </a:solidFill>
              </a:rPr>
              <a:t>人事異動等があった場合においても適切な管理を行うことのできる体制となっているかという点にも留意</a:t>
            </a:r>
          </a:p>
        </p:txBody>
      </p:sp>
    </p:spTree>
    <p:extLst>
      <p:ext uri="{BB962C8B-B14F-4D97-AF65-F5344CB8AC3E}">
        <p14:creationId xmlns:p14="http://schemas.microsoft.com/office/powerpoint/2010/main" val="36240388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2</a:t>
            </a:r>
            <a:r>
              <a:rPr kumimoji="1" lang="ja-JP" altLang="en-US" sz="2000" dirty="0"/>
              <a:t>）技術流出防止措置（技術移転防止</a:t>
            </a:r>
            <a:r>
              <a:rPr kumimoji="1" lang="en-US" altLang="ja-JP" sz="2000" dirty="0"/>
              <a:t>(</a:t>
            </a:r>
            <a:r>
              <a:rPr kumimoji="1" lang="ja-JP" altLang="en-US" sz="2000" dirty="0"/>
              <a:t>事前相談</a:t>
            </a:r>
            <a:r>
              <a:rPr kumimoji="1" lang="en-US" altLang="ja-JP" sz="2000" dirty="0"/>
              <a:t>)</a:t>
            </a:r>
            <a:r>
              <a:rPr kumimoji="1" lang="ja-JP" altLang="en-US" sz="2000" dirty="0"/>
              <a:t>）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該当行為を行う場合に担当省庁への事前相談行い、その結果等を報告</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917452" cy="581209"/>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他者又は他国に対し、以下に掲げるいずれかの行為を行うに当たって、以下①又は②に該当する場合は、当該行為を実施する前に、十分な時間的余裕をもって</a:t>
            </a:r>
            <a:r>
              <a:rPr lang="ja-JP" altLang="en-US" sz="1400" b="1" u="sng" dirty="0">
                <a:ea typeface="Meiryo UI" panose="020B0604030504040204" pitchFamily="50" charset="-128"/>
                <a:cs typeface="ＭＳ 明朝" panose="02020609040205080304" pitchFamily="17" charset="-128"/>
              </a:rPr>
              <a:t>担当省庁に事前に相談し、その結果等を報告（当該行為を実施していない場合は、その旨を報告）</a:t>
            </a:r>
            <a:endParaRPr lang="en-US" altLang="ja-JP" sz="1400" b="1" u="sng" dirty="0">
              <a:ea typeface="Meiryo UI" panose="020B0604030504040204" pitchFamily="50" charset="-128"/>
              <a:cs typeface="ＭＳ 明朝" panose="02020609040205080304" pitchFamily="17" charset="-128"/>
            </a:endParaRPr>
          </a:p>
        </p:txBody>
      </p:sp>
      <p:sp>
        <p:nvSpPr>
          <p:cNvPr id="6" name="ee4pContent3">
            <a:extLst>
              <a:ext uri="{FF2B5EF4-FFF2-40B4-BE49-F238E27FC236}">
                <a16:creationId xmlns:a16="http://schemas.microsoft.com/office/drawing/2014/main" id="{EFECE672-D84A-568F-9998-29C233B31691}"/>
              </a:ext>
            </a:extLst>
          </p:cNvPr>
          <p:cNvSpPr txBox="1"/>
          <p:nvPr/>
        </p:nvSpPr>
        <p:spPr>
          <a:xfrm>
            <a:off x="645898" y="1809697"/>
            <a:ext cx="10934700" cy="2400657"/>
          </a:xfrm>
          <a:prstGeom prst="rect">
            <a:avLst/>
          </a:prstGeom>
          <a:noFill/>
          <a:ln w="19050" cap="rnd"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sp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200" dirty="0">
                <a:ea typeface="Meiryo UI" panose="020B0604030504040204" pitchFamily="50" charset="-128"/>
              </a:rPr>
              <a:t>① コア重要技術等の強制的な技術移転のおそれがあること又は次に掲げる他者の属性によりコア重要技術等の流出のおそれがあることを申請者が知った場合</a:t>
            </a:r>
          </a:p>
          <a:p>
            <a:pPr marL="108000" lvl="1" indent="0">
              <a:buSzPct val="100000"/>
              <a:buNone/>
            </a:pPr>
            <a:r>
              <a:rPr kumimoji="1" lang="ja-JP" altLang="en-US" sz="1200" dirty="0">
                <a:ea typeface="Meiryo UI" panose="020B0604030504040204" pitchFamily="50" charset="-128"/>
              </a:rPr>
              <a:t>　イ　過去五年間において、国際連合の決議その他国際的な基準に違反した実績がある者</a:t>
            </a:r>
          </a:p>
          <a:p>
            <a:pPr marL="108000" lvl="1" indent="0">
              <a:buSzPct val="100000"/>
              <a:buNone/>
            </a:pPr>
            <a:r>
              <a:rPr kumimoji="1" lang="ja-JP" altLang="en-US" sz="1200" dirty="0">
                <a:ea typeface="Meiryo UI" panose="020B0604030504040204" pitchFamily="50" charset="-128"/>
              </a:rPr>
              <a:t>　ロ　外国政府等による影響を受けて事業を行う者</a:t>
            </a:r>
          </a:p>
          <a:p>
            <a:pPr marL="108000" lvl="1" indent="0">
              <a:buSzPct val="100000"/>
              <a:buNone/>
            </a:pPr>
            <a:r>
              <a:rPr kumimoji="1" lang="ja-JP" altLang="en-US" sz="1200" dirty="0">
                <a:ea typeface="Meiryo UI" panose="020B0604030504040204" pitchFamily="50" charset="-128"/>
              </a:rPr>
              <a:t>②①に掲げるおそれがあるとして担当省庁から事前相談をすべき旨の連絡を受けた場合</a:t>
            </a:r>
          </a:p>
          <a:p>
            <a:pPr marL="108000" lvl="1" indent="0">
              <a:buSzPct val="100000"/>
              <a:buNone/>
            </a:pPr>
            <a:endParaRPr kumimoji="1" lang="en-US" altLang="ja-JP" sz="1200" dirty="0">
              <a:ea typeface="Meiryo UI" panose="020B0604030504040204" pitchFamily="50" charset="-128"/>
            </a:endParaRPr>
          </a:p>
          <a:p>
            <a:pPr marL="108000" lvl="1" indent="0">
              <a:buSzPct val="100000"/>
              <a:buNone/>
            </a:pPr>
            <a:r>
              <a:rPr kumimoji="1" lang="ja-JP" altLang="en-US" sz="1200" dirty="0">
                <a:ea typeface="Meiryo UI" panose="020B0604030504040204" pitchFamily="50" charset="-128"/>
              </a:rPr>
              <a:t>＜他者又は他国に対する行為＞</a:t>
            </a:r>
          </a:p>
          <a:p>
            <a:pPr marL="539750" lvl="1" indent="-43180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ⅰ</a:t>
            </a:r>
            <a:r>
              <a:rPr kumimoji="1" lang="ja-JP" altLang="en-US" sz="1200" dirty="0">
                <a:ea typeface="Meiryo UI" panose="020B0604030504040204" pitchFamily="50" charset="-128"/>
              </a:rPr>
              <a:t>）他者（実施者の子会社を含む。以下同じ。）に対し、コア重要技術等に係る知的財産権を移転する、研究開発・社会実装計画の対象とする取組に係る事業を譲渡する等、コア重要技術等そのものを移転する</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ⅱ</a:t>
            </a:r>
            <a:r>
              <a:rPr kumimoji="1" lang="ja-JP" altLang="en-US" sz="1200" dirty="0">
                <a:ea typeface="Meiryo UI" panose="020B0604030504040204" pitchFamily="50" charset="-128"/>
              </a:rPr>
              <a:t>）他者に対し、コア重要技術等を提供する</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ⅲ</a:t>
            </a:r>
            <a:r>
              <a:rPr kumimoji="1" lang="ja-JP" altLang="en-US" sz="1200" dirty="0">
                <a:ea typeface="Meiryo UI" panose="020B0604030504040204" pitchFamily="50" charset="-128"/>
              </a:rPr>
              <a:t>）他者と、コア重要技術等に関する共同研究開発を行う</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ⅳ</a:t>
            </a:r>
            <a:r>
              <a:rPr kumimoji="1" lang="ja-JP" altLang="en-US" sz="1200" dirty="0">
                <a:ea typeface="Meiryo UI" panose="020B0604030504040204" pitchFamily="50" charset="-128"/>
              </a:rPr>
              <a:t>）他国において、コア重要技術等に係る研究開発を行う</a:t>
            </a:r>
          </a:p>
          <a:p>
            <a:pPr marL="539750" lvl="1" indent="-43180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ⅴ</a:t>
            </a:r>
            <a:r>
              <a:rPr kumimoji="1" lang="ja-JP" altLang="en-US" sz="1200" dirty="0">
                <a:ea typeface="Meiryo UI" panose="020B0604030504040204" pitchFamily="50" charset="-128"/>
              </a:rPr>
              <a:t>）他国において、コア重要技術等を⽤いた製品等を⽣産する拠点を建設し、又は既存の⽣産拠点における設備投資を行い、結果として当該⽣産拠点における当該製品等の製造能力が</a:t>
            </a:r>
            <a:r>
              <a:rPr kumimoji="1" lang="en-US" altLang="ja-JP" sz="1200" dirty="0">
                <a:ea typeface="Meiryo UI" panose="020B0604030504040204" pitchFamily="50" charset="-128"/>
              </a:rPr>
              <a:t>10</a:t>
            </a:r>
            <a:r>
              <a:rPr kumimoji="1" lang="ja-JP" altLang="en-US" sz="1200" dirty="0">
                <a:ea typeface="Meiryo UI" panose="020B0604030504040204" pitchFamily="50" charset="-128"/>
              </a:rPr>
              <a:t>％を超える割合で増強する（ただし、当該⽣産拠点で⽣産する当該製品等の</a:t>
            </a:r>
            <a:r>
              <a:rPr kumimoji="1" lang="en-US" altLang="ja-JP" sz="1200" dirty="0">
                <a:ea typeface="Meiryo UI" panose="020B0604030504040204" pitchFamily="50" charset="-128"/>
              </a:rPr>
              <a:t>85</a:t>
            </a:r>
            <a:r>
              <a:rPr kumimoji="1" lang="ja-JP" altLang="en-US" sz="1200" dirty="0">
                <a:ea typeface="Meiryo UI" panose="020B0604030504040204" pitchFamily="50" charset="-128"/>
              </a:rPr>
              <a:t>％以上が当該他国で消費される場合を除く。）</a:t>
            </a:r>
            <a:endParaRPr kumimoji="1" lang="en-US" altLang="ja-JP" sz="1200" dirty="0">
              <a:ea typeface="Meiryo UI" panose="020B0604030504040204" pitchFamily="50" charset="-128"/>
            </a:endParaRPr>
          </a:p>
        </p:txBody>
      </p:sp>
      <p:sp>
        <p:nvSpPr>
          <p:cNvPr id="2" name="ee4pContent3">
            <a:extLst>
              <a:ext uri="{FF2B5EF4-FFF2-40B4-BE49-F238E27FC236}">
                <a16:creationId xmlns:a16="http://schemas.microsoft.com/office/drawing/2014/main" id="{03CAD343-A3BD-2D2A-51DD-28A9A2D3D945}"/>
              </a:ext>
            </a:extLst>
          </p:cNvPr>
          <p:cNvSpPr txBox="1"/>
          <p:nvPr/>
        </p:nvSpPr>
        <p:spPr>
          <a:xfrm>
            <a:off x="628650" y="4392558"/>
            <a:ext cx="1557370" cy="215444"/>
          </a:xfrm>
          <a:prstGeom prst="rect">
            <a:avLst/>
          </a:prstGeom>
          <a:noFill/>
          <a:ln w="19050"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sp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b="1" dirty="0">
                <a:ea typeface="Meiryo UI" panose="020B0604030504040204" pitchFamily="50" charset="-128"/>
              </a:rPr>
              <a:t>＜結果等の報告＞</a:t>
            </a:r>
            <a:endParaRPr kumimoji="1" lang="en-US" altLang="ja-JP" sz="1400" b="1" dirty="0">
              <a:ea typeface="Meiryo UI" panose="020B0604030504040204" pitchFamily="50" charset="-128"/>
            </a:endParaRPr>
          </a:p>
        </p:txBody>
      </p:sp>
      <p:sp>
        <p:nvSpPr>
          <p:cNvPr id="5" name="ee4pContent3">
            <a:extLst>
              <a:ext uri="{FF2B5EF4-FFF2-40B4-BE49-F238E27FC236}">
                <a16:creationId xmlns:a16="http://schemas.microsoft.com/office/drawing/2014/main" id="{AA2C0327-CFA0-918E-29DA-544376DF5B75}"/>
              </a:ext>
            </a:extLst>
          </p:cNvPr>
          <p:cNvSpPr txBox="1"/>
          <p:nvPr/>
        </p:nvSpPr>
        <p:spPr>
          <a:xfrm>
            <a:off x="645898" y="4608002"/>
            <a:ext cx="10934700" cy="2061086"/>
          </a:xfrm>
          <a:prstGeom prst="rect">
            <a:avLst/>
          </a:prstGeom>
          <a:noFill/>
          <a:ln w="19050" cap="rnd"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200" dirty="0">
                <a:ea typeface="Meiryo UI" panose="020B0604030504040204" pitchFamily="50" charset="-128"/>
              </a:rPr>
              <a:t>例：（事前相談結果）</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Ｘ国において、同国を拠点とする１００％子会社に実証試験の一部を外注する計画があったところ、●月●日に○○省＊＊＊課に事前相談を実施。～～という条件の下、計画どおりに実証試験を●月に実施済。</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Ｙ国のＺ社から、ＧＩ基金事業における研究開発に関係するコア重要技術に関する問い合わせがあったところ、●月●日に○○省＊＊＊課に事前相談を実施。結果、問い合わせには応じないこととした。</a:t>
            </a:r>
            <a:endParaRPr kumimoji="1" lang="en-US" altLang="ja-JP" sz="1200" dirty="0">
              <a:ea typeface="Meiryo UI" panose="020B0604030504040204" pitchFamily="50" charset="-128"/>
            </a:endParaRPr>
          </a:p>
          <a:p>
            <a:pPr marL="108000" lvl="1" indent="0">
              <a:buSzPct val="100000"/>
              <a:buNone/>
            </a:pPr>
            <a:endParaRPr kumimoji="1" lang="en-US" altLang="ja-JP" sz="1200" dirty="0">
              <a:ea typeface="Meiryo UI" panose="020B0604030504040204" pitchFamily="50" charset="-128"/>
            </a:endParaRPr>
          </a:p>
          <a:p>
            <a:pPr marL="108000" lvl="1" indent="0">
              <a:buSzPct val="100000"/>
              <a:buNone/>
            </a:pPr>
            <a:r>
              <a:rPr kumimoji="1" lang="ja-JP" altLang="en-US" sz="1200" dirty="0">
                <a:ea typeface="Meiryo UI" panose="020B0604030504040204" pitchFamily="50" charset="-128"/>
              </a:rPr>
              <a:t>例：（該当行為をしていない場合の報告）</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外国企業との共同研究等は特段行っていない。</a:t>
            </a:r>
          </a:p>
          <a:p>
            <a:pPr lvl="1">
              <a:buSzPct val="100000"/>
              <a:buFont typeface="Wingdings" panose="05000000000000000000" pitchFamily="2" charset="2"/>
              <a:buChar char="l"/>
            </a:pPr>
            <a:r>
              <a:rPr kumimoji="1" lang="ja-JP" altLang="en-US" sz="1200" dirty="0">
                <a:ea typeface="Meiryo UI" panose="020B0604030504040204" pitchFamily="50" charset="-128"/>
              </a:rPr>
              <a:t>２０２４年度においては、外国企業Ａ社（Ｘ国籍）との共同研究を実施したが、要件に該当するような者ではなく、●●に係る基礎検討において助言をいただいたものであり、コア重要技術等の提供は行っていない。</a:t>
            </a:r>
            <a:endParaRPr kumimoji="1" lang="en-US" altLang="ja-JP" sz="1200" dirty="0">
              <a:ea typeface="Meiryo UI" panose="020B0604030504040204" pitchFamily="50" charset="-128"/>
            </a:endParaRPr>
          </a:p>
        </p:txBody>
      </p:sp>
      <p:sp>
        <p:nvSpPr>
          <p:cNvPr id="4" name="Title 1">
            <a:extLst>
              <a:ext uri="{FF2B5EF4-FFF2-40B4-BE49-F238E27FC236}">
                <a16:creationId xmlns:a16="http://schemas.microsoft.com/office/drawing/2014/main" id="{CBF9C46F-EFCD-76BB-5254-41299F936C98}"/>
              </a:ext>
            </a:extLst>
          </p:cNvPr>
          <p:cNvSpPr txBox="1">
            <a:spLocks/>
          </p:cNvSpPr>
          <p:nvPr/>
        </p:nvSpPr>
        <p:spPr>
          <a:xfrm>
            <a:off x="10638743" y="221772"/>
            <a:ext cx="954428" cy="421788"/>
          </a:xfrm>
          <a:prstGeom prst="rect">
            <a:avLst/>
          </a:prstGeom>
          <a:ln w="28575">
            <a:solidFill>
              <a:srgbClr val="FF0000"/>
            </a:solidFill>
          </a:ln>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b="1" dirty="0">
                <a:solidFill>
                  <a:srgbClr val="FF0000"/>
                </a:solidFill>
              </a:rPr>
              <a:t>非公開</a:t>
            </a:r>
            <a:endParaRPr kumimoji="1" lang="en-US" sz="1400" b="1" dirty="0">
              <a:solidFill>
                <a:srgbClr val="FF0000"/>
              </a:solidFill>
            </a:endParaRPr>
          </a:p>
        </p:txBody>
      </p:sp>
    </p:spTree>
    <p:extLst>
      <p:ext uri="{BB962C8B-B14F-4D97-AF65-F5344CB8AC3E}">
        <p14:creationId xmlns:p14="http://schemas.microsoft.com/office/powerpoint/2010/main" val="12292735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lang="en-US" altLang="ja-JP" sz="2000" dirty="0"/>
              <a:t>3</a:t>
            </a:r>
            <a:r>
              <a:rPr lang="ja-JP" altLang="en-US" sz="2000" dirty="0"/>
              <a:t>）提案者情報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83960969"/>
              </p:ext>
            </p:extLst>
          </p:nvPr>
        </p:nvGraphicFramePr>
        <p:xfrm>
          <a:off x="343844" y="2955764"/>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2591313"/>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401423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4103857204"/>
              </p:ext>
            </p:extLst>
          </p:nvPr>
        </p:nvGraphicFramePr>
        <p:xfrm>
          <a:off x="356583" y="4379717"/>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9151c5b6-2333-429d-abf0-0378f5e583c1}" enabled="0" method="" siteId="{9151c5b6-2333-429d-abf0-0378f5e583c1}" removed="1"/>
</clbl:labelList>
</file>

<file path=docProps/app.xml><?xml version="1.0" encoding="utf-8"?>
<Properties xmlns="http://schemas.openxmlformats.org/officeDocument/2006/extended-properties" xmlns:vt="http://schemas.openxmlformats.org/officeDocument/2006/docPropsVTypes">
  <Template/>
  <TotalTime>0</TotalTime>
  <Words>9696</Words>
  <Application>Microsoft Office PowerPoint</Application>
  <PresentationFormat>ワイド画面</PresentationFormat>
  <Paragraphs>1104</Paragraphs>
  <Slides>32</Slides>
  <Notes>3</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スライド タイトル</vt:lpstr>
      </vt:variant>
      <vt:variant>
        <vt:i4>32</vt:i4>
      </vt:variant>
      <vt:variant>
        <vt:lpstr>目的別スライド ショー</vt:lpstr>
      </vt:variant>
      <vt:variant>
        <vt:i4>1</vt:i4>
      </vt:variant>
    </vt:vector>
  </HeadingPairs>
  <TitlesOfParts>
    <vt:vector size="39" baseType="lpstr">
      <vt:lpstr>Meiryo UI</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2025-10-14T02:59:08Z</dcterms:created>
  <dcterms:modified xsi:type="dcterms:W3CDTF">2025-10-14T02:59:35Z</dcterms:modified>
</cp:coreProperties>
</file>