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17"/>
  </p:notesMasterIdLst>
  <p:sldIdLst>
    <p:sldId id="262" r:id="rId3"/>
    <p:sldId id="263" r:id="rId4"/>
    <p:sldId id="282" r:id="rId5"/>
    <p:sldId id="264" r:id="rId6"/>
    <p:sldId id="287" r:id="rId7"/>
    <p:sldId id="284" r:id="rId8"/>
    <p:sldId id="266" r:id="rId9"/>
    <p:sldId id="276" r:id="rId10"/>
    <p:sldId id="268" r:id="rId11"/>
    <p:sldId id="288" r:id="rId12"/>
    <p:sldId id="281" r:id="rId13"/>
    <p:sldId id="279" r:id="rId14"/>
    <p:sldId id="291" r:id="rId15"/>
    <p:sldId id="285" r:id="rId1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6279" autoAdjust="0"/>
  </p:normalViewPr>
  <p:slideViewPr>
    <p:cSldViewPr>
      <p:cViewPr varScale="1">
        <p:scale>
          <a:sx n="114" d="100"/>
          <a:sy n="114" d="100"/>
        </p:scale>
        <p:origin x="438"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12</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2025/10/29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2025/10/29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2025/10/29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2025/10/29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2025/10/29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2025/10/29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2025/10/29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P.14</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a:latin typeface="+mn-ea"/>
              </a:rPr>
              <a:t>b4</a:t>
            </a:r>
            <a:r>
              <a:rPr lang="ja-JP" altLang="en-US">
                <a:latin typeface="+mn-ea"/>
              </a:rPr>
              <a:t>）</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5364088" y="3356992"/>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：○年間（２０２５年●月～２０●●年●月）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a:latin typeface="+mn-ea"/>
              </a:rPr>
              <a:t>○○○百万円</a:t>
            </a:r>
            <a:endParaRPr lang="ja-JP" altLang="en-US" sz="2000" dirty="0">
              <a:latin typeface="+mn-ea"/>
            </a:endParaRPr>
          </a:p>
        </p:txBody>
      </p:sp>
      <p:sp>
        <p:nvSpPr>
          <p:cNvPr id="6" name="テキスト ボックス 5"/>
          <p:cNvSpPr txBox="1"/>
          <p:nvPr/>
        </p:nvSpPr>
        <p:spPr>
          <a:xfrm>
            <a:off x="5364088" y="367348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en-US" altLang="ja-JP" sz="1200">
                <a:solidFill>
                  <a:srgbClr val="0070C0"/>
                </a:solidFill>
                <a:latin typeface="+mn-ea"/>
              </a:rPr>
              <a:t>6.</a:t>
            </a:r>
            <a:r>
              <a:rPr lang="ja-JP" altLang="en-US" sz="1200">
                <a:solidFill>
                  <a:srgbClr val="0070C0"/>
                </a:solidFill>
                <a:latin typeface="+mn-ea"/>
              </a:rPr>
              <a:t>グリーントランスフォーメーション</a:t>
            </a:r>
            <a:r>
              <a:rPr lang="ja-JP" altLang="en-US" sz="1200" dirty="0">
                <a:solidFill>
                  <a:srgbClr val="0070C0"/>
                </a:solidFill>
                <a:latin typeface="+mn-ea"/>
              </a:rPr>
              <a:t>（ＧＸ）の実現に向けた研究成果の社会実装へのコミット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・別添１：提案書＞（別紙）事業化計画書のうち、６．項について要約して簡潔に記載ください。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665A3ACE-5659-D0A4-C1FE-CCEFA6205532}"/>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127340145"/>
              </p:ext>
            </p:extLst>
          </p:nvPr>
        </p:nvGraphicFramePr>
        <p:xfrm>
          <a:off x="215517" y="1364050"/>
          <a:ext cx="8712966" cy="5432523"/>
        </p:xfrm>
        <a:graphic>
          <a:graphicData uri="http://schemas.openxmlformats.org/drawingml/2006/table">
            <a:tbl>
              <a:tblPr firstRow="1" bandRow="1">
                <a:tableStyleId>{5C22544A-7EE6-4342-B048-85BDC9FD1C3A}</a:tableStyleId>
              </a:tblPr>
              <a:tblGrid>
                <a:gridCol w="288029">
                  <a:extLst>
                    <a:ext uri="{9D8B030D-6E8A-4147-A177-3AD203B41FA5}">
                      <a16:colId xmlns:a16="http://schemas.microsoft.com/office/drawing/2014/main" val="20000"/>
                    </a:ext>
                  </a:extLst>
                </a:gridCol>
                <a:gridCol w="1296145">
                  <a:extLst>
                    <a:ext uri="{9D8B030D-6E8A-4147-A177-3AD203B41FA5}">
                      <a16:colId xmlns:a16="http://schemas.microsoft.com/office/drawing/2014/main" val="3903547067"/>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gridSpan="2">
                  <a:txBody>
                    <a:bodyPr/>
                    <a:lstStyle/>
                    <a:p>
                      <a:endParaRPr kumimoji="1" lang="ja-JP" altLang="en-US" dirty="0"/>
                    </a:p>
                  </a:txBody>
                  <a:tcPr/>
                </a:tc>
                <a:tc hMerge="1">
                  <a:txBody>
                    <a:bodyPr/>
                    <a:lstStyle/>
                    <a:p>
                      <a:endParaRPr kumimoji="1" lang="ja-JP" altLang="en-US"/>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gridSpan="2">
                  <a:txBody>
                    <a:bodyPr/>
                    <a:lstStyle/>
                    <a:p>
                      <a:r>
                        <a:rPr kumimoji="1" lang="ja-JP" altLang="en-US" dirty="0"/>
                        <a:t>（株）〇〇〇〇</a:t>
                      </a:r>
                      <a:endParaRPr kumimoji="1" lang="en-US" altLang="ja-JP" dirty="0"/>
                    </a:p>
                    <a:p>
                      <a:endParaRPr kumimoji="1" lang="ja-JP" altLang="en-US" dirty="0"/>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〇〇〇</a:t>
                      </a:r>
                      <a:endParaRPr kumimoji="1" lang="en-US" altLang="ja-JP"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endParaRPr kumimoji="1" lang="ja-JP" altLang="en-US" dirty="0"/>
                    </a:p>
                  </a:txBody>
                  <a:tcPr/>
                </a:tc>
                <a:tc>
                  <a:txBody>
                    <a:bodyPr/>
                    <a:lstStyle/>
                    <a:p>
                      <a:r>
                        <a:rPr kumimoji="1" lang="ja-JP" altLang="en-US" sz="1400" dirty="0"/>
                        <a:t>うち公共性・公益性があると考える共同研究</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r h="616944">
                <a:tc gridSpan="2">
                  <a:txBody>
                    <a:bodyPr/>
                    <a:lstStyle/>
                    <a:p>
                      <a:r>
                        <a:rPr kumimoji="1" lang="ja-JP" altLang="en-US" dirty="0"/>
                        <a:t>合計</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616944">
                <a:tc gridSpan="2">
                  <a:txBody>
                    <a:bodyPr/>
                    <a:lstStyle/>
                    <a:p>
                      <a:r>
                        <a:rPr kumimoji="1" lang="ja-JP" altLang="en-US" dirty="0"/>
                        <a:t>助成金（</a:t>
                      </a:r>
                      <a:r>
                        <a:rPr kumimoji="1" lang="en-US" altLang="ja-JP" dirty="0"/>
                        <a:t>NEDO</a:t>
                      </a:r>
                      <a:r>
                        <a:rPr kumimoji="1" lang="ja-JP" altLang="en-US" dirty="0"/>
                        <a:t>負担分）の額</a:t>
                      </a:r>
                    </a:p>
                  </a:txBody>
                  <a:tcPr/>
                </a:tc>
                <a:tc hMerge="1">
                  <a:txBody>
                    <a:bodyPr/>
                    <a:lstStyle/>
                    <a:p>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11</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6" name="テキスト ボックス 5">
            <a:extLst>
              <a:ext uri="{FF2B5EF4-FFF2-40B4-BE49-F238E27FC236}">
                <a16:creationId xmlns:a16="http://schemas.microsoft.com/office/drawing/2014/main" id="{B4DA2A08-7A25-82C9-20B0-644E79347F7A}"/>
              </a:ext>
            </a:extLst>
          </p:cNvPr>
          <p:cNvSpPr txBox="1"/>
          <p:nvPr/>
        </p:nvSpPr>
        <p:spPr>
          <a:xfrm>
            <a:off x="5436096" y="54626"/>
            <a:ext cx="356765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位を四捨五入）という単位で記載いても結構です。</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752665834"/>
              </p:ext>
            </p:extLst>
          </p:nvPr>
        </p:nvGraphicFramePr>
        <p:xfrm>
          <a:off x="251520" y="1403568"/>
          <a:ext cx="8640961" cy="4588526"/>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471778">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471778">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471778">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471778">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471778">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471778">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471778">
                <a:tc>
                  <a:txBody>
                    <a:bodyPr/>
                    <a:lstStyle/>
                    <a:p>
                      <a:r>
                        <a:rPr kumimoji="1" lang="ja-JP" altLang="en-US" dirty="0"/>
                        <a:t>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814302">
                <a:tc>
                  <a:txBody>
                    <a:bodyPr/>
                    <a:lstStyle/>
                    <a:p>
                      <a:r>
                        <a:rPr kumimoji="1" lang="ja-JP" altLang="en-US" dirty="0"/>
                        <a:t>委託費・共同研究費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471778">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3" name="正方形/長方形 2"/>
          <p:cNvSpPr/>
          <p:nvPr/>
        </p:nvSpPr>
        <p:spPr>
          <a:xfrm>
            <a:off x="251524" y="953509"/>
            <a:ext cx="1800493" cy="369332"/>
          </a:xfrm>
          <a:prstGeom prst="rect">
            <a:avLst/>
          </a:prstGeom>
        </p:spPr>
        <p:txBody>
          <a:bodyPr wrap="none">
            <a:spAutoFit/>
          </a:bodyPr>
          <a:lstStyle/>
          <a:p>
            <a:r>
              <a:rPr lang="en-US" altLang="ja-JP" dirty="0"/>
              <a:t>【</a:t>
            </a:r>
            <a:r>
              <a:rPr lang="ja-JP" altLang="en-US" dirty="0"/>
              <a:t>助成対象費用</a:t>
            </a:r>
            <a:r>
              <a:rPr lang="en-US" altLang="ja-JP" dirty="0"/>
              <a:t>】</a:t>
            </a:r>
            <a:endParaRPr lang="ja-JP" altLang="en-US" dirty="0"/>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12</a:t>
            </a:fld>
            <a:endParaRPr lang="ja-JP" altLang="en-US" dirty="0">
              <a:solidFill>
                <a:prstClr val="black">
                  <a:tint val="75000"/>
                </a:prstClr>
              </a:solidFill>
            </a:endParaRPr>
          </a:p>
        </p:txBody>
      </p:sp>
      <p:sp>
        <p:nvSpPr>
          <p:cNvPr id="8" name="正方形/長方形 7"/>
          <p:cNvSpPr/>
          <p:nvPr/>
        </p:nvSpPr>
        <p:spPr>
          <a:xfrm>
            <a:off x="251524" y="6017256"/>
            <a:ext cx="6963766" cy="738664"/>
          </a:xfrm>
          <a:prstGeom prst="rect">
            <a:avLst/>
          </a:prstGeom>
        </p:spPr>
        <p:txBody>
          <a:bodyPr wrap="none">
            <a:spAutoFit/>
          </a:bodyPr>
          <a:lstStyle/>
          <a:p>
            <a:r>
              <a:rPr lang="en-US" altLang="ja-JP" sz="1400" dirty="0"/>
              <a:t>※</a:t>
            </a:r>
            <a:r>
              <a:rPr lang="ja-JP" altLang="en-US" sz="1400" dirty="0"/>
              <a:t>学術機関等に対する</a:t>
            </a:r>
            <a:r>
              <a:rPr lang="en-US" altLang="ja-JP" sz="1400" dirty="0"/>
              <a:t>IV.</a:t>
            </a:r>
            <a:r>
              <a:rPr lang="ja-JP" altLang="en-US" sz="1400" dirty="0"/>
              <a:t>委託費・共同研究費の場合は「間接経費」の積算が可能です。</a:t>
            </a:r>
            <a:endParaRPr lang="en-US" altLang="ja-JP" sz="1400" dirty="0"/>
          </a:p>
          <a:p>
            <a:r>
              <a:rPr lang="ja-JP" altLang="en-US" sz="1400" dirty="0"/>
              <a:t>　 間接経費を積算に含める場合は上の表に“行”を追加して記載ください。</a:t>
            </a:r>
            <a:endParaRPr lang="en-US" altLang="ja-JP" sz="1400" dirty="0"/>
          </a:p>
          <a:p>
            <a:r>
              <a:rPr lang="en-US" altLang="ja-JP" sz="1400" dirty="0"/>
              <a:t>※</a:t>
            </a:r>
            <a:r>
              <a:rPr lang="ja-JP" altLang="en-US" sz="1400" dirty="0"/>
              <a:t>学術機関等に対する共同研究は、補助率によらず、定額助成とすることが可能です。</a:t>
            </a: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6156176" y="692696"/>
            <a:ext cx="2808312"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（委託先・共同研究先がある場合はカッコ書きで記載ください）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253635"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先端半導体製造技術の開発（助成）</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a:p>
            <a:pPr>
              <a:tabLst>
                <a:tab pos="2600325" algn="l"/>
              </a:tabLst>
            </a:pPr>
            <a:r>
              <a:rPr lang="ja-JP" altLang="en-US" sz="1200" i="1" dirty="0">
                <a:solidFill>
                  <a:schemeClr val="bg1"/>
                </a:solidFill>
                <a:latin typeface="+mn-ea"/>
              </a:rPr>
              <a:t>・学術機関等との共同研究のうち公共性・公益性があると考える研究開発については、事業項目内にその旨と理由を記載ください。</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grpSp>
        <p:nvGrpSpPr>
          <p:cNvPr id="30" name="Group 2734"/>
          <p:cNvGrpSpPr>
            <a:grpSpLocks/>
          </p:cNvGrpSpPr>
          <p:nvPr/>
        </p:nvGrpSpPr>
        <p:grpSpPr bwMode="auto">
          <a:xfrm>
            <a:off x="1115616" y="1869302"/>
            <a:ext cx="6696744" cy="4007970"/>
            <a:chOff x="4636" y="9861"/>
            <a:chExt cx="6368" cy="3735"/>
          </a:xfrm>
        </p:grpSpPr>
        <p:sp>
          <p:nvSpPr>
            <p:cNvPr id="31" name="Text Box 914"/>
            <p:cNvSpPr txBox="1">
              <a:spLocks noChangeArrowheads="1"/>
            </p:cNvSpPr>
            <p:nvPr/>
          </p:nvSpPr>
          <p:spPr bwMode="auto">
            <a:xfrm>
              <a:off x="4636" y="10341"/>
              <a:ext cx="2608" cy="1191"/>
            </a:xfrm>
            <a:prstGeom prst="rect">
              <a:avLst/>
            </a:prstGeom>
            <a:solidFill>
              <a:srgbClr val="FFFFFF"/>
            </a:solidFill>
            <a:ln w="6350">
              <a:solidFill>
                <a:srgbClr val="000000"/>
              </a:solidFill>
              <a:miter lim="800000"/>
              <a:headEnd/>
              <a:tailEnd/>
            </a:ln>
          </p:spPr>
          <p:txBody>
            <a:bodyPr rot="0" vert="horz" wrap="square" lIns="0" tIns="144000" rIns="0" bIns="144000" anchor="ctr"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○○○株式会社</a:t>
              </a:r>
            </a:p>
          </p:txBody>
        </p:sp>
        <p:sp>
          <p:nvSpPr>
            <p:cNvPr id="32" name="AutoShape 907"/>
            <p:cNvSpPr>
              <a:spLocks/>
            </p:cNvSpPr>
            <p:nvPr/>
          </p:nvSpPr>
          <p:spPr bwMode="auto">
            <a:xfrm>
              <a:off x="7262" y="10221"/>
              <a:ext cx="1134" cy="1417"/>
            </a:xfrm>
            <a:prstGeom prst="leftBrace">
              <a:avLst>
                <a:gd name="adj1" fmla="val 0"/>
                <a:gd name="adj2" fmla="val 50000"/>
              </a:avLst>
            </a:pr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endParaRPr lang="ja-JP" altLang="en-US"/>
            </a:p>
          </p:txBody>
        </p:sp>
        <p:sp>
          <p:nvSpPr>
            <p:cNvPr id="33" name="Text Box 908"/>
            <p:cNvSpPr txBox="1">
              <a:spLocks noChangeArrowheads="1"/>
            </p:cNvSpPr>
            <p:nvPr/>
          </p:nvSpPr>
          <p:spPr bwMode="auto">
            <a:xfrm>
              <a:off x="8577" y="10584"/>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dirty="0">
                  <a:effectLst/>
                  <a:latin typeface="TmsRmn"/>
                  <a:ea typeface="ＭＳ 明朝" panose="02020609040205080304" pitchFamily="17" charset="-128"/>
                  <a:cs typeface="Times New Roman" panose="02020603050405020304" pitchFamily="18" charset="0"/>
                </a:rPr>
                <a:t>（○○○○を委託）</a:t>
              </a:r>
            </a:p>
          </p:txBody>
        </p:sp>
        <p:sp>
          <p:nvSpPr>
            <p:cNvPr id="35" name="Text Box 909"/>
            <p:cNvSpPr txBox="1">
              <a:spLocks noChangeArrowheads="1"/>
            </p:cNvSpPr>
            <p:nvPr/>
          </p:nvSpPr>
          <p:spPr bwMode="auto">
            <a:xfrm>
              <a:off x="8666" y="12081"/>
              <a:ext cx="207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（○○○○を委託）</a:t>
              </a:r>
            </a:p>
          </p:txBody>
        </p:sp>
        <p:sp>
          <p:nvSpPr>
            <p:cNvPr id="36" name="Text Box 910"/>
            <p:cNvSpPr txBox="1">
              <a:spLocks noChangeArrowheads="1"/>
            </p:cNvSpPr>
            <p:nvPr/>
          </p:nvSpPr>
          <p:spPr bwMode="auto">
            <a:xfrm>
              <a:off x="5002" y="13296"/>
              <a:ext cx="226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0" vert="horz" wrap="square" lIns="0" tIns="0" rIns="0" bIns="0" anchor="t" anchorCtr="0" upright="1">
              <a:noAutofit/>
            </a:bodyPr>
            <a:lstStyle/>
            <a:p>
              <a:pPr algn="just">
                <a:spcAft>
                  <a:spcPts val="0"/>
                </a:spcAft>
              </a:pPr>
              <a:r>
                <a:rPr lang="ja-JP" sz="1050" kern="100">
                  <a:effectLst/>
                  <a:latin typeface="TmsRmn"/>
                  <a:ea typeface="ＭＳ 明朝" panose="02020609040205080304" pitchFamily="17" charset="-128"/>
                  <a:cs typeface="Times New Roman" panose="02020603050405020304" pitchFamily="18" charset="0"/>
                </a:rPr>
                <a:t>（○○○を共同研究）</a:t>
              </a:r>
            </a:p>
          </p:txBody>
        </p:sp>
        <p:cxnSp>
          <p:nvCxnSpPr>
            <p:cNvPr id="37" name="Line 911"/>
            <p:cNvCxnSpPr>
              <a:cxnSpLocks noChangeShapeType="1"/>
            </p:cNvCxnSpPr>
            <p:nvPr/>
          </p:nvCxnSpPr>
          <p:spPr bwMode="auto">
            <a:xfrm>
              <a:off x="5940" y="11556"/>
              <a:ext cx="0" cy="96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38" name="Text Box 912"/>
            <p:cNvSpPr txBox="1">
              <a:spLocks noChangeArrowheads="1"/>
            </p:cNvSpPr>
            <p:nvPr/>
          </p:nvSpPr>
          <p:spPr bwMode="auto">
            <a:xfrm>
              <a:off x="8396" y="986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50" kern="100">
                  <a:effectLst/>
                  <a:latin typeface="TmsRmn"/>
                  <a:ea typeface="ＭＳ 明朝" panose="02020609040205080304" pitchFamily="17" charset="-128"/>
                  <a:cs typeface="Times New Roman" panose="02020603050405020304" pitchFamily="18" charset="0"/>
                </a:rPr>
                <a:t>△△△株式会社</a:t>
              </a:r>
            </a:p>
          </p:txBody>
        </p:sp>
        <p:sp>
          <p:nvSpPr>
            <p:cNvPr id="39" name="Text Box 913"/>
            <p:cNvSpPr txBox="1">
              <a:spLocks noChangeArrowheads="1"/>
            </p:cNvSpPr>
            <p:nvPr/>
          </p:nvSpPr>
          <p:spPr bwMode="auto">
            <a:xfrm>
              <a:off x="8396" y="11301"/>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indent="133350" algn="just">
                <a:spcAft>
                  <a:spcPts val="0"/>
                </a:spcAft>
              </a:pPr>
              <a:r>
                <a:rPr lang="ja-JP" sz="1050" kern="100">
                  <a:effectLst/>
                  <a:latin typeface="TmsRmn"/>
                  <a:ea typeface="ＭＳ 明朝" panose="02020609040205080304" pitchFamily="17" charset="-128"/>
                  <a:cs typeface="Times New Roman" panose="02020603050405020304" pitchFamily="18" charset="0"/>
                </a:rPr>
                <a:t>国立大学法人□□□大学</a:t>
              </a:r>
            </a:p>
          </p:txBody>
        </p:sp>
        <p:sp>
          <p:nvSpPr>
            <p:cNvPr id="40" name="Text Box 915"/>
            <p:cNvSpPr txBox="1">
              <a:spLocks noChangeArrowheads="1"/>
            </p:cNvSpPr>
            <p:nvPr/>
          </p:nvSpPr>
          <p:spPr bwMode="auto">
            <a:xfrm>
              <a:off x="4636" y="12526"/>
              <a:ext cx="2608" cy="680"/>
            </a:xfrm>
            <a:prstGeom prst="rect">
              <a:avLst/>
            </a:prstGeom>
            <a:solidFill>
              <a:srgbClr val="FFFFFF"/>
            </a:solidFill>
            <a:ln w="6350">
              <a:solidFill>
                <a:srgbClr val="000000"/>
              </a:solidFill>
              <a:miter lim="800000"/>
              <a:headEnd/>
              <a:tailEnd/>
            </a:ln>
          </p:spPr>
          <p:txBody>
            <a:bodyPr rot="0" vert="horz" wrap="square" lIns="0" tIns="108000" rIns="0" bIns="108000" anchor="t" anchorCtr="0" upright="1">
              <a:noAutofit/>
            </a:bodyPr>
            <a:lstStyle/>
            <a:p>
              <a:pPr algn="ctr">
                <a:spcAft>
                  <a:spcPts val="0"/>
                </a:spcAft>
              </a:pPr>
              <a:r>
                <a:rPr lang="ja-JP" sz="1000" kern="0">
                  <a:effectLst/>
                  <a:latin typeface="TmsRmn"/>
                  <a:ea typeface="ＭＳ Ｐ明朝" panose="02020600040205080304" pitchFamily="18" charset="-128"/>
                  <a:cs typeface="Times New Roman" panose="02020603050405020304" pitchFamily="18" charset="0"/>
                </a:rPr>
                <a:t>国立研究開発法人▽▽▽</a:t>
              </a:r>
              <a:endParaRPr lang="ja-JP" sz="1050" kern="100">
                <a:effectLst/>
                <a:latin typeface="TmsRmn"/>
                <a:ea typeface="ＭＳ 明朝" panose="02020609040205080304" pitchFamily="17" charset="-128"/>
                <a:cs typeface="Times New Roman" panose="02020603050405020304" pitchFamily="18" charset="0"/>
              </a:endParaRPr>
            </a:p>
          </p:txBody>
        </p:sp>
      </p:grpSp>
      <p:sp>
        <p:nvSpPr>
          <p:cNvPr id="42" name="Text Box 10"/>
          <p:cNvSpPr txBox="1">
            <a:spLocks noChangeArrowheads="1"/>
          </p:cNvSpPr>
          <p:nvPr/>
        </p:nvSpPr>
        <p:spPr bwMode="auto">
          <a:xfrm>
            <a:off x="1118178" y="1956116"/>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助成先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4" name="Text Box 10"/>
          <p:cNvSpPr txBox="1">
            <a:spLocks noChangeArrowheads="1"/>
          </p:cNvSpPr>
          <p:nvPr/>
        </p:nvSpPr>
        <p:spPr bwMode="auto">
          <a:xfrm>
            <a:off x="1085439" y="4387748"/>
            <a:ext cx="1089819" cy="225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共同研究先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7" name="Text Box 10"/>
          <p:cNvSpPr txBox="1">
            <a:spLocks noChangeArrowheads="1"/>
          </p:cNvSpPr>
          <p:nvPr/>
        </p:nvSpPr>
        <p:spPr bwMode="auto">
          <a:xfrm>
            <a:off x="4604848" y="149460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50" dirty="0">
                <a:latin typeface="+mn-ea"/>
              </a:rPr>
              <a:t>【</a:t>
            </a:r>
            <a:r>
              <a:rPr kumimoji="0" lang="ja-JP" altLang="en-US" sz="1050" dirty="0">
                <a:latin typeface="+mn-ea"/>
              </a:rPr>
              <a:t>委託先</a:t>
            </a:r>
            <a:r>
              <a:rPr kumimoji="0" lang="en-US" altLang="ja-JP" sz="1050" dirty="0">
                <a:latin typeface="+mn-ea"/>
              </a:rPr>
              <a:t>】</a:t>
            </a:r>
            <a:endParaRPr kumimoji="0" lang="ja-JP" altLang="ja-JP" sz="1050" b="0" i="0" u="none" strike="noStrike" cap="none" normalizeH="0" baseline="0" dirty="0">
              <a:ln>
                <a:noFill/>
              </a:ln>
              <a:solidFill>
                <a:schemeClr val="tx1"/>
              </a:solidFill>
              <a:effectLst/>
              <a:latin typeface="+mn-ea"/>
            </a:endParaRPr>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7D053ED7-F739-CEC8-58F6-29D3A4127698}"/>
              </a:ext>
            </a:extLst>
          </p:cNvPr>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17" name="テキスト ボックス 16">
            <a:extLst>
              <a:ext uri="{FF2B5EF4-FFF2-40B4-BE49-F238E27FC236}">
                <a16:creationId xmlns:a16="http://schemas.microsoft.com/office/drawing/2014/main" id="{00159962-70BB-D09C-25E6-E913A06AC2B9}"/>
              </a:ext>
            </a:extLst>
          </p:cNvPr>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18" name="テキスト ボックス 17">
            <a:extLst>
              <a:ext uri="{FF2B5EF4-FFF2-40B4-BE49-F238E27FC236}">
                <a16:creationId xmlns:a16="http://schemas.microsoft.com/office/drawing/2014/main" id="{29FD7555-DFEA-ACF4-F432-EE2C588FC56B}"/>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3920819379"/>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altLang="en-US" sz="1200" kern="100" spc="60" dirty="0">
                          <a:effectLst/>
                        </a:rPr>
                        <a:t>技術保有者</a:t>
                      </a:r>
                      <a:endParaRPr lang="en-US" altLang="ja-JP" sz="1200" kern="100" spc="60" dirty="0">
                        <a:effectLst/>
                      </a:endParaRPr>
                    </a:p>
                    <a:p>
                      <a:pPr algn="ctr">
                        <a:lnSpc>
                          <a:spcPct val="100000"/>
                        </a:lnSpc>
                        <a:spcAft>
                          <a:spcPts val="0"/>
                        </a:spcAft>
                      </a:pPr>
                      <a:r>
                        <a:rPr lang="en-US" altLang="ja-JP" sz="1200" kern="100" spc="60" dirty="0">
                          <a:effectLst/>
                        </a:rPr>
                        <a:t>(</a:t>
                      </a:r>
                      <a:r>
                        <a:rPr lang="ja-JP" sz="1200" kern="100" spc="60" dirty="0">
                          <a:effectLst/>
                        </a:rPr>
                        <a:t>技術名称</a:t>
                      </a:r>
                      <a:r>
                        <a:rPr lang="en-US" altLang="ja-JP" sz="1200" kern="100" spc="6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ベンチマーク時期</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sz="1200" kern="100" spc="60" dirty="0">
                          <a:effectLst/>
                        </a:rPr>
                        <a:t>A</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（競合技術の</a:t>
                      </a:r>
                      <a:endParaRPr lang="en-US" altLang="ja-JP" sz="1200" kern="100" spc="6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sz="1200" kern="100" spc="60" dirty="0">
                          <a:effectLst/>
                        </a:rPr>
                        <a:t>（既存技術）</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・別添１：提案書＞（別紙）事業化計画書のうち、１．項について要約して簡潔に記載ください。</a:t>
            </a:r>
            <a:endParaRPr lang="en-US" altLang="ja-JP" sz="1200" i="1" dirty="0">
              <a:solidFill>
                <a:prstClr val="white"/>
              </a:solidFill>
              <a:latin typeface="+mn-ea"/>
            </a:endParaRPr>
          </a:p>
        </p:txBody>
      </p:sp>
      <p:sp>
        <p:nvSpPr>
          <p:cNvPr id="14" name="正方形/長方形 252"/>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2" name="タイトル 1">
            <a:extLst>
              <a:ext uri="{FF2B5EF4-FFF2-40B4-BE49-F238E27FC236}">
                <a16:creationId xmlns:a16="http://schemas.microsoft.com/office/drawing/2014/main" id="{5C5F080C-660A-FB77-7D1F-01E2DC26FF11}"/>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
        <p:nvSpPr>
          <p:cNvPr id="4" name="正方形/長方形 252">
            <a:extLst>
              <a:ext uri="{FF2B5EF4-FFF2-40B4-BE49-F238E27FC236}">
                <a16:creationId xmlns:a16="http://schemas.microsoft.com/office/drawing/2014/main" id="{D6285D6B-54A9-C524-A62C-B9390227A9B3}"/>
              </a:ext>
            </a:extLst>
          </p:cNvPr>
          <p:cNvSpPr>
            <a:spLocks noChangeArrowheads="1"/>
          </p:cNvSpPr>
          <p:nvPr/>
        </p:nvSpPr>
        <p:spPr bwMode="auto">
          <a:xfrm>
            <a:off x="218963" y="3933056"/>
            <a:ext cx="8318318" cy="132343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事業として成功すると考えた理由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1E28CB90-3234-F904-78D4-84FB8F885A1F}"/>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・別添１：提案書＞（別紙）事業化計画書のうち、２．項、３．項について要約して簡潔に記載ください。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2948</Words>
  <PresentationFormat>画面に合わせる (4:3)</PresentationFormat>
  <Paragraphs>357</Paragraphs>
  <Slides>14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