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 id="2147483660" r:id="rId2"/>
  </p:sldMasterIdLst>
  <p:notesMasterIdLst>
    <p:notesMasterId r:id="rId20"/>
  </p:notesMasterIdLst>
  <p:sldIdLst>
    <p:sldId id="262" r:id="rId3"/>
    <p:sldId id="263" r:id="rId4"/>
    <p:sldId id="282" r:id="rId5"/>
    <p:sldId id="264" r:id="rId6"/>
    <p:sldId id="287" r:id="rId7"/>
    <p:sldId id="284" r:id="rId8"/>
    <p:sldId id="266" r:id="rId9"/>
    <p:sldId id="276" r:id="rId10"/>
    <p:sldId id="268" r:id="rId11"/>
    <p:sldId id="293" r:id="rId12"/>
    <p:sldId id="288" r:id="rId13"/>
    <p:sldId id="294" r:id="rId14"/>
    <p:sldId id="281" r:id="rId15"/>
    <p:sldId id="279" r:id="rId16"/>
    <p:sldId id="292" r:id="rId17"/>
    <p:sldId id="291" r:id="rId18"/>
    <p:sldId id="285" r:id="rId1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46" autoAdjust="0"/>
    <p:restoredTop sz="96279" autoAdjust="0"/>
  </p:normalViewPr>
  <p:slideViewPr>
    <p:cSldViewPr>
      <p:cViewPr varScale="1">
        <p:scale>
          <a:sx n="102" d="100"/>
          <a:sy n="102" d="100"/>
        </p:scale>
        <p:origin x="2478"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slides/slide15.xml" Type="http://schemas.openxmlformats.org/officeDocument/2006/relationships/slide"/><Relationship Id="rId18" Target="slides/slide16.xml" Type="http://schemas.openxmlformats.org/officeDocument/2006/relationships/slide"/><Relationship Id="rId19" Target="slides/slide17.xml" Type="http://schemas.openxmlformats.org/officeDocument/2006/relationships/slide"/><Relationship Id="rId2" Target="slideMasters/slideMaster2.xml" Type="http://schemas.openxmlformats.org/officeDocument/2006/relationships/slideMaster"/><Relationship Id="rId20" Target="notesMasters/notesMaster1.xml" Type="http://schemas.openxmlformats.org/officeDocument/2006/relationships/notesMaster"/><Relationship Id="rId21" Target="commentAuthors.xml" Type="http://schemas.openxmlformats.org/officeDocument/2006/relationships/commentAuthors"/><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26"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2025/11/28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02035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197448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196425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14</a:t>
            </a:fld>
            <a:endParaRPr kumimoji="1" lang="ja-JP" altLang="en-US"/>
          </a:p>
        </p:txBody>
      </p:sp>
    </p:spTree>
    <p:extLst>
      <p:ext uri="{BB962C8B-B14F-4D97-AF65-F5344CB8AC3E}">
        <p14:creationId xmlns:p14="http://schemas.microsoft.com/office/powerpoint/2010/main" val="2026024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91FFB-A5F0-ED50-B492-5BCD40CE49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E26A8C-6886-70F8-CB70-42BCBEB14F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D8FC614-BF47-29AF-6F2F-649A3E3A06D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43497EF-6548-34EF-6DD0-98A6FAABAD30}"/>
              </a:ext>
            </a:extLst>
          </p:cNvPr>
          <p:cNvSpPr>
            <a:spLocks noGrp="1"/>
          </p:cNvSpPr>
          <p:nvPr>
            <p:ph type="sldNum" sz="quarter" idx="10"/>
          </p:nvPr>
        </p:nvSpPr>
        <p:spPr/>
        <p:txBody>
          <a:bodyPr/>
          <a:lstStyle/>
          <a:p>
            <a:fld id="{6FEFA6D4-6023-4B1B-8C1D-D45244087E36}" type="slidenum">
              <a:rPr kumimoji="1" lang="ja-JP" altLang="en-US" smtClean="0"/>
              <a:t>15</a:t>
            </a:fld>
            <a:endParaRPr kumimoji="1" lang="ja-JP" altLang="en-US"/>
          </a:p>
        </p:txBody>
      </p:sp>
    </p:spTree>
    <p:extLst>
      <p:ext uri="{BB962C8B-B14F-4D97-AF65-F5344CB8AC3E}">
        <p14:creationId xmlns:p14="http://schemas.microsoft.com/office/powerpoint/2010/main" val="12765536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01BB77-1A64-4D60-87DC-7C4E658AC710}"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6A183-0D8A-49D9-A104-C16C6879464F}"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BACE27-9625-4F4A-9259-7358C29885FF}"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EC79168-CB5B-4374-A348-2E1163812682}"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68C1BE1-3280-4510-BF00-7FF076A605AD}"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0897CF4-74A9-4CCE-8614-237DB87CE342}"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CCE91E-4EA0-406E-8130-B7BBD3A69A6B}"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DFDC65-3B18-4704-8252-D73E3BCD3F57}"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A4749C-E5B7-4FC1-9625-A818EDC733C8}"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13BCBBF-DD15-4D56-8BFE-2F33897DE5EA}"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8E71AC-1582-476C-86E3-5E603C5EAD0B}"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DA288C-48D2-4447-8C19-B08718002019}"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84AAD4-CF21-4B50-A5AE-C1E679E9C817}"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4A7D95-89FC-49A0-B883-9BEE18D29AB4}"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E50A68-E383-4C65-A9B9-4DEC9A40178D}"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AF755-6966-4C99-B3D4-F0C6909E1CD9}" type="datetime1">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3672FA-5072-453A-86DE-7C548D3A38C3}"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B3E9A00-F75A-42EF-A396-4527E1E6ACBD}" type="datetime1">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7E3516-9103-4F32-AA4F-BA59AF9D8203}" type="datetime1">
              <a:rPr kumimoji="1" lang="ja-JP" altLang="en-US" smtClean="0"/>
              <a:t>2025/11/28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A20B79F-4EF2-436D-A3CF-AD7F05A1CEF4}" type="datetime1">
              <a:rPr kumimoji="1" lang="ja-JP" altLang="en-US" smtClean="0"/>
              <a:t>2025/11/28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FFEF3E-E685-481C-A7A8-1EDB0E8ED266}"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049A80-68FA-409F-8CFC-D4C4E7A69377}" type="datetime1">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D7C3-F938-4DB8-A3E1-C9C8C3255262}" type="datetime1">
              <a:rPr kumimoji="1" lang="ja-JP" altLang="en-US" smtClean="0"/>
              <a:t>2025/11/28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10400" y="6482292"/>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pPr/>
              <a:t>‹#›</a:t>
            </a:fld>
            <a:endParaRPr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B9F7F-676E-439C-9E88-EF3A1CD2DE53}" type="datetime1">
              <a:rPr lang="ja-JP" altLang="en-US" smtClean="0">
                <a:solidFill>
                  <a:prstClr val="black">
                    <a:tint val="75000"/>
                  </a:prstClr>
                </a:solidFill>
              </a:rPr>
              <a:t>2025/11/28</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10400" y="6490758"/>
            <a:ext cx="21336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3.xml" Type="http://schemas.openxmlformats.org/officeDocument/2006/relationships/slideLayout"/><Relationship Id="rId2" Target="../notesSlides/notesSlide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3.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150936" y="477240"/>
            <a:ext cx="1620957" cy="307777"/>
          </a:xfrm>
          <a:prstGeom prst="rect">
            <a:avLst/>
          </a:prstGeom>
          <a:noFill/>
          <a:ln>
            <a:noFill/>
          </a:ln>
        </p:spPr>
        <p:txBody>
          <a:bodyPr wrap="none" rtlCol="0">
            <a:spAutoFit/>
          </a:bodyPr>
          <a:lstStyle/>
          <a:p>
            <a:r>
              <a:rPr kumimoji="1" lang="ja-JP" altLang="en-US" sz="1400" u="sng" dirty="0">
                <a:latin typeface="+mn-ea"/>
              </a:rPr>
              <a:t>提案概要説明資料</a:t>
            </a:r>
          </a:p>
        </p:txBody>
      </p:sp>
      <p:sp>
        <p:nvSpPr>
          <p:cNvPr id="15" name="テキスト ボックス 14"/>
          <p:cNvSpPr txBox="1"/>
          <p:nvPr/>
        </p:nvSpPr>
        <p:spPr>
          <a:xfrm>
            <a:off x="179512" y="168895"/>
            <a:ext cx="667170" cy="307777"/>
          </a:xfrm>
          <a:prstGeom prst="rect">
            <a:avLst/>
          </a:prstGeom>
          <a:noFill/>
          <a:ln>
            <a:solidFill>
              <a:schemeClr val="tx1"/>
            </a:solidFill>
          </a:ln>
        </p:spPr>
        <p:txBody>
          <a:bodyPr wrap="none" rtlCol="0">
            <a:spAutoFit/>
          </a:bodyPr>
          <a:lstStyle/>
          <a:p>
            <a:r>
              <a:rPr kumimoji="1" lang="ja-JP" altLang="en-US" sz="1400" dirty="0">
                <a:latin typeface="+mn-ea"/>
              </a:rPr>
              <a:t>別添７</a:t>
            </a:r>
          </a:p>
        </p:txBody>
      </p:sp>
      <p:cxnSp>
        <p:nvCxnSpPr>
          <p:cNvPr id="18" name="直線コネクタ 17"/>
          <p:cNvCxnSpPr/>
          <p:nvPr/>
        </p:nvCxnSpPr>
        <p:spPr>
          <a:xfrm flipH="1">
            <a:off x="2897746" y="631128"/>
            <a:ext cx="18070" cy="51452"/>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8288" y="5676385"/>
            <a:ext cx="8762921"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（提案全体に係る留意点）</a:t>
            </a:r>
            <a:endParaRPr lang="en-US" altLang="ja-JP" dirty="0">
              <a:latin typeface="+mn-ea"/>
            </a:endParaRPr>
          </a:p>
          <a:p>
            <a:r>
              <a:rPr lang="ja-JP" altLang="en-US" dirty="0">
                <a:latin typeface="+mn-ea"/>
              </a:rPr>
              <a:t>・成果最大化に向けて、①ユーザーのニーズ把握（研究開発成果を海外に広く展開する観点から、国外ユーザーとの意見交換や当該ユーザーによる評価を重点的に実施）及び②研究開発期間中の製品化の促進（研究開発期間中に製品化の見込みが得られたものについては、開発期間中であっても研究開発の内容から一部を切り出し、早期の製品化）の点を積極的にご検討ください。</a:t>
            </a:r>
            <a:endParaRPr lang="en-US" altLang="zh-TW" dirty="0">
              <a:latin typeface="+mn-ea"/>
            </a:endParaRPr>
          </a:p>
        </p:txBody>
      </p:sp>
      <p:sp>
        <p:nvSpPr>
          <p:cNvPr id="4" name="テキスト ボックス 3">
            <a:extLst>
              <a:ext uri="{FF2B5EF4-FFF2-40B4-BE49-F238E27FC236}">
                <a16:creationId xmlns:a16="http://schemas.microsoft.com/office/drawing/2014/main" id="{B84280A7-4F91-00F0-32F2-792147FEA35D}"/>
              </a:ext>
            </a:extLst>
          </p:cNvPr>
          <p:cNvSpPr txBox="1"/>
          <p:nvPr/>
        </p:nvSpPr>
        <p:spPr>
          <a:xfrm>
            <a:off x="209826" y="2276872"/>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0" name="タイトル 1">
            <a:extLst>
              <a:ext uri="{FF2B5EF4-FFF2-40B4-BE49-F238E27FC236}">
                <a16:creationId xmlns:a16="http://schemas.microsoft.com/office/drawing/2014/main" id="{E5A65BAB-27DC-D355-9551-47B8D3063101}"/>
              </a:ext>
            </a:extLst>
          </p:cNvPr>
          <p:cNvSpPr txBox="1">
            <a:spLocks/>
          </p:cNvSpPr>
          <p:nvPr/>
        </p:nvSpPr>
        <p:spPr>
          <a:xfrm>
            <a:off x="685800" y="1169318"/>
            <a:ext cx="7772400" cy="240369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lang="ja-JP" altLang="en-US" dirty="0">
              <a:latin typeface="+mn-ea"/>
              <a:ea typeface="+mn-ea"/>
            </a:endParaRPr>
          </a:p>
        </p:txBody>
      </p:sp>
      <p:sp>
        <p:nvSpPr>
          <p:cNvPr id="9" name="テキスト ボックス 8"/>
          <p:cNvSpPr txBox="1"/>
          <p:nvPr/>
        </p:nvSpPr>
        <p:spPr>
          <a:xfrm>
            <a:off x="1259632" y="32087"/>
            <a:ext cx="7884369"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様式中の項目や注意書きで指定する内容を参考にして作成ください。構成（順番）や体裁等は変更頂いて結構です。</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提案書の概要となるように作成ください。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原則、</a:t>
            </a:r>
            <a:r>
              <a:rPr lang="en-US" altLang="ja-JP" dirty="0">
                <a:latin typeface="+mn-ea"/>
              </a:rPr>
              <a:t>15</a:t>
            </a:r>
            <a:r>
              <a:rPr lang="ja-JP" altLang="en-US" dirty="0">
                <a:latin typeface="+mn-ea"/>
              </a:rPr>
              <a:t>頁程度（予算額・内訳に係る資料は除き、表紙、参考資料等の挿込スライドを含む頁数）でまとめてください。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b="1" u="sng"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概要資料作成後、</a:t>
            </a:r>
            <a:r>
              <a:rPr lang="en-US" altLang="ja-JP" b="1" u="sng" dirty="0">
                <a:solidFill>
                  <a:srgbClr val="FFFF00"/>
                </a:solidFill>
                <a:latin typeface="+mn-ea"/>
              </a:rPr>
              <a:t>[</a:t>
            </a:r>
            <a:r>
              <a:rPr lang="ja-JP" altLang="en-US" b="1" u="sng" dirty="0">
                <a:solidFill>
                  <a:srgbClr val="FFFF00"/>
                </a:solidFill>
                <a:latin typeface="+mn-ea"/>
              </a:rPr>
              <a:t>スライドショー</a:t>
            </a:r>
            <a:r>
              <a:rPr lang="en-US" altLang="ja-JP" b="1" u="sng" dirty="0">
                <a:solidFill>
                  <a:srgbClr val="FFFF00"/>
                </a:solidFill>
                <a:latin typeface="+mn-ea"/>
              </a:rPr>
              <a:t>] </a:t>
            </a:r>
            <a:r>
              <a:rPr lang="ja-JP" altLang="en-US" b="1" u="sng" dirty="0">
                <a:solidFill>
                  <a:srgbClr val="FFFF00"/>
                </a:solidFill>
                <a:latin typeface="+mn-ea"/>
              </a:rPr>
              <a:t>タブ </a:t>
            </a:r>
            <a:r>
              <a:rPr lang="en-US" altLang="ja-JP" b="1" u="sng" dirty="0">
                <a:solidFill>
                  <a:srgbClr val="FFFF00"/>
                </a:solidFill>
                <a:latin typeface="+mn-ea"/>
              </a:rPr>
              <a:t>-&gt; [</a:t>
            </a:r>
            <a:r>
              <a:rPr lang="ja-JP" altLang="en-US" b="1" u="sng" dirty="0">
                <a:solidFill>
                  <a:srgbClr val="FFFF00"/>
                </a:solidFill>
                <a:latin typeface="+mn-ea"/>
              </a:rPr>
              <a:t>スライドショーの記録</a:t>
            </a:r>
            <a:r>
              <a:rPr lang="en-US" altLang="ja-JP" b="1" u="sng" dirty="0">
                <a:solidFill>
                  <a:srgbClr val="FFFF00"/>
                </a:solidFill>
                <a:latin typeface="+mn-ea"/>
              </a:rPr>
              <a:t>]</a:t>
            </a:r>
            <a:r>
              <a:rPr lang="ja-JP" altLang="en-US" b="1" u="sng" dirty="0">
                <a:solidFill>
                  <a:srgbClr val="FFFF00"/>
                </a:solidFill>
                <a:latin typeface="+mn-ea"/>
              </a:rPr>
              <a:t>から各ページのナレーションを追加してください（</a:t>
            </a:r>
            <a:r>
              <a:rPr lang="en-US" altLang="ja-JP" b="1" u="sng" dirty="0">
                <a:solidFill>
                  <a:srgbClr val="FFFF00"/>
                </a:solidFill>
                <a:latin typeface="+mn-ea"/>
              </a:rPr>
              <a:t>P.17</a:t>
            </a:r>
            <a:r>
              <a:rPr lang="ja-JP" altLang="en-US" b="1" u="sng" dirty="0">
                <a:solidFill>
                  <a:srgbClr val="FFFF00"/>
                </a:solidFill>
                <a:latin typeface="+mn-ea"/>
              </a:rPr>
              <a:t>のナレーション追加について確認ください）。</a:t>
            </a:r>
            <a:endParaRPr lang="en-US" altLang="ja-JP" b="1" u="sng" dirty="0">
              <a:solidFill>
                <a:srgbClr val="FFFF00"/>
              </a:solidFill>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ナレーションの時間は必ず</a:t>
            </a:r>
            <a:r>
              <a:rPr lang="en-US" altLang="ja-JP" b="1" u="sng" dirty="0">
                <a:solidFill>
                  <a:srgbClr val="FFFF00"/>
                </a:solidFill>
                <a:latin typeface="+mn-ea"/>
              </a:rPr>
              <a:t>15</a:t>
            </a:r>
            <a:r>
              <a:rPr lang="ja-JP" altLang="en-US" b="1" u="sng" dirty="0">
                <a:solidFill>
                  <a:srgbClr val="FFFF00"/>
                </a:solidFill>
                <a:latin typeface="+mn-ea"/>
              </a:rPr>
              <a:t>分以内としてください。</a:t>
            </a:r>
          </a:p>
        </p:txBody>
      </p:sp>
      <p:sp>
        <p:nvSpPr>
          <p:cNvPr id="12" name="テキスト ボックス 11">
            <a:extLst>
              <a:ext uri="{FF2B5EF4-FFF2-40B4-BE49-F238E27FC236}">
                <a16:creationId xmlns:a16="http://schemas.microsoft.com/office/drawing/2014/main" id="{9B60A3F2-0897-2D4C-3FAC-A0B78740C386}"/>
              </a:ext>
            </a:extLst>
          </p:cNvPr>
          <p:cNvSpPr txBox="1"/>
          <p:nvPr/>
        </p:nvSpPr>
        <p:spPr>
          <a:xfrm>
            <a:off x="3275856" y="2359913"/>
            <a:ext cx="374441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dirty="0">
                <a:latin typeface="+mn-ea"/>
              </a:rPr>
              <a:t>a1</a:t>
            </a:r>
            <a:r>
              <a:rPr lang="ja-JP" altLang="en-US" dirty="0">
                <a:latin typeface="+mn-ea"/>
              </a:rPr>
              <a:t>））</a:t>
            </a:r>
          </a:p>
        </p:txBody>
      </p:sp>
      <p:sp>
        <p:nvSpPr>
          <p:cNvPr id="13" name="テキスト ボックス 12">
            <a:extLst>
              <a:ext uri="{FF2B5EF4-FFF2-40B4-BE49-F238E27FC236}">
                <a16:creationId xmlns:a16="http://schemas.microsoft.com/office/drawing/2014/main" id="{0AB5829D-D4CC-884C-DD26-A0C81650CD67}"/>
              </a:ext>
            </a:extLst>
          </p:cNvPr>
          <p:cNvSpPr txBox="1"/>
          <p:nvPr/>
        </p:nvSpPr>
        <p:spPr>
          <a:xfrm>
            <a:off x="5364088" y="3356992"/>
            <a:ext cx="266429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algn="ctr"/>
            <a:r>
              <a:rPr lang="ja-JP" altLang="en-US" dirty="0">
                <a:latin typeface="+mn-ea"/>
              </a:rPr>
              <a:t>提案者独自の提案名を記載ください。</a:t>
            </a:r>
            <a:endParaRPr lang="en-US" altLang="ja-JP" dirty="0">
              <a:latin typeface="+mn-ea"/>
            </a:endParaRPr>
          </a:p>
        </p:txBody>
      </p:sp>
      <p:sp>
        <p:nvSpPr>
          <p:cNvPr id="14" name="サブタイトル 2">
            <a:extLst>
              <a:ext uri="{FF2B5EF4-FFF2-40B4-BE49-F238E27FC236}">
                <a16:creationId xmlns:a16="http://schemas.microsoft.com/office/drawing/2014/main" id="{9AAD45AD-AB3B-C6FF-A834-8E365019CDCD}"/>
              </a:ext>
            </a:extLst>
          </p:cNvPr>
          <p:cNvSpPr txBox="1">
            <a:spLocks/>
          </p:cNvSpPr>
          <p:nvPr/>
        </p:nvSpPr>
        <p:spPr>
          <a:xfrm>
            <a:off x="351251" y="4080324"/>
            <a:ext cx="8466630" cy="150891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2000" dirty="0">
                <a:latin typeface="+mn-ea"/>
              </a:rPr>
              <a:t>提案機関　 ：〇〇〇〇、〇〇〇〇、〇〇〇〇・・・</a:t>
            </a:r>
            <a:endParaRPr lang="en-US" altLang="ja-JP" sz="2000" dirty="0">
              <a:latin typeface="+mn-ea"/>
            </a:endParaRPr>
          </a:p>
          <a:p>
            <a:pPr algn="l"/>
            <a:r>
              <a:rPr lang="ja-JP" altLang="en-US" sz="2000" dirty="0">
                <a:latin typeface="+mn-ea"/>
              </a:rPr>
              <a:t>実施期間 　：○年間（２０２●年●月～２０●●年●月）</a:t>
            </a:r>
            <a:endParaRPr lang="en-US" altLang="ja-JP" sz="2000" dirty="0">
              <a:latin typeface="+mn-ea"/>
            </a:endParaRPr>
          </a:p>
          <a:p>
            <a:pPr algn="l"/>
            <a:r>
              <a:rPr lang="ja-JP" altLang="en-US" sz="2000" dirty="0">
                <a:latin typeface="+mn-ea"/>
              </a:rPr>
              <a:t>提案予算額：○</a:t>
            </a:r>
            <a:r>
              <a:rPr lang="en-US" altLang="ja-JP" sz="2000" dirty="0">
                <a:latin typeface="+mn-ea"/>
              </a:rPr>
              <a:t> , </a:t>
            </a:r>
            <a:r>
              <a:rPr lang="ja-JP" altLang="en-US" sz="2000" dirty="0">
                <a:latin typeface="+mn-ea"/>
              </a:rPr>
              <a:t>○○○百万円</a:t>
            </a:r>
            <a:endParaRPr lang="en-US" altLang="ja-JP" sz="2000" dirty="0">
              <a:latin typeface="+mn-ea"/>
            </a:endParaRPr>
          </a:p>
          <a:p>
            <a:pPr algn="l"/>
            <a:r>
              <a:rPr lang="ja-JP" altLang="en-US" sz="2000" dirty="0">
                <a:latin typeface="+mn-ea"/>
              </a:rPr>
              <a:t>設定値　　　：費用対効果指標の設定値</a:t>
            </a:r>
          </a:p>
        </p:txBody>
      </p:sp>
      <p:sp>
        <p:nvSpPr>
          <p:cNvPr id="6" name="テキスト ボックス 5"/>
          <p:cNvSpPr txBox="1"/>
          <p:nvPr/>
        </p:nvSpPr>
        <p:spPr>
          <a:xfrm>
            <a:off x="5364088" y="3673489"/>
            <a:ext cx="367240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提案される企業、大学、研究機関等の名称を記載ください。共同提案の場合、代表機関を一番左に記述し、共同提案者を続けて併記してください。委託先、共同実施先はその旨明示の上、記載ください。</a:t>
            </a:r>
            <a:endParaRPr lang="en-US" altLang="ja-JP" dirty="0">
              <a:latin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B2B27-C665-F858-9522-E467713396B3}"/>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EE565E13-3E20-8434-7A06-A0F577C869B3}"/>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10">
            <a:extLst>
              <a:ext uri="{FF2B5EF4-FFF2-40B4-BE49-F238E27FC236}">
                <a16:creationId xmlns:a16="http://schemas.microsoft.com/office/drawing/2014/main" id="{B2B96B16-F8F0-A013-0FE9-A96C56C6E1FB}"/>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・別添１：提案書＞２．成果の実用化・事業化に向けた計画のうち、（１）項について要約して簡潔に記載ください。</a:t>
            </a:r>
            <a:endParaRPr lang="en-US" altLang="ja-JP" sz="1200" i="1" dirty="0">
              <a:solidFill>
                <a:prstClr val="white"/>
              </a:solidFill>
              <a:latin typeface="+mn-ea"/>
            </a:endParaRPr>
          </a:p>
        </p:txBody>
      </p:sp>
      <p:sp>
        <p:nvSpPr>
          <p:cNvPr id="14" name="正方形/長方形 252">
            <a:extLst>
              <a:ext uri="{FF2B5EF4-FFF2-40B4-BE49-F238E27FC236}">
                <a16:creationId xmlns:a16="http://schemas.microsoft.com/office/drawing/2014/main" id="{0EDA7FAC-8AC6-807E-BAC8-253D5AC74C56}"/>
              </a:ext>
            </a:extLst>
          </p:cNvPr>
          <p:cNvSpPr>
            <a:spLocks noChangeArrowheads="1"/>
          </p:cNvSpPr>
          <p:nvPr/>
        </p:nvSpPr>
        <p:spPr bwMode="auto">
          <a:xfrm>
            <a:off x="218963" y="1205992"/>
            <a:ext cx="8318318" cy="106182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（１</a:t>
            </a:r>
            <a:r>
              <a:rPr lang="en-US" altLang="ja-JP" sz="1200" dirty="0">
                <a:solidFill>
                  <a:srgbClr val="0070C0"/>
                </a:solidFill>
                <a:latin typeface="+mn-ea"/>
              </a:rPr>
              <a:t>) </a:t>
            </a:r>
            <a:r>
              <a:rPr lang="ja-JP" altLang="en-US" sz="1200" dirty="0">
                <a:solidFill>
                  <a:srgbClr val="0070C0"/>
                </a:solidFill>
                <a:latin typeface="+mn-ea"/>
              </a:rPr>
              <a:t>研究開発を行う製品・サービス等の概要</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内容</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製作・実施等の制約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zh-TW" altLang="en-US" sz="1200" dirty="0">
                <a:solidFill>
                  <a:srgbClr val="0070C0"/>
                </a:solidFill>
                <a:latin typeface="ＭＳ ゴシック" panose="020B0609070205080204" pitchFamily="49" charset="-128"/>
                <a:ea typeface="ＭＳ ゴシック" panose="020B0609070205080204" pitchFamily="49" charset="-128"/>
              </a:rPr>
              <a:t>用途（販売予定先）</a:t>
            </a:r>
            <a:endParaRPr lang="en-US" altLang="ja-JP" sz="1200" dirty="0">
              <a:solidFill>
                <a:srgbClr val="0070C0"/>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a:extLst>
              <a:ext uri="{FF2B5EF4-FFF2-40B4-BE49-F238E27FC236}">
                <a16:creationId xmlns:a16="http://schemas.microsoft.com/office/drawing/2014/main" id="{DF4AC7A2-ACDC-2AFB-4B21-5E82FB65F65A}"/>
              </a:ext>
            </a:extLst>
          </p:cNvPr>
          <p:cNvSpPr>
            <a:spLocks noGrp="1"/>
          </p:cNvSpPr>
          <p:nvPr>
            <p:ph type="sldNum" sz="quarter" idx="12"/>
          </p:nvPr>
        </p:nvSpPr>
        <p:spPr/>
        <p:txBody>
          <a:bodyPr/>
          <a:lstStyle/>
          <a:p>
            <a:fld id="{8D8A5D70-00BF-43D1-9518-0183EFEF9A82}" type="slidenum">
              <a:rPr kumimoji="1" lang="ja-JP" altLang="en-US" smtClean="0"/>
              <a:pPr/>
              <a:t>10</a:t>
            </a:fld>
            <a:endParaRPr kumimoji="1" lang="ja-JP" altLang="en-US"/>
          </a:p>
        </p:txBody>
      </p:sp>
      <p:sp>
        <p:nvSpPr>
          <p:cNvPr id="4" name="正方形/長方形 252">
            <a:extLst>
              <a:ext uri="{FF2B5EF4-FFF2-40B4-BE49-F238E27FC236}">
                <a16:creationId xmlns:a16="http://schemas.microsoft.com/office/drawing/2014/main" id="{8904B3A5-CC10-866E-53CC-FCF22A5C4917}"/>
              </a:ext>
            </a:extLst>
          </p:cNvPr>
          <p:cNvSpPr>
            <a:spLocks noChangeArrowheads="1"/>
          </p:cNvSpPr>
          <p:nvPr/>
        </p:nvSpPr>
        <p:spPr bwMode="auto">
          <a:xfrm>
            <a:off x="218963" y="3933056"/>
            <a:ext cx="8318318" cy="158504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（２</a:t>
            </a:r>
            <a:r>
              <a:rPr lang="en-US" altLang="ja-JP" sz="1200" dirty="0">
                <a:solidFill>
                  <a:srgbClr val="0070C0"/>
                </a:solidFill>
                <a:latin typeface="+mn-ea"/>
              </a:rPr>
              <a:t>) </a:t>
            </a:r>
            <a:r>
              <a:rPr lang="ja-JP" altLang="en-US" sz="1200" dirty="0">
                <a:solidFill>
                  <a:srgbClr val="0070C0"/>
                </a:solidFill>
                <a:latin typeface="+mn-ea"/>
              </a:rPr>
              <a:t>研究開発への取組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実用化・事業化に向けた計画等</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研究開発を考えるに至った経緯（動機）</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事業として成功すると考える理由</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実用化・事業化のスケジュール</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オープン＆クローズ戦略等</a:t>
            </a:r>
            <a:endParaRPr lang="en-US" altLang="ja-JP" sz="1200" dirty="0">
              <a:solidFill>
                <a:srgbClr val="0070C0"/>
              </a:solidFill>
              <a:latin typeface="+mn-ea"/>
            </a:endParaRPr>
          </a:p>
        </p:txBody>
      </p:sp>
      <p:sp>
        <p:nvSpPr>
          <p:cNvPr id="5" name="テキスト ボックス 4">
            <a:extLst>
              <a:ext uri="{FF2B5EF4-FFF2-40B4-BE49-F238E27FC236}">
                <a16:creationId xmlns:a16="http://schemas.microsoft.com/office/drawing/2014/main" id="{DEC16EA5-2E52-151D-F4EA-551C54A0124D}"/>
              </a:ext>
            </a:extLst>
          </p:cNvPr>
          <p:cNvSpPr txBox="1"/>
          <p:nvPr/>
        </p:nvSpPr>
        <p:spPr>
          <a:xfrm>
            <a:off x="4182329" y="3861048"/>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・別添１：提案書＞２．成果の実用化・事業化に向けた計画のうち、（２）項について要約して簡潔に記載ください。</a:t>
            </a:r>
            <a:endParaRPr lang="en-US" altLang="ja-JP" sz="1200" i="1" dirty="0">
              <a:solidFill>
                <a:prstClr val="white"/>
              </a:solidFill>
              <a:latin typeface="+mn-ea"/>
            </a:endParaRPr>
          </a:p>
        </p:txBody>
      </p:sp>
      <p:sp>
        <p:nvSpPr>
          <p:cNvPr id="2" name="タイトル 1">
            <a:extLst>
              <a:ext uri="{FF2B5EF4-FFF2-40B4-BE49-F238E27FC236}">
                <a16:creationId xmlns:a16="http://schemas.microsoft.com/office/drawing/2014/main" id="{2FC74BD1-50B7-2CA3-9101-97A27D1540B0}"/>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７．研究開発成果の実用化・事業化（１）</a:t>
            </a:r>
          </a:p>
        </p:txBody>
      </p:sp>
    </p:spTree>
    <p:extLst>
      <p:ext uri="{BB962C8B-B14F-4D97-AF65-F5344CB8AC3E}">
        <p14:creationId xmlns:p14="http://schemas.microsoft.com/office/powerpoint/2010/main" val="619685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2" y="1495163"/>
            <a:ext cx="6513277" cy="276999"/>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（３</a:t>
            </a:r>
            <a:r>
              <a:rPr lang="en-US" altLang="ja-JP" sz="1200" dirty="0">
                <a:solidFill>
                  <a:srgbClr val="0070C0"/>
                </a:solidFill>
                <a:latin typeface="+mn-ea"/>
              </a:rPr>
              <a:t>)</a:t>
            </a:r>
            <a:r>
              <a:rPr lang="ja-JP" altLang="en-US" sz="1200" dirty="0">
                <a:solidFill>
                  <a:srgbClr val="0070C0"/>
                </a:solidFill>
                <a:latin typeface="+mn-ea"/>
              </a:rPr>
              <a:t>グリーントランスフォーメーション（ＧＸ）の実現に向けた研究成果の社会実装へのコミット</a:t>
            </a:r>
            <a:endParaRPr lang="en-US" altLang="ja-JP" sz="1200" dirty="0">
              <a:solidFill>
                <a:srgbClr val="0070C0"/>
              </a:solidFill>
              <a:latin typeface="+mn-ea"/>
            </a:endParaRPr>
          </a:p>
        </p:txBody>
      </p:sp>
      <p:sp>
        <p:nvSpPr>
          <p:cNvPr id="14" name="正方形/長方形 252"/>
          <p:cNvSpPr>
            <a:spLocks noChangeArrowheads="1"/>
          </p:cNvSpPr>
          <p:nvPr/>
        </p:nvSpPr>
        <p:spPr bwMode="auto">
          <a:xfrm>
            <a:off x="358138" y="1801793"/>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組織内の事業推進体制</a:t>
            </a:r>
            <a:endParaRPr lang="en-US" altLang="ja-JP" sz="1200" dirty="0">
              <a:solidFill>
                <a:srgbClr val="0070C0"/>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11</a:t>
            </a:fld>
            <a:endParaRPr kumimoji="1" lang="ja-JP" altLang="en-US"/>
          </a:p>
        </p:txBody>
      </p:sp>
      <p:sp>
        <p:nvSpPr>
          <p:cNvPr id="33" name="正方形/長方形 252">
            <a:extLst>
              <a:ext uri="{FF2B5EF4-FFF2-40B4-BE49-F238E27FC236}">
                <a16:creationId xmlns:a16="http://schemas.microsoft.com/office/drawing/2014/main" id="{4F9E40B4-D909-D348-321E-F2E88BFE0863}"/>
              </a:ext>
            </a:extLst>
          </p:cNvPr>
          <p:cNvSpPr>
            <a:spLocks noChangeArrowheads="1"/>
          </p:cNvSpPr>
          <p:nvPr/>
        </p:nvSpPr>
        <p:spPr bwMode="auto">
          <a:xfrm>
            <a:off x="485049" y="5114230"/>
            <a:ext cx="8318318" cy="27699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0070C0"/>
                </a:solidFill>
                <a:latin typeface="+mn-ea"/>
              </a:rPr>
              <a:t>経営戦略における事業の位置づけ</a:t>
            </a:r>
            <a:endParaRPr lang="en-US" altLang="ja-JP" sz="1200" dirty="0">
              <a:solidFill>
                <a:srgbClr val="0070C0"/>
              </a:solidFill>
              <a:latin typeface="+mn-ea"/>
            </a:endParaRPr>
          </a:p>
        </p:txBody>
      </p:sp>
      <p:grpSp>
        <p:nvGrpSpPr>
          <p:cNvPr id="30" name="グループ化 29">
            <a:extLst>
              <a:ext uri="{FF2B5EF4-FFF2-40B4-BE49-F238E27FC236}">
                <a16:creationId xmlns:a16="http://schemas.microsoft.com/office/drawing/2014/main" id="{3B38CDA2-8469-A6BE-12C5-7532D994E78C}"/>
              </a:ext>
            </a:extLst>
          </p:cNvPr>
          <p:cNvGrpSpPr/>
          <p:nvPr/>
        </p:nvGrpSpPr>
        <p:grpSpPr>
          <a:xfrm>
            <a:off x="1675093" y="2045260"/>
            <a:ext cx="5461254" cy="2857501"/>
            <a:chOff x="-12506" y="0"/>
            <a:chExt cx="4879960" cy="3919058"/>
          </a:xfrm>
        </p:grpSpPr>
        <p:sp>
          <p:nvSpPr>
            <p:cNvPr id="31" name="Rectangle 56">
              <a:extLst>
                <a:ext uri="{FF2B5EF4-FFF2-40B4-BE49-F238E27FC236}">
                  <a16:creationId xmlns:a16="http://schemas.microsoft.com/office/drawing/2014/main" id="{17D2B91E-5D79-0A37-C18B-13AB2E34DFE2}"/>
                </a:ext>
              </a:extLst>
            </p:cNvPr>
            <p:cNvSpPr/>
            <p:nvPr/>
          </p:nvSpPr>
          <p:spPr>
            <a:xfrm>
              <a:off x="1246909" y="2571750"/>
              <a:ext cx="1146357" cy="1347308"/>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①</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G</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2" name="Rectangle 57">
              <a:extLst>
                <a:ext uri="{FF2B5EF4-FFF2-40B4-BE49-F238E27FC236}">
                  <a16:creationId xmlns:a16="http://schemas.microsoft.com/office/drawing/2014/main" id="{616076BE-0B28-42A2-9896-327F298362D3}"/>
                </a:ext>
              </a:extLst>
            </p:cNvPr>
            <p:cNvSpPr/>
            <p:nvPr/>
          </p:nvSpPr>
          <p:spPr>
            <a:xfrm>
              <a:off x="2438400" y="2571750"/>
              <a:ext cx="1146175" cy="1346835"/>
            </a:xfrm>
            <a:prstGeom prst="rect">
              <a:avLst/>
            </a:prstGeom>
            <a:noFill/>
            <a:ln w="6350"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B</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②</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H</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4" name="Rectangle 58">
              <a:extLst>
                <a:ext uri="{FF2B5EF4-FFF2-40B4-BE49-F238E27FC236}">
                  <a16:creationId xmlns:a16="http://schemas.microsoft.com/office/drawing/2014/main" id="{04CC8677-E7BA-AE7A-2EEA-0FD03F0CCFAB}"/>
                </a:ext>
              </a:extLst>
            </p:cNvPr>
            <p:cNvSpPr/>
            <p:nvPr/>
          </p:nvSpPr>
          <p:spPr>
            <a:xfrm>
              <a:off x="3629890" y="2571750"/>
              <a:ext cx="1237564"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a:t>
              </a:r>
              <a:r>
                <a:rPr lang="en-US" sz="1050" b="1" i="1" kern="1200">
                  <a:solidFill>
                    <a:srgbClr val="0070C0"/>
                  </a:solidFill>
                  <a:effectLst/>
                  <a:latin typeface="TmsRmn"/>
                  <a:ea typeface="ＭＳ 明朝" panose="02020609040205080304" pitchFamily="17" charset="-128"/>
                  <a:cs typeface="Arial" panose="020B0604020202020204" pitchFamily="34" charset="0"/>
                </a:rPr>
                <a:t>C</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③</a:t>
              </a:r>
              <a:r>
                <a:rPr lang="en-US" sz="1050" b="1" i="1" kern="1200">
                  <a:solidFill>
                    <a:srgbClr val="0070C0"/>
                  </a:solidFill>
                  <a:effectLst/>
                  <a:latin typeface="TmsRmn"/>
                  <a:ea typeface="ＭＳ 明朝" panose="02020609040205080304" pitchFamily="17" charset="-128"/>
                  <a:cs typeface="Arial" panose="020B0604020202020204" pitchFamily="34" charset="0"/>
                </a:rPr>
                <a:t>XXX</a:t>
              </a:r>
              <a:r>
                <a:rPr lang="ja-JP" sz="1050" b="1" i="1" kern="120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cs typeface="Arial" panose="020B0604020202020204" pitchFamily="34" charset="0"/>
                </a:rPr>
                <a:t>チームリーダー</a:t>
              </a:r>
              <a:r>
                <a:rPr lang="en-US" sz="1050" b="1" i="1" kern="1200">
                  <a:solidFill>
                    <a:srgbClr val="0070C0"/>
                  </a:solidFill>
                  <a:effectLst/>
                  <a:latin typeface="TmsRmn"/>
                  <a:ea typeface="ＭＳ 明朝" panose="02020609040205080304" pitchFamily="17" charset="-128"/>
                  <a:cs typeface="Arial" panose="020B0604020202020204" pitchFamily="34" charset="0"/>
                </a:rPr>
                <a:t>I</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35" name="Connector: Elbow 59">
              <a:extLst>
                <a:ext uri="{FF2B5EF4-FFF2-40B4-BE49-F238E27FC236}">
                  <a16:creationId xmlns:a16="http://schemas.microsoft.com/office/drawing/2014/main" id="{17DE32EE-B7E2-1239-959D-15237D4D7594}"/>
                </a:ext>
              </a:extLst>
            </p:cNvPr>
            <p:cNvCxnSpPr>
              <a:cxnSpLocks/>
              <a:stCxn id="37" idx="2"/>
              <a:endCxn id="39" idx="0"/>
            </p:cNvCxnSpPr>
            <p:nvPr/>
          </p:nvCxnSpPr>
          <p:spPr>
            <a:xfrm rot="5400000">
              <a:off x="1569955" y="-350244"/>
              <a:ext cx="447963" cy="2431149"/>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37" name="Rectangle 62">
              <a:extLst>
                <a:ext uri="{FF2B5EF4-FFF2-40B4-BE49-F238E27FC236}">
                  <a16:creationId xmlns:a16="http://schemas.microsoft.com/office/drawing/2014/main" id="{904A6B9A-D8D8-156B-15C9-4C387B6391E8}"/>
                </a:ext>
              </a:extLst>
            </p:cNvPr>
            <p:cNvSpPr>
              <a:spLocks noChangeArrowheads="1"/>
            </p:cNvSpPr>
            <p:nvPr/>
          </p:nvSpPr>
          <p:spPr bwMode="gray">
            <a:xfrm>
              <a:off x="1381370" y="0"/>
              <a:ext cx="3256280" cy="641350"/>
            </a:xfrm>
            <a:prstGeom prst="rect">
              <a:avLst/>
            </a:prstGeom>
            <a:noFill/>
            <a:ln w="2857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lIns="0" tIns="0" rIns="0" bIns="0" anchor="ctr"/>
            <a:lstStyle/>
            <a:p>
              <a:pPr algn="ctr"/>
              <a:r>
                <a:rPr lang="ja-JP" sz="1050" b="1" i="1" kern="1200">
                  <a:solidFill>
                    <a:srgbClr val="0070C0"/>
                  </a:solidFill>
                  <a:effectLst/>
                  <a:latin typeface="TmsRmn"/>
                  <a:ea typeface="ＭＳ 明朝" panose="02020609040205080304" pitchFamily="17" charset="-128"/>
                  <a:cs typeface="+mn-cs"/>
                </a:rPr>
                <a:t>代表取締役社長</a:t>
              </a:r>
              <a:r>
                <a:rPr lang="en-US" sz="1050" b="1" i="1" kern="1200">
                  <a:solidFill>
                    <a:srgbClr val="0070C0"/>
                  </a:solidFill>
                  <a:effectLst/>
                  <a:latin typeface="TmsRmn"/>
                  <a:ea typeface="ＭＳ 明朝" panose="02020609040205080304" pitchFamily="17" charset="-128"/>
                </a:rPr>
                <a:t> aa aa</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a:solidFill>
                    <a:srgbClr val="0070C0"/>
                  </a:solidFill>
                  <a:effectLst/>
                  <a:latin typeface="TmsRmn"/>
                  <a:ea typeface="ＭＳ 明朝" panose="02020609040205080304" pitchFamily="17" charset="-128"/>
                </a:rPr>
                <a:t>（事業にコミットする経営者）</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8" name="Rectangle 63">
              <a:extLst>
                <a:ext uri="{FF2B5EF4-FFF2-40B4-BE49-F238E27FC236}">
                  <a16:creationId xmlns:a16="http://schemas.microsoft.com/office/drawing/2014/main" id="{CD9D0287-1BDE-5B3F-E4C8-6747C784A4CD}"/>
                </a:ext>
              </a:extLst>
            </p:cNvPr>
            <p:cNvSpPr>
              <a:spLocks noChangeArrowheads="1"/>
            </p:cNvSpPr>
            <p:nvPr/>
          </p:nvSpPr>
          <p:spPr bwMode="gray">
            <a:xfrm>
              <a:off x="2239890" y="1089313"/>
              <a:ext cx="1539240" cy="765708"/>
            </a:xfrm>
            <a:prstGeom prst="rect">
              <a:avLst/>
            </a:prstGeom>
            <a:noFill/>
            <a:ln w="6350"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rPr>
                <a:t>本部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E</a:t>
              </a:r>
              <a:r>
                <a:rPr lang="ja-JP" sz="1050" b="1" i="1" kern="1200" dirty="0">
                  <a:solidFill>
                    <a:srgbClr val="0070C0"/>
                  </a:solidFill>
                  <a:effectLst/>
                  <a:latin typeface="TmsRmn"/>
                  <a:ea typeface="ＭＳ 明朝" panose="02020609040205080304" pitchFamily="17" charset="-128"/>
                </a:rPr>
                <a:t>本部長</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ja-JP" sz="1050" b="1" i="1" kern="1200" dirty="0">
                  <a:solidFill>
                    <a:srgbClr val="0070C0"/>
                  </a:solidFill>
                  <a:effectLst/>
                  <a:latin typeface="TmsRmn"/>
                  <a:ea typeface="ＭＳ 明朝" panose="02020609040205080304" pitchFamily="17" charset="-128"/>
                </a:rPr>
                <a:t>（研究開発責任者）</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39" name="Rectangle 64">
              <a:extLst>
                <a:ext uri="{FF2B5EF4-FFF2-40B4-BE49-F238E27FC236}">
                  <a16:creationId xmlns:a16="http://schemas.microsoft.com/office/drawing/2014/main" id="{FFD61324-A91A-0FF1-EEA1-68B8F3541DDE}"/>
                </a:ext>
              </a:extLst>
            </p:cNvPr>
            <p:cNvSpPr>
              <a:spLocks noChangeArrowheads="1"/>
            </p:cNvSpPr>
            <p:nvPr/>
          </p:nvSpPr>
          <p:spPr bwMode="gray">
            <a:xfrm>
              <a:off x="-12506" y="1089313"/>
              <a:ext cx="1181735" cy="733916"/>
            </a:xfrm>
            <a:prstGeom prst="rect">
              <a:avLst/>
            </a:prstGeom>
            <a:noFill/>
            <a:ln w="9525" cap="flat" cmpd="sng" algn="ctr">
              <a:solidFill>
                <a:sysClr val="window" lastClr="FFFFFF">
                  <a:lumMod val="50000"/>
                </a:sys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14="http://schemas.microsoft.com/office/powerpoint/2010/main" xmlns:p15="http://schemas.microsoft.com/office/powerpoint/2012/main" xmlns:p159="http://schemas.microsoft.com/office/powerpoint/2015/09/main" xmlns:a14="http://schemas.microsoft.com/office/drawing/2010/main" xmlns="" xmlns:lc="http://schemas.openxmlformats.org/drawingml/2006/lockedCanvas" w="9525" algn="ctr">
                  <a:solidFill>
                    <a:schemeClr val="accent2"/>
                  </a:solidFill>
                  <a:miter lim="800000"/>
                  <a:headEnd/>
                  <a:tailEnd/>
                </a14:hiddenLine>
              </a:ext>
            </a:extLst>
          </p:spPr>
          <p:txBody>
            <a:bodyPr lIns="0" tIns="0" rIns="0" bIns="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mn-cs"/>
                </a:rPr>
                <a:t>XX</a:t>
              </a:r>
              <a:r>
                <a:rPr lang="ja-JP" sz="1050" b="1" i="1" kern="1200" dirty="0">
                  <a:solidFill>
                    <a:srgbClr val="0070C0"/>
                  </a:solidFill>
                  <a:effectLst/>
                  <a:latin typeface="TmsRmn"/>
                  <a:ea typeface="ＭＳ 明朝" panose="02020609040205080304" pitchFamily="17" charset="-128"/>
                  <a:cs typeface="+mn-cs"/>
                </a:rPr>
                <a:t>部</a:t>
              </a:r>
              <a:br>
                <a:rPr lang="en-US" sz="1050" b="1" i="1" kern="1200" dirty="0">
                  <a:solidFill>
                    <a:srgbClr val="0070C0"/>
                  </a:solidFill>
                  <a:effectLst/>
                  <a:latin typeface="TmsRmn"/>
                  <a:ea typeface="ＭＳ 明朝" panose="02020609040205080304" pitchFamily="17" charset="-128"/>
                  <a:cs typeface="+mn-cs"/>
                </a:rPr>
              </a:br>
              <a:r>
                <a:rPr lang="en-US" sz="1050" b="1" i="1" kern="1200" dirty="0">
                  <a:solidFill>
                    <a:srgbClr val="0070C0"/>
                  </a:solidFill>
                  <a:effectLst/>
                  <a:latin typeface="TmsRmn"/>
                  <a:ea typeface="ＭＳ 明朝" panose="02020609040205080304" pitchFamily="17" charset="-128"/>
                  <a:cs typeface="+mn-cs"/>
                </a:rPr>
                <a:t>F</a:t>
              </a:r>
              <a:r>
                <a:rPr lang="ja-JP" sz="1050" b="1" i="1" kern="1200" dirty="0">
                  <a:solidFill>
                    <a:srgbClr val="0070C0"/>
                  </a:solidFill>
                  <a:effectLst/>
                  <a:latin typeface="TmsRmn"/>
                  <a:ea typeface="ＭＳ 明朝" panose="02020609040205080304" pitchFamily="17" charset="-128"/>
                  <a:cs typeface="+mn-cs"/>
                </a:rPr>
                <a:t>部長</a:t>
              </a:r>
              <a:endParaRPr lang="en-US" altLang="ja-JP" sz="1050" b="1" i="1" kern="1200" dirty="0">
                <a:solidFill>
                  <a:srgbClr val="0070C0"/>
                </a:solidFill>
                <a:effectLst/>
                <a:latin typeface="TmsRmn"/>
                <a:ea typeface="ＭＳ 明朝" panose="02020609040205080304" pitchFamily="17" charset="-128"/>
                <a:cs typeface="+mn-cs"/>
              </a:endParaRPr>
            </a:p>
          </p:txBody>
        </p:sp>
        <p:cxnSp>
          <p:nvCxnSpPr>
            <p:cNvPr id="40" name="Connector: Elbow 66">
              <a:extLst>
                <a:ext uri="{FF2B5EF4-FFF2-40B4-BE49-F238E27FC236}">
                  <a16:creationId xmlns:a16="http://schemas.microsoft.com/office/drawing/2014/main" id="{E2FB1C79-A54E-109C-4BFE-1028C207C762}"/>
                </a:ext>
              </a:extLst>
            </p:cNvPr>
            <p:cNvCxnSpPr>
              <a:cxnSpLocks/>
              <a:stCxn id="37" idx="2"/>
              <a:endCxn id="38" idx="0"/>
            </p:cNvCxnSpPr>
            <p:nvPr/>
          </p:nvCxnSpPr>
          <p:spPr>
            <a:xfrm rot="5400000">
              <a:off x="2785530" y="865331"/>
              <a:ext cx="447963" cy="1"/>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1" name="Straight Arrow Connector 67">
              <a:extLst>
                <a:ext uri="{FF2B5EF4-FFF2-40B4-BE49-F238E27FC236}">
                  <a16:creationId xmlns:a16="http://schemas.microsoft.com/office/drawing/2014/main" id="{E6C2B462-4AEB-48A1-D58C-74634F41EFFF}"/>
                </a:ext>
              </a:extLst>
            </p:cNvPr>
            <p:cNvCxnSpPr>
              <a:cxnSpLocks/>
            </p:cNvCxnSpPr>
            <p:nvPr/>
          </p:nvCxnSpPr>
          <p:spPr>
            <a:xfrm>
              <a:off x="1248135" y="1533918"/>
              <a:ext cx="844550" cy="3175"/>
            </a:xfrm>
            <a:prstGeom prst="straightConnector1">
              <a:avLst/>
            </a:prstGeom>
            <a:noFill/>
            <a:ln w="9525" cap="flat" cmpd="sng" algn="ctr">
              <a:solidFill>
                <a:sysClr val="windowText" lastClr="000000"/>
              </a:solidFill>
              <a:prstDash val="solid"/>
              <a:round/>
              <a:headEnd type="arrow" w="med" len="med"/>
              <a:tailEnd type="arrow" w="med" len="med"/>
            </a:ln>
            <a:effectLst/>
          </p:spPr>
        </p:cxnSp>
        <p:cxnSp>
          <p:nvCxnSpPr>
            <p:cNvPr id="42" name="Connector: Elbow 76">
              <a:extLst>
                <a:ext uri="{FF2B5EF4-FFF2-40B4-BE49-F238E27FC236}">
                  <a16:creationId xmlns:a16="http://schemas.microsoft.com/office/drawing/2014/main" id="{454B6FA8-D565-20BB-B3EA-3313899B1ABD}"/>
                </a:ext>
              </a:extLst>
            </p:cNvPr>
            <p:cNvCxnSpPr>
              <a:cxnSpLocks/>
              <a:stCxn id="31" idx="0"/>
              <a:endCxn id="38" idx="2"/>
            </p:cNvCxnSpPr>
            <p:nvPr/>
          </p:nvCxnSpPr>
          <p:spPr>
            <a:xfrm rot="5400000" flipH="1" flipV="1">
              <a:off x="2056434" y="1618675"/>
              <a:ext cx="716730" cy="1189422"/>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cxnSp>
          <p:nvCxnSpPr>
            <p:cNvPr id="43" name="Connector: Elbow 77">
              <a:extLst>
                <a:ext uri="{FF2B5EF4-FFF2-40B4-BE49-F238E27FC236}">
                  <a16:creationId xmlns:a16="http://schemas.microsoft.com/office/drawing/2014/main" id="{BA0C427C-9F12-FB29-D3A6-884385F59800}"/>
                </a:ext>
              </a:extLst>
            </p:cNvPr>
            <p:cNvCxnSpPr>
              <a:cxnSpLocks/>
              <a:stCxn id="34" idx="0"/>
              <a:endCxn id="38" idx="2"/>
            </p:cNvCxnSpPr>
            <p:nvPr/>
          </p:nvCxnSpPr>
          <p:spPr>
            <a:xfrm rot="16200000" flipV="1">
              <a:off x="3270727" y="1593804"/>
              <a:ext cx="716730" cy="1239163"/>
            </a:xfrm>
            <a:prstGeom prst="bentConnector3">
              <a:avLst>
                <a:gd name="adj1" fmla="val 50000"/>
              </a:avLst>
            </a:prstGeom>
            <a:noFill/>
            <a:ln w="9525" cap="rnd" cmpd="sng" algn="ctr">
              <a:solidFill>
                <a:sysClr val="windowText" lastClr="000000">
                  <a:lumMod val="60000"/>
                  <a:lumOff val="40000"/>
                </a:sysClr>
              </a:solidFill>
              <a:prstDash val="solid"/>
              <a:round/>
            </a:ln>
            <a:effectLst/>
          </p:spPr>
        </p:cxnSp>
        <p:sp>
          <p:nvSpPr>
            <p:cNvPr id="45" name="テキスト ボックス 20">
              <a:extLst>
                <a:ext uri="{FF2B5EF4-FFF2-40B4-BE49-F238E27FC236}">
                  <a16:creationId xmlns:a16="http://schemas.microsoft.com/office/drawing/2014/main" id="{7C83E989-1C2F-DB62-A5EE-58A74FA62C0E}"/>
                </a:ext>
              </a:extLst>
            </p:cNvPr>
            <p:cNvSpPr txBox="1"/>
            <p:nvPr/>
          </p:nvSpPr>
          <p:spPr>
            <a:xfrm>
              <a:off x="1390130" y="1141670"/>
              <a:ext cx="605155" cy="38461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dirty="0">
                  <a:solidFill>
                    <a:srgbClr val="0070C0"/>
                  </a:solidFill>
                  <a:effectLst/>
                  <a:latin typeface="TmsRmn"/>
                  <a:ea typeface="ＭＳ 明朝" panose="02020609040205080304" pitchFamily="17" charset="-128"/>
                </a:rPr>
                <a:t>連携</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sp>
          <p:nvSpPr>
            <p:cNvPr id="46" name="Rectangle 56">
              <a:extLst>
                <a:ext uri="{FF2B5EF4-FFF2-40B4-BE49-F238E27FC236}">
                  <a16:creationId xmlns:a16="http://schemas.microsoft.com/office/drawing/2014/main" id="{7A9EB41C-645B-C0A6-4A38-FE17D15C4B20}"/>
                </a:ext>
              </a:extLst>
            </p:cNvPr>
            <p:cNvSpPr/>
            <p:nvPr/>
          </p:nvSpPr>
          <p:spPr>
            <a:xfrm>
              <a:off x="-12506" y="2571750"/>
              <a:ext cx="1146175" cy="1346835"/>
            </a:xfrm>
            <a:prstGeom prst="rect">
              <a:avLst/>
            </a:prstGeom>
            <a:noFill/>
            <a:ln w="9525" cap="flat" cmpd="sng" algn="ctr">
              <a:solidFill>
                <a:sysClr val="window" lastClr="FFFFFF">
                  <a:lumMod val="50000"/>
                </a:sysClr>
              </a:solidFill>
              <a:prstDash val="solid"/>
              <a:round/>
              <a:headEnd type="none" w="med" len="med"/>
              <a:tailEnd type="none" w="med" len="med"/>
            </a:ln>
            <a:effectLst/>
          </p:spPr>
          <p:txBody>
            <a:bodyPr lIns="0" tIns="0" rIns="0" bIns="0" rtlCol="0" anchor="ctr" anchorCtr="0"/>
            <a:lstStyle/>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D</a:t>
              </a:r>
              <a:r>
                <a:rPr lang="ja-JP" sz="1050" b="1" i="1" kern="1200" dirty="0">
                  <a:solidFill>
                    <a:srgbClr val="0070C0"/>
                  </a:solidFill>
                  <a:effectLst/>
                  <a:latin typeface="TmsRmn"/>
                  <a:ea typeface="ＭＳ 明朝" panose="02020609040205080304" pitchFamily="17" charset="-128"/>
                  <a:cs typeface="Arial" panose="020B0604020202020204" pitchFamily="34" charset="0"/>
                </a:rPr>
                <a:t>部</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p>
              <a:pPr algn="ctr"/>
              <a:r>
                <a:rPr lang="en-US" sz="1050" b="1" i="1" kern="1200" dirty="0">
                  <a:solidFill>
                    <a:srgbClr val="0070C0"/>
                  </a:solidFill>
                  <a:effectLst/>
                  <a:latin typeface="ＭＳ 明朝" panose="02020609040205080304" pitchFamily="17" charset="-128"/>
                  <a:ea typeface="ＭＳ 明朝" panose="02020609040205080304" pitchFamily="17" charset="-128"/>
                  <a:cs typeface="Arial" panose="020B0604020202020204" pitchFamily="34" charset="0"/>
                </a:rPr>
                <a:t>XXX</a:t>
              </a:r>
              <a:r>
                <a:rPr lang="ja-JP" sz="1050" b="1" i="1" kern="1200" dirty="0">
                  <a:solidFill>
                    <a:srgbClr val="0070C0"/>
                  </a:solidFill>
                  <a:effectLst/>
                  <a:latin typeface="TmsRmn"/>
                  <a:ea typeface="ＭＳ 明朝" panose="02020609040205080304" pitchFamily="17" charset="-128"/>
                  <a:cs typeface="Arial" panose="020B0604020202020204" pitchFamily="34" charset="0"/>
                </a:rPr>
                <a:t>を担当</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p:txBody>
        </p:sp>
        <p:cxnSp>
          <p:nvCxnSpPr>
            <p:cNvPr id="47" name="直線コネクタ 46">
              <a:extLst>
                <a:ext uri="{FF2B5EF4-FFF2-40B4-BE49-F238E27FC236}">
                  <a16:creationId xmlns:a16="http://schemas.microsoft.com/office/drawing/2014/main" id="{5F61695F-DE70-2CE7-FCB8-8F4306961851}"/>
                </a:ext>
              </a:extLst>
            </p:cNvPr>
            <p:cNvCxnSpPr>
              <a:cxnSpLocks/>
            </p:cNvCxnSpPr>
            <p:nvPr/>
          </p:nvCxnSpPr>
          <p:spPr>
            <a:xfrm>
              <a:off x="555530" y="1854609"/>
              <a:ext cx="0" cy="720316"/>
            </a:xfrm>
            <a:prstGeom prst="line">
              <a:avLst/>
            </a:prstGeom>
            <a:noFill/>
            <a:ln w="9525" cap="rnd" cmpd="sng" algn="ctr">
              <a:solidFill>
                <a:sysClr val="windowText" lastClr="000000">
                  <a:lumMod val="60000"/>
                  <a:lumOff val="40000"/>
                </a:sysClr>
              </a:solidFill>
              <a:prstDash val="solid"/>
              <a:round/>
            </a:ln>
            <a:effectLst/>
          </p:spPr>
        </p:cxnSp>
        <p:cxnSp>
          <p:nvCxnSpPr>
            <p:cNvPr id="48" name="Straight Arrow Connector 67">
              <a:extLst>
                <a:ext uri="{FF2B5EF4-FFF2-40B4-BE49-F238E27FC236}">
                  <a16:creationId xmlns:a16="http://schemas.microsoft.com/office/drawing/2014/main" id="{F3FDDD9F-9B05-5F7A-BBB1-D3F93DEBB1AE}"/>
                </a:ext>
              </a:extLst>
            </p:cNvPr>
            <p:cNvCxnSpPr>
              <a:cxnSpLocks/>
            </p:cNvCxnSpPr>
            <p:nvPr/>
          </p:nvCxnSpPr>
          <p:spPr>
            <a:xfrm>
              <a:off x="1575955" y="3804804"/>
              <a:ext cx="2675255" cy="0"/>
            </a:xfrm>
            <a:prstGeom prst="straightConnector1">
              <a:avLst/>
            </a:prstGeom>
            <a:noFill/>
            <a:ln w="9525" cap="flat" cmpd="sng" algn="ctr">
              <a:solidFill>
                <a:sysClr val="windowText" lastClr="000000"/>
              </a:solidFill>
              <a:prstDash val="solid"/>
              <a:round/>
              <a:headEnd type="arrow" w="med" len="med"/>
              <a:tailEnd type="arrow" w="med" len="med"/>
            </a:ln>
            <a:effectLst/>
          </p:spPr>
        </p:cxnSp>
        <p:sp>
          <p:nvSpPr>
            <p:cNvPr id="49" name="テキスト ボックス 24">
              <a:extLst>
                <a:ext uri="{FF2B5EF4-FFF2-40B4-BE49-F238E27FC236}">
                  <a16:creationId xmlns:a16="http://schemas.microsoft.com/office/drawing/2014/main" id="{7023E2E7-90C1-DB83-60B3-613403799861}"/>
                </a:ext>
              </a:extLst>
            </p:cNvPr>
            <p:cNvSpPr txBox="1"/>
            <p:nvPr/>
          </p:nvSpPr>
          <p:spPr>
            <a:xfrm>
              <a:off x="2708564" y="3548495"/>
              <a:ext cx="605155" cy="27317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0" tIns="0" rIns="0" bIns="0" numCol="1" spcCol="0" rtlCol="0" fromWordArt="0" anchor="ctr" anchorCtr="0" forceAA="0" compatLnSpc="1">
              <a:prstTxWarp prst="textNoShape">
                <a:avLst/>
              </a:prstTxWarp>
              <a:noAutofit/>
            </a:bodyPr>
            <a:lstStyle/>
            <a:p>
              <a:pPr algn="ctr"/>
              <a:r>
                <a:rPr lang="ja-JP" sz="1050" b="1" i="1" kern="1200">
                  <a:solidFill>
                    <a:srgbClr val="0070C0"/>
                  </a:solidFill>
                  <a:effectLst/>
                  <a:latin typeface="TmsRmn"/>
                  <a:ea typeface="ＭＳ 明朝" panose="02020609040205080304" pitchFamily="17" charset="-128"/>
                </a:rPr>
                <a:t>連携</a:t>
              </a:r>
              <a:endParaRPr lang="ja-JP" sz="1050" kern="100">
                <a:solidFill>
                  <a:srgbClr val="0070C0"/>
                </a:solidFill>
                <a:effectLst/>
                <a:latin typeface="TmsRmn"/>
                <a:ea typeface="ＭＳ 明朝" panose="02020609040205080304" pitchFamily="17" charset="-128"/>
                <a:cs typeface="Times New Roman" panose="02020603050405020304" pitchFamily="18" charset="0"/>
              </a:endParaRPr>
            </a:p>
          </p:txBody>
        </p:sp>
      </p:grpSp>
      <p:sp>
        <p:nvSpPr>
          <p:cNvPr id="50" name="Rectangle 63">
            <a:extLst>
              <a:ext uri="{FF2B5EF4-FFF2-40B4-BE49-F238E27FC236}">
                <a16:creationId xmlns:a16="http://schemas.microsoft.com/office/drawing/2014/main" id="{51E4DBF9-A166-F46C-E962-51B61CDD532B}"/>
              </a:ext>
            </a:extLst>
          </p:cNvPr>
          <p:cNvSpPr>
            <a:spLocks noChangeArrowheads="1"/>
          </p:cNvSpPr>
          <p:nvPr/>
        </p:nvSpPr>
        <p:spPr bwMode="gray">
          <a:xfrm>
            <a:off x="6572760" y="2836335"/>
            <a:ext cx="1724400" cy="55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lc="http://schemas.openxmlformats.org/drawingml/2006/lockedCanvas" xmlns="" xmlns:a14="http://schemas.microsoft.com/office/drawing/2010/main" xmlns:p159="http://schemas.microsoft.com/office/powerpoint/2015/09/main" xmlns:p15="http://schemas.microsoft.com/office/powerpoint/2012/main" xmlns:p14="http://schemas.microsoft.com/office/powerpoint/2010/main"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050" b="1" i="1" dirty="0">
                <a:solidFill>
                  <a:srgbClr val="0070C0"/>
                </a:solidFill>
                <a:latin typeface="ＭＳ 明朝" panose="02020609040205080304" pitchFamily="17" charset="-128"/>
                <a:ea typeface="ＭＳ 明朝" panose="02020609040205080304" pitchFamily="17" charset="-128"/>
              </a:rPr>
              <a:t>XX</a:t>
            </a:r>
            <a:r>
              <a:rPr lang="ja-JP" altLang="en-US" sz="1050" b="1" i="1" dirty="0">
                <a:solidFill>
                  <a:srgbClr val="0070C0"/>
                </a:solidFill>
                <a:latin typeface="ＭＳ 明朝" panose="02020609040205080304" pitchFamily="17" charset="-128"/>
                <a:ea typeface="ＭＳ 明朝" panose="02020609040205080304" pitchFamily="17" charset="-128"/>
              </a:rPr>
              <a:t>部</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en-US" altLang="ja-JP" sz="1050" b="1" i="1" dirty="0">
                <a:solidFill>
                  <a:srgbClr val="0070C0"/>
                </a:solidFill>
                <a:latin typeface="ＭＳ 明朝" panose="02020609040205080304" pitchFamily="17" charset="-128"/>
                <a:ea typeface="ＭＳ 明朝" panose="02020609040205080304" pitchFamily="17" charset="-128"/>
              </a:rPr>
              <a:t>J</a:t>
            </a:r>
            <a:r>
              <a:rPr lang="ja-JP" altLang="en-US" sz="1050" b="1" i="1" dirty="0">
                <a:solidFill>
                  <a:srgbClr val="0070C0"/>
                </a:solidFill>
                <a:latin typeface="ＭＳ 明朝" panose="02020609040205080304" pitchFamily="17" charset="-128"/>
                <a:ea typeface="ＭＳ 明朝" panose="02020609040205080304" pitchFamily="17" charset="-128"/>
              </a:rPr>
              <a:t>部長</a:t>
            </a:r>
            <a:endParaRPr lang="en-US" altLang="ja-JP" sz="1050" b="1" i="1" dirty="0">
              <a:solidFill>
                <a:srgbClr val="0070C0"/>
              </a:solidFill>
              <a:latin typeface="ＭＳ 明朝" panose="02020609040205080304" pitchFamily="17" charset="-128"/>
              <a:ea typeface="ＭＳ 明朝" panose="02020609040205080304" pitchFamily="17" charset="-128"/>
            </a:endParaRPr>
          </a:p>
          <a:p>
            <a:pPr algn="ctr"/>
            <a:r>
              <a:rPr lang="ja-JP" altLang="en-US" sz="1050" b="1" i="1" dirty="0">
                <a:solidFill>
                  <a:srgbClr val="0070C0"/>
                </a:solidFill>
                <a:latin typeface="ＭＳ 明朝" panose="02020609040205080304" pitchFamily="17" charset="-128"/>
                <a:ea typeface="ＭＳ 明朝" panose="02020609040205080304" pitchFamily="17" charset="-128"/>
              </a:rPr>
              <a:t>（事業化</a:t>
            </a:r>
            <a:r>
              <a:rPr lang="en-US" altLang="ja-JP" sz="1050" b="1" i="1" dirty="0">
                <a:solidFill>
                  <a:srgbClr val="0070C0"/>
                </a:solidFill>
                <a:latin typeface="ＭＳ 明朝" panose="02020609040205080304" pitchFamily="17" charset="-128"/>
                <a:ea typeface="ＭＳ 明朝" panose="02020609040205080304" pitchFamily="17" charset="-128"/>
              </a:rPr>
              <a:t>/</a:t>
            </a:r>
            <a:r>
              <a:rPr lang="ja-JP" altLang="en-US" sz="1050" b="1" i="1" dirty="0">
                <a:solidFill>
                  <a:srgbClr val="0070C0"/>
                </a:solidFill>
                <a:latin typeface="ＭＳ 明朝" panose="02020609040205080304" pitchFamily="17" charset="-128"/>
                <a:ea typeface="ＭＳ 明朝" panose="02020609040205080304" pitchFamily="17" charset="-128"/>
              </a:rPr>
              <a:t>標準戦略担当）</a:t>
            </a:r>
            <a:endParaRPr lang="en-US" altLang="ja-JP" sz="1050" b="1" i="1" dirty="0">
              <a:solidFill>
                <a:srgbClr val="0070C0"/>
              </a:solidFill>
              <a:latin typeface="ＭＳ 明朝" panose="02020609040205080304" pitchFamily="17" charset="-128"/>
              <a:ea typeface="ＭＳ 明朝" panose="02020609040205080304" pitchFamily="17" charset="-128"/>
            </a:endParaRPr>
          </a:p>
        </p:txBody>
      </p:sp>
      <p:cxnSp>
        <p:nvCxnSpPr>
          <p:cNvPr id="51" name="Straight Arrow Connector 67">
            <a:extLst>
              <a:ext uri="{FF2B5EF4-FFF2-40B4-BE49-F238E27FC236}">
                <a16:creationId xmlns:a16="http://schemas.microsoft.com/office/drawing/2014/main" id="{B05B7401-21D5-25CE-C542-00084E1F428D}"/>
              </a:ext>
            </a:extLst>
          </p:cNvPr>
          <p:cNvCxnSpPr>
            <a:cxnSpLocks/>
          </p:cNvCxnSpPr>
          <p:nvPr/>
        </p:nvCxnSpPr>
        <p:spPr>
          <a:xfrm>
            <a:off x="6093293" y="316349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52" name="テキスト ボックス 51">
            <a:extLst>
              <a:ext uri="{FF2B5EF4-FFF2-40B4-BE49-F238E27FC236}">
                <a16:creationId xmlns:a16="http://schemas.microsoft.com/office/drawing/2014/main" id="{4CA43E23-3546-E1EA-E828-9525EB612B4A}"/>
              </a:ext>
            </a:extLst>
          </p:cNvPr>
          <p:cNvSpPr txBox="1"/>
          <p:nvPr/>
        </p:nvSpPr>
        <p:spPr>
          <a:xfrm>
            <a:off x="6001135" y="2937596"/>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b="1" i="1" dirty="0">
                <a:solidFill>
                  <a:srgbClr val="0070C0"/>
                </a:solidFill>
                <a:latin typeface="ＭＳ 明朝" panose="02020609040205080304" pitchFamily="17" charset="-128"/>
                <a:ea typeface="ＭＳ 明朝" panose="02020609040205080304" pitchFamily="17" charset="-128"/>
              </a:rPr>
              <a:t>連携</a:t>
            </a:r>
          </a:p>
        </p:txBody>
      </p:sp>
      <p:cxnSp>
        <p:nvCxnSpPr>
          <p:cNvPr id="53" name="Connector: Elbow 66">
            <a:extLst>
              <a:ext uri="{FF2B5EF4-FFF2-40B4-BE49-F238E27FC236}">
                <a16:creationId xmlns:a16="http://schemas.microsoft.com/office/drawing/2014/main" id="{DB1CD282-E677-6726-8633-E5CD90F78B59}"/>
              </a:ext>
            </a:extLst>
          </p:cNvPr>
          <p:cNvCxnSpPr>
            <a:cxnSpLocks/>
          </p:cNvCxnSpPr>
          <p:nvPr/>
        </p:nvCxnSpPr>
        <p:spPr>
          <a:xfrm>
            <a:off x="5057088" y="2672935"/>
            <a:ext cx="2377872" cy="153875"/>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CAF3DFD-B91A-F665-1C33-D928ABC6129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・別添１：提案書＞２．成果の実用化・事業化に向けた計画のうち、（２）項について要約して簡潔に記載ください。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03E6433A-3DD7-9D00-3054-77727B0597A8}"/>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７．研究開発成果の実用化・事業化（２）</a:t>
            </a:r>
          </a:p>
        </p:txBody>
      </p:sp>
    </p:spTree>
    <p:extLst>
      <p:ext uri="{BB962C8B-B14F-4D97-AF65-F5344CB8AC3E}">
        <p14:creationId xmlns:p14="http://schemas.microsoft.com/office/powerpoint/2010/main" val="294905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47F26-F217-787D-40DA-F1EC8D9944A7}"/>
            </a:ext>
          </a:extLst>
        </p:cNvPr>
        <p:cNvGrpSpPr/>
        <p:nvPr/>
      </p:nvGrpSpPr>
      <p:grpSpPr>
        <a:xfrm>
          <a:off x="0" y="0"/>
          <a:ext cx="0" cy="0"/>
          <a:chOff x="0" y="0"/>
          <a:chExt cx="0" cy="0"/>
        </a:xfrm>
      </p:grpSpPr>
      <p:sp>
        <p:nvSpPr>
          <p:cNvPr id="8" name="正方形/長方形 7">
            <a:extLst>
              <a:ext uri="{FF2B5EF4-FFF2-40B4-BE49-F238E27FC236}">
                <a16:creationId xmlns:a16="http://schemas.microsoft.com/office/drawing/2014/main" id="{540F1F40-7BA1-69EE-BD5B-23BC40250573}"/>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3" name="スライド番号プレースホルダー 2">
            <a:extLst>
              <a:ext uri="{FF2B5EF4-FFF2-40B4-BE49-F238E27FC236}">
                <a16:creationId xmlns:a16="http://schemas.microsoft.com/office/drawing/2014/main" id="{A0688F12-944C-DB7F-A369-EA3AAEA8EC59}"/>
              </a:ext>
            </a:extLst>
          </p:cNvPr>
          <p:cNvSpPr>
            <a:spLocks noGrp="1"/>
          </p:cNvSpPr>
          <p:nvPr>
            <p:ph type="sldNum" sz="quarter" idx="12"/>
          </p:nvPr>
        </p:nvSpPr>
        <p:spPr/>
        <p:txBody>
          <a:bodyPr/>
          <a:lstStyle/>
          <a:p>
            <a:fld id="{8D8A5D70-00BF-43D1-9518-0183EFEF9A82}" type="slidenum">
              <a:rPr kumimoji="1" lang="ja-JP" altLang="en-US" smtClean="0"/>
              <a:pPr/>
              <a:t>12</a:t>
            </a:fld>
            <a:endParaRPr kumimoji="1" lang="ja-JP" altLang="en-US"/>
          </a:p>
        </p:txBody>
      </p:sp>
      <p:sp>
        <p:nvSpPr>
          <p:cNvPr id="4" name="テキスト ボックス 3">
            <a:extLst>
              <a:ext uri="{FF2B5EF4-FFF2-40B4-BE49-F238E27FC236}">
                <a16:creationId xmlns:a16="http://schemas.microsoft.com/office/drawing/2014/main" id="{B517F8EE-A053-FE6E-8E57-FA19D381AAA1}"/>
              </a:ext>
            </a:extLst>
          </p:cNvPr>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・別添１：提案書＞２．成果の実用化・事業化に向けた計画のうち、（３）項について要約して簡潔に記載ください。</a:t>
            </a:r>
            <a:endParaRPr lang="en-US" altLang="ja-JP" sz="1200" i="1" dirty="0">
              <a:solidFill>
                <a:prstClr val="white"/>
              </a:solidFill>
              <a:latin typeface="+mn-ea"/>
            </a:endParaRPr>
          </a:p>
        </p:txBody>
      </p:sp>
      <p:sp>
        <p:nvSpPr>
          <p:cNvPr id="7" name="タイトル 1">
            <a:extLst>
              <a:ext uri="{FF2B5EF4-FFF2-40B4-BE49-F238E27FC236}">
                <a16:creationId xmlns:a16="http://schemas.microsoft.com/office/drawing/2014/main" id="{86A994C7-C2A3-0439-AB6B-1109A8DA1EA8}"/>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７．研究開発成果の実用化・事業化（３）</a:t>
            </a:r>
          </a:p>
        </p:txBody>
      </p:sp>
      <p:sp>
        <p:nvSpPr>
          <p:cNvPr id="2" name="正方形/長方形 252">
            <a:extLst>
              <a:ext uri="{FF2B5EF4-FFF2-40B4-BE49-F238E27FC236}">
                <a16:creationId xmlns:a16="http://schemas.microsoft.com/office/drawing/2014/main" id="{72713C8C-B5AA-56A6-D425-46E16FB1EF03}"/>
              </a:ext>
            </a:extLst>
          </p:cNvPr>
          <p:cNvSpPr>
            <a:spLocks noChangeArrowheads="1"/>
          </p:cNvSpPr>
          <p:nvPr/>
        </p:nvSpPr>
        <p:spPr bwMode="auto">
          <a:xfrm>
            <a:off x="236362" y="1556792"/>
            <a:ext cx="8318318" cy="4678204"/>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0070C0"/>
                </a:solidFill>
                <a:latin typeface="+mn-ea"/>
              </a:rPr>
              <a:t>		</a:t>
            </a:r>
            <a:r>
              <a:rPr lang="ja-JP" altLang="en-US" sz="1200" dirty="0">
                <a:solidFill>
                  <a:srgbClr val="0070C0"/>
                </a:solidFill>
                <a:latin typeface="+mn-ea"/>
              </a:rPr>
              <a:t>申請者の売上高</a:t>
            </a:r>
            <a:r>
              <a:rPr lang="en-US" altLang="ja-JP" sz="1200" dirty="0">
                <a:solidFill>
                  <a:srgbClr val="0070C0"/>
                </a:solidFill>
                <a:latin typeface="+mn-ea"/>
              </a:rPr>
              <a:t>(</a:t>
            </a:r>
            <a:r>
              <a:rPr lang="ja-JP" altLang="en-US" sz="1200" dirty="0">
                <a:solidFill>
                  <a:srgbClr val="0070C0"/>
                </a:solidFill>
                <a:latin typeface="+mn-ea"/>
              </a:rPr>
              <a:t>世界／</a:t>
            </a:r>
            <a:r>
              <a:rPr lang="ja-JP" altLang="ja-JP" sz="1200" dirty="0">
                <a:solidFill>
                  <a:srgbClr val="0070C0"/>
                </a:solidFill>
                <a:latin typeface="+mn-ea"/>
              </a:rPr>
              <a:t>国内／海外</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申請者シェア</a:t>
            </a:r>
            <a:r>
              <a:rPr lang="en-US" altLang="ja-JP" sz="1200" dirty="0">
                <a:solidFill>
                  <a:srgbClr val="0070C0"/>
                </a:solidFill>
                <a:latin typeface="+mn-ea"/>
              </a:rPr>
              <a:t>(</a:t>
            </a:r>
            <a:r>
              <a:rPr lang="ja-JP" altLang="en-US" sz="1200" dirty="0">
                <a:solidFill>
                  <a:srgbClr val="0070C0"/>
                </a:solidFill>
                <a:latin typeface="+mn-ea"/>
              </a:rPr>
              <a:t>世界／</a:t>
            </a:r>
            <a:r>
              <a:rPr lang="ja-JP" altLang="ja-JP" sz="1200" dirty="0">
                <a:solidFill>
                  <a:srgbClr val="0070C0"/>
                </a:solidFill>
                <a:latin typeface="+mn-ea"/>
              </a:rPr>
              <a:t>国内／海外</a:t>
            </a:r>
            <a:r>
              <a:rPr lang="en-US" altLang="ja-JP" sz="1200" dirty="0">
                <a:solidFill>
                  <a:srgbClr val="0070C0"/>
                </a:solidFill>
                <a:latin typeface="+mn-ea"/>
              </a:rPr>
              <a:t>)</a:t>
            </a:r>
            <a:endParaRPr lang="ja-JP" altLang="ja-JP" sz="1200" dirty="0">
              <a:solidFill>
                <a:srgbClr val="0070C0"/>
              </a:solidFill>
              <a:latin typeface="+mn-ea"/>
            </a:endParaRPr>
          </a:p>
          <a:p>
            <a:pPr>
              <a:spcBef>
                <a:spcPts val="600"/>
              </a:spcBef>
            </a:pPr>
            <a:r>
              <a:rPr lang="en-US" altLang="ja-JP" sz="1200" dirty="0">
                <a:solidFill>
                  <a:srgbClr val="0070C0"/>
                </a:solidFill>
                <a:latin typeface="+mn-ea"/>
              </a:rPr>
              <a:t>2023</a:t>
            </a:r>
            <a:r>
              <a:rPr lang="ja-JP" altLang="en-US" sz="1200" dirty="0">
                <a:solidFill>
                  <a:srgbClr val="0070C0"/>
                </a:solidFill>
                <a:latin typeface="+mn-ea"/>
              </a:rPr>
              <a:t>年度</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2024</a:t>
            </a:r>
            <a:r>
              <a:rPr lang="ja-JP" altLang="en-US" sz="1200" dirty="0">
                <a:solidFill>
                  <a:srgbClr val="0070C0"/>
                </a:solidFill>
                <a:latin typeface="+mn-ea"/>
              </a:rPr>
              <a:t>年度</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2030</a:t>
            </a:r>
            <a:r>
              <a:rPr lang="ja-JP" altLang="en-US" sz="1200" dirty="0">
                <a:solidFill>
                  <a:srgbClr val="0070C0"/>
                </a:solidFill>
                <a:latin typeface="+mn-ea"/>
              </a:rPr>
              <a:t>年度（委託</a:t>
            </a:r>
            <a:r>
              <a:rPr lang="ja-JP" altLang="ja-JP" sz="1200" dirty="0">
                <a:solidFill>
                  <a:srgbClr val="0070C0"/>
                </a:solidFill>
                <a:latin typeface="+mn-ea"/>
              </a:rPr>
              <a:t>終了時</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2031</a:t>
            </a:r>
            <a:r>
              <a:rPr lang="ja-JP" altLang="en-US" sz="1200" dirty="0">
                <a:solidFill>
                  <a:srgbClr val="0070C0"/>
                </a:solidFill>
                <a:latin typeface="+mn-ea"/>
              </a:rPr>
              <a:t>年度　　　　　</a:t>
            </a:r>
            <a:r>
              <a:rPr lang="en-US" altLang="ja-JP"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2032</a:t>
            </a:r>
            <a:r>
              <a:rPr lang="ja-JP" altLang="en-US" sz="1200" dirty="0">
                <a:solidFill>
                  <a:srgbClr val="0070C0"/>
                </a:solidFill>
                <a:latin typeface="+mn-ea"/>
              </a:rPr>
              <a:t>年度　　　　　</a:t>
            </a:r>
            <a:r>
              <a:rPr lang="en-US" altLang="ja-JP" sz="1200" dirty="0">
                <a:solidFill>
                  <a:srgbClr val="0070C0"/>
                </a:solidFill>
                <a:latin typeface="+mn-ea"/>
              </a:rPr>
              <a:t>          </a:t>
            </a:r>
            <a:r>
              <a:rPr lang="ja-JP" altLang="en-US"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p>
          <a:p>
            <a:pPr>
              <a:spcBef>
                <a:spcPts val="600"/>
              </a:spcBef>
            </a:pPr>
            <a:r>
              <a:rPr lang="en-US" altLang="ja-JP" sz="1200" dirty="0">
                <a:solidFill>
                  <a:srgbClr val="0070C0"/>
                </a:solidFill>
                <a:latin typeface="+mn-ea"/>
              </a:rPr>
              <a:t>2033</a:t>
            </a:r>
            <a:r>
              <a:rPr lang="ja-JP" altLang="en-US" sz="1200" dirty="0">
                <a:solidFill>
                  <a:srgbClr val="0070C0"/>
                </a:solidFill>
                <a:latin typeface="+mn-ea"/>
              </a:rPr>
              <a:t>年度　　　　　</a:t>
            </a:r>
            <a:r>
              <a:rPr lang="en-US" altLang="ja-JP" sz="1200" dirty="0">
                <a:solidFill>
                  <a:srgbClr val="0070C0"/>
                </a:solidFill>
                <a:latin typeface="+mn-ea"/>
              </a:rPr>
              <a:t>            </a:t>
            </a:r>
            <a:r>
              <a:rPr lang="ja-JP" altLang="ja-JP" sz="1200" dirty="0">
                <a:solidFill>
                  <a:srgbClr val="0070C0"/>
                </a:solidFill>
                <a:latin typeface="+mn-ea"/>
              </a:rPr>
              <a:t>○○○百万円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a:t>
            </a:r>
            <a:r>
              <a:rPr lang="ja-JP" altLang="ja-JP" sz="1200" dirty="0">
                <a:solidFill>
                  <a:srgbClr val="0070C0"/>
                </a:solidFill>
                <a:latin typeface="+mn-ea"/>
              </a:rPr>
              <a:t> ○○○百万円</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a:t>
            </a:r>
            <a:r>
              <a:rPr lang="ja-JP" altLang="ja-JP" sz="1200" dirty="0">
                <a:solidFill>
                  <a:srgbClr val="0070C0"/>
                </a:solidFill>
                <a:latin typeface="+mn-ea"/>
              </a:rPr>
              <a:t>％</a:t>
            </a:r>
            <a:r>
              <a:rPr lang="ja-JP" altLang="en-US" sz="1200" dirty="0">
                <a:solidFill>
                  <a:srgbClr val="0070C0"/>
                </a:solidFill>
                <a:latin typeface="+mn-ea"/>
              </a:rPr>
              <a:t> ／ ○○</a:t>
            </a:r>
            <a:r>
              <a:rPr lang="ja-JP" altLang="ja-JP" sz="1200" dirty="0">
                <a:solidFill>
                  <a:srgbClr val="0070C0"/>
                </a:solidFill>
                <a:latin typeface="+mn-ea"/>
              </a:rPr>
              <a:t>％</a:t>
            </a:r>
            <a:endParaRPr lang="en-US" altLang="ja-JP" sz="1200" dirty="0">
              <a:solidFill>
                <a:srgbClr val="0070C0"/>
              </a:solidFill>
              <a:latin typeface="+mn-ea"/>
            </a:endParaRPr>
          </a:p>
          <a:p>
            <a:pPr>
              <a:spcBef>
                <a:spcPts val="600"/>
              </a:spcBef>
            </a:pP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別添</a:t>
            </a:r>
            <a:r>
              <a:rPr lang="en-US" altLang="ja-JP" sz="1200" dirty="0">
                <a:solidFill>
                  <a:srgbClr val="0070C0"/>
                </a:solidFill>
                <a:latin typeface="+mn-ea"/>
              </a:rPr>
              <a:t>4</a:t>
            </a:r>
            <a:r>
              <a:rPr lang="ja-JP" altLang="en-US" sz="1200" dirty="0">
                <a:solidFill>
                  <a:srgbClr val="0070C0"/>
                </a:solidFill>
                <a:latin typeface="+mn-ea"/>
              </a:rPr>
              <a:t>（</a:t>
            </a:r>
            <a:r>
              <a:rPr lang="en-US" altLang="ja-JP" sz="1200" dirty="0">
                <a:solidFill>
                  <a:srgbClr val="0070C0"/>
                </a:solidFill>
                <a:latin typeface="+mn-ea"/>
              </a:rPr>
              <a:t>Excel</a:t>
            </a:r>
            <a:r>
              <a:rPr lang="ja-JP" altLang="en-US" sz="1200" dirty="0">
                <a:solidFill>
                  <a:srgbClr val="0070C0"/>
                </a:solidFill>
                <a:latin typeface="+mn-ea"/>
              </a:rPr>
              <a:t>版）と同様に、原則として、</a:t>
            </a:r>
            <a:r>
              <a:rPr lang="en-US" altLang="ja-JP" sz="1200" dirty="0">
                <a:solidFill>
                  <a:srgbClr val="0070C0"/>
                </a:solidFill>
                <a:latin typeface="+mn-ea"/>
              </a:rPr>
              <a:t>2023</a:t>
            </a:r>
            <a:r>
              <a:rPr lang="ja-JP" altLang="en-US" sz="1200" dirty="0">
                <a:solidFill>
                  <a:srgbClr val="0070C0"/>
                </a:solidFill>
                <a:latin typeface="+mn-ea"/>
              </a:rPr>
              <a:t>～</a:t>
            </a:r>
            <a:r>
              <a:rPr lang="en-US" altLang="ja-JP" sz="1200" dirty="0">
                <a:solidFill>
                  <a:srgbClr val="0070C0"/>
                </a:solidFill>
                <a:latin typeface="+mn-ea"/>
              </a:rPr>
              <a:t>2024</a:t>
            </a:r>
            <a:r>
              <a:rPr lang="ja-JP" altLang="en-US" sz="1200" dirty="0">
                <a:solidFill>
                  <a:srgbClr val="0070C0"/>
                </a:solidFill>
                <a:latin typeface="+mn-ea"/>
              </a:rPr>
              <a:t>年度及び</a:t>
            </a:r>
            <a:r>
              <a:rPr lang="en-US" altLang="ja-JP" sz="1200" dirty="0">
                <a:solidFill>
                  <a:srgbClr val="0070C0"/>
                </a:solidFill>
                <a:latin typeface="+mn-ea"/>
              </a:rPr>
              <a:t>2030</a:t>
            </a:r>
            <a:r>
              <a:rPr lang="ja-JP" altLang="en-US" sz="1200" dirty="0">
                <a:solidFill>
                  <a:srgbClr val="0070C0"/>
                </a:solidFill>
                <a:latin typeface="+mn-ea"/>
              </a:rPr>
              <a:t>～</a:t>
            </a:r>
            <a:r>
              <a:rPr lang="en-US" altLang="ja-JP" sz="1200" dirty="0">
                <a:solidFill>
                  <a:srgbClr val="0070C0"/>
                </a:solidFill>
                <a:latin typeface="+mn-ea"/>
              </a:rPr>
              <a:t>2032</a:t>
            </a:r>
            <a:r>
              <a:rPr lang="ja-JP" altLang="en-US" sz="1200" dirty="0">
                <a:solidFill>
                  <a:srgbClr val="0070C0"/>
                </a:solidFill>
                <a:latin typeface="+mn-ea"/>
              </a:rPr>
              <a:t>年の各年度時点の売上高と申請者シェアについて、それぞれ記載ください。なお、もし研究開発が</a:t>
            </a:r>
            <a:r>
              <a:rPr lang="en-US" altLang="ja-JP" sz="1200" dirty="0">
                <a:solidFill>
                  <a:srgbClr val="0070C0"/>
                </a:solidFill>
                <a:latin typeface="+mn-ea"/>
              </a:rPr>
              <a:t>2025</a:t>
            </a:r>
            <a:r>
              <a:rPr lang="ja-JP" altLang="en-US" sz="1200" dirty="0">
                <a:solidFill>
                  <a:srgbClr val="0070C0"/>
                </a:solidFill>
                <a:latin typeface="+mn-ea"/>
              </a:rPr>
              <a:t>年度～</a:t>
            </a:r>
            <a:r>
              <a:rPr lang="en-US" altLang="ja-JP" sz="1200" dirty="0">
                <a:solidFill>
                  <a:srgbClr val="0070C0"/>
                </a:solidFill>
                <a:latin typeface="+mn-ea"/>
              </a:rPr>
              <a:t>2029</a:t>
            </a:r>
            <a:r>
              <a:rPr lang="ja-JP" altLang="en-US" sz="1200" dirty="0">
                <a:solidFill>
                  <a:srgbClr val="0070C0"/>
                </a:solidFill>
                <a:latin typeface="+mn-ea"/>
              </a:rPr>
              <a:t>年度中に終了する場合には、研究開発終了年度からの売上高と申請者シェアについても、記載ください。</a:t>
            </a: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申請者シェアは業界で一般的に利用されている市場調査レポートや提案者が把握している市場規模に基づき、申請者の売上高を市場規模で除して算出ください。また、海外の売上高については想定する平均的な為替レートを置いて算出の上、前提としたレートを記載ください。これら前提条件についても併せて説明を記載ください。</a:t>
            </a:r>
            <a:endParaRPr lang="en-US" altLang="ja-JP" sz="1200" dirty="0">
              <a:solidFill>
                <a:srgbClr val="0070C0"/>
              </a:solidFill>
              <a:latin typeface="+mn-ea"/>
            </a:endParaRPr>
          </a:p>
          <a:p>
            <a:pPr marL="95250" indent="-95250">
              <a:spcBef>
                <a:spcPts val="600"/>
              </a:spcBef>
            </a:pPr>
            <a:r>
              <a:rPr lang="en-US" altLang="ja-JP" sz="1200" dirty="0">
                <a:solidFill>
                  <a:srgbClr val="0070C0"/>
                </a:solidFill>
                <a:latin typeface="+mn-ea"/>
              </a:rPr>
              <a:t>※</a:t>
            </a:r>
            <a:r>
              <a:rPr lang="ja-JP" altLang="en-US" sz="1200" dirty="0">
                <a:solidFill>
                  <a:srgbClr val="0070C0"/>
                </a:solidFill>
                <a:latin typeface="+mn-ea"/>
              </a:rPr>
              <a:t>規模が大きい場合は億円単位として記載いただいても結構です。</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（売上高とシェアの根拠）</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 ○○○ ○○○ ・・・・</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（費用対効果の指標の算出式と設定値）</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 ○○○ ○○○ ・・・・</a:t>
            </a:r>
            <a:endParaRPr lang="en-US" altLang="ja-JP" sz="1200" dirty="0">
              <a:solidFill>
                <a:srgbClr val="0070C0"/>
              </a:solidFill>
              <a:latin typeface="+mn-ea"/>
            </a:endParaRPr>
          </a:p>
        </p:txBody>
      </p:sp>
      <p:sp>
        <p:nvSpPr>
          <p:cNvPr id="5" name="正方形/長方形 4">
            <a:extLst>
              <a:ext uri="{FF2B5EF4-FFF2-40B4-BE49-F238E27FC236}">
                <a16:creationId xmlns:a16="http://schemas.microsoft.com/office/drawing/2014/main" id="{A056D277-2EEE-BFD6-1067-CC3600EFF38B}"/>
              </a:ext>
            </a:extLst>
          </p:cNvPr>
          <p:cNvSpPr/>
          <p:nvPr/>
        </p:nvSpPr>
        <p:spPr>
          <a:xfrm>
            <a:off x="107504" y="781791"/>
            <a:ext cx="2448272"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市場獲得規模（現状と将来見通し）</a:t>
            </a:r>
          </a:p>
        </p:txBody>
      </p:sp>
    </p:spTree>
    <p:extLst>
      <p:ext uri="{BB962C8B-B14F-4D97-AF65-F5344CB8AC3E}">
        <p14:creationId xmlns:p14="http://schemas.microsoft.com/office/powerpoint/2010/main" val="1127754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996604010"/>
              </p:ext>
            </p:extLst>
          </p:nvPr>
        </p:nvGraphicFramePr>
        <p:xfrm>
          <a:off x="215517" y="1891656"/>
          <a:ext cx="8712966" cy="3913608"/>
        </p:xfrm>
        <a:graphic>
          <a:graphicData uri="http://schemas.openxmlformats.org/drawingml/2006/table">
            <a:tbl>
              <a:tblPr firstRow="1" bandRow="1">
                <a:tableStyleId>{5C22544A-7EE6-4342-B048-85BDC9FD1C3A}</a:tableStyleId>
              </a:tblPr>
              <a:tblGrid>
                <a:gridCol w="1584174">
                  <a:extLst>
                    <a:ext uri="{9D8B030D-6E8A-4147-A177-3AD203B41FA5}">
                      <a16:colId xmlns:a16="http://schemas.microsoft.com/office/drawing/2014/main" val="20000"/>
                    </a:ext>
                  </a:extLst>
                </a:gridCol>
                <a:gridCol w="1080120">
                  <a:extLst>
                    <a:ext uri="{9D8B030D-6E8A-4147-A177-3AD203B41FA5}">
                      <a16:colId xmlns:a16="http://schemas.microsoft.com/office/drawing/2014/main" val="20003"/>
                    </a:ext>
                  </a:extLst>
                </a:gridCol>
                <a:gridCol w="1008112">
                  <a:extLst>
                    <a:ext uri="{9D8B030D-6E8A-4147-A177-3AD203B41FA5}">
                      <a16:colId xmlns:a16="http://schemas.microsoft.com/office/drawing/2014/main" val="2607585754"/>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932572701"/>
                    </a:ext>
                  </a:extLst>
                </a:gridCol>
                <a:gridCol w="1008112">
                  <a:extLst>
                    <a:ext uri="{9D8B030D-6E8A-4147-A177-3AD203B41FA5}">
                      <a16:colId xmlns:a16="http://schemas.microsoft.com/office/drawing/2014/main" val="20002"/>
                    </a:ext>
                  </a:extLst>
                </a:gridCol>
                <a:gridCol w="1008112">
                  <a:extLst>
                    <a:ext uri="{9D8B030D-6E8A-4147-A177-3AD203B41FA5}">
                      <a16:colId xmlns:a16="http://schemas.microsoft.com/office/drawing/2014/main" val="20006"/>
                    </a:ext>
                  </a:extLst>
                </a:gridCol>
                <a:gridCol w="1008112">
                  <a:extLst>
                    <a:ext uri="{9D8B030D-6E8A-4147-A177-3AD203B41FA5}">
                      <a16:colId xmlns:a16="http://schemas.microsoft.com/office/drawing/2014/main" val="20007"/>
                    </a:ext>
                  </a:extLst>
                </a:gridCol>
              </a:tblGrid>
              <a:tr h="670299">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616944">
                <a:tc>
                  <a:txBody>
                    <a:bodyPr/>
                    <a:lstStyle/>
                    <a:p>
                      <a:r>
                        <a:rPr kumimoji="1" lang="ja-JP" altLang="en-US" dirty="0"/>
                        <a:t>（株）〇〇〇〇</a:t>
                      </a:r>
                      <a:endParaRPr kumimoji="1" lang="en-US" altLang="ja-JP" dirty="0"/>
                    </a:p>
                    <a:p>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169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706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39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（再委託先）</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16944">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bl>
          </a:graphicData>
        </a:graphic>
      </p:graphicFrame>
      <p:sp>
        <p:nvSpPr>
          <p:cNvPr id="5" name="テキスト ボックス 4"/>
          <p:cNvSpPr txBox="1"/>
          <p:nvPr/>
        </p:nvSpPr>
        <p:spPr>
          <a:xfrm>
            <a:off x="179512" y="692696"/>
            <a:ext cx="4752528" cy="646331"/>
          </a:xfrm>
          <a:prstGeom prst="rect">
            <a:avLst/>
          </a:prstGeom>
          <a:noFill/>
        </p:spPr>
        <p:txBody>
          <a:bodyPr wrap="square" rtlCol="0">
            <a:spAutoFit/>
          </a:bodyPr>
          <a:lstStyle/>
          <a:p>
            <a:r>
              <a:rPr kumimoji="1" lang="ja-JP" altLang="en-US" dirty="0"/>
              <a:t>予算総額：　〇〇〇百万円</a:t>
            </a:r>
            <a:endParaRPr kumimoji="1" lang="en-US" altLang="ja-JP" dirty="0"/>
          </a:p>
          <a:p>
            <a:r>
              <a:rPr kumimoji="1" lang="ja-JP" altLang="en-US" dirty="0"/>
              <a:t>初回ステージゲートまでの費用：〇〇〇百万円</a:t>
            </a:r>
            <a:endParaRPr kumimoji="1" lang="en-US" altLang="ja-JP" dirty="0"/>
          </a:p>
        </p:txBody>
      </p:sp>
      <p:sp>
        <p:nvSpPr>
          <p:cNvPr id="7" name="テキスト ボックス 6"/>
          <p:cNvSpPr txBox="1"/>
          <p:nvPr/>
        </p:nvSpPr>
        <p:spPr>
          <a:xfrm>
            <a:off x="7452320" y="1527680"/>
            <a:ext cx="1800200" cy="369332"/>
          </a:xfrm>
          <a:prstGeom prst="rect">
            <a:avLst/>
          </a:prstGeom>
          <a:noFill/>
        </p:spPr>
        <p:txBody>
          <a:bodyPr wrap="square" rtlCol="0">
            <a:spAutoFit/>
          </a:bodyPr>
          <a:lstStyle/>
          <a:p>
            <a:r>
              <a:rPr kumimoji="1" lang="ja-JP" altLang="en-US" dirty="0"/>
              <a:t>（単位）百万円</a:t>
            </a:r>
          </a:p>
        </p:txBody>
      </p:sp>
      <p:sp>
        <p:nvSpPr>
          <p:cNvPr id="2" name="スライド番号プレースホルダー 1"/>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13</a:t>
            </a:fld>
            <a:endParaRPr lang="ja-JP" altLang="en-US">
              <a:solidFill>
                <a:prstClr val="black">
                  <a:tint val="75000"/>
                </a:prstClr>
              </a:solidFill>
            </a:endParaRPr>
          </a:p>
        </p:txBody>
      </p:sp>
      <p:sp>
        <p:nvSpPr>
          <p:cNvPr id="3" name="タイトル 1">
            <a:extLst>
              <a:ext uri="{FF2B5EF4-FFF2-40B4-BE49-F238E27FC236}">
                <a16:creationId xmlns:a16="http://schemas.microsoft.com/office/drawing/2014/main" id="{A5558506-79D3-C02E-20D9-8499DD82E331}"/>
              </a:ext>
            </a:extLst>
          </p:cNvPr>
          <p:cNvSpPr txBox="1">
            <a:spLocks/>
          </p:cNvSpPr>
          <p:nvPr/>
        </p:nvSpPr>
        <p:spPr>
          <a:xfrm>
            <a:off x="107504" y="59138"/>
            <a:ext cx="52565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８．予算額と内訳（全機関総括表）　</a:t>
            </a:r>
          </a:p>
        </p:txBody>
      </p:sp>
      <p:sp>
        <p:nvSpPr>
          <p:cNvPr id="8" name="テキスト ボックス 7">
            <a:extLst>
              <a:ext uri="{FF2B5EF4-FFF2-40B4-BE49-F238E27FC236}">
                <a16:creationId xmlns:a16="http://schemas.microsoft.com/office/drawing/2014/main" id="{1C6E4253-3F4B-79E3-E06D-D2A485A41F6F}"/>
              </a:ext>
            </a:extLst>
          </p:cNvPr>
          <p:cNvSpPr txBox="1"/>
          <p:nvPr/>
        </p:nvSpPr>
        <p:spPr>
          <a:xfrm>
            <a:off x="5436096" y="54626"/>
            <a:ext cx="3567658" cy="138499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・年度は</a:t>
            </a:r>
            <a:r>
              <a:rPr lang="en-US" altLang="ja-JP" sz="1200" i="1" dirty="0">
                <a:solidFill>
                  <a:prstClr val="white"/>
                </a:solidFill>
                <a:latin typeface="+mn-ea"/>
              </a:rPr>
              <a:t>4</a:t>
            </a:r>
            <a:r>
              <a:rPr lang="ja-JP" altLang="en-US" sz="1200" i="1" dirty="0">
                <a:solidFill>
                  <a:prstClr val="white"/>
                </a:solidFill>
                <a:latin typeface="+mn-ea"/>
              </a:rPr>
              <a:t>月</a:t>
            </a:r>
            <a:r>
              <a:rPr lang="en-US" altLang="ja-JP" sz="1200" i="1" dirty="0">
                <a:solidFill>
                  <a:prstClr val="white"/>
                </a:solidFill>
                <a:latin typeface="+mn-ea"/>
              </a:rPr>
              <a:t>1</a:t>
            </a:r>
            <a:r>
              <a:rPr lang="ja-JP" altLang="en-US" sz="1200" i="1" dirty="0">
                <a:solidFill>
                  <a:prstClr val="white"/>
                </a:solidFill>
                <a:latin typeface="+mn-ea"/>
              </a:rPr>
              <a:t>日開始です。</a:t>
            </a:r>
            <a:endParaRPr lang="en-US" altLang="ja-JP" sz="1200" i="1" dirty="0">
              <a:solidFill>
                <a:prstClr val="white"/>
              </a:solidFill>
              <a:latin typeface="+mn-ea"/>
            </a:endParaRPr>
          </a:p>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位を四捨五入）という単位で記載いただいても結構です。</a:t>
            </a:r>
            <a:endParaRPr lang="en-US" altLang="ja-JP" sz="1200" i="1" dirty="0">
              <a:solidFill>
                <a:prstClr val="white"/>
              </a:solidFill>
              <a:latin typeface="+mn-ea"/>
            </a:endParaRPr>
          </a:p>
          <a:p>
            <a:r>
              <a:rPr lang="ja-JP" altLang="en-US" sz="1200" i="1" dirty="0">
                <a:solidFill>
                  <a:prstClr val="white"/>
                </a:solidFill>
                <a:latin typeface="+mn-ea"/>
              </a:rPr>
              <a:t>・自己開発投資額がある場合は、</a:t>
            </a:r>
            <a:r>
              <a:rPr lang="en-US" altLang="ja-JP" sz="1200" i="1" dirty="0">
                <a:solidFill>
                  <a:prstClr val="white"/>
                </a:solidFill>
                <a:latin typeface="+mn-ea"/>
              </a:rPr>
              <a:t>NEDO</a:t>
            </a:r>
            <a:r>
              <a:rPr lang="ja-JP" altLang="en-US" sz="1200" i="1" dirty="0">
                <a:solidFill>
                  <a:prstClr val="white"/>
                </a:solidFill>
                <a:latin typeface="+mn-ea"/>
              </a:rPr>
              <a:t>事業と分けて記載ください。</a:t>
            </a:r>
            <a:endParaRPr lang="en-US" altLang="ja-JP" sz="1200" i="1" dirty="0">
              <a:solidFill>
                <a:prstClr val="white"/>
              </a:solidFill>
              <a:latin typeface="+mn-ea"/>
            </a:endParaRPr>
          </a:p>
        </p:txBody>
      </p:sp>
    </p:spTree>
    <p:extLst>
      <p:ext uri="{BB962C8B-B14F-4D97-AF65-F5344CB8AC3E}">
        <p14:creationId xmlns:p14="http://schemas.microsoft.com/office/powerpoint/2010/main" val="2229680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55976" y="-83623"/>
            <a:ext cx="4106070" cy="920335"/>
          </a:xfrm>
        </p:spPr>
        <p:txBody>
          <a:bodyPr>
            <a:normAutofit/>
          </a:bodyPr>
          <a:lstStyle/>
          <a:p>
            <a:pPr algn="l"/>
            <a:r>
              <a:rPr kumimoji="1" lang="ja-JP" altLang="en-US" sz="2400" dirty="0"/>
              <a:t>（機関名：〇〇〇〇）</a:t>
            </a:r>
          </a:p>
        </p:txBody>
      </p:sp>
      <p:graphicFrame>
        <p:nvGraphicFramePr>
          <p:cNvPr id="4" name="表 3"/>
          <p:cNvGraphicFramePr>
            <a:graphicFrameLocks noGrp="1"/>
          </p:cNvGraphicFramePr>
          <p:nvPr>
            <p:extLst>
              <p:ext uri="{D42A27DB-BD31-4B8C-83A1-F6EECF244321}">
                <p14:modId xmlns:p14="http://schemas.microsoft.com/office/powerpoint/2010/main" val="2194592282"/>
              </p:ext>
            </p:extLst>
          </p:nvPr>
        </p:nvGraphicFramePr>
        <p:xfrm>
          <a:off x="251520" y="1403568"/>
          <a:ext cx="8640961" cy="4545711"/>
        </p:xfrm>
        <a:graphic>
          <a:graphicData uri="http://schemas.openxmlformats.org/drawingml/2006/table">
            <a:tbl>
              <a:tblPr firstRow="1" bandRow="1">
                <a:tableStyleId>{5C22544A-7EE6-4342-B048-85BDC9FD1C3A}</a:tableStyleId>
              </a:tblPr>
              <a:tblGrid>
                <a:gridCol w="2195025">
                  <a:extLst>
                    <a:ext uri="{9D8B030D-6E8A-4147-A177-3AD203B41FA5}">
                      <a16:colId xmlns:a16="http://schemas.microsoft.com/office/drawing/2014/main" val="20000"/>
                    </a:ext>
                  </a:extLst>
                </a:gridCol>
                <a:gridCol w="920848">
                  <a:extLst>
                    <a:ext uri="{9D8B030D-6E8A-4147-A177-3AD203B41FA5}">
                      <a16:colId xmlns:a16="http://schemas.microsoft.com/office/drawing/2014/main" val="20002"/>
                    </a:ext>
                  </a:extLst>
                </a:gridCol>
                <a:gridCol w="920848">
                  <a:extLst>
                    <a:ext uri="{9D8B030D-6E8A-4147-A177-3AD203B41FA5}">
                      <a16:colId xmlns:a16="http://schemas.microsoft.com/office/drawing/2014/main" val="20001"/>
                    </a:ext>
                  </a:extLst>
                </a:gridCol>
                <a:gridCol w="920848">
                  <a:extLst>
                    <a:ext uri="{9D8B030D-6E8A-4147-A177-3AD203B41FA5}">
                      <a16:colId xmlns:a16="http://schemas.microsoft.com/office/drawing/2014/main" val="3634264514"/>
                    </a:ext>
                  </a:extLst>
                </a:gridCol>
                <a:gridCol w="920848">
                  <a:extLst>
                    <a:ext uri="{9D8B030D-6E8A-4147-A177-3AD203B41FA5}">
                      <a16:colId xmlns:a16="http://schemas.microsoft.com/office/drawing/2014/main" val="932572701"/>
                    </a:ext>
                  </a:extLst>
                </a:gridCol>
                <a:gridCol w="920848">
                  <a:extLst>
                    <a:ext uri="{9D8B030D-6E8A-4147-A177-3AD203B41FA5}">
                      <a16:colId xmlns:a16="http://schemas.microsoft.com/office/drawing/2014/main" val="3703819195"/>
                    </a:ext>
                  </a:extLst>
                </a:gridCol>
                <a:gridCol w="920848">
                  <a:extLst>
                    <a:ext uri="{9D8B030D-6E8A-4147-A177-3AD203B41FA5}">
                      <a16:colId xmlns:a16="http://schemas.microsoft.com/office/drawing/2014/main" val="20006"/>
                    </a:ext>
                  </a:extLst>
                </a:gridCol>
                <a:gridCol w="920848">
                  <a:extLst>
                    <a:ext uri="{9D8B030D-6E8A-4147-A177-3AD203B41FA5}">
                      <a16:colId xmlns:a16="http://schemas.microsoft.com/office/drawing/2014/main" val="20007"/>
                    </a:ext>
                  </a:extLst>
                </a:gridCol>
              </a:tblGrid>
              <a:tr h="386869">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tc>
                  <a:txBody>
                    <a:bodyPr/>
                    <a:lstStyle/>
                    <a:p>
                      <a:pPr algn="ctr"/>
                      <a:r>
                        <a:rPr kumimoji="1" lang="en-US" altLang="ja-JP" sz="1400" dirty="0">
                          <a:latin typeface="+mn-ea"/>
                          <a:ea typeface="+mn-ea"/>
                        </a:rPr>
                        <a:t>202x</a:t>
                      </a:r>
                      <a:r>
                        <a:rPr kumimoji="1" lang="ja-JP" altLang="en-US" sz="1400" dirty="0">
                          <a:latin typeface="+mn-ea"/>
                          <a:ea typeface="+mn-ea"/>
                        </a:rPr>
                        <a:t>年度</a:t>
                      </a:r>
                    </a:p>
                  </a:txBody>
                  <a:tcPr anchor="ctr"/>
                </a:tc>
                <a:extLst>
                  <a:ext uri="{0D108BD9-81ED-4DB2-BD59-A6C34878D82A}">
                    <a16:rowId xmlns:a16="http://schemas.microsoft.com/office/drawing/2014/main" val="10000"/>
                  </a:ext>
                </a:extLst>
              </a:tr>
              <a:tr h="386869">
                <a:tc>
                  <a:txBody>
                    <a:bodyPr/>
                    <a:lstStyle/>
                    <a:p>
                      <a:r>
                        <a:rPr kumimoji="1" lang="ja-JP" altLang="en-US" dirty="0"/>
                        <a:t>機械装置費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386869">
                <a:tc>
                  <a:txBody>
                    <a:bodyPr/>
                    <a:lstStyle/>
                    <a:p>
                      <a:r>
                        <a:rPr kumimoji="1" lang="ja-JP" altLang="en-US" dirty="0"/>
                        <a:t>労務費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386869">
                <a:tc>
                  <a:txBody>
                    <a:bodyPr/>
                    <a:lstStyle/>
                    <a:p>
                      <a:r>
                        <a:rPr kumimoji="1" lang="ja-JP" altLang="en-US" dirty="0"/>
                        <a:t>消耗品費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3"/>
                  </a:ext>
                </a:extLst>
              </a:tr>
              <a:tr h="386869">
                <a:tc>
                  <a:txBody>
                    <a:bodyPr/>
                    <a:lstStyle/>
                    <a:p>
                      <a:r>
                        <a:rPr kumimoji="1" lang="ja-JP" altLang="en-US" dirty="0"/>
                        <a:t>旅費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386869">
                <a:tc>
                  <a:txBody>
                    <a:bodyPr/>
                    <a:lstStyle/>
                    <a:p>
                      <a:r>
                        <a:rPr kumimoji="1" lang="ja-JP" altLang="en-US" dirty="0"/>
                        <a:t>外注費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5"/>
                  </a:ext>
                </a:extLst>
              </a:tr>
              <a:tr h="677021">
                <a:tc>
                  <a:txBody>
                    <a:bodyPr/>
                    <a:lstStyle/>
                    <a:p>
                      <a:r>
                        <a:rPr kumimoji="1" lang="ja-JP" altLang="en-US" dirty="0"/>
                        <a:t>その他</a:t>
                      </a:r>
                      <a:endParaRPr kumimoji="1" lang="en-US" altLang="ja-JP" dirty="0"/>
                    </a:p>
                    <a:p>
                      <a:r>
                        <a:rPr kumimoji="1" lang="ja-JP" altLang="en-US" dirty="0"/>
                        <a:t>（広報費、諸経費）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extLst>
                  <a:ext uri="{0D108BD9-81ED-4DB2-BD59-A6C34878D82A}">
                    <a16:rowId xmlns:a16="http://schemas.microsoft.com/office/drawing/2014/main" val="10006"/>
                  </a:ext>
                </a:extLst>
              </a:tr>
              <a:tr h="386869">
                <a:tc>
                  <a:txBody>
                    <a:bodyPr/>
                    <a:lstStyle/>
                    <a:p>
                      <a:r>
                        <a:rPr kumimoji="1" lang="ja-JP" altLang="en-US" dirty="0"/>
                        <a:t>間接経費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9"/>
                  </a:ext>
                </a:extLst>
              </a:tr>
              <a:tr h="386869">
                <a:tc>
                  <a:txBody>
                    <a:bodyPr/>
                    <a:lstStyle/>
                    <a:p>
                      <a:r>
                        <a:rPr kumimoji="1" lang="ja-JP" altLang="en-US" dirty="0"/>
                        <a:t>消費税</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717542718"/>
                  </a:ext>
                </a:extLst>
              </a:tr>
              <a:tr h="386869">
                <a:tc>
                  <a:txBody>
                    <a:bodyPr/>
                    <a:lstStyle/>
                    <a:p>
                      <a:r>
                        <a:rPr kumimoji="1" lang="ja-JP" altLang="en-US" dirty="0"/>
                        <a:t>再委託費</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c>
                  <a:txBody>
                    <a:bodyPr/>
                    <a:lstStyle/>
                    <a:p>
                      <a:pPr algn="ctr"/>
                      <a:endParaRPr kumimoji="1" lang="ja-JP" altLang="en-US"/>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596200336"/>
                  </a:ext>
                </a:extLst>
              </a:tr>
              <a:tr h="386869">
                <a:tc>
                  <a:txBody>
                    <a:bodyPr/>
                    <a:lstStyle/>
                    <a:p>
                      <a:r>
                        <a:rPr kumimoji="1" lang="ja-JP" altLang="en-US" dirty="0"/>
                        <a:t>合計</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10"/>
                  </a:ext>
                </a:extLst>
              </a:tr>
            </a:tbl>
          </a:graphicData>
        </a:graphic>
      </p:graphicFrame>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14</a:t>
            </a:fld>
            <a:endParaRPr lang="ja-JP" altLang="en-US" dirty="0">
              <a:solidFill>
                <a:prstClr val="black">
                  <a:tint val="75000"/>
                </a:prstClr>
              </a:solidFill>
            </a:endParaRPr>
          </a:p>
        </p:txBody>
      </p:sp>
      <p:sp>
        <p:nvSpPr>
          <p:cNvPr id="7" name="タイトル 1">
            <a:extLst>
              <a:ext uri="{FF2B5EF4-FFF2-40B4-BE49-F238E27FC236}">
                <a16:creationId xmlns:a16="http://schemas.microsoft.com/office/drawing/2014/main" id="{D1D5EAE2-F1B3-74F7-E6A4-88D827C8A449}"/>
              </a:ext>
            </a:extLst>
          </p:cNvPr>
          <p:cNvSpPr txBox="1">
            <a:spLocks/>
          </p:cNvSpPr>
          <p:nvPr/>
        </p:nvSpPr>
        <p:spPr>
          <a:xfrm>
            <a:off x="107504" y="59138"/>
            <a:ext cx="424847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８．予算額と内訳（機関別）</a:t>
            </a:r>
          </a:p>
        </p:txBody>
      </p:sp>
      <p:sp>
        <p:nvSpPr>
          <p:cNvPr id="10" name="テキスト ボックス 9">
            <a:extLst>
              <a:ext uri="{FF2B5EF4-FFF2-40B4-BE49-F238E27FC236}">
                <a16:creationId xmlns:a16="http://schemas.microsoft.com/office/drawing/2014/main" id="{54DD756D-15D4-E933-7D84-832E34DEC1E8}"/>
              </a:ext>
            </a:extLst>
          </p:cNvPr>
          <p:cNvSpPr txBox="1"/>
          <p:nvPr/>
        </p:nvSpPr>
        <p:spPr>
          <a:xfrm>
            <a:off x="4499992" y="548680"/>
            <a:ext cx="446449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・事業年数により欄を増減してください。</a:t>
            </a:r>
            <a:endParaRPr lang="en-US" altLang="ja-JP" sz="1200" i="1" dirty="0">
              <a:solidFill>
                <a:prstClr val="white"/>
              </a:solidFill>
              <a:latin typeface="+mn-ea"/>
            </a:endParaRPr>
          </a:p>
          <a:p>
            <a:r>
              <a:rPr lang="ja-JP" altLang="en-US" sz="1200" i="1" dirty="0">
                <a:solidFill>
                  <a:prstClr val="white"/>
                </a:solidFill>
                <a:latin typeface="+mn-ea"/>
              </a:rPr>
              <a:t>・自己開発投資額がある場合は、</a:t>
            </a:r>
            <a:r>
              <a:rPr lang="en-US" altLang="ja-JP" sz="1200" i="1" dirty="0">
                <a:solidFill>
                  <a:prstClr val="white"/>
                </a:solidFill>
                <a:latin typeface="+mn-ea"/>
              </a:rPr>
              <a:t>NEDO</a:t>
            </a:r>
            <a:r>
              <a:rPr lang="ja-JP" altLang="en-US" sz="1200" i="1" dirty="0">
                <a:solidFill>
                  <a:prstClr val="white"/>
                </a:solidFill>
                <a:latin typeface="+mn-ea"/>
              </a:rPr>
              <a:t>事業と分けて記載ください。</a:t>
            </a:r>
            <a:endParaRPr lang="en-US" altLang="ja-JP" sz="1200" i="1" dirty="0">
              <a:solidFill>
                <a:prstClr val="white"/>
              </a:solidFill>
              <a:latin typeface="+mn-ea"/>
            </a:endParaRPr>
          </a:p>
        </p:txBody>
      </p:sp>
      <p:sp>
        <p:nvSpPr>
          <p:cNvPr id="9" name="テキスト ボックス 8">
            <a:extLst>
              <a:ext uri="{FF2B5EF4-FFF2-40B4-BE49-F238E27FC236}">
                <a16:creationId xmlns:a16="http://schemas.microsoft.com/office/drawing/2014/main" id="{4C349238-D10F-28A4-B32B-3054F166CBD1}"/>
              </a:ext>
            </a:extLst>
          </p:cNvPr>
          <p:cNvSpPr txBox="1"/>
          <p:nvPr/>
        </p:nvSpPr>
        <p:spPr>
          <a:xfrm>
            <a:off x="7452320" y="1000074"/>
            <a:ext cx="1800200" cy="369332"/>
          </a:xfrm>
          <a:prstGeom prst="rect">
            <a:avLst/>
          </a:prstGeom>
          <a:noFill/>
        </p:spPr>
        <p:txBody>
          <a:bodyPr wrap="square" rtlCol="0">
            <a:spAutoFit/>
          </a:bodyPr>
          <a:lstStyle/>
          <a:p>
            <a:r>
              <a:rPr kumimoji="1" lang="ja-JP" altLang="en-US" dirty="0"/>
              <a:t>（単位）百万円</a:t>
            </a:r>
          </a:p>
        </p:txBody>
      </p:sp>
    </p:spTree>
    <p:extLst>
      <p:ext uri="{BB962C8B-B14F-4D97-AF65-F5344CB8AC3E}">
        <p14:creationId xmlns:p14="http://schemas.microsoft.com/office/powerpoint/2010/main" val="4101315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822A4-6B99-67D0-91DA-E31F294C3F60}"/>
            </a:ext>
          </a:extLst>
        </p:cNvPr>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0CC445E4-43F8-74A4-19A0-B606E5845489}"/>
              </a:ext>
            </a:extLst>
          </p:cNvPr>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15</a:t>
            </a:fld>
            <a:endParaRPr lang="ja-JP" altLang="en-US" dirty="0">
              <a:solidFill>
                <a:prstClr val="black">
                  <a:tint val="75000"/>
                </a:prstClr>
              </a:solidFill>
            </a:endParaRPr>
          </a:p>
        </p:txBody>
      </p:sp>
      <p:sp>
        <p:nvSpPr>
          <p:cNvPr id="12" name="タイトル 1">
            <a:extLst>
              <a:ext uri="{FF2B5EF4-FFF2-40B4-BE49-F238E27FC236}">
                <a16:creationId xmlns:a16="http://schemas.microsoft.com/office/drawing/2014/main" id="{39F5F1E7-597C-2EEB-DDA3-97D9D3FA7EBB}"/>
              </a:ext>
            </a:extLst>
          </p:cNvPr>
          <p:cNvSpPr txBox="1">
            <a:spLocks/>
          </p:cNvSpPr>
          <p:nvPr/>
        </p:nvSpPr>
        <p:spPr>
          <a:xfrm>
            <a:off x="107504" y="59138"/>
            <a:ext cx="489654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８．予算額と内訳（主要な支出）　</a:t>
            </a:r>
          </a:p>
        </p:txBody>
      </p:sp>
      <p:sp>
        <p:nvSpPr>
          <p:cNvPr id="14" name="テキスト ボックス 13">
            <a:extLst>
              <a:ext uri="{FF2B5EF4-FFF2-40B4-BE49-F238E27FC236}">
                <a16:creationId xmlns:a16="http://schemas.microsoft.com/office/drawing/2014/main" id="{7264EFD8-4EA8-BB20-00A7-B86902349B73}"/>
              </a:ext>
            </a:extLst>
          </p:cNvPr>
          <p:cNvSpPr txBox="1"/>
          <p:nvPr/>
        </p:nvSpPr>
        <p:spPr>
          <a:xfrm>
            <a:off x="5220072" y="54626"/>
            <a:ext cx="378368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・開発テーマ全体の提案事業予算（全期間）のうち、主要な大きな支出について内容を説明ください。</a:t>
            </a:r>
          </a:p>
        </p:txBody>
      </p:sp>
      <p:graphicFrame>
        <p:nvGraphicFramePr>
          <p:cNvPr id="16" name="表 15">
            <a:extLst>
              <a:ext uri="{FF2B5EF4-FFF2-40B4-BE49-F238E27FC236}">
                <a16:creationId xmlns:a16="http://schemas.microsoft.com/office/drawing/2014/main" id="{21616B5A-E083-7A5F-8074-7D12A0961166}"/>
              </a:ext>
            </a:extLst>
          </p:cNvPr>
          <p:cNvGraphicFramePr>
            <a:graphicFrameLocks noGrp="1"/>
          </p:cNvGraphicFramePr>
          <p:nvPr>
            <p:extLst>
              <p:ext uri="{D42A27DB-BD31-4B8C-83A1-F6EECF244321}">
                <p14:modId xmlns:p14="http://schemas.microsoft.com/office/powerpoint/2010/main" val="3973420698"/>
              </p:ext>
            </p:extLst>
          </p:nvPr>
        </p:nvGraphicFramePr>
        <p:xfrm>
          <a:off x="274352" y="980728"/>
          <a:ext cx="8496945" cy="2465181"/>
        </p:xfrm>
        <a:graphic>
          <a:graphicData uri="http://schemas.openxmlformats.org/drawingml/2006/table">
            <a:tbl>
              <a:tblPr firstRow="1" bandRow="1">
                <a:tableStyleId>{5940675A-B579-460E-94D1-54222C63F5DA}</a:tableStyleId>
              </a:tblPr>
              <a:tblGrid>
                <a:gridCol w="2832315">
                  <a:extLst>
                    <a:ext uri="{9D8B030D-6E8A-4147-A177-3AD203B41FA5}">
                      <a16:colId xmlns:a16="http://schemas.microsoft.com/office/drawing/2014/main" val="20000"/>
                    </a:ext>
                  </a:extLst>
                </a:gridCol>
                <a:gridCol w="3967742">
                  <a:extLst>
                    <a:ext uri="{9D8B030D-6E8A-4147-A177-3AD203B41FA5}">
                      <a16:colId xmlns:a16="http://schemas.microsoft.com/office/drawing/2014/main" val="20001"/>
                    </a:ext>
                  </a:extLst>
                </a:gridCol>
                <a:gridCol w="1696888">
                  <a:extLst>
                    <a:ext uri="{9D8B030D-6E8A-4147-A177-3AD203B41FA5}">
                      <a16:colId xmlns:a16="http://schemas.microsoft.com/office/drawing/2014/main" val="20002"/>
                    </a:ext>
                  </a:extLst>
                </a:gridCol>
              </a:tblGrid>
              <a:tr h="235684">
                <a:tc>
                  <a:txBody>
                    <a:bodyPr/>
                    <a:lstStyle/>
                    <a:p>
                      <a:pPr>
                        <a:lnSpc>
                          <a:spcPts val="1200"/>
                        </a:lnSpc>
                      </a:pPr>
                      <a:r>
                        <a:rPr kumimoji="1" lang="ja-JP" altLang="en-US" sz="1200" dirty="0"/>
                        <a:t>項目</a:t>
                      </a:r>
                    </a:p>
                  </a:txBody>
                  <a:tcPr/>
                </a:tc>
                <a:tc>
                  <a:txBody>
                    <a:bodyPr/>
                    <a:lstStyle/>
                    <a:p>
                      <a:pPr>
                        <a:lnSpc>
                          <a:spcPts val="1200"/>
                        </a:lnSpc>
                      </a:pPr>
                      <a:r>
                        <a:rPr kumimoji="1" lang="ja-JP" altLang="en-US" sz="1200" dirty="0"/>
                        <a:t>費用内容</a:t>
                      </a:r>
                    </a:p>
                  </a:txBody>
                  <a:tcPr/>
                </a:tc>
                <a:tc>
                  <a:txBody>
                    <a:bodyPr/>
                    <a:lstStyle/>
                    <a:p>
                      <a:pPr>
                        <a:lnSpc>
                          <a:spcPts val="1200"/>
                        </a:lnSpc>
                      </a:pPr>
                      <a:r>
                        <a:rPr kumimoji="1" lang="ja-JP" altLang="en-US" sz="1200" dirty="0"/>
                        <a:t>積算内訳（百万円）</a:t>
                      </a:r>
                    </a:p>
                  </a:txBody>
                  <a:tcPr/>
                </a:tc>
                <a:extLst>
                  <a:ext uri="{0D108BD9-81ED-4DB2-BD59-A6C34878D82A}">
                    <a16:rowId xmlns:a16="http://schemas.microsoft.com/office/drawing/2014/main" val="10000"/>
                  </a:ext>
                </a:extLst>
              </a:tr>
              <a:tr h="226768">
                <a:tc>
                  <a:txBody>
                    <a:bodyPr/>
                    <a:lstStyle/>
                    <a:p>
                      <a:pPr>
                        <a:lnSpc>
                          <a:spcPts val="1200"/>
                        </a:lnSpc>
                      </a:pPr>
                      <a:r>
                        <a:rPr kumimoji="1" lang="en-US" altLang="zh-TW"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○○○試験装置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1"/>
                  </a:ext>
                </a:extLst>
              </a:tr>
              <a:tr h="253349">
                <a:tc>
                  <a:txBody>
                    <a:bodyPr/>
                    <a:lstStyle/>
                    <a:p>
                      <a:pPr>
                        <a:lnSpc>
                          <a:spcPts val="1200"/>
                        </a:lnSpc>
                      </a:pPr>
                      <a:r>
                        <a:rPr kumimoji="1" lang="en-US" altLang="zh-TW"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○○○評価装置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2"/>
                  </a:ext>
                </a:extLst>
              </a:tr>
              <a:tr h="226768">
                <a:tc>
                  <a:txBody>
                    <a:bodyPr/>
                    <a:lstStyle/>
                    <a:p>
                      <a:pPr>
                        <a:lnSpc>
                          <a:spcPts val="1200"/>
                        </a:lnSpc>
                      </a:pPr>
                      <a:r>
                        <a:rPr kumimoji="1" lang="en-US" altLang="zh-TW"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○○製作設計費</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3"/>
                  </a:ext>
                </a:extLst>
              </a:tr>
              <a:tr h="226768">
                <a:tc>
                  <a:txBody>
                    <a:bodyPr/>
                    <a:lstStyle/>
                    <a:p>
                      <a:pPr>
                        <a:lnSpc>
                          <a:spcPts val="1200"/>
                        </a:lnSpc>
                      </a:pPr>
                      <a:r>
                        <a:rPr kumimoji="1" lang="en-US" altLang="zh-TW"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Ⅰ</a:t>
                      </a:r>
                      <a:r>
                        <a:rPr kumimoji="1" lang="zh-TW" altLang="en-US" sz="1200" b="0" i="0" u="none" strike="noStrike" kern="120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．機械装置等費</a:t>
                      </a:r>
                      <a:endParaRPr kumimoji="1" lang="ja-JP" altLang="en-US" sz="1200" dirty="0"/>
                    </a:p>
                  </a:txBody>
                  <a:tcPr/>
                </a:tc>
                <a:tc>
                  <a:txBody>
                    <a:bodyPr/>
                    <a:lstStyle/>
                    <a:p>
                      <a:pPr>
                        <a:lnSpc>
                          <a:spcPts val="1200"/>
                        </a:lnSpc>
                      </a:pPr>
                      <a:r>
                        <a:rPr lang="ja-JP" altLang="en-US" sz="1200" dirty="0">
                          <a:solidFill>
                            <a:srgbClr val="0070C0"/>
                          </a:solidFill>
                          <a:latin typeface="ＭＳ Ｐゴシック" panose="020B0600070205080204" pitchFamily="50" charset="-128"/>
                          <a:ea typeface="+mn-ea"/>
                        </a:rPr>
                        <a:t>○○製作加工費</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4"/>
                  </a:ext>
                </a:extLst>
              </a:tr>
              <a:tr h="226768">
                <a:tc>
                  <a:txBody>
                    <a:bodyPr/>
                    <a:lstStyle/>
                    <a:p>
                      <a:pPr>
                        <a:lnSpc>
                          <a:spcPts val="1200"/>
                        </a:lnSpc>
                      </a:pPr>
                      <a:r>
                        <a:rPr lang="en-US" altLang="ja-JP" sz="1200" dirty="0">
                          <a:solidFill>
                            <a:srgbClr val="0070C0"/>
                          </a:solidFill>
                          <a:latin typeface="+mn-ea"/>
                        </a:rPr>
                        <a:t>Ⅱ</a:t>
                      </a:r>
                      <a:r>
                        <a:rPr lang="ja-JP" altLang="en-US" sz="1200" dirty="0">
                          <a:solidFill>
                            <a:srgbClr val="0070C0"/>
                          </a:solidFill>
                          <a:latin typeface="+mn-ea"/>
                        </a:rPr>
                        <a:t>．労務費</a:t>
                      </a:r>
                      <a:endParaRPr kumimoji="1" lang="ja-JP" altLang="en-US" sz="1200" dirty="0"/>
                    </a:p>
                  </a:txBody>
                  <a:tcPr/>
                </a:tc>
                <a:tc>
                  <a:txBody>
                    <a:bodyPr/>
                    <a:lstStyle/>
                    <a:p>
                      <a:pPr>
                        <a:lnSpc>
                          <a:spcPts val="1200"/>
                        </a:lnSpc>
                      </a:pPr>
                      <a:r>
                        <a:rPr lang="ja-JP" altLang="en-US" sz="1200" dirty="0">
                          <a:solidFill>
                            <a:srgbClr val="0070C0"/>
                          </a:solidFill>
                          <a:latin typeface="+mn-ea"/>
                        </a:rPr>
                        <a:t>研究員・補助委員費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5"/>
                  </a:ext>
                </a:extLst>
              </a:tr>
              <a:tr h="226768">
                <a:tc>
                  <a:txBody>
                    <a:bodyPr/>
                    <a:lstStyle/>
                    <a:p>
                      <a:pPr>
                        <a:lnSpc>
                          <a:spcPts val="1200"/>
                        </a:lnSpc>
                      </a:pPr>
                      <a:r>
                        <a:rPr lang="en-US" altLang="ja-JP" sz="1200" dirty="0">
                          <a:solidFill>
                            <a:srgbClr val="0070C0"/>
                          </a:solidFill>
                          <a:latin typeface="+mn-ea"/>
                        </a:rPr>
                        <a:t>Ⅲ</a:t>
                      </a:r>
                      <a:r>
                        <a:rPr lang="ja-JP" altLang="en-US" sz="1200" dirty="0">
                          <a:solidFill>
                            <a:srgbClr val="0070C0"/>
                          </a:solidFill>
                          <a:latin typeface="+mn-ea"/>
                        </a:rPr>
                        <a:t>．その他経費</a:t>
                      </a:r>
                      <a:endParaRPr kumimoji="1" lang="ja-JP" altLang="en-US" sz="1200" dirty="0"/>
                    </a:p>
                  </a:txBody>
                  <a:tcPr/>
                </a:tc>
                <a:tc>
                  <a:txBody>
                    <a:bodyPr/>
                    <a:lstStyle/>
                    <a:p>
                      <a:pPr>
                        <a:lnSpc>
                          <a:spcPts val="1200"/>
                        </a:lnSpc>
                      </a:pPr>
                      <a:r>
                        <a:rPr lang="ja-JP" altLang="en-US" sz="1200" dirty="0">
                          <a:solidFill>
                            <a:srgbClr val="0070C0"/>
                          </a:solidFill>
                          <a:latin typeface="+mn-ea"/>
                        </a:rPr>
                        <a:t>○○試験関連外注費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6"/>
                  </a:ext>
                </a:extLst>
              </a:tr>
              <a:tr h="231358">
                <a:tc>
                  <a:txBody>
                    <a:bodyPr/>
                    <a:lstStyle/>
                    <a:p>
                      <a:pPr>
                        <a:lnSpc>
                          <a:spcPts val="1200"/>
                        </a:lnSpc>
                      </a:pPr>
                      <a:r>
                        <a:rPr lang="en-US" altLang="ja-JP" sz="1200" dirty="0">
                          <a:solidFill>
                            <a:srgbClr val="0070C0"/>
                          </a:solidFill>
                          <a:latin typeface="+mn-ea"/>
                        </a:rPr>
                        <a:t>Ⅲ</a:t>
                      </a:r>
                      <a:r>
                        <a:rPr lang="ja-JP" altLang="en-US" sz="1200" dirty="0">
                          <a:solidFill>
                            <a:srgbClr val="0070C0"/>
                          </a:solidFill>
                          <a:latin typeface="+mn-ea"/>
                        </a:rPr>
                        <a:t>．その他経費</a:t>
                      </a:r>
                      <a:endParaRPr kumimoji="1" lang="ja-JP" altLang="en-US" sz="1200" dirty="0"/>
                    </a:p>
                  </a:txBody>
                  <a:tcPr/>
                </a:tc>
                <a:tc>
                  <a:txBody>
                    <a:bodyPr/>
                    <a:lstStyle/>
                    <a:p>
                      <a:pPr>
                        <a:lnSpc>
                          <a:spcPts val="1200"/>
                        </a:lnSpc>
                      </a:pPr>
                      <a:r>
                        <a:rPr lang="ja-JP" altLang="en-US" sz="1200" dirty="0">
                          <a:solidFill>
                            <a:srgbClr val="0070C0"/>
                          </a:solidFill>
                          <a:latin typeface="+mn-ea"/>
                        </a:rPr>
                        <a:t>○○試験関連消耗品費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7"/>
                  </a:ext>
                </a:extLst>
              </a:tr>
              <a:tr h="226768">
                <a:tc>
                  <a:txBody>
                    <a:bodyPr/>
                    <a:lstStyle/>
                    <a:p>
                      <a:pPr>
                        <a:lnSpc>
                          <a:spcPts val="1200"/>
                        </a:lnSpc>
                      </a:pPr>
                      <a:r>
                        <a:rPr lang="ja-JP" altLang="en-US" sz="1200" dirty="0">
                          <a:solidFill>
                            <a:srgbClr val="0070C0"/>
                          </a:solidFill>
                          <a:latin typeface="+mn-ea"/>
                        </a:rPr>
                        <a:t>その他（間接経費含む）</a:t>
                      </a:r>
                      <a:endParaRPr kumimoji="1" lang="ja-JP" altLang="en-US" sz="1200" dirty="0"/>
                    </a:p>
                  </a:txBody>
                  <a:tcPr/>
                </a:tc>
                <a:tc>
                  <a:txBody>
                    <a:bodyPr/>
                    <a:lstStyle/>
                    <a:p>
                      <a:pPr>
                        <a:lnSpc>
                          <a:spcPts val="1200"/>
                        </a:lnSpc>
                      </a:pPr>
                      <a:r>
                        <a:rPr lang="ja-JP" altLang="en-US" sz="1200" dirty="0">
                          <a:solidFill>
                            <a:srgbClr val="0070C0"/>
                          </a:solidFill>
                          <a:latin typeface="+mn-ea"/>
                        </a:rPr>
                        <a:t>上記以外の経費　一式</a:t>
                      </a: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8"/>
                  </a:ext>
                </a:extLst>
              </a:tr>
              <a:tr h="226768">
                <a:tc>
                  <a:txBody>
                    <a:bodyPr/>
                    <a:lstStyle/>
                    <a:p>
                      <a:pPr>
                        <a:lnSpc>
                          <a:spcPts val="1200"/>
                        </a:lnSpc>
                      </a:pPr>
                      <a:r>
                        <a:rPr lang="ja-JP" altLang="en-US" sz="1200" dirty="0">
                          <a:solidFill>
                            <a:srgbClr val="0070C0"/>
                          </a:solidFill>
                          <a:latin typeface="+mn-ea"/>
                        </a:rPr>
                        <a:t>合計</a:t>
                      </a:r>
                      <a:endParaRPr kumimoji="1" lang="ja-JP" altLang="en-US" sz="1200" dirty="0"/>
                    </a:p>
                  </a:txBody>
                  <a:tcPr/>
                </a:tc>
                <a:tc>
                  <a:txBody>
                    <a:bodyPr/>
                    <a:lstStyle/>
                    <a:p>
                      <a:pPr>
                        <a:lnSpc>
                          <a:spcPts val="1200"/>
                        </a:lnSpc>
                      </a:pPr>
                      <a:endParaRPr kumimoji="1" lang="ja-JP" altLang="en-US" sz="1200" dirty="0"/>
                    </a:p>
                  </a:txBody>
                  <a:tcPr/>
                </a:tc>
                <a:tc>
                  <a:txBody>
                    <a:bodyPr/>
                    <a:lstStyle/>
                    <a:p>
                      <a:pPr>
                        <a:lnSpc>
                          <a:spcPts val="1200"/>
                        </a:lnSpc>
                      </a:pPr>
                      <a:endParaRPr kumimoji="1" lang="ja-JP" altLang="en-US" sz="1200" dirty="0"/>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031981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8626"/>
            <a:ext cx="9144000" cy="367270"/>
          </a:xfrm>
        </p:spPr>
        <p:txBody>
          <a:bodyPr>
            <a:normAutofit fontScale="90000"/>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研究開発テーマ名</a:t>
            </a:r>
          </a:p>
        </p:txBody>
      </p:sp>
      <p:cxnSp>
        <p:nvCxnSpPr>
          <p:cNvPr id="5" name="直線コネクタ 4"/>
          <p:cNvCxnSpPr/>
          <p:nvPr/>
        </p:nvCxnSpPr>
        <p:spPr>
          <a:xfrm>
            <a:off x="0" y="510721"/>
            <a:ext cx="9144000" cy="1"/>
          </a:xfrm>
          <a:prstGeom prst="lin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00746" y="559498"/>
            <a:ext cx="1523518" cy="300082"/>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提案機関</a:t>
            </a:r>
          </a:p>
        </p:txBody>
      </p:sp>
      <p:sp>
        <p:nvSpPr>
          <p:cNvPr id="9" name="テキスト ボックス 8"/>
          <p:cNvSpPr txBox="1"/>
          <p:nvPr/>
        </p:nvSpPr>
        <p:spPr>
          <a:xfrm>
            <a:off x="99759" y="1146050"/>
            <a:ext cx="1523518" cy="753856"/>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技術開発の背景・解決したい課題</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1624264" y="559498"/>
            <a:ext cx="7418990" cy="300082"/>
          </a:xfrm>
          <a:prstGeom prst="rect">
            <a:avLst/>
          </a:prstGeom>
          <a:noFill/>
          <a:ln>
            <a:solidFill>
              <a:schemeClr val="accent1">
                <a:lumMod val="60000"/>
                <a:lumOff val="40000"/>
              </a:schemeClr>
            </a:solidFill>
          </a:ln>
        </p:spPr>
        <p:txBody>
          <a:bodyPr wrap="square" rtlCol="0">
            <a:spAutoFit/>
          </a:bodyPr>
          <a:lstStyle/>
          <a:p>
            <a:r>
              <a:rPr lang="ja-JP" altLang="en-US" sz="1350" i="1" dirty="0">
                <a:latin typeface="Meiryo UI" panose="020B0604030504040204" pitchFamily="50" charset="-128"/>
                <a:ea typeface="Meiryo UI" panose="020B0604030504040204" pitchFamily="50" charset="-128"/>
                <a:cs typeface="Meiryo UI" panose="020B0604030504040204" pitchFamily="50" charset="-128"/>
              </a:rPr>
              <a:t>実施者名　（再委託先・共同実施先がある場合はカッコ書きで記載ください）</a:t>
            </a:r>
          </a:p>
        </p:txBody>
      </p:sp>
      <p:sp>
        <p:nvSpPr>
          <p:cNvPr id="11" name="テキスト ボックス 10"/>
          <p:cNvSpPr txBox="1"/>
          <p:nvPr/>
        </p:nvSpPr>
        <p:spPr>
          <a:xfrm>
            <a:off x="1623275" y="1160712"/>
            <a:ext cx="7418003" cy="731116"/>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本研究開発テーマ実施の背景・解決したい課題、必要性等を記載ください。</a:t>
            </a:r>
          </a:p>
        </p:txBody>
      </p:sp>
      <p:sp>
        <p:nvSpPr>
          <p:cNvPr id="3" name="テキスト ボックス 2"/>
          <p:cNvSpPr txBox="1"/>
          <p:nvPr/>
        </p:nvSpPr>
        <p:spPr>
          <a:xfrm>
            <a:off x="16523" y="-15893"/>
            <a:ext cx="6122189" cy="230832"/>
          </a:xfrm>
          <a:prstGeom prst="rect">
            <a:avLst/>
          </a:prstGeom>
          <a:noFill/>
        </p:spPr>
        <p:txBody>
          <a:bodyPr wrap="none" rtlCol="0">
            <a:spAutoFit/>
          </a:bodyPr>
          <a:lstStyle/>
          <a:p>
            <a:r>
              <a:rPr lang="ja-JP" altLang="ja-JP" sz="900" dirty="0">
                <a:latin typeface="Meiryo UI" panose="020B0604030504040204" pitchFamily="50" charset="-128"/>
                <a:ea typeface="Meiryo UI" panose="020B0604030504040204" pitchFamily="50" charset="-128"/>
                <a:cs typeface="Meiryo UI" panose="020B0604030504040204" pitchFamily="50" charset="-128"/>
              </a:rPr>
              <a:t>ポスト５Ｇ情報通信システム基盤強化研究開発事業／</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先端半導体製造技術の開発（委託）</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（開発テーマを記載のこと）</a:t>
            </a:r>
            <a:endParaRPr kumimoji="1" lang="ja-JP" altLang="en-US" sz="900" dirty="0">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7DD88DD0-52E1-B0FA-E223-66FCC361E49A}"/>
              </a:ext>
            </a:extLst>
          </p:cNvPr>
          <p:cNvSpPr txBox="1"/>
          <p:nvPr/>
        </p:nvSpPr>
        <p:spPr>
          <a:xfrm>
            <a:off x="99759" y="1899906"/>
            <a:ext cx="1523518" cy="990621"/>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研究開発の内容</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FD59F0B-98C0-5069-9367-2099B5257700}"/>
              </a:ext>
            </a:extLst>
          </p:cNvPr>
          <p:cNvSpPr/>
          <p:nvPr/>
        </p:nvSpPr>
        <p:spPr>
          <a:xfrm>
            <a:off x="59653" y="4146581"/>
            <a:ext cx="9025743" cy="2680994"/>
          </a:xfrm>
          <a:prstGeom prst="rect">
            <a:avLst/>
          </a:prstGeom>
          <a:noFill/>
          <a:ln>
            <a:solidFill>
              <a:schemeClr val="accent1">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50" i="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テーマの実施内容や本技術の優位性を図表を用いて分かりやすく記載ください。</a:t>
            </a:r>
          </a:p>
        </p:txBody>
      </p:sp>
      <p:sp>
        <p:nvSpPr>
          <p:cNvPr id="12" name="テキスト ボックス 11">
            <a:extLst>
              <a:ext uri="{FF2B5EF4-FFF2-40B4-BE49-F238E27FC236}">
                <a16:creationId xmlns:a16="http://schemas.microsoft.com/office/drawing/2014/main" id="{7C82F464-B8BB-DC44-402D-7C5D5E9E22D0}"/>
              </a:ext>
            </a:extLst>
          </p:cNvPr>
          <p:cNvSpPr txBox="1"/>
          <p:nvPr/>
        </p:nvSpPr>
        <p:spPr>
          <a:xfrm>
            <a:off x="1623277" y="1899906"/>
            <a:ext cx="7418002" cy="990621"/>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上記課題を解決するために、本研究開発テーマで実施する研究開発の概要を記載ください。</a:t>
            </a:r>
          </a:p>
        </p:txBody>
      </p:sp>
      <p:sp>
        <p:nvSpPr>
          <p:cNvPr id="13" name="テキスト ボックス 12">
            <a:extLst>
              <a:ext uri="{FF2B5EF4-FFF2-40B4-BE49-F238E27FC236}">
                <a16:creationId xmlns:a16="http://schemas.microsoft.com/office/drawing/2014/main" id="{B2089429-29B9-2080-A229-E776CA8FD157}"/>
              </a:ext>
            </a:extLst>
          </p:cNvPr>
          <p:cNvSpPr txBox="1"/>
          <p:nvPr/>
        </p:nvSpPr>
        <p:spPr>
          <a:xfrm>
            <a:off x="99757" y="3557408"/>
            <a:ext cx="1523518" cy="507831"/>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国際連携</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71BC006B-D17C-7B86-96CE-C769AC869509}"/>
              </a:ext>
            </a:extLst>
          </p:cNvPr>
          <p:cNvSpPr txBox="1"/>
          <p:nvPr/>
        </p:nvSpPr>
        <p:spPr>
          <a:xfrm>
            <a:off x="1622781" y="3559336"/>
            <a:ext cx="7418990" cy="507831"/>
          </a:xfrm>
          <a:prstGeom prst="rect">
            <a:avLst/>
          </a:prstGeom>
          <a:noFill/>
          <a:ln>
            <a:solidFill>
              <a:schemeClr val="accent1">
                <a:lumMod val="60000"/>
                <a:lumOff val="40000"/>
              </a:schemeClr>
            </a:solidFill>
          </a:ln>
        </p:spPr>
        <p:txBody>
          <a:bodyPr wrap="square" rtlCol="0">
            <a:spAutoFit/>
          </a:bodyPr>
          <a:lstStyle/>
          <a:p>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国際連携先　（連携内容についても簡潔に記載ください</a:t>
            </a:r>
            <a:r>
              <a:rPr lang="en-US" altLang="ja-JP" sz="1300" i="1"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対象外の場合は「対象外」と記載）</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a:extLst>
              <a:ext uri="{FF2B5EF4-FFF2-40B4-BE49-F238E27FC236}">
                <a16:creationId xmlns:a16="http://schemas.microsoft.com/office/drawing/2014/main" id="{FA883F13-04AB-E2E9-EC8F-C6CE9D492750}"/>
              </a:ext>
            </a:extLst>
          </p:cNvPr>
          <p:cNvSpPr txBox="1"/>
          <p:nvPr/>
        </p:nvSpPr>
        <p:spPr>
          <a:xfrm>
            <a:off x="99759" y="867084"/>
            <a:ext cx="1523518" cy="292388"/>
          </a:xfrm>
          <a:prstGeom prst="rect">
            <a:avLst/>
          </a:prstGeom>
          <a:solidFill>
            <a:schemeClr val="accent1">
              <a:lumMod val="75000"/>
            </a:schemeClr>
          </a:solidFill>
          <a:ln>
            <a:solidFill>
              <a:schemeClr val="accent1">
                <a:lumMod val="60000"/>
                <a:lumOff val="40000"/>
              </a:schemeClr>
            </a:solidFill>
          </a:ln>
        </p:spPr>
        <p:txBody>
          <a:bodyPr wrap="square" rtlCol="0">
            <a:sp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実施期間</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予算額</a:t>
            </a:r>
            <a:endPar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4461EB4F-9353-2851-1327-D7CB530C967D}"/>
              </a:ext>
            </a:extLst>
          </p:cNvPr>
          <p:cNvSpPr txBox="1"/>
          <p:nvPr/>
        </p:nvSpPr>
        <p:spPr>
          <a:xfrm>
            <a:off x="1623277" y="867084"/>
            <a:ext cx="7418990" cy="292388"/>
          </a:xfrm>
          <a:prstGeom prst="rect">
            <a:avLst/>
          </a:prstGeom>
          <a:noFill/>
          <a:ln>
            <a:solidFill>
              <a:schemeClr val="accent1">
                <a:lumMod val="60000"/>
                <a:lumOff val="40000"/>
              </a:schemeClr>
            </a:solidFill>
          </a:ln>
        </p:spPr>
        <p:txBody>
          <a:bodyPr wrap="square" rtlCol="0">
            <a:spAutoFit/>
          </a:bodyPr>
          <a:lstStyle/>
          <a:p>
            <a:r>
              <a:rPr lang="en-US" altLang="ja-JP" sz="1300" dirty="0">
                <a:latin typeface="Meiryo UI" panose="020B0604030504040204" pitchFamily="50" charset="-128"/>
                <a:ea typeface="Meiryo UI" panose="020B0604030504040204" pitchFamily="50" charset="-128"/>
                <a:cs typeface="Meiryo UI" panose="020B0604030504040204" pitchFamily="50" charset="-128"/>
              </a:rPr>
              <a:t>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202</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●年●月　</a:t>
            </a:r>
            <a:r>
              <a:rPr lang="en-US" altLang="ja-JP" sz="13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300" i="1" dirty="0">
                <a:latin typeface="Meiryo UI" panose="020B0604030504040204" pitchFamily="50" charset="-128"/>
                <a:ea typeface="Meiryo UI" panose="020B0604030504040204" pitchFamily="50" charset="-128"/>
                <a:cs typeface="Meiryo UI" panose="020B0604030504040204" pitchFamily="50" charset="-128"/>
              </a:rPr>
              <a:t>百万円　　初回ステージゲートまでの費用：●●●百万</a:t>
            </a:r>
            <a:endParaRPr lang="en-US" altLang="ja-JP" sz="1300" i="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B5C4D5AF-1064-EF92-1E7F-861D69085ADB}"/>
              </a:ext>
            </a:extLst>
          </p:cNvPr>
          <p:cNvSpPr txBox="1"/>
          <p:nvPr/>
        </p:nvSpPr>
        <p:spPr>
          <a:xfrm>
            <a:off x="99757" y="2891918"/>
            <a:ext cx="1523518" cy="676249"/>
          </a:xfrm>
          <a:prstGeom prst="rect">
            <a:avLst/>
          </a:prstGeom>
          <a:solidFill>
            <a:schemeClr val="accent1">
              <a:lumMod val="75000"/>
            </a:schemeClr>
          </a:solidFill>
          <a:ln>
            <a:solidFill>
              <a:schemeClr val="accent1">
                <a:lumMod val="60000"/>
                <a:lumOff val="40000"/>
              </a:schemeClr>
            </a:solidFill>
          </a:ln>
        </p:spPr>
        <p:txBody>
          <a:bodyPr wrap="square" rtlCol="0">
            <a:noAutofit/>
          </a:bodyPr>
          <a:lstStyle/>
          <a:p>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事業化計画</a:t>
            </a:r>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3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a:extLst>
              <a:ext uri="{FF2B5EF4-FFF2-40B4-BE49-F238E27FC236}">
                <a16:creationId xmlns:a16="http://schemas.microsoft.com/office/drawing/2014/main" id="{D7511E7C-CB7B-3B5A-1642-89DA9F934840}"/>
              </a:ext>
            </a:extLst>
          </p:cNvPr>
          <p:cNvSpPr txBox="1"/>
          <p:nvPr/>
        </p:nvSpPr>
        <p:spPr>
          <a:xfrm>
            <a:off x="1623275" y="2891918"/>
            <a:ext cx="7418002" cy="676249"/>
          </a:xfrm>
          <a:prstGeom prst="rect">
            <a:avLst/>
          </a:prstGeom>
          <a:noFill/>
          <a:ln>
            <a:solidFill>
              <a:schemeClr val="accent1">
                <a:lumMod val="60000"/>
                <a:lumOff val="40000"/>
              </a:schemeClr>
            </a:solidFill>
          </a:ln>
        </p:spPr>
        <p:txBody>
          <a:bodyPr wrap="square" rtlCol="0">
            <a:noAutofit/>
          </a:bodyPr>
          <a:lstStyle/>
          <a:p>
            <a:pPr lvl="0" fontAlgn="ctr">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上記課題を解決するために、事業化計画の概要を記載ください。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CF6D1791-4796-3D96-1084-1CC8C8968400}"/>
              </a:ext>
            </a:extLst>
          </p:cNvPr>
          <p:cNvSpPr txBox="1"/>
          <p:nvPr/>
        </p:nvSpPr>
        <p:spPr>
          <a:xfrm>
            <a:off x="4044864" y="6316756"/>
            <a:ext cx="5010099" cy="42575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u="sng" dirty="0">
                <a:latin typeface="+mn-ea"/>
              </a:rPr>
              <a:t>本様式に従い、提案する研究開発の概要を１枚でまとめてください。</a:t>
            </a:r>
            <a:endParaRPr lang="en-US" altLang="ja-JP" u="sng" dirty="0">
              <a:latin typeface="+mn-ea"/>
            </a:endParaRPr>
          </a:p>
          <a:p>
            <a:pPr marL="171450" indent="-171450">
              <a:lnSpc>
                <a:spcPts val="1300"/>
              </a:lnSpc>
              <a:buFont typeface="Arial" panose="020B0604020202020204" pitchFamily="34" charset="0"/>
              <a:buChar char="•"/>
            </a:pPr>
            <a:r>
              <a:rPr lang="ja-JP" altLang="en-US" b="1" u="sng" dirty="0">
                <a:latin typeface="+mn-ea"/>
              </a:rPr>
              <a:t>本スライドに関しては、ナレーション不要です。</a:t>
            </a:r>
          </a:p>
        </p:txBody>
      </p:sp>
    </p:spTree>
    <p:extLst>
      <p:ext uri="{BB962C8B-B14F-4D97-AF65-F5344CB8AC3E}">
        <p14:creationId xmlns:p14="http://schemas.microsoft.com/office/powerpoint/2010/main" val="4028410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17</a:t>
            </a:fld>
            <a:endParaRPr lang="ja-JP" altLang="en-US">
              <a:solidFill>
                <a:prstClr val="black">
                  <a:tint val="75000"/>
                </a:prstClr>
              </a:solidFill>
            </a:endParaRPr>
          </a:p>
        </p:txBody>
      </p:sp>
      <p:sp>
        <p:nvSpPr>
          <p:cNvPr id="7" name="正方形/長方形 6"/>
          <p:cNvSpPr/>
          <p:nvPr/>
        </p:nvSpPr>
        <p:spPr>
          <a:xfrm>
            <a:off x="241739" y="782395"/>
            <a:ext cx="8568952" cy="70238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 </a:t>
            </a:r>
            <a:r>
              <a:rPr kumimoji="1" lang="ja-JP" altLang="en-US" dirty="0">
                <a:solidFill>
                  <a:schemeClr val="tx1"/>
                </a:solidFill>
              </a:rPr>
              <a:t>スライドショー</a:t>
            </a:r>
            <a:r>
              <a:rPr kumimoji="1" lang="en-US" altLang="ja-JP" dirty="0">
                <a:solidFill>
                  <a:schemeClr val="tx1"/>
                </a:solidFill>
              </a:rPr>
              <a:t>] </a:t>
            </a:r>
            <a:r>
              <a:rPr kumimoji="1" lang="ja-JP" altLang="en-US" dirty="0">
                <a:solidFill>
                  <a:schemeClr val="tx1"/>
                </a:solidFill>
              </a:rPr>
              <a:t>タブをクリックし、</a:t>
            </a:r>
            <a:r>
              <a:rPr kumimoji="1" lang="en-US" altLang="ja-JP" dirty="0">
                <a:solidFill>
                  <a:schemeClr val="tx1"/>
                </a:solidFill>
              </a:rPr>
              <a:t>[</a:t>
            </a:r>
            <a:r>
              <a:rPr kumimoji="1" lang="ja-JP" altLang="en-US" dirty="0">
                <a:solidFill>
                  <a:schemeClr val="tx1"/>
                </a:solidFill>
              </a:rPr>
              <a:t>スライドショーの記録</a:t>
            </a:r>
            <a:r>
              <a:rPr kumimoji="1" lang="en-US" altLang="ja-JP" dirty="0">
                <a:solidFill>
                  <a:schemeClr val="tx1"/>
                </a:solidFill>
              </a:rPr>
              <a:t>]</a:t>
            </a:r>
            <a:r>
              <a:rPr kumimoji="1" lang="ja-JP" altLang="en-US" dirty="0">
                <a:solidFill>
                  <a:schemeClr val="tx1"/>
                </a:solidFill>
              </a:rPr>
              <a:t>を選択してください。</a:t>
            </a:r>
            <a:endParaRPr kumimoji="1" lang="en-US" altLang="ja-JP" dirty="0">
              <a:solidFill>
                <a:schemeClr val="tx1"/>
              </a:solidFill>
            </a:endParaRPr>
          </a:p>
          <a:p>
            <a:pPr marL="285750" indent="-285750">
              <a:buFont typeface="Arial" panose="020B0604020202020204" pitchFamily="34" charset="0"/>
              <a:buChar char="•"/>
            </a:pPr>
            <a:r>
              <a:rPr lang="ja-JP" altLang="en-US" dirty="0">
                <a:solidFill>
                  <a:schemeClr val="tx1"/>
                </a:solidFill>
              </a:rPr>
              <a:t>その後、</a:t>
            </a:r>
            <a:r>
              <a:rPr lang="en-US" altLang="ja-JP" dirty="0">
                <a:solidFill>
                  <a:schemeClr val="tx1"/>
                </a:solidFill>
              </a:rPr>
              <a:t>[ </a:t>
            </a:r>
            <a:r>
              <a:rPr lang="ja-JP" altLang="en-US" dirty="0">
                <a:solidFill>
                  <a:schemeClr val="tx1"/>
                </a:solidFill>
              </a:rPr>
              <a:t>先頭から録音を開始</a:t>
            </a:r>
            <a:r>
              <a:rPr lang="en-US" altLang="ja-JP" dirty="0">
                <a:solidFill>
                  <a:schemeClr val="tx1"/>
                </a:solidFill>
              </a:rPr>
              <a:t>] </a:t>
            </a:r>
            <a:r>
              <a:rPr lang="ja-JP" altLang="en-US" dirty="0">
                <a:solidFill>
                  <a:schemeClr val="tx1"/>
                </a:solidFill>
              </a:rPr>
              <a:t>をクリックしてください。</a:t>
            </a:r>
            <a:endParaRPr kumimoji="1" lang="ja-JP" altLang="en-US" dirty="0">
              <a:solidFill>
                <a:schemeClr val="tx1"/>
              </a:solidFill>
            </a:endParaRPr>
          </a:p>
        </p:txBody>
      </p:sp>
      <p:pic>
        <p:nvPicPr>
          <p:cNvPr id="8" name="図 7"/>
          <p:cNvPicPr>
            <a:picLocks noChangeAspect="1"/>
          </p:cNvPicPr>
          <p:nvPr/>
        </p:nvPicPr>
        <p:blipFill>
          <a:blip r:embed="rId2"/>
          <a:stretch>
            <a:fillRect/>
          </a:stretch>
        </p:blipFill>
        <p:spPr>
          <a:xfrm>
            <a:off x="514350" y="1646684"/>
            <a:ext cx="7562850" cy="1638300"/>
          </a:xfrm>
          <a:prstGeom prst="rect">
            <a:avLst/>
          </a:prstGeom>
        </p:spPr>
      </p:pic>
      <p:sp>
        <p:nvSpPr>
          <p:cNvPr id="9" name="角丸四角形 8"/>
          <p:cNvSpPr/>
          <p:nvPr/>
        </p:nvSpPr>
        <p:spPr>
          <a:xfrm>
            <a:off x="2915816" y="1646684"/>
            <a:ext cx="792088" cy="21602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3563887" y="1876370"/>
            <a:ext cx="731887" cy="706417"/>
          </a:xfrm>
          <a:prstGeom prst="roundRect">
            <a:avLst>
              <a:gd name="adj" fmla="val 457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559129" y="2581786"/>
            <a:ext cx="2232249" cy="24359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p:nvPicPr>
        <p:blipFill>
          <a:blip r:embed="rId3"/>
          <a:stretch>
            <a:fillRect/>
          </a:stretch>
        </p:blipFill>
        <p:spPr>
          <a:xfrm>
            <a:off x="2915816" y="4265435"/>
            <a:ext cx="2486025" cy="1314450"/>
          </a:xfrm>
          <a:prstGeom prst="rect">
            <a:avLst/>
          </a:prstGeom>
        </p:spPr>
      </p:pic>
      <p:sp>
        <p:nvSpPr>
          <p:cNvPr id="13" name="正方形/長方形 12"/>
          <p:cNvSpPr/>
          <p:nvPr/>
        </p:nvSpPr>
        <p:spPr>
          <a:xfrm>
            <a:off x="241739" y="3446884"/>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en-US" altLang="ja-JP" dirty="0">
                <a:solidFill>
                  <a:schemeClr val="tx1"/>
                </a:solidFill>
              </a:rPr>
              <a:t>[</a:t>
            </a:r>
            <a:r>
              <a:rPr kumimoji="1" lang="ja-JP" altLang="en-US" dirty="0">
                <a:solidFill>
                  <a:schemeClr val="tx1"/>
                </a:solidFill>
              </a:rPr>
              <a:t>スライドとアニメーションのタイミング</a:t>
            </a:r>
            <a:r>
              <a:rPr kumimoji="1" lang="en-US" altLang="ja-JP" dirty="0">
                <a:solidFill>
                  <a:schemeClr val="tx1"/>
                </a:solidFill>
              </a:rPr>
              <a:t>] </a:t>
            </a:r>
            <a:r>
              <a:rPr kumimoji="1" lang="ja-JP" altLang="en-US" dirty="0">
                <a:solidFill>
                  <a:schemeClr val="tx1"/>
                </a:solidFill>
              </a:rPr>
              <a:t>と </a:t>
            </a:r>
            <a:r>
              <a:rPr kumimoji="1" lang="en-US" altLang="ja-JP" dirty="0">
                <a:solidFill>
                  <a:schemeClr val="tx1"/>
                </a:solidFill>
              </a:rPr>
              <a:t>[</a:t>
            </a:r>
            <a:r>
              <a:rPr kumimoji="1" lang="ja-JP" altLang="en-US" dirty="0">
                <a:solidFill>
                  <a:schemeClr val="tx1"/>
                </a:solidFill>
              </a:rPr>
              <a:t>ナレーション、インク、レーザーポインター</a:t>
            </a:r>
            <a:r>
              <a:rPr kumimoji="1" lang="en-US" altLang="ja-JP" dirty="0">
                <a:solidFill>
                  <a:schemeClr val="tx1"/>
                </a:solidFill>
              </a:rPr>
              <a:t>]</a:t>
            </a:r>
            <a:r>
              <a:rPr kumimoji="1" lang="ja-JP" altLang="en-US" dirty="0">
                <a:solidFill>
                  <a:schemeClr val="tx1"/>
                </a:solidFill>
              </a:rPr>
              <a:t>にチェックが入っていることを確認</a:t>
            </a:r>
            <a:r>
              <a:rPr lang="ja-JP" altLang="en-US" dirty="0">
                <a:solidFill>
                  <a:schemeClr val="tx1"/>
                </a:solidFill>
              </a:rPr>
              <a:t>し、</a:t>
            </a:r>
            <a:r>
              <a:rPr lang="en-US" altLang="ja-JP" dirty="0">
                <a:solidFill>
                  <a:schemeClr val="tx1"/>
                </a:solidFill>
              </a:rPr>
              <a:t>[</a:t>
            </a:r>
            <a:r>
              <a:rPr lang="ja-JP" altLang="en-US" dirty="0">
                <a:solidFill>
                  <a:schemeClr val="tx1"/>
                </a:solidFill>
              </a:rPr>
              <a:t>記録の開始</a:t>
            </a:r>
            <a:r>
              <a:rPr lang="en-US" altLang="ja-JP" dirty="0">
                <a:solidFill>
                  <a:schemeClr val="tx1"/>
                </a:solidFill>
              </a:rPr>
              <a:t>]</a:t>
            </a:r>
            <a:r>
              <a:rPr lang="ja-JP" altLang="en-US" dirty="0">
                <a:solidFill>
                  <a:schemeClr val="tx1"/>
                </a:solidFill>
              </a:rPr>
              <a:t>をクリックして開始してください。</a:t>
            </a:r>
            <a:endParaRPr kumimoji="1" lang="ja-JP" altLang="en-US" dirty="0">
              <a:solidFill>
                <a:schemeClr val="tx1"/>
              </a:solidFill>
            </a:endParaRPr>
          </a:p>
        </p:txBody>
      </p:sp>
      <p:sp>
        <p:nvSpPr>
          <p:cNvPr id="15" name="正方形/長方形 14"/>
          <p:cNvSpPr/>
          <p:nvPr/>
        </p:nvSpPr>
        <p:spPr>
          <a:xfrm>
            <a:off x="241739" y="5725569"/>
            <a:ext cx="8568952" cy="79208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kumimoji="1" lang="ja-JP" altLang="en-US" dirty="0">
                <a:solidFill>
                  <a:schemeClr val="tx1"/>
                </a:solidFill>
              </a:rPr>
              <a:t>記録終了後にファイルを保存し、スライド切替のタイミングで適切に音声が入っているか最終確認をお願いします。</a:t>
            </a:r>
          </a:p>
        </p:txBody>
      </p:sp>
      <p:sp>
        <p:nvSpPr>
          <p:cNvPr id="16" name="テキスト ボックス 15"/>
          <p:cNvSpPr txBox="1"/>
          <p:nvPr/>
        </p:nvSpPr>
        <p:spPr>
          <a:xfrm>
            <a:off x="4917666" y="6546362"/>
            <a:ext cx="3866764" cy="253916"/>
          </a:xfrm>
          <a:prstGeom prst="rect">
            <a:avLst/>
          </a:prstGeom>
          <a:noFill/>
        </p:spPr>
        <p:txBody>
          <a:bodyPr wrap="none" rtlCol="0">
            <a:spAutoFit/>
          </a:bodyPr>
          <a:lstStyle/>
          <a:p>
            <a:r>
              <a:rPr kumimoji="1" lang="en-US" altLang="ja-JP" sz="1050" dirty="0"/>
              <a:t>※</a:t>
            </a:r>
            <a:r>
              <a:rPr kumimoji="1" lang="ja-JP" altLang="en-US" sz="1050" dirty="0"/>
              <a:t>）</a:t>
            </a:r>
            <a:r>
              <a:rPr kumimoji="1" lang="en-US" altLang="ja-JP" sz="1050" dirty="0"/>
              <a:t>Power</a:t>
            </a:r>
            <a:r>
              <a:rPr kumimoji="1" lang="ja-JP" altLang="en-US" sz="1050" dirty="0"/>
              <a:t> </a:t>
            </a:r>
            <a:r>
              <a:rPr kumimoji="1" lang="en-US" altLang="ja-JP" sz="1050" dirty="0"/>
              <a:t>Point</a:t>
            </a:r>
            <a:r>
              <a:rPr kumimoji="1" lang="ja-JP" altLang="en-US" sz="1050" dirty="0"/>
              <a:t>のバージョンにより表示が異なる場合があります。</a:t>
            </a:r>
          </a:p>
        </p:txBody>
      </p:sp>
      <p:sp>
        <p:nvSpPr>
          <p:cNvPr id="14" name="テキスト ボックス 13">
            <a:extLst>
              <a:ext uri="{FF2B5EF4-FFF2-40B4-BE49-F238E27FC236}">
                <a16:creationId xmlns:a16="http://schemas.microsoft.com/office/drawing/2014/main" id="{0E1EF6C3-6124-4B3B-AD5D-DF64643C94B5}"/>
              </a:ext>
            </a:extLst>
          </p:cNvPr>
          <p:cNvSpPr txBox="1"/>
          <p:nvPr/>
        </p:nvSpPr>
        <p:spPr>
          <a:xfrm>
            <a:off x="5916488" y="1278314"/>
            <a:ext cx="296949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srgbClr val="FF0000"/>
                </a:solidFill>
                <a:latin typeface="+mn-ea"/>
              </a:rPr>
              <a:t>ナレーションの時間は</a:t>
            </a:r>
            <a:r>
              <a:rPr lang="en-US" altLang="ja-JP" dirty="0">
                <a:solidFill>
                  <a:srgbClr val="FF0000"/>
                </a:solidFill>
                <a:latin typeface="+mn-ea"/>
              </a:rPr>
              <a:t>15</a:t>
            </a:r>
            <a:r>
              <a:rPr lang="ja-JP" altLang="en-US" dirty="0">
                <a:solidFill>
                  <a:srgbClr val="FF0000"/>
                </a:solidFill>
                <a:latin typeface="+mn-ea"/>
              </a:rPr>
              <a:t>分以内（時間厳守）としてください</a:t>
            </a:r>
          </a:p>
        </p:txBody>
      </p:sp>
      <p:sp>
        <p:nvSpPr>
          <p:cNvPr id="2" name="タイトル 1">
            <a:extLst>
              <a:ext uri="{FF2B5EF4-FFF2-40B4-BE49-F238E27FC236}">
                <a16:creationId xmlns:a16="http://schemas.microsoft.com/office/drawing/2014/main" id="{147AB4DB-3AC2-A1E4-AB2C-2AFE2DAE970C}"/>
              </a:ext>
            </a:extLst>
          </p:cNvPr>
          <p:cNvSpPr txBox="1">
            <a:spLocks/>
          </p:cNvSpPr>
          <p:nvPr/>
        </p:nvSpPr>
        <p:spPr>
          <a:xfrm>
            <a:off x="107504" y="59138"/>
            <a:ext cx="547260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参考）ナレーションの追加について</a:t>
            </a:r>
          </a:p>
        </p:txBody>
      </p:sp>
    </p:spTree>
    <p:extLst>
      <p:ext uri="{BB962C8B-B14F-4D97-AF65-F5344CB8AC3E}">
        <p14:creationId xmlns:p14="http://schemas.microsoft.com/office/powerpoint/2010/main" val="222911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7445D9F-7AA7-715B-3634-28FDC71787DB}"/>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１．提案の概要（１）</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2</a:t>
            </a:fld>
            <a:endParaRPr kumimoji="1" lang="ja-JP" altLang="en-US"/>
          </a:p>
        </p:txBody>
      </p:sp>
      <p:sp>
        <p:nvSpPr>
          <p:cNvPr id="4" name="正方形/長方形 3">
            <a:extLst>
              <a:ext uri="{FF2B5EF4-FFF2-40B4-BE49-F238E27FC236}">
                <a16:creationId xmlns:a16="http://schemas.microsoft.com/office/drawing/2014/main" id="{316EE5D2-679A-8A06-43CF-96823C3838D7}"/>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5" name="テキスト ボックス 4">
            <a:extLst>
              <a:ext uri="{FF2B5EF4-FFF2-40B4-BE49-F238E27FC236}">
                <a16:creationId xmlns:a16="http://schemas.microsoft.com/office/drawing/2014/main" id="{B2F6727A-EA80-36A7-707B-52CF6AE03CEA}"/>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提案技術に係る研究開発の産業・社会ニーズ等の背景、必要性、技術開発課題、解決方法、産業社会への波及効果等の概要を簡潔に記載ください。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5B7F1281-3EA7-9843-0C88-2BD4BCCEA785}"/>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2" name="タイトル 1"/>
          <p:cNvSpPr>
            <a:spLocks noGrp="1"/>
          </p:cNvSpPr>
          <p:nvPr>
            <p:ph type="title"/>
          </p:nvPr>
        </p:nvSpPr>
        <p:spPr>
          <a:xfrm>
            <a:off x="107504" y="591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１．提案の概要（２）</a:t>
            </a:r>
            <a:endParaRPr kumimoji="1" lang="ja-JP" altLang="en-US" sz="2800" dirty="0">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3</a:t>
            </a:fld>
            <a:endParaRPr kumimoji="1" lang="ja-JP" altLang="en-US"/>
          </a:p>
        </p:txBody>
      </p:sp>
      <p:sp>
        <p:nvSpPr>
          <p:cNvPr id="5" name="正方形/長方形 4">
            <a:extLst>
              <a:ext uri="{FF2B5EF4-FFF2-40B4-BE49-F238E27FC236}">
                <a16:creationId xmlns:a16="http://schemas.microsoft.com/office/drawing/2014/main" id="{3C6EE7F0-CDED-9EA7-C338-FC7888BAFCF8}"/>
              </a:ext>
            </a:extLst>
          </p:cNvPr>
          <p:cNvSpPr/>
          <p:nvPr/>
        </p:nvSpPr>
        <p:spPr>
          <a:xfrm>
            <a:off x="107504" y="781791"/>
            <a:ext cx="1801391"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提案事業の概要説明図</a:t>
            </a:r>
          </a:p>
        </p:txBody>
      </p:sp>
      <p:sp>
        <p:nvSpPr>
          <p:cNvPr id="4" name="テキスト ボックス 3">
            <a:extLst>
              <a:ext uri="{FF2B5EF4-FFF2-40B4-BE49-F238E27FC236}">
                <a16:creationId xmlns:a16="http://schemas.microsoft.com/office/drawing/2014/main" id="{905714E0-F47F-C4C0-CAD2-26C0E75ED3FC}"/>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・提案事業の概要に係る説明図を記載ください。研究開発の概要に加え、技術開発の成果がどのように将来的に社会実装され、産業社会の革新をもたらすかに係るイメージも併せて記載ください。</a:t>
            </a:r>
            <a:endParaRPr lang="en-US" altLang="ja-JP" sz="1200" i="1" dirty="0">
              <a:solidFill>
                <a:schemeClr val="bg1"/>
              </a:solidFill>
              <a:latin typeface="+mn-ea"/>
            </a:endParaRPr>
          </a:p>
          <a:p>
            <a:r>
              <a:rPr lang="ja-JP" altLang="en-US" sz="1200" i="1" dirty="0">
                <a:solidFill>
                  <a:schemeClr val="bg1"/>
                </a:solidFill>
                <a:latin typeface="+mn-ea"/>
              </a:rPr>
              <a:t>・提案者が保有するコア技術の特徴、強み等について、併せて記載ください。</a:t>
            </a:r>
            <a:endParaRPr lang="en-US" altLang="ja-JP" sz="1200" i="1" dirty="0">
              <a:solidFill>
                <a:schemeClr val="bg1"/>
              </a:solidFill>
              <a:latin typeface="+mn-ea"/>
            </a:endParaRPr>
          </a:p>
        </p:txBody>
      </p:sp>
    </p:spTree>
    <p:extLst>
      <p:ext uri="{BB962C8B-B14F-4D97-AF65-F5344CB8AC3E}">
        <p14:creationId xmlns:p14="http://schemas.microsoft.com/office/powerpoint/2010/main" val="429112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24DF9AE-9D12-D53F-E13B-CD91C99C8AB0}"/>
              </a:ext>
            </a:extLst>
          </p:cNvPr>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1" name="テキスト ボックス 21"/>
          <p:cNvSpPr txBox="1">
            <a:spLocks noChangeArrowheads="1"/>
          </p:cNvSpPr>
          <p:nvPr/>
        </p:nvSpPr>
        <p:spPr bwMode="auto">
          <a:xfrm>
            <a:off x="147043" y="1183972"/>
            <a:ext cx="8712968" cy="2893100"/>
          </a:xfrm>
          <a:prstGeom prst="rect">
            <a:avLst/>
          </a:prstGeom>
          <a:noFill/>
          <a:ln w="9525">
            <a:noFill/>
            <a:miter lim="800000"/>
            <a:headEnd/>
            <a:tailEnd/>
          </a:ln>
        </p:spPr>
        <p:txBody>
          <a:bodyPr wrap="square">
            <a:spAutoFit/>
          </a:bodyPr>
          <a:lstStyle/>
          <a:p>
            <a:r>
              <a:rPr lang="ja-JP" altLang="en-US" sz="1400" dirty="0">
                <a:solidFill>
                  <a:srgbClr val="0070C0"/>
                </a:solidFill>
                <a:latin typeface="+mn-ea"/>
                <a:cs typeface="Times New Roman" pitchFamily="18" charset="0"/>
              </a:rPr>
              <a:t>事業項目①　●●の開発</a:t>
            </a:r>
            <a:endParaRPr lang="ja-JP" altLang="ja-JP" sz="1400" u="sng"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事業項目②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r>
              <a:rPr lang="ja-JP" altLang="en-US" sz="1400" dirty="0">
                <a:solidFill>
                  <a:srgbClr val="0070C0"/>
                </a:solidFill>
                <a:latin typeface="+mn-ea"/>
                <a:cs typeface="Times New Roman" pitchFamily="18" charset="0"/>
              </a:rPr>
              <a:t>事業項目③　</a:t>
            </a:r>
            <a:r>
              <a:rPr lang="ja-JP" altLang="en-US" sz="1400" dirty="0">
                <a:solidFill>
                  <a:srgbClr val="0070C0"/>
                </a:solidFill>
                <a:latin typeface="+mn-ea"/>
              </a:rPr>
              <a:t>●●の開発</a:t>
            </a:r>
            <a:endParaRPr lang="en-US" altLang="ja-JP" sz="1400" dirty="0">
              <a:solidFill>
                <a:srgbClr val="0070C0"/>
              </a:solidFill>
              <a:latin typeface="+mn-ea"/>
            </a:endParaRPr>
          </a:p>
          <a:p>
            <a:r>
              <a:rPr lang="ja-JP" altLang="en-US" sz="1400" dirty="0">
                <a:solidFill>
                  <a:srgbClr val="0070C0"/>
                </a:solidFill>
                <a:latin typeface="+mn-ea"/>
              </a:rPr>
              <a:t>・・・・・・・・・・・・・・・・・・・・・・・・・・・・・・・・・・・・・・・・・・・・・・・・・・・・・・・・・・・・・・・・・・・・・・・・・・・・・・・・・・・・・・・・・・・・・・・・・・・・・・・・・・・・・・・・・・・・・・・・・・・・・・・・・・・・・・・・・・・・・・・・・・・・・・・・・・・・・・・・</a:t>
            </a:r>
            <a:endParaRPr lang="en-US" altLang="ja-JP" sz="1400" dirty="0">
              <a:solidFill>
                <a:srgbClr val="0070C0"/>
              </a:solidFill>
              <a:latin typeface="+mn-ea"/>
            </a:endParaRPr>
          </a:p>
          <a:p>
            <a:endParaRPr lang="en-US" altLang="ja-JP" sz="1400" dirty="0">
              <a:solidFill>
                <a:srgbClr val="0070C0"/>
              </a:solidFill>
              <a:latin typeface="+mn-ea"/>
            </a:endParaRPr>
          </a:p>
          <a:p>
            <a:endParaRPr lang="en-US" altLang="ja-JP" sz="1400" dirty="0">
              <a:solidFill>
                <a:srgbClr val="0070C0"/>
              </a:solidFill>
              <a:latin typeface="+mn-ea"/>
            </a:endParaRPr>
          </a:p>
        </p:txBody>
      </p:sp>
      <p:sp>
        <p:nvSpPr>
          <p:cNvPr id="12" name="テキスト ボックス 11"/>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・研究開発の内容について、</a:t>
            </a:r>
            <a:r>
              <a:rPr lang="ja-JP" altLang="en-US" sz="1200" i="1" dirty="0">
                <a:solidFill>
                  <a:schemeClr val="bg1"/>
                </a:solidFill>
                <a:latin typeface="+mn-ea"/>
              </a:rPr>
              <a:t>本提案において特に解決すべき課題、課題解決の突破口として考える要素、解決のアプローチ等について、適宜「図表」などを挿入しつつ、わかりやすく示してください。</a:t>
            </a:r>
            <a:endParaRPr kumimoji="1" lang="en-US" altLang="ja-JP" sz="1200" i="1" dirty="0">
              <a:solidFill>
                <a:schemeClr val="bg1"/>
              </a:solidFill>
              <a:latin typeface="+mn-ea"/>
            </a:endParaRPr>
          </a:p>
          <a:p>
            <a:pPr>
              <a:tabLst>
                <a:tab pos="2600325" algn="l"/>
              </a:tabLst>
            </a:pPr>
            <a:r>
              <a:rPr kumimoji="1" lang="ja-JP" altLang="en-US" sz="1200" i="1" dirty="0">
                <a:solidFill>
                  <a:schemeClr val="bg1"/>
                </a:solidFill>
                <a:latin typeface="+mn-ea"/>
              </a:rPr>
              <a:t>・専門用語はなるべく使わず、平易な文章を心がけ、必要に応じ、注釈を付す等、分かりやすく記載ください</a:t>
            </a:r>
            <a:r>
              <a:rPr lang="ja-JP" altLang="en-US" sz="1200" i="1" dirty="0">
                <a:solidFill>
                  <a:schemeClr val="bg1"/>
                </a:solidFill>
                <a:latin typeface="+mn-ea"/>
              </a:rPr>
              <a:t>。</a:t>
            </a:r>
            <a:endParaRPr lang="en-US" altLang="ja-JP" sz="1200" i="1" dirty="0">
              <a:solidFill>
                <a:schemeClr val="bg1"/>
              </a:solidFill>
              <a:latin typeface="+mn-ea"/>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4</a:t>
            </a:fld>
            <a:endParaRPr kumimoji="1" lang="ja-JP" altLang="en-US"/>
          </a:p>
        </p:txBody>
      </p:sp>
      <p:sp>
        <p:nvSpPr>
          <p:cNvPr id="4" name="タイトル 1">
            <a:extLst>
              <a:ext uri="{FF2B5EF4-FFF2-40B4-BE49-F238E27FC236}">
                <a16:creationId xmlns:a16="http://schemas.microsoft.com/office/drawing/2014/main" id="{14EA3368-FFDD-4217-7882-C4748F67FD87}"/>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２．事業内容</a:t>
            </a:r>
            <a:endParaRPr lang="ja-JP" altLang="en-US" sz="2800" dirty="0">
              <a:latin typeface="+mn-ea"/>
            </a:endParaRPr>
          </a:p>
        </p:txBody>
      </p:sp>
      <p:sp>
        <p:nvSpPr>
          <p:cNvPr id="2" name="正方形/長方形 252">
            <a:extLst>
              <a:ext uri="{FF2B5EF4-FFF2-40B4-BE49-F238E27FC236}">
                <a16:creationId xmlns:a16="http://schemas.microsoft.com/office/drawing/2014/main" id="{F6F377E3-16C0-ADC5-EC39-83501F90CE18}"/>
              </a:ext>
            </a:extLst>
          </p:cNvPr>
          <p:cNvSpPr>
            <a:spLocks noChangeArrowheads="1"/>
          </p:cNvSpPr>
          <p:nvPr/>
        </p:nvSpPr>
        <p:spPr bwMode="auto">
          <a:xfrm>
            <a:off x="162865" y="5161998"/>
            <a:ext cx="8729615" cy="1092607"/>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0070C0"/>
                </a:solidFill>
                <a:latin typeface="+mn-ea"/>
              </a:rPr>
              <a:t>（注）</a:t>
            </a:r>
            <a:endParaRPr lang="en-US" altLang="ja-JP" sz="1200" dirty="0">
              <a:solidFill>
                <a:srgbClr val="0070C0"/>
              </a:solidFill>
              <a:latin typeface="+mn-ea"/>
            </a:endParaRPr>
          </a:p>
          <a:p>
            <a:pPr>
              <a:spcBef>
                <a:spcPts val="600"/>
              </a:spcBef>
            </a:pPr>
            <a:r>
              <a:rPr lang="ja-JP" altLang="en-US" sz="1200" dirty="0">
                <a:solidFill>
                  <a:srgbClr val="0070C0"/>
                </a:solidFill>
                <a:latin typeface="+mn-ea"/>
              </a:rPr>
              <a:t>・研究開発計画で設定した予算規模を超える研究開発費が必要となる場合であって、予算規模を超える費用 を自己負担することを実施者が採択時に誓約することを前提として採択された場合は、当該実施者の自己負担による開発項目についても記載ください。（原則として、政府予算により実施する開発項目と、自己負担による開発項目は、「開発項目」あるいは「サブ開発項目単位」で切り分けて記載ください。）</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5</a:t>
            </a:fld>
            <a:endParaRPr kumimoji="1" lang="ja-JP" altLang="en-US" dirty="0"/>
          </a:p>
        </p:txBody>
      </p:sp>
      <p:sp>
        <p:nvSpPr>
          <p:cNvPr id="4" name="タイトル 1">
            <a:extLst>
              <a:ext uri="{FF2B5EF4-FFF2-40B4-BE49-F238E27FC236}">
                <a16:creationId xmlns:a16="http://schemas.microsoft.com/office/drawing/2014/main" id="{FADFB730-B1D5-A600-E1E8-0F6E563D729B}"/>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３．研究開発</a:t>
            </a:r>
            <a:r>
              <a:rPr kumimoji="1" lang="ja-JP" altLang="en-US" sz="2800" dirty="0">
                <a:latin typeface="+mn-ea"/>
              </a:rPr>
              <a:t>の体制</a:t>
            </a:r>
            <a:endParaRPr lang="ja-JP" altLang="en-US" sz="2800" dirty="0">
              <a:latin typeface="+mn-ea"/>
            </a:endParaRPr>
          </a:p>
        </p:txBody>
      </p:sp>
      <p:sp>
        <p:nvSpPr>
          <p:cNvPr id="5" name="テキスト ボックス 4">
            <a:extLst>
              <a:ext uri="{FF2B5EF4-FFF2-40B4-BE49-F238E27FC236}">
                <a16:creationId xmlns:a16="http://schemas.microsoft.com/office/drawing/2014/main" id="{8F02B39B-0B70-0900-A27C-5F397B8F1EAF}"/>
              </a:ext>
            </a:extLst>
          </p:cNvPr>
          <p:cNvSpPr txBox="1"/>
          <p:nvPr/>
        </p:nvSpPr>
        <p:spPr>
          <a:xfrm>
            <a:off x="4382717" y="5462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・提案する研究開発を実施する体制とそれぞれの役割を下図のように記載ください。（提案書に記載する実施体制の転記あるいは簡略化したもので構いません）</a:t>
            </a:r>
          </a:p>
        </p:txBody>
      </p:sp>
      <p:sp>
        <p:nvSpPr>
          <p:cNvPr id="41" name="Line 2">
            <a:extLst>
              <a:ext uri="{FF2B5EF4-FFF2-40B4-BE49-F238E27FC236}">
                <a16:creationId xmlns:a16="http://schemas.microsoft.com/office/drawing/2014/main" id="{A386DFCE-A6B7-11BA-9EAA-95CDAEA6B6A2}"/>
              </a:ext>
            </a:extLst>
          </p:cNvPr>
          <p:cNvSpPr>
            <a:spLocks noChangeShapeType="1"/>
          </p:cNvSpPr>
          <p:nvPr/>
        </p:nvSpPr>
        <p:spPr bwMode="auto">
          <a:xfrm>
            <a:off x="5325614" y="1340768"/>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3" name="Text Box 6">
            <a:extLst>
              <a:ext uri="{FF2B5EF4-FFF2-40B4-BE49-F238E27FC236}">
                <a16:creationId xmlns:a16="http://schemas.microsoft.com/office/drawing/2014/main" id="{160C9062-AF8C-578A-C694-BA7F24D10BA6}"/>
              </a:ext>
            </a:extLst>
          </p:cNvPr>
          <p:cNvSpPr txBox="1">
            <a:spLocks noChangeArrowheads="1"/>
          </p:cNvSpPr>
          <p:nvPr/>
        </p:nvSpPr>
        <p:spPr bwMode="auto">
          <a:xfrm>
            <a:off x="3409209" y="1107628"/>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45" name="Text Box 8">
            <a:extLst>
              <a:ext uri="{FF2B5EF4-FFF2-40B4-BE49-F238E27FC236}">
                <a16:creationId xmlns:a16="http://schemas.microsoft.com/office/drawing/2014/main" id="{CC57E23E-AA05-CBA3-B8B9-44DC4B223A76}"/>
              </a:ext>
            </a:extLst>
          </p:cNvPr>
          <p:cNvSpPr txBox="1">
            <a:spLocks noChangeArrowheads="1"/>
          </p:cNvSpPr>
          <p:nvPr/>
        </p:nvSpPr>
        <p:spPr bwMode="auto">
          <a:xfrm>
            <a:off x="5994812" y="1133029"/>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業務管理統括責任者</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・所属</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・役職名</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・氏名</a:t>
            </a:r>
            <a:r>
              <a:rPr kumimoji="0" lang="ja-JP" altLang="en-US" sz="900" b="0" i="0" u="sng" strike="noStrike" cap="none" normalizeH="0" baseline="0" dirty="0">
                <a:ln>
                  <a:noFill/>
                </a:ln>
                <a:solidFill>
                  <a:schemeClr val="tx1"/>
                </a:solidFill>
                <a:effectLst/>
                <a:latin typeface="+mn-ea"/>
              </a:rPr>
              <a:t>　　　　　　</a:t>
            </a:r>
            <a:endParaRPr kumimoji="0" lang="ja-JP" altLang="ja-JP" sz="1800" b="0" i="0" u="none" strike="noStrike" cap="none" normalizeH="0" baseline="0" dirty="0">
              <a:ln>
                <a:noFill/>
              </a:ln>
              <a:solidFill>
                <a:schemeClr val="tx1"/>
              </a:solidFill>
              <a:effectLst/>
              <a:latin typeface="+mn-ea"/>
            </a:endParaRPr>
          </a:p>
        </p:txBody>
      </p:sp>
      <p:sp>
        <p:nvSpPr>
          <p:cNvPr id="46" name="Line 9">
            <a:extLst>
              <a:ext uri="{FF2B5EF4-FFF2-40B4-BE49-F238E27FC236}">
                <a16:creationId xmlns:a16="http://schemas.microsoft.com/office/drawing/2014/main" id="{5C5216A3-9980-DF3C-B3E9-2F2364A1C6CF}"/>
              </a:ext>
            </a:extLst>
          </p:cNvPr>
          <p:cNvSpPr>
            <a:spLocks noChangeShapeType="1"/>
          </p:cNvSpPr>
          <p:nvPr/>
        </p:nvSpPr>
        <p:spPr bwMode="auto">
          <a:xfrm>
            <a:off x="4357125" y="1756292"/>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8" name="Text Box 10">
            <a:extLst>
              <a:ext uri="{FF2B5EF4-FFF2-40B4-BE49-F238E27FC236}">
                <a16:creationId xmlns:a16="http://schemas.microsoft.com/office/drawing/2014/main" id="{9E6DA1A7-B7EE-3561-3976-176DED4F4510}"/>
              </a:ext>
            </a:extLst>
          </p:cNvPr>
          <p:cNvSpPr txBox="1">
            <a:spLocks noChangeArrowheads="1"/>
          </p:cNvSpPr>
          <p:nvPr/>
        </p:nvSpPr>
        <p:spPr bwMode="auto">
          <a:xfrm>
            <a:off x="5203530" y="1454377"/>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指示・協議</a:t>
            </a:r>
            <a:endParaRPr kumimoji="0" lang="ja-JP" altLang="ja-JP" sz="1050" b="0" i="0" u="none" strike="noStrike" cap="none" normalizeH="0" baseline="0" dirty="0">
              <a:ln>
                <a:noFill/>
              </a:ln>
              <a:solidFill>
                <a:schemeClr val="tx1"/>
              </a:solidFill>
              <a:effectLst/>
              <a:latin typeface="+mn-ea"/>
            </a:endParaRPr>
          </a:p>
        </p:txBody>
      </p:sp>
      <p:sp>
        <p:nvSpPr>
          <p:cNvPr id="49" name="Line 11">
            <a:extLst>
              <a:ext uri="{FF2B5EF4-FFF2-40B4-BE49-F238E27FC236}">
                <a16:creationId xmlns:a16="http://schemas.microsoft.com/office/drawing/2014/main" id="{E919713B-1E03-9E5C-0E3E-287C48B48ABE}"/>
              </a:ext>
            </a:extLst>
          </p:cNvPr>
          <p:cNvSpPr>
            <a:spLocks noChangeShapeType="1"/>
          </p:cNvSpPr>
          <p:nvPr/>
        </p:nvSpPr>
        <p:spPr bwMode="auto">
          <a:xfrm flipH="1">
            <a:off x="4327158" y="1482216"/>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0" name="Line 12">
            <a:extLst>
              <a:ext uri="{FF2B5EF4-FFF2-40B4-BE49-F238E27FC236}">
                <a16:creationId xmlns:a16="http://schemas.microsoft.com/office/drawing/2014/main" id="{2DDAAB05-D746-F191-8BDB-1CA994FBFE41}"/>
              </a:ext>
            </a:extLst>
          </p:cNvPr>
          <p:cNvSpPr>
            <a:spLocks noChangeShapeType="1"/>
          </p:cNvSpPr>
          <p:nvPr/>
        </p:nvSpPr>
        <p:spPr bwMode="auto">
          <a:xfrm flipH="1">
            <a:off x="2405035" y="2676016"/>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1" name="Line 12">
            <a:extLst>
              <a:ext uri="{FF2B5EF4-FFF2-40B4-BE49-F238E27FC236}">
                <a16:creationId xmlns:a16="http://schemas.microsoft.com/office/drawing/2014/main" id="{BFE7ECA5-15D7-614D-A005-2919F97724A8}"/>
              </a:ext>
            </a:extLst>
          </p:cNvPr>
          <p:cNvSpPr>
            <a:spLocks noChangeShapeType="1"/>
          </p:cNvSpPr>
          <p:nvPr/>
        </p:nvSpPr>
        <p:spPr bwMode="auto">
          <a:xfrm flipH="1">
            <a:off x="6253494" y="2664449"/>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2" name="Line 13">
            <a:extLst>
              <a:ext uri="{FF2B5EF4-FFF2-40B4-BE49-F238E27FC236}">
                <a16:creationId xmlns:a16="http://schemas.microsoft.com/office/drawing/2014/main" id="{73B17985-495B-4D88-5B88-F9AF0332E99B}"/>
              </a:ext>
            </a:extLst>
          </p:cNvPr>
          <p:cNvSpPr>
            <a:spLocks noChangeShapeType="1"/>
          </p:cNvSpPr>
          <p:nvPr/>
        </p:nvSpPr>
        <p:spPr bwMode="auto">
          <a:xfrm>
            <a:off x="2403968" y="2666689"/>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4">
            <a:extLst>
              <a:ext uri="{FF2B5EF4-FFF2-40B4-BE49-F238E27FC236}">
                <a16:creationId xmlns:a16="http://schemas.microsoft.com/office/drawing/2014/main" id="{2F4E8085-C586-BEB9-36BD-51D1C84021A6}"/>
              </a:ext>
            </a:extLst>
          </p:cNvPr>
          <p:cNvSpPr txBox="1">
            <a:spLocks noChangeArrowheads="1"/>
          </p:cNvSpPr>
          <p:nvPr/>
        </p:nvSpPr>
        <p:spPr bwMode="auto">
          <a:xfrm>
            <a:off x="5388307" y="294127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研究所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4" name="Text Box 15">
            <a:extLst>
              <a:ext uri="{FF2B5EF4-FFF2-40B4-BE49-F238E27FC236}">
                <a16:creationId xmlns:a16="http://schemas.microsoft.com/office/drawing/2014/main" id="{6173D664-A7C3-C2A3-9860-846BB4FFC8D5}"/>
              </a:ext>
            </a:extLst>
          </p:cNvPr>
          <p:cNvSpPr txBox="1">
            <a:spLocks noChangeArrowheads="1"/>
          </p:cNvSpPr>
          <p:nvPr/>
        </p:nvSpPr>
        <p:spPr bwMode="auto">
          <a:xfrm>
            <a:off x="1718852" y="2941278"/>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○○センター（大阪）</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5" name="Text Box 16">
            <a:extLst>
              <a:ext uri="{FF2B5EF4-FFF2-40B4-BE49-F238E27FC236}">
                <a16:creationId xmlns:a16="http://schemas.microsoft.com/office/drawing/2014/main" id="{5E7AD740-1DAA-778E-864C-611F74EFE52F}"/>
              </a:ext>
            </a:extLst>
          </p:cNvPr>
          <p:cNvSpPr txBox="1">
            <a:spLocks noChangeArrowheads="1"/>
          </p:cNvSpPr>
          <p:nvPr/>
        </p:nvSpPr>
        <p:spPr bwMode="auto">
          <a:xfrm>
            <a:off x="1520123" y="2732846"/>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（代表事業者）</a:t>
            </a:r>
            <a:endParaRPr kumimoji="0" lang="ja-JP" altLang="ja-JP" sz="1800" b="0" i="0" u="none" strike="noStrike" cap="none" normalizeH="0" baseline="0" dirty="0">
              <a:ln>
                <a:noFill/>
              </a:ln>
              <a:solidFill>
                <a:schemeClr val="tx1"/>
              </a:solidFill>
              <a:effectLst/>
              <a:latin typeface="+mn-ea"/>
            </a:endParaRPr>
          </a:p>
        </p:txBody>
      </p:sp>
      <p:sp>
        <p:nvSpPr>
          <p:cNvPr id="56" name="Text Box 17">
            <a:extLst>
              <a:ext uri="{FF2B5EF4-FFF2-40B4-BE49-F238E27FC236}">
                <a16:creationId xmlns:a16="http://schemas.microsoft.com/office/drawing/2014/main" id="{9676A079-A3D8-82E9-7EB1-6393F52D0393}"/>
              </a:ext>
            </a:extLst>
          </p:cNvPr>
          <p:cNvSpPr txBox="1">
            <a:spLocks noChangeArrowheads="1"/>
          </p:cNvSpPr>
          <p:nvPr/>
        </p:nvSpPr>
        <p:spPr bwMode="auto">
          <a:xfrm>
            <a:off x="3568710" y="2945892"/>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技術研究組合</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○○のプログラム、企業６社（企業名記入）</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共同研究</a:t>
            </a:r>
            <a:r>
              <a:rPr kumimoji="0" lang="en-US" altLang="ja-JP" sz="1000" b="0" i="0" u="none" strike="noStrike" cap="none" normalizeH="0" baseline="0" dirty="0">
                <a:ln>
                  <a:noFill/>
                </a:ln>
                <a:solidFill>
                  <a:schemeClr val="tx1"/>
                </a:solidFill>
                <a:effectLst/>
                <a:latin typeface="+mn-ea"/>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〇〇大学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○研究室（つくば）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7" name="Line 9">
            <a:extLst>
              <a:ext uri="{FF2B5EF4-FFF2-40B4-BE49-F238E27FC236}">
                <a16:creationId xmlns:a16="http://schemas.microsoft.com/office/drawing/2014/main" id="{87D07DFA-1527-FAA4-807A-CC6AE09871B6}"/>
              </a:ext>
            </a:extLst>
          </p:cNvPr>
          <p:cNvSpPr>
            <a:spLocks noChangeShapeType="1"/>
          </p:cNvSpPr>
          <p:nvPr/>
        </p:nvSpPr>
        <p:spPr bwMode="auto">
          <a:xfrm>
            <a:off x="3568709" y="3975596"/>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8" name="Text Box 14">
            <a:extLst>
              <a:ext uri="{FF2B5EF4-FFF2-40B4-BE49-F238E27FC236}">
                <a16:creationId xmlns:a16="http://schemas.microsoft.com/office/drawing/2014/main" id="{1D5703C3-9BA3-3929-FCDA-4358DCFB258D}"/>
              </a:ext>
            </a:extLst>
          </p:cNvPr>
          <p:cNvSpPr txBox="1">
            <a:spLocks noChangeArrowheads="1"/>
          </p:cNvSpPr>
          <p:nvPr/>
        </p:nvSpPr>
        <p:spPr bwMode="auto">
          <a:xfrm>
            <a:off x="3555910" y="55229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○○センター（千葉）</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9" name="Line 19">
            <a:extLst>
              <a:ext uri="{FF2B5EF4-FFF2-40B4-BE49-F238E27FC236}">
                <a16:creationId xmlns:a16="http://schemas.microsoft.com/office/drawing/2014/main" id="{997747F8-5B35-92D1-86CE-710D31265E07}"/>
              </a:ext>
            </a:extLst>
          </p:cNvPr>
          <p:cNvSpPr>
            <a:spLocks noChangeShapeType="1"/>
          </p:cNvSpPr>
          <p:nvPr/>
        </p:nvSpPr>
        <p:spPr bwMode="auto">
          <a:xfrm>
            <a:off x="4389347" y="5038502"/>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60" name="Text Box 10">
            <a:extLst>
              <a:ext uri="{FF2B5EF4-FFF2-40B4-BE49-F238E27FC236}">
                <a16:creationId xmlns:a16="http://schemas.microsoft.com/office/drawing/2014/main" id="{3FD725ED-6ED3-587D-080A-ED2DA8AD73D7}"/>
              </a:ext>
            </a:extLst>
          </p:cNvPr>
          <p:cNvSpPr txBox="1">
            <a:spLocks noChangeArrowheads="1"/>
          </p:cNvSpPr>
          <p:nvPr/>
        </p:nvSpPr>
        <p:spPr bwMode="auto">
          <a:xfrm>
            <a:off x="3856741" y="1946382"/>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委託</a:t>
            </a:r>
            <a:endParaRPr kumimoji="0" lang="ja-JP" altLang="ja-JP" sz="1050" b="0" i="0" u="none" strike="noStrike" cap="none" normalizeH="0" baseline="0" dirty="0">
              <a:ln>
                <a:noFill/>
              </a:ln>
              <a:solidFill>
                <a:schemeClr val="tx1"/>
              </a:solidFill>
              <a:effectLst/>
              <a:latin typeface="+mn-ea"/>
            </a:endParaRPr>
          </a:p>
        </p:txBody>
      </p:sp>
      <p:sp>
        <p:nvSpPr>
          <p:cNvPr id="61" name="Text Box 10">
            <a:extLst>
              <a:ext uri="{FF2B5EF4-FFF2-40B4-BE49-F238E27FC236}">
                <a16:creationId xmlns:a16="http://schemas.microsoft.com/office/drawing/2014/main" id="{48735CFB-02F5-BEEB-CCAB-0CFFADA77607}"/>
              </a:ext>
            </a:extLst>
          </p:cNvPr>
          <p:cNvSpPr txBox="1">
            <a:spLocks noChangeArrowheads="1"/>
          </p:cNvSpPr>
          <p:nvPr/>
        </p:nvSpPr>
        <p:spPr bwMode="auto">
          <a:xfrm>
            <a:off x="3131842" y="5210240"/>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再委託、共同実施</a:t>
            </a:r>
            <a:endParaRPr kumimoji="0" lang="ja-JP" altLang="ja-JP" sz="1050" b="0" i="0" u="none" strike="noStrike" cap="none" normalizeH="0" baseline="0" dirty="0">
              <a:ln>
                <a:noFill/>
              </a:ln>
              <a:solidFill>
                <a:schemeClr val="tx1"/>
              </a:solidFill>
              <a:effectLst/>
              <a:latin typeface="+mn-ea"/>
            </a:endParaRPr>
          </a:p>
        </p:txBody>
      </p:sp>
      <p:sp>
        <p:nvSpPr>
          <p:cNvPr id="62" name="正方形/長方形 61">
            <a:extLst>
              <a:ext uri="{FF2B5EF4-FFF2-40B4-BE49-F238E27FC236}">
                <a16:creationId xmlns:a16="http://schemas.microsoft.com/office/drawing/2014/main" id="{A103FD9E-CC63-5673-AFA2-0F290F8BE54A}"/>
              </a:ext>
            </a:extLst>
          </p:cNvPr>
          <p:cNvSpPr/>
          <p:nvPr/>
        </p:nvSpPr>
        <p:spPr>
          <a:xfrm>
            <a:off x="1576402" y="2438386"/>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Tree>
    <p:extLst>
      <p:ext uri="{BB962C8B-B14F-4D97-AF65-F5344CB8AC3E}">
        <p14:creationId xmlns:p14="http://schemas.microsoft.com/office/powerpoint/2010/main" val="4271847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6</a:t>
            </a:fld>
            <a:endParaRPr kumimoji="1" lang="ja-JP" altLang="en-US"/>
          </a:p>
        </p:txBody>
      </p:sp>
      <p:cxnSp>
        <p:nvCxnSpPr>
          <p:cNvPr id="5" name="直線コネクタ 4"/>
          <p:cNvCxnSpPr/>
          <p:nvPr/>
        </p:nvCxnSpPr>
        <p:spPr>
          <a:xfrm>
            <a:off x="1517243"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a:off x="176827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6550751"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367618" y="801042"/>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9" name="テキスト ボックス 8"/>
          <p:cNvSpPr txBox="1"/>
          <p:nvPr/>
        </p:nvSpPr>
        <p:spPr>
          <a:xfrm>
            <a:off x="1475656" y="801102"/>
            <a:ext cx="81274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10" name="右矢印 9"/>
          <p:cNvSpPr/>
          <p:nvPr/>
        </p:nvSpPr>
        <p:spPr>
          <a:xfrm>
            <a:off x="2267744" y="1886362"/>
            <a:ext cx="206210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1" name="テキスト ボックス 10"/>
          <p:cNvSpPr txBox="1"/>
          <p:nvPr/>
        </p:nvSpPr>
        <p:spPr>
          <a:xfrm>
            <a:off x="179512" y="2141224"/>
            <a:ext cx="2478156" cy="369332"/>
          </a:xfrm>
          <a:prstGeom prst="rect">
            <a:avLst/>
          </a:prstGeom>
          <a:noFill/>
        </p:spPr>
        <p:txBody>
          <a:bodyPr wrap="square" rtlCol="0" anchor="ctr">
            <a:spAutoFit/>
          </a:bodyPr>
          <a:lstStyle/>
          <a:p>
            <a:r>
              <a:rPr lang="ja-JP" altLang="en-US" dirty="0"/>
              <a:t>事業</a:t>
            </a:r>
            <a:r>
              <a:rPr kumimoji="1" lang="ja-JP" altLang="en-US" dirty="0"/>
              <a:t>項目①</a:t>
            </a:r>
          </a:p>
        </p:txBody>
      </p:sp>
      <p:sp>
        <p:nvSpPr>
          <p:cNvPr id="12" name="右矢印 11"/>
          <p:cNvSpPr/>
          <p:nvPr/>
        </p:nvSpPr>
        <p:spPr>
          <a:xfrm>
            <a:off x="3155881" y="3019007"/>
            <a:ext cx="1200095"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13" name="テキスト ボックス 12"/>
          <p:cNvSpPr txBox="1"/>
          <p:nvPr/>
        </p:nvSpPr>
        <p:spPr>
          <a:xfrm>
            <a:off x="179512" y="3285935"/>
            <a:ext cx="2478156" cy="369332"/>
          </a:xfrm>
          <a:prstGeom prst="rect">
            <a:avLst/>
          </a:prstGeom>
          <a:noFill/>
        </p:spPr>
        <p:txBody>
          <a:bodyPr wrap="square" rtlCol="0">
            <a:spAutoFit/>
          </a:bodyPr>
          <a:lstStyle/>
          <a:p>
            <a:r>
              <a:rPr lang="ja-JP" altLang="en-US" dirty="0"/>
              <a:t>事業</a:t>
            </a:r>
            <a:r>
              <a:rPr kumimoji="1" lang="ja-JP" altLang="en-US" dirty="0"/>
              <a:t>項目②</a:t>
            </a:r>
          </a:p>
        </p:txBody>
      </p:sp>
      <p:sp>
        <p:nvSpPr>
          <p:cNvPr id="14" name="右矢印 13"/>
          <p:cNvSpPr/>
          <p:nvPr/>
        </p:nvSpPr>
        <p:spPr>
          <a:xfrm>
            <a:off x="4329533" y="4151843"/>
            <a:ext cx="2762747"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5" name="テキスト ボックス 14"/>
          <p:cNvSpPr txBox="1"/>
          <p:nvPr/>
        </p:nvSpPr>
        <p:spPr>
          <a:xfrm>
            <a:off x="179512" y="4482589"/>
            <a:ext cx="2478156" cy="369332"/>
          </a:xfrm>
          <a:prstGeom prst="rect">
            <a:avLst/>
          </a:prstGeom>
          <a:noFill/>
        </p:spPr>
        <p:txBody>
          <a:bodyPr wrap="square" rtlCol="0">
            <a:spAutoFit/>
          </a:bodyPr>
          <a:lstStyle/>
          <a:p>
            <a:r>
              <a:rPr lang="ja-JP" altLang="en-US"/>
              <a:t>事業</a:t>
            </a:r>
            <a:r>
              <a:rPr kumimoji="1" lang="ja-JP" altLang="en-US"/>
              <a:t>項目</a:t>
            </a:r>
            <a:r>
              <a:rPr kumimoji="1" lang="ja-JP" altLang="en-US" dirty="0"/>
              <a:t>③</a:t>
            </a:r>
          </a:p>
        </p:txBody>
      </p:sp>
      <p:cxnSp>
        <p:nvCxnSpPr>
          <p:cNvPr id="20" name="直線コネクタ 19"/>
          <p:cNvCxnSpPr/>
          <p:nvPr/>
        </p:nvCxnSpPr>
        <p:spPr>
          <a:xfrm>
            <a:off x="2724772" y="160047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681267"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4637762"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316142" y="796771"/>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4" name="テキスト ボックス 23"/>
          <p:cNvSpPr txBox="1"/>
          <p:nvPr/>
        </p:nvSpPr>
        <p:spPr>
          <a:xfrm>
            <a:off x="5170520" y="779942"/>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25" name="テキスト ボックス 24"/>
          <p:cNvSpPr txBox="1"/>
          <p:nvPr/>
        </p:nvSpPr>
        <p:spPr>
          <a:xfrm>
            <a:off x="2126937" y="1185918"/>
            <a:ext cx="1076911" cy="307777"/>
          </a:xfrm>
          <a:prstGeom prst="rect">
            <a:avLst/>
          </a:prstGeom>
          <a:noFill/>
        </p:spPr>
        <p:txBody>
          <a:bodyPr wrap="square" rtlCol="0">
            <a:spAutoFit/>
          </a:bodyPr>
          <a:lstStyle/>
          <a:p>
            <a:r>
              <a:rPr lang="ja-JP" altLang="en-US" sz="1400" dirty="0">
                <a:solidFill>
                  <a:srgbClr val="0070C0"/>
                </a:solidFill>
              </a:rPr>
              <a:t>◆事業開始</a:t>
            </a:r>
          </a:p>
        </p:txBody>
      </p:sp>
      <p:sp>
        <p:nvSpPr>
          <p:cNvPr id="26" name="テキスト ボックス 25"/>
          <p:cNvSpPr txBox="1"/>
          <p:nvPr/>
        </p:nvSpPr>
        <p:spPr>
          <a:xfrm>
            <a:off x="6996987" y="1185918"/>
            <a:ext cx="1175413" cy="307777"/>
          </a:xfrm>
          <a:prstGeom prst="rect">
            <a:avLst/>
          </a:prstGeom>
          <a:noFill/>
        </p:spPr>
        <p:txBody>
          <a:bodyPr wrap="square" rtlCol="0">
            <a:spAutoFit/>
          </a:bodyPr>
          <a:lstStyle/>
          <a:p>
            <a:r>
              <a:rPr lang="ja-JP" altLang="en-US" sz="1400" dirty="0">
                <a:solidFill>
                  <a:srgbClr val="0070C0"/>
                </a:solidFill>
              </a:rPr>
              <a:t>◆事業終了</a:t>
            </a:r>
          </a:p>
        </p:txBody>
      </p:sp>
      <p:sp>
        <p:nvSpPr>
          <p:cNvPr id="29" name="テキスト ボックス 28"/>
          <p:cNvSpPr txBox="1"/>
          <p:nvPr/>
        </p:nvSpPr>
        <p:spPr>
          <a:xfrm>
            <a:off x="4282162" y="779363"/>
            <a:ext cx="730250"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cxnSp>
        <p:nvCxnSpPr>
          <p:cNvPr id="30" name="直線矢印コネクタ 29"/>
          <p:cNvCxnSpPr>
            <a:stCxn id="10" idx="3"/>
          </p:cNvCxnSpPr>
          <p:nvPr/>
        </p:nvCxnSpPr>
        <p:spPr>
          <a:xfrm>
            <a:off x="4329850" y="2343787"/>
            <a:ext cx="0" cy="1949309"/>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7212960" y="4293096"/>
            <a:ext cx="1789142" cy="646331"/>
          </a:xfrm>
          <a:prstGeom prst="rect">
            <a:avLst/>
          </a:prstGeom>
          <a:noFill/>
        </p:spPr>
        <p:txBody>
          <a:bodyPr wrap="square" rtlCol="0">
            <a:spAutoFit/>
          </a:bodyPr>
          <a:lstStyle/>
          <a:p>
            <a:r>
              <a:rPr lang="ja-JP" altLang="en-US" dirty="0"/>
              <a:t>目標：～～～～を達成</a:t>
            </a:r>
            <a:endParaRPr kumimoji="1" lang="ja-JP" altLang="en-US" dirty="0"/>
          </a:p>
        </p:txBody>
      </p:sp>
      <p:cxnSp>
        <p:nvCxnSpPr>
          <p:cNvPr id="32" name="直線コネクタ 31"/>
          <p:cNvCxnSpPr/>
          <p:nvPr/>
        </p:nvCxnSpPr>
        <p:spPr>
          <a:xfrm>
            <a:off x="5594257" y="160770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6152634" y="795191"/>
            <a:ext cx="934906" cy="300082"/>
          </a:xfrm>
          <a:prstGeom prst="rect">
            <a:avLst/>
          </a:prstGeom>
          <a:noFill/>
        </p:spPr>
        <p:txBody>
          <a:bodyPr wrap="square" rtlCol="0">
            <a:spAutoFit/>
          </a:bodyPr>
          <a:lstStyle/>
          <a:p>
            <a:r>
              <a:rPr lang="en-US" altLang="ja-JP" sz="1350" dirty="0">
                <a:solidFill>
                  <a:prstClr val="black"/>
                </a:solidFill>
              </a:rPr>
              <a:t>202x.4</a:t>
            </a:r>
            <a:endParaRPr lang="ja-JP" altLang="en-US" sz="1350" dirty="0">
              <a:solidFill>
                <a:prstClr val="black"/>
              </a:solidFill>
            </a:endParaRPr>
          </a:p>
        </p:txBody>
      </p:sp>
      <p:sp>
        <p:nvSpPr>
          <p:cNvPr id="34" name="テキスト ボックス 33"/>
          <p:cNvSpPr txBox="1"/>
          <p:nvPr/>
        </p:nvSpPr>
        <p:spPr>
          <a:xfrm>
            <a:off x="4484893" y="315045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35" name="テキスト ボックス 34"/>
          <p:cNvSpPr txBox="1"/>
          <p:nvPr/>
        </p:nvSpPr>
        <p:spPr>
          <a:xfrm>
            <a:off x="4447243" y="2019662"/>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2" name="タイトル 1">
            <a:extLst>
              <a:ext uri="{FF2B5EF4-FFF2-40B4-BE49-F238E27FC236}">
                <a16:creationId xmlns:a16="http://schemas.microsoft.com/office/drawing/2014/main" id="{DB680801-1CAC-F0BA-A4B6-6988AEE74925}"/>
              </a:ext>
            </a:extLst>
          </p:cNvPr>
          <p:cNvSpPr txBox="1">
            <a:spLocks/>
          </p:cNvSpPr>
          <p:nvPr/>
        </p:nvSpPr>
        <p:spPr>
          <a:xfrm>
            <a:off x="107504" y="59138"/>
            <a:ext cx="453650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sp>
        <p:nvSpPr>
          <p:cNvPr id="3" name="テキスト ボックス 2">
            <a:extLst>
              <a:ext uri="{FF2B5EF4-FFF2-40B4-BE49-F238E27FC236}">
                <a16:creationId xmlns:a16="http://schemas.microsoft.com/office/drawing/2014/main" id="{092045CC-DB2E-B549-FAEB-71849B75849D}"/>
              </a:ext>
            </a:extLst>
          </p:cNvPr>
          <p:cNvSpPr txBox="1"/>
          <p:nvPr/>
        </p:nvSpPr>
        <p:spPr>
          <a:xfrm>
            <a:off x="4932039" y="54626"/>
            <a:ext cx="4071715"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・研究開発の全体スケジュールを記載ください。</a:t>
            </a:r>
            <a:endParaRPr lang="en-US" altLang="ja-JP" sz="1200" i="1" dirty="0">
              <a:solidFill>
                <a:schemeClr val="bg1"/>
              </a:solidFill>
              <a:latin typeface="+mn-ea"/>
            </a:endParaRPr>
          </a:p>
          <a:p>
            <a:r>
              <a:rPr lang="ja-JP" altLang="en-US" sz="1200" i="1" dirty="0">
                <a:solidFill>
                  <a:schemeClr val="bg1"/>
                </a:solidFill>
                <a:latin typeface="+mn-ea"/>
              </a:rPr>
              <a:t>・事業年数によりスケジュール表を調整ください。</a:t>
            </a:r>
            <a:endParaRPr lang="en-US" altLang="ja-JP" sz="1200" i="1" dirty="0">
              <a:solidFill>
                <a:schemeClr val="bg1"/>
              </a:solidFill>
              <a:latin typeface="+mn-ea"/>
            </a:endParaRPr>
          </a:p>
        </p:txBody>
      </p:sp>
      <p:sp>
        <p:nvSpPr>
          <p:cNvPr id="16" name="テキスト ボックス 15">
            <a:extLst>
              <a:ext uri="{FF2B5EF4-FFF2-40B4-BE49-F238E27FC236}">
                <a16:creationId xmlns:a16="http://schemas.microsoft.com/office/drawing/2014/main" id="{6C35C626-E13F-2779-AA8A-F9538190943D}"/>
              </a:ext>
            </a:extLst>
          </p:cNvPr>
          <p:cNvSpPr txBox="1"/>
          <p:nvPr/>
        </p:nvSpPr>
        <p:spPr>
          <a:xfrm>
            <a:off x="4572000" y="1185918"/>
            <a:ext cx="1152128" cy="523220"/>
          </a:xfrm>
          <a:prstGeom prst="rect">
            <a:avLst/>
          </a:prstGeom>
          <a:noFill/>
        </p:spPr>
        <p:txBody>
          <a:bodyPr wrap="square" rtlCol="0">
            <a:spAutoFit/>
          </a:bodyPr>
          <a:lstStyle/>
          <a:p>
            <a:r>
              <a:rPr lang="ja-JP" altLang="en-US" sz="1400" dirty="0">
                <a:solidFill>
                  <a:srgbClr val="0070C0"/>
                </a:solidFill>
              </a:rPr>
              <a:t>◆ステージゲート審査</a:t>
            </a:r>
          </a:p>
        </p:txBody>
      </p:sp>
    </p:spTree>
    <p:extLst>
      <p:ext uri="{BB962C8B-B14F-4D97-AF65-F5344CB8AC3E}">
        <p14:creationId xmlns:p14="http://schemas.microsoft.com/office/powerpoint/2010/main" val="337090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21"/>
          <p:cNvSpPr txBox="1">
            <a:spLocks noChangeArrowheads="1"/>
          </p:cNvSpPr>
          <p:nvPr/>
        </p:nvSpPr>
        <p:spPr bwMode="auto">
          <a:xfrm>
            <a:off x="179512" y="1459255"/>
            <a:ext cx="8712968" cy="553998"/>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３年間の提案の場合は事業開始から１．５年後、５年間の提案の場合は事業開始から２．５年後</a:t>
            </a:r>
            <a:r>
              <a:rPr lang="ja-JP" altLang="en-US" sz="1400" dirty="0">
                <a:latin typeface="+mn-ea"/>
              </a:rPr>
              <a:t>）</a:t>
            </a:r>
            <a:endParaRPr lang="en-US" altLang="ja-JP" sz="1400" dirty="0">
              <a:latin typeface="+mn-ea"/>
            </a:endParaRPr>
          </a:p>
        </p:txBody>
      </p:sp>
      <p:sp>
        <p:nvSpPr>
          <p:cNvPr id="5" name="テキスト ボックス 21"/>
          <p:cNvSpPr txBox="1">
            <a:spLocks noChangeArrowheads="1"/>
          </p:cNvSpPr>
          <p:nvPr/>
        </p:nvSpPr>
        <p:spPr bwMode="auto">
          <a:xfrm>
            <a:off x="179512" y="3516002"/>
            <a:ext cx="8614136" cy="553998"/>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a:t>
            </a:r>
            <a:endParaRPr lang="en-US" altLang="ja-JP" sz="1600" dirty="0">
              <a:latin typeface="+mn-ea"/>
              <a:cs typeface="Times New Roman" pitchFamily="18" charset="0"/>
            </a:endParaRPr>
          </a:p>
          <a:p>
            <a:r>
              <a:rPr lang="ja-JP" altLang="en-US" sz="1400" dirty="0">
                <a:latin typeface="+mn-ea"/>
                <a:cs typeface="Times New Roman" pitchFamily="18" charset="0"/>
              </a:rPr>
              <a:t>　（</a:t>
            </a:r>
            <a:r>
              <a:rPr lang="en-US" altLang="ja-JP" sz="1400" dirty="0">
                <a:latin typeface="+mn-ea"/>
                <a:cs typeface="Times New Roman" pitchFamily="18" charset="0"/>
              </a:rPr>
              <a:t>※</a:t>
            </a:r>
            <a:r>
              <a:rPr lang="ja-JP" altLang="en-US" sz="1400" dirty="0">
                <a:latin typeface="+mn-ea"/>
                <a:cs typeface="Times New Roman" pitchFamily="18" charset="0"/>
              </a:rPr>
              <a:t>３年間の提案の場合は事業開始から３年後、</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pitchFamily="18" charset="0"/>
              </a:rPr>
              <a:t>５年間の提案の場合は事業開始から５年後</a:t>
            </a:r>
            <a:r>
              <a:rPr lang="ja-JP" altLang="en-US" sz="1400" dirty="0">
                <a:latin typeface="+mn-ea"/>
              </a:rPr>
              <a:t>）</a:t>
            </a:r>
            <a:endParaRPr lang="en-US" altLang="ja-JP" sz="14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046617873"/>
              </p:ext>
            </p:extLst>
          </p:nvPr>
        </p:nvGraphicFramePr>
        <p:xfrm>
          <a:off x="323528" y="2092484"/>
          <a:ext cx="8470120" cy="126256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1262560">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en-US" sz="1200" spc="10" dirty="0">
                          <a:effectLst/>
                        </a:rPr>
                        <a:t>中間目標</a:t>
                      </a:r>
                      <a:endParaRPr lang="ja-JP" alt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200" spc="10" dirty="0">
                          <a:effectLst/>
                        </a:rPr>
                        <a:t>○○○○○</a:t>
                      </a:r>
                      <a:r>
                        <a:rPr lang="ja-JP" altLang="ja-JP" sz="1200" spc="10" dirty="0">
                          <a:effectLst/>
                        </a:rPr>
                        <a:t>○○○○○○○○○○○○○○</a:t>
                      </a:r>
                      <a:r>
                        <a:rPr lang="ja-JP" sz="1200" spc="10" dirty="0">
                          <a:effectLst/>
                        </a:rPr>
                        <a:t>○○</a:t>
                      </a:r>
                      <a:r>
                        <a:rPr lang="ja-JP" altLang="ja-JP" sz="1200" spc="10" dirty="0">
                          <a:effectLst/>
                        </a:rPr>
                        <a:t>○○○○○○○○○○○○○○○○○○○○○○○○○○○○○○○○○○○○○○○○○○…</a:t>
                      </a:r>
                      <a:endParaRPr lang="ja-JP" sz="1200" spc="1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124744"/>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759149822"/>
              </p:ext>
            </p:extLst>
          </p:nvPr>
        </p:nvGraphicFramePr>
        <p:xfrm>
          <a:off x="323528" y="4149231"/>
          <a:ext cx="8470120" cy="2082730"/>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904387">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研究開発計画の</a:t>
                      </a:r>
                      <a:endParaRPr kumimoji="1" lang="en-US" altLang="ja-JP" sz="1200" kern="1200" spc="10" dirty="0">
                        <a:solidFill>
                          <a:schemeClr val="tx1"/>
                        </a:solidFill>
                        <a:effectLst/>
                        <a:latin typeface="+mn-ea"/>
                        <a:ea typeface="+mn-ea"/>
                        <a:cs typeface="Times New Roman" panose="02020603050405020304" pitchFamily="18" charset="0"/>
                      </a:endParaRPr>
                    </a:p>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開発目標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en-US" altLang="ja-JP" sz="12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200" spc="10" dirty="0">
                          <a:solidFill>
                            <a:srgbClr val="0070C0"/>
                          </a:solidFill>
                          <a:effectLst/>
                          <a:latin typeface="+mn-ea"/>
                          <a:ea typeface="+mn-ea"/>
                        </a:rPr>
                        <a:t>※</a:t>
                      </a:r>
                      <a:r>
                        <a:rPr lang="ja-JP" altLang="en-US" sz="1200" b="1" spc="10" dirty="0">
                          <a:solidFill>
                            <a:srgbClr val="0070C0"/>
                          </a:solidFill>
                          <a:effectLst/>
                          <a:latin typeface="+mn-ea"/>
                          <a:ea typeface="+mn-ea"/>
                        </a:rPr>
                        <a:t>「研究開発計画」</a:t>
                      </a:r>
                      <a:r>
                        <a:rPr lang="ja-JP" altLang="en-US" sz="1200" spc="10" dirty="0">
                          <a:solidFill>
                            <a:srgbClr val="0070C0"/>
                          </a:solidFill>
                          <a:effectLst/>
                          <a:latin typeface="+mn-ea"/>
                          <a:ea typeface="+mn-ea"/>
                        </a:rPr>
                        <a:t>の該当する開発目標をそのまま転記ください。</a:t>
                      </a:r>
                      <a:endParaRPr lang="ja-JP" altLang="ja-JP" sz="1200" spc="10" dirty="0">
                        <a:solidFill>
                          <a:srgbClr val="0070C0"/>
                        </a:solidFill>
                        <a:effectLst/>
                        <a:latin typeface="+mn-ea"/>
                        <a:ea typeface="+mn-ea"/>
                        <a:cs typeface="Times New Roman" panose="02020603050405020304" pitchFamily="18" charset="0"/>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200" spc="10" dirty="0">
                        <a:effectLst/>
                        <a:latin typeface="+mn-ea"/>
                        <a:ea typeface="+mn-ea"/>
                      </a:endParaRPr>
                    </a:p>
                  </a:txBody>
                  <a:tcPr marL="68580" marR="68580" marT="0" marB="0"/>
                </a:tc>
                <a:extLst>
                  <a:ext uri="{0D108BD9-81ED-4DB2-BD59-A6C34878D82A}">
                    <a16:rowId xmlns:a16="http://schemas.microsoft.com/office/drawing/2014/main" val="668968387"/>
                  </a:ext>
                </a:extLst>
              </a:tr>
              <a:tr h="1178343">
                <a:tc>
                  <a:txBody>
                    <a:bodyPr/>
                    <a:lstStyle/>
                    <a:p>
                      <a:pPr algn="just" latinLnBrk="1">
                        <a:lnSpc>
                          <a:spcPts val="1580"/>
                        </a:lnSpc>
                        <a:spcAft>
                          <a:spcPts val="0"/>
                        </a:spcAft>
                      </a:pPr>
                      <a:r>
                        <a:rPr kumimoji="1" lang="ja-JP" altLang="en-US" sz="1200" kern="1200" spc="10" dirty="0">
                          <a:solidFill>
                            <a:schemeClr val="tx1"/>
                          </a:solidFill>
                          <a:effectLst/>
                          <a:latin typeface="+mn-ea"/>
                          <a:ea typeface="+mn-ea"/>
                          <a:cs typeface="Times New Roman" panose="02020603050405020304" pitchFamily="18" charset="0"/>
                        </a:rPr>
                        <a:t>最終目標</a:t>
                      </a:r>
                      <a:endParaRPr kumimoji="1" lang="ja-JP" sz="12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200" spc="10" dirty="0">
                          <a:effectLst/>
                          <a:latin typeface="+mn-ea"/>
                          <a:ea typeface="+mn-ea"/>
                        </a:rPr>
                        <a:t>○○○○○○○○○○○○○○○○○○○○○○○○○○○○○○○○○○○○○○○○○○○○○○○○○○○○○○○○○○○○○○○…</a:t>
                      </a:r>
                      <a:endParaRPr lang="ja-JP" altLang="ja-JP" sz="12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7</a:t>
            </a:fld>
            <a:endParaRPr kumimoji="1" lang="ja-JP" altLang="en-US"/>
          </a:p>
        </p:txBody>
      </p:sp>
      <p:sp>
        <p:nvSpPr>
          <p:cNvPr id="7" name="タイトル 1">
            <a:extLst>
              <a:ext uri="{FF2B5EF4-FFF2-40B4-BE49-F238E27FC236}">
                <a16:creationId xmlns:a16="http://schemas.microsoft.com/office/drawing/2014/main" id="{D010D082-714D-08CA-F3CB-A4BE0E6A5700}"/>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５．研究開発の目標</a:t>
            </a:r>
            <a:endParaRPr lang="ja-JP" altLang="en-US" sz="2800" dirty="0">
              <a:latin typeface="+mn-ea"/>
            </a:endParaRPr>
          </a:p>
        </p:txBody>
      </p:sp>
      <p:sp>
        <p:nvSpPr>
          <p:cNvPr id="8" name="テキスト ボックス 7">
            <a:extLst>
              <a:ext uri="{FF2B5EF4-FFF2-40B4-BE49-F238E27FC236}">
                <a16:creationId xmlns:a16="http://schemas.microsoft.com/office/drawing/2014/main" id="{6C3C61C9-1B88-12A6-50F3-9DC403566008}"/>
              </a:ext>
            </a:extLst>
          </p:cNvPr>
          <p:cNvSpPr txBox="1"/>
          <p:nvPr/>
        </p:nvSpPr>
        <p:spPr>
          <a:xfrm>
            <a:off x="4382717" y="54626"/>
            <a:ext cx="4621038" cy="120032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・提案する研究開発の目標を中間時点と最終時点について具体的かつ定量的に記載ください（極力、目標仕様等の具体的な数値を記載ください）。</a:t>
            </a:r>
          </a:p>
          <a:p>
            <a:r>
              <a:rPr kumimoji="1" lang="ja-JP" altLang="en-US" sz="1200" i="1" dirty="0">
                <a:solidFill>
                  <a:schemeClr val="bg1"/>
                </a:solidFill>
                <a:latin typeface="+mn-ea"/>
              </a:rPr>
              <a:t>・目標を一つにまとめることが出来ない場合は、いくつかのカテゴリーに分けて記載頂いても結構です。</a:t>
            </a:r>
          </a:p>
          <a:p>
            <a:r>
              <a:rPr kumimoji="1" lang="ja-JP" altLang="en-US" sz="1200" i="1" dirty="0">
                <a:solidFill>
                  <a:schemeClr val="bg1"/>
                </a:solidFill>
                <a:latin typeface="+mn-ea"/>
              </a:rPr>
              <a:t>・研究開発計画における開発目標との合致、対応状況も記載ください。</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10"/>
          <p:cNvSpPr txBox="1">
            <a:spLocks noChangeArrowheads="1"/>
          </p:cNvSpPr>
          <p:nvPr/>
        </p:nvSpPr>
        <p:spPr bwMode="auto">
          <a:xfrm>
            <a:off x="328718" y="6533016"/>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1280371420"/>
              </p:ext>
            </p:extLst>
          </p:nvPr>
        </p:nvGraphicFramePr>
        <p:xfrm>
          <a:off x="474650" y="1074027"/>
          <a:ext cx="8088797" cy="5408265"/>
        </p:xfrm>
        <a:graphic>
          <a:graphicData uri="http://schemas.openxmlformats.org/drawingml/2006/table">
            <a:tbl>
              <a:tblPr>
                <a:tableStyleId>{5C22544A-7EE6-4342-B048-85BDC9FD1C3A}</a:tableStyleId>
              </a:tblPr>
              <a:tblGrid>
                <a:gridCol w="1131476">
                  <a:extLst>
                    <a:ext uri="{9D8B030D-6E8A-4147-A177-3AD203B41FA5}">
                      <a16:colId xmlns:a16="http://schemas.microsoft.com/office/drawing/2014/main" val="2803489474"/>
                    </a:ext>
                  </a:extLst>
                </a:gridCol>
                <a:gridCol w="1820855">
                  <a:extLst>
                    <a:ext uri="{9D8B030D-6E8A-4147-A177-3AD203B41FA5}">
                      <a16:colId xmlns:a16="http://schemas.microsoft.com/office/drawing/2014/main" val="118530061"/>
                    </a:ext>
                  </a:extLst>
                </a:gridCol>
                <a:gridCol w="767241">
                  <a:extLst>
                    <a:ext uri="{9D8B030D-6E8A-4147-A177-3AD203B41FA5}">
                      <a16:colId xmlns:a16="http://schemas.microsoft.com/office/drawing/2014/main" val="825099589"/>
                    </a:ext>
                  </a:extLst>
                </a:gridCol>
                <a:gridCol w="624175">
                  <a:extLst>
                    <a:ext uri="{9D8B030D-6E8A-4147-A177-3AD203B41FA5}">
                      <a16:colId xmlns:a16="http://schemas.microsoft.com/office/drawing/2014/main" val="3395987384"/>
                    </a:ext>
                  </a:extLst>
                </a:gridCol>
                <a:gridCol w="624175">
                  <a:extLst>
                    <a:ext uri="{9D8B030D-6E8A-4147-A177-3AD203B41FA5}">
                      <a16:colId xmlns:a16="http://schemas.microsoft.com/office/drawing/2014/main" val="2007639533"/>
                    </a:ext>
                  </a:extLst>
                </a:gridCol>
                <a:gridCol w="624175">
                  <a:extLst>
                    <a:ext uri="{9D8B030D-6E8A-4147-A177-3AD203B41FA5}">
                      <a16:colId xmlns:a16="http://schemas.microsoft.com/office/drawing/2014/main" val="3611286997"/>
                    </a:ext>
                  </a:extLst>
                </a:gridCol>
                <a:gridCol w="624175">
                  <a:extLst>
                    <a:ext uri="{9D8B030D-6E8A-4147-A177-3AD203B41FA5}">
                      <a16:colId xmlns:a16="http://schemas.microsoft.com/office/drawing/2014/main" val="1824946101"/>
                    </a:ext>
                  </a:extLst>
                </a:gridCol>
                <a:gridCol w="624175">
                  <a:extLst>
                    <a:ext uri="{9D8B030D-6E8A-4147-A177-3AD203B41FA5}">
                      <a16:colId xmlns:a16="http://schemas.microsoft.com/office/drawing/2014/main" val="2426479071"/>
                    </a:ext>
                  </a:extLst>
                </a:gridCol>
                <a:gridCol w="624175">
                  <a:extLst>
                    <a:ext uri="{9D8B030D-6E8A-4147-A177-3AD203B41FA5}">
                      <a16:colId xmlns:a16="http://schemas.microsoft.com/office/drawing/2014/main" val="3815965121"/>
                    </a:ext>
                  </a:extLst>
                </a:gridCol>
                <a:gridCol w="624175">
                  <a:extLst>
                    <a:ext uri="{9D8B030D-6E8A-4147-A177-3AD203B41FA5}">
                      <a16:colId xmlns:a16="http://schemas.microsoft.com/office/drawing/2014/main" val="3699482611"/>
                    </a:ext>
                  </a:extLst>
                </a:gridCol>
              </a:tblGrid>
              <a:tr h="872805">
                <a:tc>
                  <a:txBody>
                    <a:bodyPr/>
                    <a:lstStyle/>
                    <a:p>
                      <a:pPr algn="ctr">
                        <a:lnSpc>
                          <a:spcPct val="100000"/>
                        </a:lnSpc>
                        <a:spcAft>
                          <a:spcPts val="0"/>
                        </a:spcAft>
                      </a:pPr>
                      <a:r>
                        <a:rPr lang="ja-JP" sz="1200" kern="100" spc="60" dirty="0">
                          <a:effectLst/>
                        </a:rPr>
                        <a:t>技術名称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技術</a:t>
                      </a:r>
                      <a:endParaRPr lang="ja-JP" sz="1200" kern="100" dirty="0">
                        <a:effectLst/>
                      </a:endParaRPr>
                    </a:p>
                    <a:p>
                      <a:pPr algn="ctr">
                        <a:lnSpc>
                          <a:spcPct val="100000"/>
                        </a:lnSpc>
                        <a:spcAft>
                          <a:spcPts val="0"/>
                        </a:spcAft>
                      </a:pPr>
                      <a:r>
                        <a:rPr lang="ja-JP" sz="1200" kern="100" spc="60" dirty="0">
                          <a:effectLst/>
                        </a:rPr>
                        <a:t>保有者</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年月</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性能①</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性能②</a:t>
                      </a:r>
                      <a:endParaRPr lang="ja-JP" sz="1200" kern="100" dirty="0">
                        <a:effectLst/>
                      </a:endParaRPr>
                    </a:p>
                    <a:p>
                      <a:pPr algn="ctr">
                        <a:lnSpc>
                          <a:spcPct val="100000"/>
                        </a:lnSpc>
                        <a:spcAft>
                          <a:spcPts val="0"/>
                        </a:spcAft>
                      </a:pPr>
                      <a:r>
                        <a:rPr lang="ja-JP" sz="1200" kern="100" spc="60" dirty="0">
                          <a:effectLst/>
                        </a:rPr>
                        <a:t>（○○）</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コスト</a:t>
                      </a:r>
                      <a:r>
                        <a:rPr lang="en-US" sz="1200" kern="100" spc="60" dirty="0">
                          <a:effectLst/>
                        </a:rPr>
                        <a:t>(/y)</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全体</a:t>
                      </a:r>
                      <a:endParaRPr lang="en-US" altLang="ja-JP" sz="1200" kern="100" spc="60" dirty="0">
                        <a:effectLst/>
                      </a:endParaRPr>
                    </a:p>
                    <a:p>
                      <a:pPr algn="ctr">
                        <a:lnSpc>
                          <a:spcPct val="100000"/>
                        </a:lnSpc>
                        <a:spcAft>
                          <a:spcPts val="0"/>
                        </a:spcAft>
                      </a:pPr>
                      <a:r>
                        <a:rPr lang="ja-JP"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ja-JP" sz="1200" kern="100" spc="60" dirty="0">
                          <a:effectLst/>
                        </a:rPr>
                        <a:t>獲得</a:t>
                      </a:r>
                      <a:endParaRPr lang="en-US" altLang="ja-JP" sz="1200" kern="100" spc="60" dirty="0">
                        <a:effectLst/>
                      </a:endParaRPr>
                    </a:p>
                    <a:p>
                      <a:pPr algn="ctr">
                        <a:lnSpc>
                          <a:spcPct val="100000"/>
                        </a:lnSpc>
                        <a:spcAft>
                          <a:spcPts val="0"/>
                        </a:spcAft>
                      </a:pPr>
                      <a:r>
                        <a:rPr lang="ja-JP" altLang="ja-JP" sz="1200" kern="100" spc="60" dirty="0">
                          <a:effectLst/>
                        </a:rPr>
                        <a:t>市場</a:t>
                      </a:r>
                      <a:endParaRPr lang="en-US" altLang="ja-JP" sz="1200" kern="100" spc="60" dirty="0">
                        <a:effectLst/>
                      </a:endParaRPr>
                    </a:p>
                    <a:p>
                      <a:pPr algn="ctr">
                        <a:lnSpc>
                          <a:spcPct val="100000"/>
                        </a:lnSpc>
                        <a:spcAft>
                          <a:spcPts val="0"/>
                        </a:spcAft>
                      </a:pPr>
                      <a:r>
                        <a:rPr lang="ja-JP" altLang="ja-JP" sz="1200" kern="100" spc="60" dirty="0">
                          <a:effectLst/>
                        </a:rPr>
                        <a:t>規模</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200" kern="100" spc="60" dirty="0">
                          <a:effectLst/>
                        </a:rPr>
                        <a:t>市場</a:t>
                      </a:r>
                      <a:endParaRPr lang="en-US" altLang="ja-JP" sz="1200" kern="100" spc="60" dirty="0">
                        <a:effectLst/>
                      </a:endParaRPr>
                    </a:p>
                    <a:p>
                      <a:pPr algn="ctr">
                        <a:lnSpc>
                          <a:spcPct val="100000"/>
                        </a:lnSpc>
                        <a:spcAft>
                          <a:spcPts val="0"/>
                        </a:spcAft>
                      </a:pPr>
                      <a:r>
                        <a:rPr lang="ja-JP" sz="1200" kern="100" spc="60" dirty="0">
                          <a:effectLst/>
                        </a:rPr>
                        <a:t>シェア</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200" kern="100" spc="60" dirty="0">
                          <a:effectLst/>
                        </a:rPr>
                        <a:t>総合評価（</a:t>
                      </a:r>
                      <a:r>
                        <a:rPr lang="en-US" sz="1200" kern="100" spc="60" dirty="0">
                          <a:effectLst/>
                        </a:rPr>
                        <a:t>LD</a:t>
                      </a:r>
                      <a:r>
                        <a:rPr lang="ja-JP" sz="1200" kern="100" spc="60" dirty="0" err="1">
                          <a:effectLst/>
                        </a:rPr>
                        <a:t>、</a:t>
                      </a:r>
                      <a:r>
                        <a:rPr lang="en-US" sz="1200" kern="100" spc="60" dirty="0">
                          <a:effectLst/>
                        </a:rPr>
                        <a:t>DH</a:t>
                      </a:r>
                      <a:r>
                        <a:rPr lang="ja-JP" sz="1200" kern="100" spc="60" dirty="0" err="1">
                          <a:effectLst/>
                        </a:rPr>
                        <a:t>、</a:t>
                      </a:r>
                      <a:r>
                        <a:rPr lang="en-US" sz="1200" kern="100" spc="60" dirty="0">
                          <a:effectLst/>
                        </a:rPr>
                        <a:t>RA</a:t>
                      </a:r>
                      <a:r>
                        <a:rPr lang="ja-JP" sz="1200" kern="100" spc="60" dirty="0">
                          <a:effectLst/>
                        </a:rPr>
                        <a:t>）</a:t>
                      </a:r>
                      <a:r>
                        <a:rPr lang="en-US" altLang="ja-JP" sz="1200" kern="100" spc="60" dirty="0">
                          <a:solidFill>
                            <a:srgbClr val="0070C0"/>
                          </a:solidFill>
                          <a:effectLst/>
                        </a:rPr>
                        <a:t>※</a:t>
                      </a:r>
                      <a:endParaRPr lang="ja-JP" sz="120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77955">
                <a:tc rowSpan="4">
                  <a:txBody>
                    <a:bodyPr/>
                    <a:lstStyle/>
                    <a:p>
                      <a:pPr algn="ctr">
                        <a:lnSpc>
                          <a:spcPts val="1200"/>
                        </a:lnSpc>
                        <a:spcAft>
                          <a:spcPts val="0"/>
                        </a:spcAft>
                      </a:pPr>
                      <a:r>
                        <a:rPr lang="ja-JP" sz="1200" kern="100" spc="60" dirty="0">
                          <a:effectLst/>
                        </a:rPr>
                        <a:t>提案技術</a:t>
                      </a:r>
                      <a:endParaRPr lang="ja-JP" sz="1200" kern="100" dirty="0">
                        <a:effectLst/>
                      </a:endParaRPr>
                    </a:p>
                    <a:p>
                      <a:pPr algn="ctr">
                        <a:lnSpc>
                          <a:spcPts val="1200"/>
                        </a:lnSpc>
                        <a:spcAft>
                          <a:spcPts val="0"/>
                        </a:spcAft>
                      </a:pPr>
                      <a:r>
                        <a:rPr lang="ja-JP" sz="1200" kern="100" spc="60" dirty="0">
                          <a:effectLst/>
                        </a:rPr>
                        <a:t>（名称）</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a:t>
                      </a:r>
                      <a:r>
                        <a:rPr lang="en-US" sz="1200" kern="100" spc="60" dirty="0">
                          <a:effectLst/>
                        </a:rPr>
                        <a:t>(</a:t>
                      </a:r>
                      <a:r>
                        <a:rPr lang="ja-JP" sz="1200" kern="100" spc="60" dirty="0">
                          <a:effectLst/>
                        </a:rPr>
                        <a:t>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77955">
                <a:tc rowSpan="4">
                  <a:txBody>
                    <a:bodyPr/>
                    <a:lstStyle/>
                    <a:p>
                      <a:pPr algn="ctr">
                        <a:lnSpc>
                          <a:spcPts val="1200"/>
                        </a:lnSpc>
                        <a:spcAft>
                          <a:spcPts val="0"/>
                        </a:spcAft>
                      </a:pPr>
                      <a:r>
                        <a:rPr lang="en-US" altLang="ja-JP" sz="1200" kern="100" spc="60" dirty="0">
                          <a:effectLst/>
                        </a:rPr>
                        <a:t>A</a:t>
                      </a:r>
                      <a:r>
                        <a:rPr lang="ja-JP" alt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altLang="ja-JP" sz="1200" kern="100" spc="60" dirty="0">
                          <a:effectLst/>
                        </a:rPr>
                        <a:t>（競合技術の</a:t>
                      </a:r>
                      <a:endParaRPr lang="en-US" altLang="ja-JP" sz="1200" kern="100" spc="60" dirty="0">
                        <a:effectLst/>
                      </a:endParaRPr>
                    </a:p>
                    <a:p>
                      <a:pPr algn="ctr">
                        <a:lnSpc>
                          <a:spcPts val="1200"/>
                        </a:lnSpc>
                        <a:spcAft>
                          <a:spcPts val="0"/>
                        </a:spcAft>
                      </a:pPr>
                      <a:r>
                        <a:rPr lang="ja-JP" altLang="ja-JP" sz="1200" kern="100" spc="60" dirty="0">
                          <a:effectLst/>
                        </a:rPr>
                        <a:t>名称）</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77955">
                <a:tc rowSpan="4">
                  <a:txBody>
                    <a:bodyPr/>
                    <a:lstStyle/>
                    <a:p>
                      <a:pPr algn="ctr">
                        <a:lnSpc>
                          <a:spcPts val="1200"/>
                        </a:lnSpc>
                        <a:spcAft>
                          <a:spcPts val="0"/>
                        </a:spcAft>
                      </a:pPr>
                      <a:r>
                        <a:rPr lang="en-US" altLang="ja-JP" sz="1200" kern="100" spc="60" dirty="0">
                          <a:effectLst/>
                        </a:rPr>
                        <a:t>B</a:t>
                      </a:r>
                      <a:r>
                        <a:rPr lang="ja-JP" altLang="ja-JP" sz="1200" kern="100" spc="60" dirty="0">
                          <a:effectLst/>
                        </a:rPr>
                        <a:t>社</a:t>
                      </a:r>
                      <a:endParaRPr lang="en-US" altLang="ja-JP" sz="1200" kern="100" spc="60" dirty="0">
                        <a:effectLst/>
                      </a:endParaRPr>
                    </a:p>
                    <a:p>
                      <a:pPr algn="ctr">
                        <a:lnSpc>
                          <a:spcPts val="1200"/>
                        </a:lnSpc>
                        <a:spcAft>
                          <a:spcPts val="0"/>
                        </a:spcAft>
                      </a:pPr>
                      <a:r>
                        <a:rPr lang="ja-JP" altLang="en-US" sz="1200" kern="100" spc="60" dirty="0">
                          <a:effectLst/>
                        </a:rPr>
                        <a:t>〇〇技術</a:t>
                      </a:r>
                      <a:endParaRPr lang="en-US" altLang="ja-JP" sz="1200" kern="100" spc="60" dirty="0">
                        <a:effectLst/>
                      </a:endParaRPr>
                    </a:p>
                    <a:p>
                      <a:pPr algn="ctr">
                        <a:lnSpc>
                          <a:spcPts val="1200"/>
                        </a:lnSpc>
                        <a:spcAft>
                          <a:spcPts val="0"/>
                        </a:spcAft>
                      </a:pPr>
                      <a:r>
                        <a:rPr lang="ja-JP" altLang="ja-JP" sz="1200" kern="100" spc="60" dirty="0">
                          <a:effectLst/>
                        </a:rPr>
                        <a:t>（既存技術）</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1200" kern="100" spc="60" dirty="0">
                          <a:effectLst/>
                        </a:rPr>
                        <a:t>本技術（現状）</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1200" kern="100" spc="60" dirty="0">
                          <a:effectLst/>
                        </a:rPr>
                        <a:t>20**/*</a:t>
                      </a:r>
                      <a:endParaRPr lang="ja-JP" alt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本技術（事業終了時）</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77955">
                <a:tc vMerge="1">
                  <a:txBody>
                    <a:bodyPr/>
                    <a:lstStyle/>
                    <a:p>
                      <a:endParaRPr kumimoji="1" lang="ja-JP" altLang="en-US"/>
                    </a:p>
                  </a:txBody>
                  <a:tcPr/>
                </a:tc>
                <a:tc>
                  <a:txBody>
                    <a:bodyPr/>
                    <a:lstStyle/>
                    <a:p>
                      <a:pPr algn="ctr">
                        <a:lnSpc>
                          <a:spcPts val="1200"/>
                        </a:lnSpc>
                        <a:spcAft>
                          <a:spcPts val="0"/>
                        </a:spcAft>
                      </a:pPr>
                      <a:r>
                        <a:rPr lang="ja-JP" sz="1200" kern="100" spc="60" dirty="0">
                          <a:effectLst/>
                        </a:rPr>
                        <a:t>本技術（実用化時点）</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77955">
                <a:tc vMerge="1">
                  <a:txBody>
                    <a:bodyPr/>
                    <a:lstStyle/>
                    <a:p>
                      <a:endParaRPr kumimoji="1" lang="ja-JP" altLang="en-US" dirty="0"/>
                    </a:p>
                  </a:txBody>
                  <a:tcPr/>
                </a:tc>
                <a:tc>
                  <a:txBody>
                    <a:bodyPr/>
                    <a:lstStyle/>
                    <a:p>
                      <a:pPr algn="ctr">
                        <a:lnSpc>
                          <a:spcPts val="1200"/>
                        </a:lnSpc>
                        <a:spcAft>
                          <a:spcPts val="0"/>
                        </a:spcAft>
                      </a:pPr>
                      <a:r>
                        <a:rPr lang="ja-JP" sz="1200" kern="100" spc="60" dirty="0">
                          <a:effectLst/>
                        </a:rPr>
                        <a:t>成果普及段階</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20**/*</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1200" kern="100" spc="60">
                          <a:effectLst/>
                        </a:rPr>
                        <a:t> </a:t>
                      </a:r>
                      <a:endParaRPr lang="ja-JP" sz="120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1200" kern="100" spc="60" dirty="0">
                          <a:effectLst/>
                        </a:rPr>
                        <a:t> </a:t>
                      </a:r>
                      <a:endParaRPr lang="ja-JP" sz="120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8</a:t>
            </a:fld>
            <a:endParaRPr kumimoji="1" lang="ja-JP" altLang="en-US"/>
          </a:p>
        </p:txBody>
      </p:sp>
      <p:sp>
        <p:nvSpPr>
          <p:cNvPr id="8" name="タイトル 1">
            <a:extLst>
              <a:ext uri="{FF2B5EF4-FFF2-40B4-BE49-F238E27FC236}">
                <a16:creationId xmlns:a16="http://schemas.microsoft.com/office/drawing/2014/main" id="{67F73B03-1430-87DD-5DC0-AABEEADFD3A6}"/>
              </a:ext>
            </a:extLst>
          </p:cNvPr>
          <p:cNvSpPr txBox="1">
            <a:spLocks/>
          </p:cNvSpPr>
          <p:nvPr/>
        </p:nvSpPr>
        <p:spPr>
          <a:xfrm>
            <a:off x="107504" y="59138"/>
            <a:ext cx="397078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kumimoji="1" lang="ja-JP" altLang="en-US" sz="2800" dirty="0">
                <a:latin typeface="+mn-ea"/>
              </a:rPr>
              <a:t>６．技術のベンチマーク</a:t>
            </a:r>
            <a:endParaRPr lang="ja-JP" altLang="en-US" sz="2800" dirty="0">
              <a:latin typeface="+mn-ea"/>
            </a:endParaRPr>
          </a:p>
        </p:txBody>
      </p:sp>
      <p:sp>
        <p:nvSpPr>
          <p:cNvPr id="2" name="テキスト ボックス 1">
            <a:extLst>
              <a:ext uri="{FF2B5EF4-FFF2-40B4-BE49-F238E27FC236}">
                <a16:creationId xmlns:a16="http://schemas.microsoft.com/office/drawing/2014/main" id="{7D5FCC2D-DFD9-8C49-E26D-6EF7224F8B21}"/>
              </a:ext>
            </a:extLst>
          </p:cNvPr>
          <p:cNvSpPr txBox="1"/>
          <p:nvPr/>
        </p:nvSpPr>
        <p:spPr>
          <a:xfrm>
            <a:off x="4382717" y="54626"/>
            <a:ext cx="4621038"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kumimoji="1" lang="ja-JP" altLang="en-US" sz="1200" i="1" dirty="0">
                <a:solidFill>
                  <a:schemeClr val="bg1"/>
                </a:solidFill>
                <a:latin typeface="+mn-ea"/>
              </a:rPr>
              <a:t>・本研究開発の目標が国内外の既存技術の性能や競争相手の性能と比較して優位であることを客観性のある数値で説明する等により、上記目標の妥当性を明示ください。</a:t>
            </a:r>
          </a:p>
          <a:p>
            <a:r>
              <a:rPr kumimoji="1" lang="ja-JP" altLang="en-US" sz="1200" i="1" dirty="0">
                <a:solidFill>
                  <a:schemeClr val="bg1"/>
                </a:solidFill>
                <a:latin typeface="+mn-ea"/>
              </a:rPr>
              <a:t>・一例として以下の表を載せておりますが、別の図や表を活用してベンチマークを表現頂いても結構です。</a:t>
            </a:r>
          </a:p>
        </p:txBody>
      </p:sp>
    </p:spTree>
    <p:extLst>
      <p:ext uri="{BB962C8B-B14F-4D97-AF65-F5344CB8AC3E}">
        <p14:creationId xmlns:p14="http://schemas.microsoft.com/office/powerpoint/2010/main" val="405547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4" name="正方形/長方形 252"/>
          <p:cNvSpPr>
            <a:spLocks noChangeArrowheads="1"/>
          </p:cNvSpPr>
          <p:nvPr/>
        </p:nvSpPr>
        <p:spPr bwMode="auto">
          <a:xfrm>
            <a:off x="218962" y="1890117"/>
            <a:ext cx="8529502" cy="1538883"/>
          </a:xfrm>
          <a:prstGeom prst="rect">
            <a:avLst/>
          </a:prstGeom>
          <a:noFill/>
          <a:ln w="9525">
            <a:noFill/>
            <a:miter lim="800000"/>
            <a:headEnd/>
            <a:tailEnd/>
          </a:ln>
        </p:spPr>
        <p:txBody>
          <a:bodyPr wrap="square">
            <a:spAutoFit/>
          </a:bodyPr>
          <a:lstStyle/>
          <a:p>
            <a:pPr marL="355600" indent="-173038">
              <a:spcBef>
                <a:spcPts val="600"/>
              </a:spcBef>
              <a:buFont typeface="Arial" panose="020B0604020202020204" pitchFamily="34" charset="0"/>
              <a:buChar char="•"/>
            </a:pPr>
            <a:r>
              <a:rPr lang="ja-JP" altLang="en-US" sz="1200" dirty="0">
                <a:solidFill>
                  <a:srgbClr val="0070C0"/>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endParaRPr lang="en-US" altLang="ja-JP" sz="1200" dirty="0">
              <a:solidFill>
                <a:srgbClr val="0070C0"/>
              </a:solidFill>
              <a:latin typeface="+mn-ea"/>
            </a:endParaRPr>
          </a:p>
          <a:p>
            <a:pPr marL="355600" indent="-173038">
              <a:spcBef>
                <a:spcPts val="600"/>
              </a:spcBef>
              <a:buFont typeface="Arial" panose="020B0604020202020204" pitchFamily="34" charset="0"/>
              <a:buChar char="•"/>
            </a:pPr>
            <a:r>
              <a:rPr lang="ja-JP" altLang="en-US" sz="1200" dirty="0">
                <a:solidFill>
                  <a:srgbClr val="0070C0"/>
                </a:solidFill>
                <a:latin typeface="ＭＳ ゴシック" panose="020B0609070205080204" pitchFamily="49" charset="-128"/>
                <a:ea typeface="ＭＳ ゴシック" panose="020B0609070205080204" pitchFamily="49" charset="-128"/>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0070C0"/>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8D8A5D70-00BF-43D1-9518-0183EFEF9A82}" type="slidenum">
              <a:rPr kumimoji="1" lang="ja-JP" altLang="en-US" smtClean="0"/>
              <a:pPr/>
              <a:t>9</a:t>
            </a:fld>
            <a:endParaRPr kumimoji="1" lang="ja-JP" altLang="en-US"/>
          </a:p>
        </p:txBody>
      </p:sp>
      <p:sp>
        <p:nvSpPr>
          <p:cNvPr id="7" name="タイトル 1">
            <a:extLst>
              <a:ext uri="{FF2B5EF4-FFF2-40B4-BE49-F238E27FC236}">
                <a16:creationId xmlns:a16="http://schemas.microsoft.com/office/drawing/2014/main" id="{0BBF331D-949D-9322-2FDD-9D36B1ABD4FA}"/>
              </a:ext>
            </a:extLst>
          </p:cNvPr>
          <p:cNvSpPr txBox="1">
            <a:spLocks/>
          </p:cNvSpPr>
          <p:nvPr/>
        </p:nvSpPr>
        <p:spPr>
          <a:xfrm>
            <a:off x="107504" y="59138"/>
            <a:ext cx="6552728"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７．研究開発成果の実用化・事業化（体制）</a:t>
            </a:r>
          </a:p>
        </p:txBody>
      </p:sp>
      <p:sp>
        <p:nvSpPr>
          <p:cNvPr id="9" name="テキスト ボックス 8">
            <a:extLst>
              <a:ext uri="{FF2B5EF4-FFF2-40B4-BE49-F238E27FC236}">
                <a16:creationId xmlns:a16="http://schemas.microsoft.com/office/drawing/2014/main" id="{09156FFE-2D44-5B5C-9E31-69A5E290262B}"/>
              </a:ext>
            </a:extLst>
          </p:cNvPr>
          <p:cNvSpPr txBox="1"/>
          <p:nvPr/>
        </p:nvSpPr>
        <p:spPr>
          <a:xfrm>
            <a:off x="4182329" y="1052736"/>
            <a:ext cx="462103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・３．研究開発の体制　と同様な枠と線で体制を記載ください。</a:t>
            </a:r>
            <a:endParaRPr lang="en-US" altLang="ja-JP" sz="1200" i="1" dirty="0">
              <a:solidFill>
                <a:prstClr val="white"/>
              </a:solidFill>
              <a:latin typeface="+mn-ea"/>
            </a:endParaRPr>
          </a:p>
          <a:p>
            <a:r>
              <a:rPr lang="ja-JP" altLang="en-US" sz="1200" i="1" dirty="0">
                <a:solidFill>
                  <a:prstClr val="white"/>
                </a:solidFill>
                <a:latin typeface="+mn-ea"/>
              </a:rPr>
              <a:t>・別添１：提案書＞２．成果の実用化・事業化に向けた計画のうち、（４）項について要約して簡潔に記載ください。</a:t>
            </a:r>
            <a:endParaRPr lang="en-US" altLang="ja-JP" sz="1200" i="1" dirty="0">
              <a:solidFill>
                <a:prstClr val="white"/>
              </a:solidFill>
              <a:latin typeface="+mn-ea"/>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3858</Words>
  <PresentationFormat>画面に合わせる (4:3)</PresentationFormat>
  <Paragraphs>434</Paragraphs>
  <Slides>17</Slides>
  <Notes>5</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17</vt:i4>
      </vt:variant>
    </vt:vector>
  </HeadingPairs>
  <TitlesOfParts>
    <vt:vector size="26" baseType="lpstr">
      <vt:lpstr>Meiryo UI</vt:lpstr>
      <vt:lpstr>ＭＳ Ｐゴシック</vt:lpstr>
      <vt:lpstr>ＭＳ ゴシック</vt:lpstr>
      <vt:lpstr>ＭＳ 明朝</vt:lpstr>
      <vt:lpstr>TmsRmn</vt:lpstr>
      <vt:lpstr>Arial</vt:lpstr>
      <vt:lpstr>Calibri</vt:lpstr>
      <vt:lpstr>Office ​​テーマ</vt:lpstr>
      <vt:lpstr>1_Office ​​テーマ</vt:lpstr>
      <vt:lpstr>PowerPoint プレゼンテーション</vt:lpstr>
      <vt:lpstr>１．提案の概要（１）</vt:lpstr>
      <vt:lpstr>１．提案の概要（２）</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（機関名：〇〇〇〇）</vt:lpstr>
      <vt:lpstr>PowerPoint プレゼンテーション</vt:lpstr>
      <vt:lpstr>研究開発テーマ名</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