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autoCompressPictures="0">
  <p:sldMasterIdLst>
    <p:sldMasterId id="2147485117" r:id="rId1"/>
  </p:sldMasterIdLst>
  <p:notesMasterIdLst>
    <p:notesMasterId r:id="rId19"/>
  </p:notesMasterIdLst>
  <p:handoutMasterIdLst>
    <p:handoutMasterId r:id="rId20"/>
  </p:handoutMasterIdLst>
  <p:sldIdLst>
    <p:sldId id="2145705138" r:id="rId2"/>
    <p:sldId id="2145705206" r:id="rId3"/>
    <p:sldId id="2145705192" r:id="rId4"/>
    <p:sldId id="2145705194" r:id="rId5"/>
    <p:sldId id="2145705195" r:id="rId6"/>
    <p:sldId id="2145705193" r:id="rId7"/>
    <p:sldId id="2145705165" r:id="rId8"/>
    <p:sldId id="2145705201" r:id="rId9"/>
    <p:sldId id="2145705189" r:id="rId10"/>
    <p:sldId id="2145705167" r:id="rId11"/>
    <p:sldId id="2145705187" r:id="rId12"/>
    <p:sldId id="2145705203" r:id="rId13"/>
    <p:sldId id="2145705200" r:id="rId14"/>
    <p:sldId id="2145705207" r:id="rId15"/>
    <p:sldId id="2145705196" r:id="rId16"/>
    <p:sldId id="2145705197" r:id="rId17"/>
    <p:sldId id="2145705186" r:id="rId18"/>
  </p:sldIdLst>
  <p:sldSz cx="12192000" cy="6858000"/>
  <p:notesSz cx="6735763" cy="9866313"/>
  <p:custShowLst>
    <p:custShow name="Format Guide Workshop" id="0">
      <p:sldLst/>
    </p:custShow>
  </p:custShowLst>
  <p:custDataLst>
    <p:tags r:id="rId2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作成ガイド" id="{70042522-23B9-4ED3-AEE3-61EE75FCA6CD}">
          <p14:sldIdLst>
            <p14:sldId id="2145705138"/>
            <p14:sldId id="2145705206"/>
          </p14:sldIdLst>
        </p14:section>
        <p14:section name="1. 概要" id="{1DC2144E-C6EE-4348-B6A3-004FD3D29FD4}">
          <p14:sldIdLst>
            <p14:sldId id="2145705192"/>
          </p14:sldIdLst>
        </p14:section>
        <p14:section name="2. 事業概要" id="{668608B0-09DD-4723-BBCF-76D0BAEDC5EE}">
          <p14:sldIdLst>
            <p14:sldId id="2145705194"/>
            <p14:sldId id="2145705195"/>
            <p14:sldId id="2145705193"/>
            <p14:sldId id="2145705165"/>
            <p14:sldId id="2145705201"/>
            <p14:sldId id="2145705189"/>
          </p14:sldIdLst>
        </p14:section>
        <p14:section name="3.関係構築の経緯" id="{9DCEDD92-A1C0-46C6-8781-D7EADA68FC32}">
          <p14:sldIdLst>
            <p14:sldId id="2145705167"/>
          </p14:sldIdLst>
        </p14:section>
        <p14:section name="4. 研究開発計画" id="{2A2127B1-92F8-41BD-93EF-968F06AC7779}">
          <p14:sldIdLst>
            <p14:sldId id="2145705187"/>
          </p14:sldIdLst>
        </p14:section>
        <p14:section name="5. 調達・購買計画" id="{6F45B3B5-3AFE-43E4-9167-57BF512F6A73}">
          <p14:sldIdLst>
            <p14:sldId id="2145705203"/>
            <p14:sldId id="2145705200"/>
            <p14:sldId id="2145705207"/>
            <p14:sldId id="2145705196"/>
            <p14:sldId id="2145705197"/>
          </p14:sldIdLst>
        </p14:section>
        <p14:section name="6. 補足" id="{BC282D80-FC90-47B9-BFBC-634B769AFB68}">
          <p14:sldIdLst>
            <p14:sldId id="2145705186"/>
          </p14:sldIdLst>
        </p14:section>
      </p14:sectionLst>
    </p:ext>
    <p:ext uri="{EFAFB233-063F-42B5-8137-9DF3F51BA10A}">
      <p15:sldGuideLst xmlns:p15="http://schemas.microsoft.com/office/powerpoint/2012/main">
        <p15:guide id="1" orient="horz" pos="4320" userDrawn="1">
          <p15:clr>
            <a:srgbClr val="A4A3A4"/>
          </p15:clr>
        </p15:guide>
        <p15:guide id="2"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2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FF"/>
    <a:srgbClr val="2F83FF"/>
    <a:srgbClr val="D6DCE5"/>
    <a:srgbClr val="EBF3FF"/>
    <a:srgbClr val="DDEBFF"/>
    <a:srgbClr val="F2F2F2"/>
    <a:srgbClr val="262626"/>
    <a:srgbClr val="009999"/>
    <a:srgbClr val="006666"/>
    <a:srgbClr val="BFBFB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0B2190F-423A-4C9B-B81D-3322A11AC507}" v="7" dt="2025-12-09T05:42:18.05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799B23B-EC83-4686-B30A-512413B5E67A}" styleName="淡色スタイル 3 - アクセント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napToGrid="0">
      <p:cViewPr varScale="1">
        <p:scale>
          <a:sx n="77" d="100"/>
          <a:sy n="77" d="100"/>
        </p:scale>
        <p:origin x="58" y="374"/>
      </p:cViewPr>
      <p:guideLst>
        <p:guide orient="horz" pos="4320"/>
        <p:guide/>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 Id="rId27"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4"/>
            <a:ext cx="2918831" cy="495029"/>
          </a:xfrm>
          <a:prstGeom prst="rect">
            <a:avLst/>
          </a:prstGeom>
        </p:spPr>
        <p:txBody>
          <a:bodyPr vert="horz" lIns="91697" tIns="45848" rIns="91697" bIns="45848" rtlCol="0"/>
          <a:lstStyle>
            <a:lvl1pPr algn="l">
              <a:defRPr sz="1200"/>
            </a:lvl1pPr>
          </a:lstStyle>
          <a:p>
            <a:endParaRPr lang="en-US" sz="800"/>
          </a:p>
        </p:txBody>
      </p:sp>
      <p:sp>
        <p:nvSpPr>
          <p:cNvPr id="3" name="Date Placeholder 2"/>
          <p:cNvSpPr>
            <a:spLocks noGrp="1"/>
          </p:cNvSpPr>
          <p:nvPr>
            <p:ph type="dt" sz="quarter" idx="1"/>
          </p:nvPr>
        </p:nvSpPr>
        <p:spPr>
          <a:xfrm>
            <a:off x="3815377" y="4"/>
            <a:ext cx="2918831" cy="495029"/>
          </a:xfrm>
          <a:prstGeom prst="rect">
            <a:avLst/>
          </a:prstGeom>
        </p:spPr>
        <p:txBody>
          <a:bodyPr vert="horz" lIns="91697" tIns="45848" rIns="91697" bIns="45848" rtlCol="0"/>
          <a:lstStyle>
            <a:lvl1pPr algn="r">
              <a:defRPr sz="1200"/>
            </a:lvl1pPr>
          </a:lstStyle>
          <a:p>
            <a:fld id="{57691E93-EF64-46CC-85E2-BBB5BEDB9501}" type="datetimeFigureOut">
              <a:rPr lang="en-US" sz="800"/>
              <a:t>12/9/2025</a:t>
            </a:fld>
            <a:endParaRPr lang="en-US" sz="800"/>
          </a:p>
        </p:txBody>
      </p:sp>
      <p:sp>
        <p:nvSpPr>
          <p:cNvPr id="4" name="Footer Placeholder 3"/>
          <p:cNvSpPr>
            <a:spLocks noGrp="1"/>
          </p:cNvSpPr>
          <p:nvPr>
            <p:ph type="ftr" sz="quarter" idx="2"/>
          </p:nvPr>
        </p:nvSpPr>
        <p:spPr>
          <a:xfrm>
            <a:off x="2" y="9371289"/>
            <a:ext cx="2918831" cy="495028"/>
          </a:xfrm>
          <a:prstGeom prst="rect">
            <a:avLst/>
          </a:prstGeom>
        </p:spPr>
        <p:txBody>
          <a:bodyPr vert="horz" lIns="91697" tIns="45848" rIns="91697" bIns="45848" rtlCol="0" anchor="b"/>
          <a:lstStyle>
            <a:lvl1pPr algn="l">
              <a:defRPr sz="1200"/>
            </a:lvl1pPr>
          </a:lstStyle>
          <a:p>
            <a:endParaRPr lang="en-US" sz="800"/>
          </a:p>
        </p:txBody>
      </p:sp>
      <p:sp>
        <p:nvSpPr>
          <p:cNvPr id="5" name="Slide Number Placeholder 4"/>
          <p:cNvSpPr>
            <a:spLocks noGrp="1"/>
          </p:cNvSpPr>
          <p:nvPr>
            <p:ph type="sldNum" sz="quarter" idx="3"/>
          </p:nvPr>
        </p:nvSpPr>
        <p:spPr>
          <a:xfrm>
            <a:off x="3815377" y="9371289"/>
            <a:ext cx="2918831" cy="495028"/>
          </a:xfrm>
          <a:prstGeom prst="rect">
            <a:avLst/>
          </a:prstGeom>
        </p:spPr>
        <p:txBody>
          <a:bodyPr vert="horz" lIns="91697" tIns="45848" rIns="91697" bIns="45848" rtlCol="0" anchor="b"/>
          <a:lstStyle>
            <a:lvl1pPr algn="r">
              <a:defRPr sz="1200"/>
            </a:lvl1pPr>
          </a:lstStyle>
          <a:p>
            <a:fld id="{3DCECA85-2A7A-423F-89EA-6868CB52DF19}" type="slidenum">
              <a:rPr lang="en-US" sz="800"/>
              <a:t>‹#›</a:t>
            </a:fld>
            <a:endParaRPr lang="en-US" sz="80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1" y="4711693"/>
            <a:ext cx="6734204" cy="51546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697" tIns="45848" rIns="91697" bIns="45848" rtlCol="0" anchor="ctr"/>
          <a:lstStyle/>
          <a:p>
            <a:pPr algn="ctr"/>
            <a:endParaRPr lang="en-US"/>
          </a:p>
        </p:txBody>
      </p:sp>
      <p:sp>
        <p:nvSpPr>
          <p:cNvPr id="2" name="Header Placeholder 1"/>
          <p:cNvSpPr>
            <a:spLocks noGrp="1"/>
          </p:cNvSpPr>
          <p:nvPr>
            <p:ph type="hdr" sz="quarter"/>
          </p:nvPr>
        </p:nvSpPr>
        <p:spPr>
          <a:xfrm>
            <a:off x="79886" y="4"/>
            <a:ext cx="2838947" cy="495029"/>
          </a:xfrm>
          <a:prstGeom prst="rect">
            <a:avLst/>
          </a:prstGeom>
        </p:spPr>
        <p:txBody>
          <a:bodyPr vert="horz" lIns="91697" tIns="45848" rIns="91697" bIns="45848" rtlCol="0"/>
          <a:lstStyle>
            <a:lvl1pPr algn="l">
              <a:defRPr sz="1400"/>
            </a:lvl1pPr>
          </a:lstStyle>
          <a:p>
            <a:endParaRPr lang="en-US"/>
          </a:p>
        </p:txBody>
      </p:sp>
      <p:sp>
        <p:nvSpPr>
          <p:cNvPr id="4" name="Slide Image Placeholder 3"/>
          <p:cNvSpPr>
            <a:spLocks noGrp="1" noRot="1" noChangeAspect="1"/>
          </p:cNvSpPr>
          <p:nvPr>
            <p:ph type="sldImg" idx="2"/>
          </p:nvPr>
        </p:nvSpPr>
        <p:spPr>
          <a:xfrm>
            <a:off x="-176213" y="614363"/>
            <a:ext cx="7070726" cy="3978275"/>
          </a:xfrm>
          <a:prstGeom prst="rect">
            <a:avLst/>
          </a:prstGeom>
          <a:noFill/>
          <a:ln w="9525">
            <a:solidFill>
              <a:schemeClr val="bg2"/>
            </a:solidFill>
          </a:ln>
        </p:spPr>
        <p:txBody>
          <a:bodyPr vert="horz" lIns="91697" tIns="45848" rIns="91697" bIns="45848" rtlCol="0" anchor="ctr"/>
          <a:lstStyle/>
          <a:p>
            <a:endParaRPr lang="en-US"/>
          </a:p>
        </p:txBody>
      </p:sp>
      <p:sp>
        <p:nvSpPr>
          <p:cNvPr id="6" name="Footer Placeholder 5"/>
          <p:cNvSpPr>
            <a:spLocks noGrp="1"/>
          </p:cNvSpPr>
          <p:nvPr>
            <p:ph type="ftr" sz="quarter" idx="4"/>
          </p:nvPr>
        </p:nvSpPr>
        <p:spPr>
          <a:xfrm>
            <a:off x="79886" y="9340764"/>
            <a:ext cx="2838947" cy="495028"/>
          </a:xfrm>
          <a:prstGeom prst="rect">
            <a:avLst/>
          </a:prstGeom>
        </p:spPr>
        <p:txBody>
          <a:bodyPr vert="horz" lIns="91697" tIns="45848" rIns="91697" bIns="45848" rtlCol="0" anchor="b"/>
          <a:lstStyle>
            <a:lvl1pPr algn="l">
              <a:defRPr sz="1400"/>
            </a:lvl1pPr>
          </a:lstStyle>
          <a:p>
            <a:endParaRPr lang="en-US"/>
          </a:p>
        </p:txBody>
      </p:sp>
      <p:sp>
        <p:nvSpPr>
          <p:cNvPr id="7" name="Slide Number Placeholder 6"/>
          <p:cNvSpPr>
            <a:spLocks noGrp="1"/>
          </p:cNvSpPr>
          <p:nvPr>
            <p:ph type="sldNum" sz="quarter" idx="5"/>
          </p:nvPr>
        </p:nvSpPr>
        <p:spPr>
          <a:xfrm>
            <a:off x="3815376" y="9340764"/>
            <a:ext cx="2829918" cy="495028"/>
          </a:xfrm>
          <a:prstGeom prst="rect">
            <a:avLst/>
          </a:prstGeom>
        </p:spPr>
        <p:txBody>
          <a:bodyPr vert="horz" lIns="91697" tIns="45848" rIns="91697" bIns="45848" rtlCol="0" anchor="b"/>
          <a:lstStyle>
            <a:lvl1pPr algn="r">
              <a:defRPr sz="1400"/>
            </a:lvl1pPr>
          </a:lstStyle>
          <a:p>
            <a:r>
              <a:rPr lang="en-US"/>
              <a:t>Notes view: </a:t>
            </a:r>
            <a:fld id="{128CEAFE-FA94-43E5-B0FF-D47E1CCDD1B4}" type="slidenum">
              <a:rPr lang="en-US" smtClean="0"/>
              <a:pPr/>
              <a:t>‹#›</a:t>
            </a:fld>
            <a:endParaRPr lang="en-US"/>
          </a:p>
        </p:txBody>
      </p:sp>
      <p:sp>
        <p:nvSpPr>
          <p:cNvPr id="5" name="Notes Placeholder 4"/>
          <p:cNvSpPr>
            <a:spLocks noGrp="1"/>
          </p:cNvSpPr>
          <p:nvPr>
            <p:ph type="body" sz="quarter" idx="3"/>
          </p:nvPr>
        </p:nvSpPr>
        <p:spPr>
          <a:xfrm>
            <a:off x="251517" y="5036366"/>
            <a:ext cx="6215660" cy="4026127"/>
          </a:xfrm>
          <a:prstGeom prst="rect">
            <a:avLst/>
          </a:prstGeom>
        </p:spPr>
        <p:txBody>
          <a:bodyPr vert="horz" lIns="91697" tIns="45848" rIns="91697" bIns="45848"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7"/>
          <p:cNvSpPr>
            <a:spLocks noGrp="1"/>
          </p:cNvSpPr>
          <p:nvPr>
            <p:ph type="dt" idx="1"/>
          </p:nvPr>
        </p:nvSpPr>
        <p:spPr>
          <a:xfrm>
            <a:off x="3815599" y="0"/>
            <a:ext cx="2918626" cy="495181"/>
          </a:xfrm>
          <a:prstGeom prst="rect">
            <a:avLst/>
          </a:prstGeom>
        </p:spPr>
        <p:txBody>
          <a:bodyPr vert="horz" lIns="90654" tIns="45327" rIns="90654" bIns="45327" rtlCol="0"/>
          <a:lstStyle>
            <a:lvl1pPr algn="r">
              <a:defRPr sz="1200"/>
            </a:lvl1pPr>
          </a:lstStyle>
          <a:p>
            <a:fld id="{F2C7CF5F-7CF3-4DF3-838A-EE34544862CC}" type="datetimeFigureOut">
              <a:rPr lang="en-US" smtClean="0"/>
              <a:t>12/9/2025</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09" userDrawn="1">
          <p15:clr>
            <a:srgbClr val="F26B43"/>
          </p15:clr>
        </p15:guide>
        <p15:guide id="2" pos="2122"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0</a:t>
            </a:fld>
            <a:endParaRPr lang="en-US"/>
          </a:p>
        </p:txBody>
      </p:sp>
    </p:spTree>
    <p:extLst>
      <p:ext uri="{BB962C8B-B14F-4D97-AF65-F5344CB8AC3E}">
        <p14:creationId xmlns:p14="http://schemas.microsoft.com/office/powerpoint/2010/main" val="28724893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a:t>
            </a:fld>
            <a:endParaRPr lang="en-US"/>
          </a:p>
        </p:txBody>
      </p:sp>
    </p:spTree>
    <p:extLst>
      <p:ext uri="{BB962C8B-B14F-4D97-AF65-F5344CB8AC3E}">
        <p14:creationId xmlns:p14="http://schemas.microsoft.com/office/powerpoint/2010/main" val="26531372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9</a:t>
            </a:fld>
            <a:endParaRPr lang="en-US"/>
          </a:p>
        </p:txBody>
      </p:sp>
    </p:spTree>
    <p:extLst>
      <p:ext uri="{BB962C8B-B14F-4D97-AF65-F5344CB8AC3E}">
        <p14:creationId xmlns:p14="http://schemas.microsoft.com/office/powerpoint/2010/main" val="3872323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solidFill>
          <a:schemeClr val="bg1"/>
        </a:solidFill>
        <a:effectLst/>
      </p:bgPr>
    </p:bg>
    <p:spTree>
      <p:nvGrpSpPr>
        <p:cNvPr id="1" name=""/>
        <p:cNvGrpSpPr/>
        <p:nvPr/>
      </p:nvGrpSpPr>
      <p:grpSpPr>
        <a:xfrm>
          <a:off x="0" y="0"/>
          <a:ext cx="0" cy="0"/>
          <a:chOff x="0" y="0"/>
          <a:chExt cx="0" cy="0"/>
        </a:xfrm>
      </p:grpSpPr>
      <p:sp>
        <p:nvSpPr>
          <p:cNvPr id="5" name="TextBox 4"/>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sp>
        <p:nvSpPr>
          <p:cNvPr id="6" name="テキスト ボックス 5">
            <a:extLst>
              <a:ext uri="{FF2B5EF4-FFF2-40B4-BE49-F238E27FC236}">
                <a16:creationId xmlns:a16="http://schemas.microsoft.com/office/drawing/2014/main" id="{3AA57D87-18B7-DEF2-FBDE-8EF3951E83D7}"/>
              </a:ext>
            </a:extLst>
          </p:cNvPr>
          <p:cNvSpPr txBox="1"/>
          <p:nvPr userDrawn="1"/>
        </p:nvSpPr>
        <p:spPr>
          <a:xfrm>
            <a:off x="3215680" y="1772816"/>
            <a:ext cx="144016" cy="2880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err="1">
              <a:solidFill>
                <a:srgbClr val="575757"/>
              </a:solidFill>
            </a:endParaRPr>
          </a:p>
        </p:txBody>
      </p:sp>
      <p:sp>
        <p:nvSpPr>
          <p:cNvPr id="7" name="フッター プレースホルダー 6">
            <a:extLst>
              <a:ext uri="{FF2B5EF4-FFF2-40B4-BE49-F238E27FC236}">
                <a16:creationId xmlns:a16="http://schemas.microsoft.com/office/drawing/2014/main" id="{52AA492F-0479-1988-221D-882EABF254B0}"/>
              </a:ext>
            </a:extLst>
          </p:cNvPr>
          <p:cNvSpPr>
            <a:spLocks noGrp="1"/>
          </p:cNvSpPr>
          <p:nvPr>
            <p:ph type="ftr" sz="quarter" idx="10"/>
          </p:nvPr>
        </p:nvSpPr>
        <p:spPr>
          <a:xfrm>
            <a:off x="295942" y="6533251"/>
            <a:ext cx="3312000" cy="228600"/>
          </a:xfrm>
        </p:spPr>
        <p:txBody>
          <a:bodyPr/>
          <a:lstStyle/>
          <a:p>
            <a:r>
              <a:rPr kumimoji="1" lang="en-US" altLang="ja-JP"/>
              <a:t>NEDO</a:t>
            </a:r>
            <a:r>
              <a:rPr kumimoji="1" lang="ja-JP" altLang="en-US"/>
              <a:t>　大企業調達事業</a:t>
            </a:r>
            <a:r>
              <a:rPr kumimoji="1" lang="en-US" altLang="ja-JP" err="1"/>
              <a:t>PoP</a:t>
            </a:r>
            <a:r>
              <a:rPr kumimoji="1" lang="ja-JP" altLang="en-US"/>
              <a:t>フェーズ／</a:t>
            </a:r>
            <a:r>
              <a:rPr kumimoji="1" lang="en-US" altLang="ja-JP" err="1"/>
              <a:t>GX_PoP</a:t>
            </a:r>
            <a:r>
              <a:rPr kumimoji="1" lang="ja-JP" altLang="en-US"/>
              <a:t>フェーズ　実施計画書</a:t>
            </a:r>
          </a:p>
        </p:txBody>
      </p:sp>
      <p:sp>
        <p:nvSpPr>
          <p:cNvPr id="8" name="スライド番号プレースホルダー 7">
            <a:extLst>
              <a:ext uri="{FF2B5EF4-FFF2-40B4-BE49-F238E27FC236}">
                <a16:creationId xmlns:a16="http://schemas.microsoft.com/office/drawing/2014/main" id="{8CA254D7-4CDC-FC04-9A3E-7CB176AA80C0}"/>
              </a:ext>
            </a:extLst>
          </p:cNvPr>
          <p:cNvSpPr>
            <a:spLocks noGrp="1"/>
          </p:cNvSpPr>
          <p:nvPr>
            <p:ph type="sldNum" sz="quarter" idx="11"/>
          </p:nvPr>
        </p:nvSpPr>
        <p:spPr/>
        <p:txBody>
          <a:bodyPr/>
          <a:lstStyle/>
          <a:p>
            <a:fld id="{DD7D37CF-FD62-4E77-99E3-C43766B7946D}" type="slidenum">
              <a:rPr kumimoji="1" lang="ja-JP" altLang="en-US" smtClean="0"/>
              <a:pPr/>
              <a:t>‹#›</a:t>
            </a:fld>
            <a:endParaRPr kumimoji="1" lang="ja-JP" altLang="en-US"/>
          </a:p>
        </p:txBody>
      </p:sp>
      <p:sp>
        <p:nvSpPr>
          <p:cNvPr id="9" name="タイトル 8">
            <a:extLst>
              <a:ext uri="{FF2B5EF4-FFF2-40B4-BE49-F238E27FC236}">
                <a16:creationId xmlns:a16="http://schemas.microsoft.com/office/drawing/2014/main" id="{A0751E13-CE21-71F8-E999-144302C6D06A}"/>
              </a:ext>
            </a:extLst>
          </p:cNvPr>
          <p:cNvSpPr>
            <a:spLocks noGrp="1"/>
          </p:cNvSpPr>
          <p:nvPr>
            <p:ph type="title"/>
          </p:nvPr>
        </p:nvSpPr>
        <p:spPr/>
        <p:txBody>
          <a:bodyPr/>
          <a:lstStyle/>
          <a:p>
            <a:r>
              <a:rPr kumimoji="1" lang="ja-JP" altLang="en-US"/>
              <a:t>マスター タイトルの書式設定</a:t>
            </a:r>
          </a:p>
        </p:txBody>
      </p:sp>
    </p:spTree>
    <p:extLst>
      <p:ext uri="{BB962C8B-B14F-4D97-AF65-F5344CB8AC3E}">
        <p14:creationId xmlns:p14="http://schemas.microsoft.com/office/powerpoint/2010/main" val="24050585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２">
    <p:bg>
      <p:bgPr>
        <a:solidFill>
          <a:schemeClr val="bg1"/>
        </a:solidFill>
        <a:effectLst/>
      </p:bgPr>
    </p:bg>
    <p:spTree>
      <p:nvGrpSpPr>
        <p:cNvPr id="1" name=""/>
        <p:cNvGrpSpPr/>
        <p:nvPr/>
      </p:nvGrpSpPr>
      <p:grpSpPr>
        <a:xfrm>
          <a:off x="0" y="0"/>
          <a:ext cx="0" cy="0"/>
          <a:chOff x="0" y="0"/>
          <a:chExt cx="0" cy="0"/>
        </a:xfrm>
      </p:grpSpPr>
      <p:sp>
        <p:nvSpPr>
          <p:cNvPr id="7" name="TextBox 6"/>
          <p:cNvSpPr txBox="1"/>
          <p:nvPr userDrawn="1"/>
        </p:nvSpPr>
        <p:spPr bwMode="white">
          <a:xfrm>
            <a:off x="11167872" y="6404400"/>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sp>
        <p:nvSpPr>
          <p:cNvPr id="4" name="スライド番号プレースホルダー 3">
            <a:extLst>
              <a:ext uri="{FF2B5EF4-FFF2-40B4-BE49-F238E27FC236}">
                <a16:creationId xmlns:a16="http://schemas.microsoft.com/office/drawing/2014/main" id="{3172ED18-2579-54A1-02EF-9183AC167557}"/>
              </a:ext>
            </a:extLst>
          </p:cNvPr>
          <p:cNvSpPr>
            <a:spLocks noGrp="1"/>
          </p:cNvSpPr>
          <p:nvPr>
            <p:ph type="sldNum" sz="quarter" idx="11"/>
          </p:nvPr>
        </p:nvSpPr>
        <p:spPr/>
        <p:txBody>
          <a:bodyPr/>
          <a:lstStyle/>
          <a:p>
            <a:fld id="{DD7D37CF-FD62-4E77-99E3-C43766B7946D}" type="slidenum">
              <a:rPr kumimoji="1" lang="ja-JP" altLang="en-US" smtClean="0"/>
              <a:pPr/>
              <a:t>‹#›</a:t>
            </a:fld>
            <a:endParaRPr kumimoji="1" lang="ja-JP" altLang="en-US"/>
          </a:p>
        </p:txBody>
      </p:sp>
      <p:sp>
        <p:nvSpPr>
          <p:cNvPr id="5" name="タイトル 4">
            <a:extLst>
              <a:ext uri="{FF2B5EF4-FFF2-40B4-BE49-F238E27FC236}">
                <a16:creationId xmlns:a16="http://schemas.microsoft.com/office/drawing/2014/main" id="{61540B3A-B89A-7DC3-0BC8-C9C732FB2BDB}"/>
              </a:ext>
            </a:extLst>
          </p:cNvPr>
          <p:cNvSpPr>
            <a:spLocks noGrp="1"/>
          </p:cNvSpPr>
          <p:nvPr>
            <p:ph type="title"/>
          </p:nvPr>
        </p:nvSpPr>
        <p:spPr/>
        <p:txBody>
          <a:bodyPr/>
          <a:lstStyle/>
          <a:p>
            <a:r>
              <a:rPr kumimoji="1" lang="ja-JP" altLang="en-US"/>
              <a:t>マスター タイトルの書式設定</a:t>
            </a:r>
          </a:p>
        </p:txBody>
      </p:sp>
      <p:cxnSp>
        <p:nvCxnSpPr>
          <p:cNvPr id="6" name="直線コネクタ 5">
            <a:extLst>
              <a:ext uri="{FF2B5EF4-FFF2-40B4-BE49-F238E27FC236}">
                <a16:creationId xmlns:a16="http://schemas.microsoft.com/office/drawing/2014/main" id="{E2EC72A5-6657-EB49-C97F-ADEBCDA25A5D}"/>
              </a:ext>
            </a:extLst>
          </p:cNvPr>
          <p:cNvCxnSpPr>
            <a:cxnSpLocks/>
          </p:cNvCxnSpPr>
          <p:nvPr userDrawn="1"/>
        </p:nvCxnSpPr>
        <p:spPr>
          <a:xfrm>
            <a:off x="263525" y="765175"/>
            <a:ext cx="1166495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フッター プレースホルダー 6">
            <a:extLst>
              <a:ext uri="{FF2B5EF4-FFF2-40B4-BE49-F238E27FC236}">
                <a16:creationId xmlns:a16="http://schemas.microsoft.com/office/drawing/2014/main" id="{A5FC3A95-A556-045C-531B-F13DDD13F041}"/>
              </a:ext>
            </a:extLst>
          </p:cNvPr>
          <p:cNvSpPr>
            <a:spLocks noGrp="1"/>
          </p:cNvSpPr>
          <p:nvPr>
            <p:ph type="ftr" sz="quarter" idx="10"/>
          </p:nvPr>
        </p:nvSpPr>
        <p:spPr>
          <a:xfrm>
            <a:off x="295942" y="6533251"/>
            <a:ext cx="3312000" cy="228600"/>
          </a:xfrm>
        </p:spPr>
        <p:txBody>
          <a:bodyPr/>
          <a:lstStyle/>
          <a:p>
            <a:r>
              <a:rPr kumimoji="1" lang="en-US" altLang="ja-JP"/>
              <a:t>NEDO</a:t>
            </a:r>
            <a:r>
              <a:rPr kumimoji="1" lang="ja-JP" altLang="en-US"/>
              <a:t>　大企業調達事業</a:t>
            </a:r>
            <a:r>
              <a:rPr kumimoji="1" lang="en-US" altLang="ja-JP" err="1"/>
              <a:t>PoP</a:t>
            </a:r>
            <a:r>
              <a:rPr kumimoji="1" lang="ja-JP" altLang="en-US"/>
              <a:t>フェーズ／</a:t>
            </a:r>
            <a:r>
              <a:rPr kumimoji="1" lang="en-US" altLang="ja-JP" err="1"/>
              <a:t>GX_PoP</a:t>
            </a:r>
            <a:r>
              <a:rPr kumimoji="1" lang="ja-JP" altLang="en-US"/>
              <a:t>フェーズ　実施計画書</a:t>
            </a:r>
          </a:p>
        </p:txBody>
      </p:sp>
    </p:spTree>
    <p:extLst>
      <p:ext uri="{BB962C8B-B14F-4D97-AF65-F5344CB8AC3E}">
        <p14:creationId xmlns:p14="http://schemas.microsoft.com/office/powerpoint/2010/main" val="29023109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sp>
        <p:nvSpPr>
          <p:cNvPr id="5" name="スライド番号プレースホルダー 4">
            <a:extLst>
              <a:ext uri="{FF2B5EF4-FFF2-40B4-BE49-F238E27FC236}">
                <a16:creationId xmlns:a16="http://schemas.microsoft.com/office/drawing/2014/main" id="{F9238D2E-6971-8433-F859-902064D05117}"/>
              </a:ext>
            </a:extLst>
          </p:cNvPr>
          <p:cNvSpPr>
            <a:spLocks noGrp="1"/>
          </p:cNvSpPr>
          <p:nvPr>
            <p:ph type="sldNum" sz="quarter" idx="11"/>
          </p:nvPr>
        </p:nvSpPr>
        <p:spPr/>
        <p:txBody>
          <a:bodyPr/>
          <a:lstStyle/>
          <a:p>
            <a:fld id="{DD7D37CF-FD62-4E77-99E3-C43766B7946D}" type="slidenum">
              <a:rPr kumimoji="1" lang="ja-JP" altLang="en-US" smtClean="0"/>
              <a:pPr/>
              <a:t>‹#›</a:t>
            </a:fld>
            <a:endParaRPr kumimoji="1" lang="ja-JP" altLang="en-US"/>
          </a:p>
        </p:txBody>
      </p:sp>
      <p:sp>
        <p:nvSpPr>
          <p:cNvPr id="6" name="タイトル 5">
            <a:extLst>
              <a:ext uri="{FF2B5EF4-FFF2-40B4-BE49-F238E27FC236}">
                <a16:creationId xmlns:a16="http://schemas.microsoft.com/office/drawing/2014/main" id="{FC22A67D-35AC-7FCC-7FD0-60BD65FF5C2A}"/>
              </a:ext>
            </a:extLst>
          </p:cNvPr>
          <p:cNvSpPr>
            <a:spLocks noGrp="1"/>
          </p:cNvSpPr>
          <p:nvPr>
            <p:ph type="title"/>
          </p:nvPr>
        </p:nvSpPr>
        <p:spPr/>
        <p:txBody>
          <a:bodyPr/>
          <a:lstStyle/>
          <a:p>
            <a:r>
              <a:rPr kumimoji="1" lang="ja-JP" altLang="en-US"/>
              <a:t>マスター タイトルの書式設定</a:t>
            </a:r>
          </a:p>
        </p:txBody>
      </p:sp>
      <p:sp>
        <p:nvSpPr>
          <p:cNvPr id="2" name="フッター プレースホルダー 6">
            <a:extLst>
              <a:ext uri="{FF2B5EF4-FFF2-40B4-BE49-F238E27FC236}">
                <a16:creationId xmlns:a16="http://schemas.microsoft.com/office/drawing/2014/main" id="{D24E120F-66FD-BB16-F395-740CF544AAAF}"/>
              </a:ext>
            </a:extLst>
          </p:cNvPr>
          <p:cNvSpPr>
            <a:spLocks noGrp="1"/>
          </p:cNvSpPr>
          <p:nvPr>
            <p:ph type="ftr" sz="quarter" idx="10"/>
          </p:nvPr>
        </p:nvSpPr>
        <p:spPr>
          <a:xfrm>
            <a:off x="295942" y="6533251"/>
            <a:ext cx="3312000" cy="228600"/>
          </a:xfrm>
        </p:spPr>
        <p:txBody>
          <a:bodyPr/>
          <a:lstStyle/>
          <a:p>
            <a:r>
              <a:rPr kumimoji="1" lang="en-US" altLang="ja-JP"/>
              <a:t>NEDO</a:t>
            </a:r>
            <a:r>
              <a:rPr kumimoji="1" lang="ja-JP" altLang="en-US"/>
              <a:t>　大企業調達事業</a:t>
            </a:r>
            <a:r>
              <a:rPr kumimoji="1" lang="en-US" altLang="ja-JP" err="1"/>
              <a:t>PoP</a:t>
            </a:r>
            <a:r>
              <a:rPr kumimoji="1" lang="ja-JP" altLang="en-US"/>
              <a:t>フェーズ／</a:t>
            </a:r>
            <a:r>
              <a:rPr kumimoji="1" lang="en-US" altLang="ja-JP" err="1"/>
              <a:t>GX_PoP</a:t>
            </a:r>
            <a:r>
              <a:rPr kumimoji="1" lang="ja-JP" altLang="en-US"/>
              <a:t>フェーズ　実施計画書</a:t>
            </a:r>
          </a:p>
        </p:txBody>
      </p:sp>
    </p:spTree>
    <p:extLst>
      <p:ext uri="{BB962C8B-B14F-4D97-AF65-F5344CB8AC3E}">
        <p14:creationId xmlns:p14="http://schemas.microsoft.com/office/powerpoint/2010/main" val="2220698565"/>
      </p:ext>
    </p:extLst>
  </p:cSld>
  <p:clrMapOvr>
    <a:masterClrMapping/>
  </p:clrMapOvr>
  <p:extLst>
    <p:ext uri="{DCECCB84-F9BA-43D5-87BE-67443E8EF086}">
      <p15:sldGuideLst xmlns:p15="http://schemas.microsoft.com/office/powerpoint/2012/main">
        <p15:guide id="1" orient="horz" pos="4320"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直線コネクタ 9">
            <a:extLst>
              <a:ext uri="{FF2B5EF4-FFF2-40B4-BE49-F238E27FC236}">
                <a16:creationId xmlns:a16="http://schemas.microsoft.com/office/drawing/2014/main" id="{ED959AD1-B51D-A6C4-C19F-D879D0E7C67D}"/>
              </a:ext>
            </a:extLst>
          </p:cNvPr>
          <p:cNvCxnSpPr>
            <a:cxnSpLocks/>
          </p:cNvCxnSpPr>
          <p:nvPr userDrawn="1"/>
        </p:nvCxnSpPr>
        <p:spPr>
          <a:xfrm>
            <a:off x="263525" y="765175"/>
            <a:ext cx="1166495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6" name="タイトル プレースホルダー 15">
            <a:extLst>
              <a:ext uri="{FF2B5EF4-FFF2-40B4-BE49-F238E27FC236}">
                <a16:creationId xmlns:a16="http://schemas.microsoft.com/office/drawing/2014/main" id="{9B134718-D44B-D50F-7B32-6059BDD0BE1C}"/>
              </a:ext>
            </a:extLst>
          </p:cNvPr>
          <p:cNvSpPr>
            <a:spLocks noGrp="1"/>
          </p:cNvSpPr>
          <p:nvPr>
            <p:ph type="title"/>
          </p:nvPr>
        </p:nvSpPr>
        <p:spPr>
          <a:xfrm>
            <a:off x="272151" y="404909"/>
            <a:ext cx="11652241" cy="295911"/>
          </a:xfrm>
          <a:prstGeom prst="rect">
            <a:avLst/>
          </a:prstGeom>
        </p:spPr>
        <p:txBody>
          <a:bodyPr vert="horz" lIns="91440" tIns="45720" rIns="91440" bIns="45720" rtlCol="0" anchor="ctr">
            <a:noAutofit/>
          </a:bodyPr>
          <a:lstStyle/>
          <a:p>
            <a:r>
              <a:rPr kumimoji="1" lang="ja-JP" altLang="en-US"/>
              <a:t>マスター タイトルの書式設定</a:t>
            </a:r>
          </a:p>
        </p:txBody>
      </p:sp>
      <p:sp>
        <p:nvSpPr>
          <p:cNvPr id="18" name="フッター プレースホルダー 17">
            <a:extLst>
              <a:ext uri="{FF2B5EF4-FFF2-40B4-BE49-F238E27FC236}">
                <a16:creationId xmlns:a16="http://schemas.microsoft.com/office/drawing/2014/main" id="{CC1C1E67-F13D-EE9F-EF90-9665C1FB83D5}"/>
              </a:ext>
            </a:extLst>
          </p:cNvPr>
          <p:cNvSpPr>
            <a:spLocks noGrp="1"/>
          </p:cNvSpPr>
          <p:nvPr>
            <p:ph type="ftr" sz="quarter" idx="3"/>
          </p:nvPr>
        </p:nvSpPr>
        <p:spPr>
          <a:xfrm>
            <a:off x="295942" y="6533251"/>
            <a:ext cx="3312000" cy="228600"/>
          </a:xfrm>
          <a:prstGeom prst="rect">
            <a:avLst/>
          </a:prstGeom>
        </p:spPr>
        <p:txBody>
          <a:bodyPr vert="horz" lIns="91440" tIns="45720" rIns="91440" bIns="45720" rtlCol="0" anchor="ctr"/>
          <a:lstStyle>
            <a:lvl1pPr algn="l">
              <a:defRPr sz="800">
                <a:solidFill>
                  <a:schemeClr val="tx1">
                    <a:tint val="82000"/>
                  </a:schemeClr>
                </a:solidFill>
              </a:defRPr>
            </a:lvl1pPr>
          </a:lstStyle>
          <a:p>
            <a:r>
              <a:rPr kumimoji="1" lang="en-US" altLang="ja-JP"/>
              <a:t>NEDO</a:t>
            </a:r>
            <a:r>
              <a:rPr kumimoji="1" lang="ja-JP" altLang="en-US"/>
              <a:t>　大企業調達事業</a:t>
            </a:r>
            <a:r>
              <a:rPr kumimoji="1" lang="en-US" altLang="ja-JP" err="1"/>
              <a:t>PoP</a:t>
            </a:r>
            <a:r>
              <a:rPr kumimoji="1" lang="ja-JP" altLang="en-US"/>
              <a:t>フェーズ／</a:t>
            </a:r>
            <a:r>
              <a:rPr kumimoji="1" lang="en-US" altLang="ja-JP" err="1"/>
              <a:t>GX_PoP</a:t>
            </a:r>
            <a:r>
              <a:rPr kumimoji="1" lang="ja-JP" altLang="en-US"/>
              <a:t>フェーズ　実施計画書</a:t>
            </a:r>
          </a:p>
        </p:txBody>
      </p:sp>
      <p:sp>
        <p:nvSpPr>
          <p:cNvPr id="19" name="スライド番号プレースホルダー 18">
            <a:extLst>
              <a:ext uri="{FF2B5EF4-FFF2-40B4-BE49-F238E27FC236}">
                <a16:creationId xmlns:a16="http://schemas.microsoft.com/office/drawing/2014/main" id="{3B840ACA-0245-F1DF-50D5-CC1CCE5DA0F0}"/>
              </a:ext>
            </a:extLst>
          </p:cNvPr>
          <p:cNvSpPr>
            <a:spLocks noGrp="1"/>
          </p:cNvSpPr>
          <p:nvPr>
            <p:ph type="sldNum" sz="quarter" idx="4"/>
          </p:nvPr>
        </p:nvSpPr>
        <p:spPr>
          <a:xfrm>
            <a:off x="11508007" y="6533251"/>
            <a:ext cx="407759" cy="228600"/>
          </a:xfrm>
          <a:prstGeom prst="rect">
            <a:avLst/>
          </a:prstGeom>
        </p:spPr>
        <p:txBody>
          <a:bodyPr vert="horz" lIns="91440" tIns="45720" rIns="91440" bIns="45720" rtlCol="0" anchor="ctr"/>
          <a:lstStyle>
            <a:lvl1pPr algn="r">
              <a:defRPr sz="1000">
                <a:solidFill>
                  <a:schemeClr val="tx1">
                    <a:tint val="82000"/>
                  </a:schemeClr>
                </a:solidFill>
              </a:defRPr>
            </a:lvl1pPr>
          </a:lstStyle>
          <a:p>
            <a:fld id="{DD7D37CF-FD62-4E77-99E3-C43766B7946D}" type="slidenum">
              <a:rPr kumimoji="1" lang="ja-JP" altLang="en-US" smtClean="0"/>
              <a:pPr/>
              <a:t>‹#›</a:t>
            </a:fld>
            <a:endParaRPr kumimoji="1" lang="ja-JP" altLang="en-US"/>
          </a:p>
        </p:txBody>
      </p:sp>
    </p:spTree>
    <p:extLst>
      <p:ext uri="{BB962C8B-B14F-4D97-AF65-F5344CB8AC3E}">
        <p14:creationId xmlns:p14="http://schemas.microsoft.com/office/powerpoint/2010/main" val="835336367"/>
      </p:ext>
    </p:extLst>
  </p:cSld>
  <p:clrMap bg1="lt1" tx1="dk1" bg2="lt2" tx2="dk2" accent1="accent1" accent2="accent2" accent3="accent3" accent4="accent4" accent5="accent5" accent6="accent6" hlink="hlink" folHlink="folHlink"/>
  <p:sldLayoutIdLst>
    <p:sldLayoutId id="2147485114" r:id="rId1"/>
    <p:sldLayoutId id="2147485092" r:id="rId2"/>
    <p:sldLayoutId id="2147485119" r:id="rId3"/>
  </p:sldLayoutIdLst>
  <p:hf hdr="0" dt="0"/>
  <p:txStyles>
    <p:titleStyle>
      <a:lvl1pPr algn="l" defTabSz="914400" rtl="0" eaLnBrk="1" latinLnBrk="0" hangingPunct="1">
        <a:lnSpc>
          <a:spcPct val="90000"/>
        </a:lnSpc>
        <a:spcBef>
          <a:spcPct val="0"/>
        </a:spcBef>
        <a:buNone/>
        <a:defRPr sz="2200" kern="1200">
          <a:solidFill>
            <a:schemeClr val="tx1"/>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914400" rtl="0" eaLnBrk="1" latinLnBrk="0" hangingPunct="1">
        <a:lnSpc>
          <a:spcPct val="110000"/>
        </a:lnSpc>
        <a:spcBef>
          <a:spcPts val="600"/>
        </a:spcBef>
        <a:spcAft>
          <a:spcPts val="300"/>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84400" indent="-172800" algn="l" defTabSz="914400" rtl="0" eaLnBrk="1" latinLnBrk="0" hangingPunct="1">
        <a:lnSpc>
          <a:spcPct val="90000"/>
        </a:lnSpc>
        <a:spcBef>
          <a:spcPts val="0"/>
        </a:spcBef>
        <a:spcAft>
          <a:spcPts val="300"/>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511200" indent="-165600" algn="l" defTabSz="914400" rtl="0" eaLnBrk="1" latinLnBrk="0" hangingPunct="1">
        <a:lnSpc>
          <a:spcPct val="90000"/>
        </a:lnSpc>
        <a:spcBef>
          <a:spcPts val="0"/>
        </a:spcBef>
        <a:spcAft>
          <a:spcPts val="300"/>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914400" rtl="0" eaLnBrk="1" latinLnBrk="0" hangingPunct="1">
        <a:lnSpc>
          <a:spcPct val="110000"/>
        </a:lnSpc>
        <a:spcBef>
          <a:spcPts val="300"/>
        </a:spcBef>
        <a:spcAft>
          <a:spcPts val="300"/>
        </a:spcAft>
        <a:buClr>
          <a:schemeClr val="tx2"/>
        </a:buClr>
        <a:buFont typeface="Arial" panose="020B0604020202020204" pitchFamily="34" charset="0"/>
        <a:buChar char="​"/>
        <a:defRPr lang="en-US" sz="16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914400" rtl="0" eaLnBrk="1" latinLnBrk="0" hangingPunct="1">
        <a:lnSpc>
          <a:spcPct val="100000"/>
        </a:lnSpc>
        <a:spcBef>
          <a:spcPts val="0"/>
        </a:spcBef>
        <a:spcAft>
          <a:spcPts val="300"/>
        </a:spcAft>
        <a:buClrTx/>
        <a:buFont typeface="Arial" panose="020B0604020202020204" pitchFamily="34" charset="0"/>
        <a:buChar char="​"/>
        <a:defRPr lang="en-US" sz="16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69875" indent="-152400" algn="l" defTabSz="914400" rtl="0" eaLnBrk="1" latinLnBrk="0" hangingPunct="1">
        <a:lnSpc>
          <a:spcPct val="90000"/>
        </a:lnSpc>
        <a:spcBef>
          <a:spcPts val="0"/>
        </a:spcBef>
        <a:spcAft>
          <a:spcPts val="600"/>
        </a:spcAft>
        <a:buClr>
          <a:schemeClr val="tx2"/>
        </a:buClr>
        <a:buFont typeface="Arial" panose="020B0604020202020204" pitchFamily="34" charset="0"/>
        <a:buChar char="•"/>
        <a:defRPr lang="en-US" sz="1600" kern="1200" smtClean="0">
          <a:solidFill>
            <a:schemeClr val="tx1"/>
          </a:solidFill>
          <a:latin typeface="+mn-lt"/>
          <a:ea typeface="+mn-ea"/>
          <a:cs typeface="+mn-cs"/>
          <a:sym typeface="Trebuchet MS" panose="020B0603020202020204" pitchFamily="34" charset="0"/>
        </a:defRPr>
      </a:lvl6pPr>
      <a:lvl7pPr marL="0" indent="0" algn="l" defTabSz="914400" rtl="0" eaLnBrk="1" latinLnBrk="0" hangingPunct="1">
        <a:lnSpc>
          <a:spcPct val="90000"/>
        </a:lnSpc>
        <a:spcBef>
          <a:spcPts val="900"/>
        </a:spcBef>
        <a:spcAft>
          <a:spcPts val="900"/>
        </a:spcAft>
        <a:buFont typeface="Arial" panose="020B0604020202020204" pitchFamily="34" charset="0"/>
        <a:buChar char="​"/>
        <a:defRPr lang="en-US" sz="4400" kern="1200" baseline="0" smtClean="0">
          <a:solidFill>
            <a:schemeClr val="tx1"/>
          </a:solidFill>
          <a:latin typeface="+mn-lt"/>
          <a:ea typeface="+mn-ea"/>
          <a:cs typeface="+mn-cs"/>
          <a:sym typeface="Trebuchet MS" panose="020B0603020202020204" pitchFamily="34" charset="0"/>
        </a:defRPr>
      </a:lvl7pPr>
      <a:lvl8pPr marL="0" indent="0" algn="l" defTabSz="914400" rtl="0" eaLnBrk="1" latinLnBrk="0" hangingPunct="1">
        <a:lnSpc>
          <a:spcPct val="90000"/>
        </a:lnSpc>
        <a:spcBef>
          <a:spcPts val="900"/>
        </a:spcBef>
        <a:spcAft>
          <a:spcPts val="0"/>
        </a:spcAft>
        <a:buFont typeface="Arial" panose="020B0604020202020204" pitchFamily="34" charset="0"/>
        <a:buChar char="​"/>
        <a:defRPr lang="en-US" sz="5400" kern="1200" baseline="0" smtClean="0">
          <a:solidFill>
            <a:schemeClr val="tx2"/>
          </a:solidFill>
          <a:latin typeface="+mn-lt"/>
          <a:ea typeface="+mn-ea"/>
          <a:cs typeface="+mn-cs"/>
          <a:sym typeface="Trebuchet MS" panose="020B0603020202020204" pitchFamily="34" charset="0"/>
        </a:defRPr>
      </a:lvl8pPr>
      <a:lvl9pPr marL="0" indent="0" algn="l" defTabSz="914400" rtl="0" eaLnBrk="1" latinLnBrk="0" hangingPunct="1">
        <a:lnSpc>
          <a:spcPct val="100000"/>
        </a:lnSpc>
        <a:spcBef>
          <a:spcPts val="0"/>
        </a:spcBef>
        <a:spcAft>
          <a:spcPts val="900"/>
        </a:spcAft>
        <a:buFont typeface="Arial" panose="020B0604020202020204" pitchFamily="34" charset="0"/>
        <a:buChar char="​"/>
        <a:defRPr lang="en-US" sz="240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82" userDrawn="1">
          <p15:clr>
            <a:srgbClr val="F26B43"/>
          </p15:clr>
        </p15:guide>
        <p15:guide id="2" pos="166" userDrawn="1">
          <p15:clr>
            <a:srgbClr val="F26B43"/>
          </p15:clr>
        </p15:guide>
        <p15:guide id="3" pos="7514" userDrawn="1">
          <p15:clr>
            <a:srgbClr val="F26B43"/>
          </p15:clr>
        </p15:guide>
        <p15:guide id="4" orient="horz" pos="4110" userDrawn="1">
          <p15:clr>
            <a:srgbClr val="F26B43"/>
          </p15:clr>
        </p15:guide>
        <p15:guide id="5" pos="3840" userDrawn="1">
          <p15:clr>
            <a:srgbClr val="F26B43"/>
          </p15:clr>
        </p15:guide>
        <p15:guide id="6" orient="horz" pos="2160" userDrawn="1">
          <p15:clr>
            <a:srgbClr val="F26B43"/>
          </p15:clr>
        </p15:guide>
        <p15:guide id="7" orient="horz" pos="164" userDrawn="1">
          <p15:clr>
            <a:srgbClr val="F26B43"/>
          </p15:clr>
        </p15:guide>
        <p15:guide id="8" orient="horz" pos="255"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テキスト ボックス 13">
            <a:extLst>
              <a:ext uri="{FF2B5EF4-FFF2-40B4-BE49-F238E27FC236}">
                <a16:creationId xmlns:a16="http://schemas.microsoft.com/office/drawing/2014/main" id="{7F09A2DE-34FC-ECC1-5A2D-C6A9BD46CC6E}"/>
              </a:ext>
            </a:extLst>
          </p:cNvPr>
          <p:cNvSpPr txBox="1"/>
          <p:nvPr/>
        </p:nvSpPr>
        <p:spPr>
          <a:xfrm>
            <a:off x="223138" y="194471"/>
            <a:ext cx="7416824" cy="892552"/>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r>
              <a:rPr lang="en-US" altLang="ja-JP" sz="2000" b="1" kern="100">
                <a:solidFill>
                  <a:srgbClr val="0066FF"/>
                </a:solidFill>
                <a:effectLst/>
                <a:latin typeface="Meiryo UI" panose="020B0604030504040204" pitchFamily="50" charset="-128"/>
                <a:ea typeface="Meiryo UI" panose="020B0604030504040204" pitchFamily="50" charset="-128"/>
                <a:cs typeface="Times New Roman" panose="02020603050405020304" pitchFamily="18" charset="0"/>
              </a:rPr>
              <a:t>2025</a:t>
            </a:r>
            <a:r>
              <a:rPr lang="ja-JP" altLang="en-US" sz="2000" b="1" kern="100">
                <a:solidFill>
                  <a:srgbClr val="0066FF"/>
                </a:solidFill>
                <a:effectLst/>
                <a:latin typeface="Meiryo UI" panose="020B0604030504040204" pitchFamily="50" charset="-128"/>
                <a:ea typeface="Meiryo UI" panose="020B0604030504040204" pitchFamily="50" charset="-128"/>
                <a:cs typeface="Times New Roman" panose="02020603050405020304" pitchFamily="18" charset="0"/>
              </a:rPr>
              <a:t>年度　大企業調達事業　</a:t>
            </a:r>
            <a:r>
              <a:rPr lang="en-US" altLang="ja-JP" sz="2000" b="1" kern="100" err="1">
                <a:solidFill>
                  <a:srgbClr val="0066FF"/>
                </a:solidFill>
                <a:effectLst/>
                <a:latin typeface="Meiryo UI" panose="020B0604030504040204" pitchFamily="50" charset="-128"/>
                <a:ea typeface="Meiryo UI" panose="020B0604030504040204" pitchFamily="50" charset="-128"/>
                <a:cs typeface="Times New Roman" panose="02020603050405020304" pitchFamily="18" charset="0"/>
              </a:rPr>
              <a:t>PoP</a:t>
            </a:r>
            <a:r>
              <a:rPr lang="ja-JP" altLang="en-US" sz="2000" b="1" kern="100">
                <a:solidFill>
                  <a:srgbClr val="0066FF"/>
                </a:solidFill>
                <a:effectLst/>
                <a:latin typeface="Meiryo UI" panose="020B0604030504040204" pitchFamily="50" charset="-128"/>
                <a:ea typeface="Meiryo UI" panose="020B0604030504040204" pitchFamily="50" charset="-128"/>
                <a:cs typeface="Times New Roman" panose="02020603050405020304" pitchFamily="18" charset="0"/>
              </a:rPr>
              <a:t>フェーズ・</a:t>
            </a:r>
            <a:r>
              <a:rPr lang="en-US" altLang="ja-JP" sz="2000" b="1" kern="100" err="1">
                <a:solidFill>
                  <a:srgbClr val="0066FF"/>
                </a:solidFill>
                <a:effectLst/>
                <a:latin typeface="Meiryo UI" panose="020B0604030504040204" pitchFamily="50" charset="-128"/>
                <a:ea typeface="Meiryo UI" panose="020B0604030504040204" pitchFamily="50" charset="-128"/>
                <a:cs typeface="Times New Roman" panose="02020603050405020304" pitchFamily="18" charset="0"/>
              </a:rPr>
              <a:t>GX_PoP</a:t>
            </a:r>
            <a:r>
              <a:rPr lang="ja-JP" altLang="en-US" sz="2000" b="1" kern="100">
                <a:solidFill>
                  <a:srgbClr val="0066FF"/>
                </a:solidFill>
                <a:effectLst/>
                <a:latin typeface="Meiryo UI" panose="020B0604030504040204" pitchFamily="50" charset="-128"/>
                <a:ea typeface="Meiryo UI" panose="020B0604030504040204" pitchFamily="50" charset="-128"/>
                <a:cs typeface="Times New Roman" panose="02020603050405020304" pitchFamily="18" charset="0"/>
              </a:rPr>
              <a:t>フェーズ</a:t>
            </a:r>
            <a:r>
              <a:rPr lang="en-US" altLang="ja-JP" sz="2000" b="1" kern="100" baseline="30000">
                <a:solidFill>
                  <a:srgbClr val="0066FF"/>
                </a:solidFill>
                <a:effectLst/>
                <a:latin typeface="Meiryo UI" panose="020B0604030504040204" pitchFamily="50" charset="-128"/>
                <a:ea typeface="Meiryo UI" panose="020B0604030504040204" pitchFamily="50" charset="-128"/>
                <a:cs typeface="Times New Roman" panose="02020603050405020304" pitchFamily="18" charset="0"/>
              </a:rPr>
              <a:t>*</a:t>
            </a:r>
            <a:r>
              <a:rPr lang="en-US" altLang="ja-JP" sz="2000" b="1" kern="100" baseline="30000">
                <a:solidFill>
                  <a:srgbClr val="0066FF"/>
                </a:solidFill>
                <a:latin typeface="Meiryo UI" panose="020B0604030504040204" pitchFamily="50" charset="-128"/>
                <a:ea typeface="Meiryo UI" panose="020B0604030504040204" pitchFamily="50" charset="-128"/>
                <a:cs typeface="Times New Roman" panose="02020603050405020304" pitchFamily="18" charset="0"/>
              </a:rPr>
              <a:t>1</a:t>
            </a:r>
            <a:endParaRPr lang="en-US" altLang="ja-JP" sz="2000" b="1" kern="100">
              <a:solidFill>
                <a:srgbClr val="0066FF"/>
              </a:solidFill>
              <a:effectLst/>
              <a:latin typeface="Meiryo UI" panose="020B0604030504040204" pitchFamily="50" charset="-128"/>
              <a:ea typeface="Meiryo UI" panose="020B0604030504040204" pitchFamily="50" charset="-128"/>
              <a:cs typeface="Times New Roman" panose="02020603050405020304" pitchFamily="18" charset="0"/>
            </a:endParaRPr>
          </a:p>
          <a:p>
            <a:r>
              <a:rPr lang="ja-JP" altLang="en-US" sz="3200" b="1">
                <a:solidFill>
                  <a:srgbClr val="0066FF"/>
                </a:solidFill>
                <a:latin typeface="Meiryo UI" panose="020B0604030504040204" pitchFamily="50" charset="-128"/>
                <a:ea typeface="Meiryo UI" panose="020B0604030504040204" pitchFamily="50" charset="-128"/>
              </a:rPr>
              <a:t>実施計画書作成ガイド（</a:t>
            </a:r>
            <a:r>
              <a:rPr lang="en-US" altLang="ja-JP" sz="3200" b="1">
                <a:solidFill>
                  <a:srgbClr val="0066FF"/>
                </a:solidFill>
                <a:latin typeface="Meiryo UI" panose="020B0604030504040204" pitchFamily="50" charset="-128"/>
                <a:ea typeface="Meiryo UI" panose="020B0604030504040204" pitchFamily="50" charset="-128"/>
              </a:rPr>
              <a:t>1/2</a:t>
            </a:r>
            <a:r>
              <a:rPr lang="ja-JP" altLang="en-US" sz="3200" b="1">
                <a:solidFill>
                  <a:srgbClr val="0066FF"/>
                </a:solidFill>
                <a:latin typeface="Meiryo UI" panose="020B0604030504040204" pitchFamily="50" charset="-128"/>
                <a:ea typeface="Meiryo UI" panose="020B0604030504040204" pitchFamily="50" charset="-128"/>
              </a:rPr>
              <a:t>）</a:t>
            </a:r>
          </a:p>
        </p:txBody>
      </p:sp>
      <p:sp>
        <p:nvSpPr>
          <p:cNvPr id="2" name="Title 6">
            <a:extLst>
              <a:ext uri="{FF2B5EF4-FFF2-40B4-BE49-F238E27FC236}">
                <a16:creationId xmlns:a16="http://schemas.microsoft.com/office/drawing/2014/main" id="{E75DCCFE-A8CF-3C42-D395-83F71BBB4A7A}"/>
              </a:ext>
            </a:extLst>
          </p:cNvPr>
          <p:cNvSpPr txBox="1">
            <a:spLocks/>
          </p:cNvSpPr>
          <p:nvPr/>
        </p:nvSpPr>
        <p:spPr bwMode="blackWhite">
          <a:xfrm>
            <a:off x="525664" y="1483457"/>
            <a:ext cx="5859506" cy="5102935"/>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spcAft>
                <a:spcPts val="600"/>
              </a:spcAft>
            </a:pPr>
            <a:r>
              <a:rPr kumimoji="1" lang="ja-JP" altLang="en-US" sz="1600" dirty="0">
                <a:solidFill>
                  <a:srgbClr val="0066FF"/>
                </a:solidFill>
              </a:rPr>
              <a:t>＜注意事項＞</a:t>
            </a:r>
            <a:endParaRPr kumimoji="1" lang="en-US" altLang="ja-JP" sz="1600" dirty="0">
              <a:solidFill>
                <a:srgbClr val="0066FF"/>
              </a:solidFill>
            </a:endParaRPr>
          </a:p>
          <a:p>
            <a:pPr marL="144000" indent="-144000">
              <a:spcAft>
                <a:spcPts val="600"/>
              </a:spcAft>
              <a:buFont typeface="Arial" panose="020B0604020202020204" pitchFamily="34" charset="0"/>
              <a:buChar char="•"/>
            </a:pPr>
            <a:r>
              <a:rPr kumimoji="1" lang="ja-JP" altLang="en-US" sz="1400" dirty="0">
                <a:solidFill>
                  <a:srgbClr val="0066FF"/>
                </a:solidFill>
              </a:rPr>
              <a:t>本資料「</a:t>
            </a:r>
            <a:r>
              <a:rPr kumimoji="1" lang="en-US" altLang="ja-JP" sz="1400" dirty="0">
                <a:solidFill>
                  <a:srgbClr val="0066FF"/>
                </a:solidFill>
              </a:rPr>
              <a:t>1-2. </a:t>
            </a:r>
            <a:r>
              <a:rPr kumimoji="1" lang="ja-JP" altLang="en-US" sz="1400" dirty="0">
                <a:solidFill>
                  <a:srgbClr val="0066FF"/>
                </a:solidFill>
              </a:rPr>
              <a:t>実施計画書（提案内容）」の各ページに記載された青字のガイドをよく読み、必要事項を網羅する形で本資料を作成してください。フォントサイズは</a:t>
            </a:r>
            <a:r>
              <a:rPr kumimoji="1" lang="en-US" altLang="ja-JP" sz="1400" dirty="0">
                <a:solidFill>
                  <a:srgbClr val="0066FF"/>
                </a:solidFill>
              </a:rPr>
              <a:t>11pt</a:t>
            </a:r>
            <a:r>
              <a:rPr kumimoji="1" lang="ja-JP" altLang="en-US" sz="1400" dirty="0">
                <a:solidFill>
                  <a:srgbClr val="0066FF"/>
                </a:solidFill>
              </a:rPr>
              <a:t>以上を目安にしてください。本資料を作成する際は、</a:t>
            </a:r>
            <a:r>
              <a:rPr kumimoji="1" lang="ja-JP" altLang="en-US" sz="1400" b="1" u="sng" dirty="0">
                <a:solidFill>
                  <a:srgbClr val="0066FF"/>
                </a:solidFill>
              </a:rPr>
              <a:t>青字のガイド及び「サンプル」のボックスは削除</a:t>
            </a:r>
            <a:r>
              <a:rPr kumimoji="1" lang="ja-JP" altLang="en-US" sz="1400" dirty="0">
                <a:solidFill>
                  <a:srgbClr val="0066FF"/>
                </a:solidFill>
              </a:rPr>
              <a:t>してください。青字部分を上書きする場合は、</a:t>
            </a:r>
            <a:r>
              <a:rPr kumimoji="1" lang="ja-JP" altLang="en-US" sz="1400" b="1" u="sng" dirty="0">
                <a:solidFill>
                  <a:srgbClr val="0066FF"/>
                </a:solidFill>
              </a:rPr>
              <a:t>黒字</a:t>
            </a:r>
            <a:r>
              <a:rPr kumimoji="1" lang="ja-JP" altLang="en-US" sz="1400" dirty="0">
                <a:solidFill>
                  <a:srgbClr val="0066FF"/>
                </a:solidFill>
              </a:rPr>
              <a:t>で記入してください。</a:t>
            </a:r>
            <a:endParaRPr kumimoji="1" lang="en-US" altLang="ja-JP" sz="1400" dirty="0">
              <a:solidFill>
                <a:srgbClr val="0066FF"/>
              </a:solidFill>
            </a:endParaRPr>
          </a:p>
          <a:p>
            <a:pPr marL="144000" indent="-144000">
              <a:spcAft>
                <a:spcPts val="600"/>
              </a:spcAft>
              <a:buFont typeface="Arial" panose="020B0604020202020204" pitchFamily="34" charset="0"/>
              <a:buChar char="•"/>
            </a:pPr>
            <a:r>
              <a:rPr kumimoji="1" lang="ja-JP" altLang="en-US" sz="1400" dirty="0">
                <a:solidFill>
                  <a:srgbClr val="0066FF"/>
                </a:solidFill>
              </a:rPr>
              <a:t>本資料にサンプルとして掲載しているものはあくまで例示であるため、</a:t>
            </a:r>
            <a:r>
              <a:rPr kumimoji="1" lang="ja-JP" altLang="en-US" sz="1400" b="1" u="sng" dirty="0">
                <a:solidFill>
                  <a:srgbClr val="0066FF"/>
                </a:solidFill>
              </a:rPr>
              <a:t>資料の体裁・分量を指定の範囲で変えることは自由</a:t>
            </a:r>
            <a:r>
              <a:rPr kumimoji="1" lang="ja-JP" altLang="en-US" sz="1400" dirty="0">
                <a:solidFill>
                  <a:srgbClr val="0066FF"/>
                </a:solidFill>
              </a:rPr>
              <a:t>です。ただし、各ページのテンプレートデザインの変更は禁止いたします。また、各ページの作成ガイド（青字）について十分な記載がない場合は、審査において十分に評価されない可能性があります。なお、事実・データ等の記載は、その出典を明記してください。</a:t>
            </a:r>
            <a:endParaRPr kumimoji="1" lang="en-US" altLang="ja-JP" sz="1400" dirty="0">
              <a:solidFill>
                <a:srgbClr val="0066FF"/>
              </a:solidFill>
            </a:endParaRPr>
          </a:p>
          <a:p>
            <a:pPr marL="144000" indent="-144000">
              <a:spcAft>
                <a:spcPts val="600"/>
              </a:spcAft>
              <a:buFont typeface="Arial" panose="020B0604020202020204" pitchFamily="34" charset="0"/>
              <a:buChar char="•"/>
            </a:pPr>
            <a:r>
              <a:rPr kumimoji="1" lang="ja-JP" altLang="en-US" sz="1400" dirty="0">
                <a:solidFill>
                  <a:srgbClr val="0066FF"/>
                </a:solidFill>
              </a:rPr>
              <a:t>本資料の構成は右記の目次の通りです。目次内の項目を全て含むように本資料を作成してください。</a:t>
            </a:r>
            <a:endParaRPr kumimoji="1" lang="en-US" altLang="ja-JP" sz="1400" dirty="0">
              <a:solidFill>
                <a:srgbClr val="0066FF"/>
              </a:solidFill>
            </a:endParaRPr>
          </a:p>
          <a:p>
            <a:pPr marL="144000" indent="-144000">
              <a:spcAft>
                <a:spcPts val="600"/>
              </a:spcAft>
              <a:buFont typeface="Arial" panose="020B0604020202020204" pitchFamily="34" charset="0"/>
              <a:buChar char="•"/>
            </a:pPr>
            <a:r>
              <a:rPr kumimoji="1" lang="ja-JP" altLang="en-US" sz="1400" dirty="0">
                <a:solidFill>
                  <a:srgbClr val="0066FF"/>
                </a:solidFill>
              </a:rPr>
              <a:t>各項目で記載担当を割り振っておりますが、本資料作成にあたっては、大企業等とスタートアップの間で話し合いの上で記載内容等を決めてください。</a:t>
            </a:r>
            <a:endParaRPr kumimoji="1" lang="en-US" altLang="ja-JP" sz="1400" dirty="0">
              <a:solidFill>
                <a:srgbClr val="0066FF"/>
              </a:solidFill>
            </a:endParaRPr>
          </a:p>
          <a:p>
            <a:pPr marL="144000" indent="-144000">
              <a:spcAft>
                <a:spcPts val="600"/>
              </a:spcAft>
              <a:buFont typeface="Arial" panose="020B0604020202020204" pitchFamily="34" charset="0"/>
              <a:buChar char="•"/>
            </a:pPr>
            <a:r>
              <a:rPr kumimoji="1" lang="ja-JP" altLang="en-US" sz="1400" dirty="0">
                <a:solidFill>
                  <a:srgbClr val="0066FF"/>
                </a:solidFill>
              </a:rPr>
              <a:t>目次の、「</a:t>
            </a:r>
            <a:r>
              <a:rPr kumimoji="1" lang="en-US" altLang="ja-JP" sz="1400" dirty="0">
                <a:solidFill>
                  <a:srgbClr val="0066FF"/>
                </a:solidFill>
              </a:rPr>
              <a:t>5. </a:t>
            </a:r>
            <a:r>
              <a:rPr kumimoji="1" lang="ja-JP" altLang="en-US" sz="1400" dirty="0">
                <a:solidFill>
                  <a:srgbClr val="0066FF"/>
                </a:solidFill>
              </a:rPr>
              <a:t>補足（任意）」は、必要に応じて、参考資料（自由様式）を最大</a:t>
            </a:r>
            <a:r>
              <a:rPr kumimoji="1" lang="en-US" altLang="ja-JP" sz="1400" dirty="0">
                <a:solidFill>
                  <a:srgbClr val="0066FF"/>
                </a:solidFill>
              </a:rPr>
              <a:t>10</a:t>
            </a:r>
            <a:r>
              <a:rPr kumimoji="1" lang="ja-JP" altLang="en-US" sz="1400" dirty="0">
                <a:solidFill>
                  <a:srgbClr val="0066FF"/>
                </a:solidFill>
              </a:rPr>
              <a:t>枚まで挿入して問題ありません。</a:t>
            </a:r>
            <a:endParaRPr kumimoji="1" lang="en-US" altLang="ja-JP" sz="1400" dirty="0">
              <a:solidFill>
                <a:srgbClr val="0066FF"/>
              </a:solidFill>
            </a:endParaRPr>
          </a:p>
          <a:p>
            <a:pPr marL="144000" indent="-144000">
              <a:spcAft>
                <a:spcPts val="600"/>
              </a:spcAft>
              <a:buFont typeface="Arial" panose="020B0604020202020204" pitchFamily="34" charset="0"/>
              <a:buChar char="•"/>
            </a:pPr>
            <a:r>
              <a:rPr kumimoji="1" lang="ja-JP" altLang="en-US" sz="1400" dirty="0">
                <a:solidFill>
                  <a:srgbClr val="0066FF"/>
                </a:solidFill>
              </a:rPr>
              <a:t>審査委員は、</a:t>
            </a:r>
            <a:r>
              <a:rPr kumimoji="1" lang="en-US" altLang="ja-JP" sz="1400" dirty="0">
                <a:solidFill>
                  <a:srgbClr val="0066FF"/>
                </a:solidFill>
              </a:rPr>
              <a:t>NEDO</a:t>
            </a:r>
            <a:r>
              <a:rPr kumimoji="1" lang="ja-JP" altLang="en-US" sz="1400" dirty="0">
                <a:solidFill>
                  <a:srgbClr val="0066FF"/>
                </a:solidFill>
              </a:rPr>
              <a:t>との委嘱契約において守秘義務を負っておりますので、情報は最大限記載していただきたいですが、審査委員に公開したくない情報がある場合は、本資料には記載しないでください。ただし、審査委員の判断材料が不足する場合は審査結果に影響する場合もありますのでご注意ください。</a:t>
            </a:r>
            <a:endParaRPr kumimoji="1" lang="en-US" altLang="ja-JP" sz="1400" dirty="0">
              <a:solidFill>
                <a:srgbClr val="0066FF"/>
              </a:solidFill>
            </a:endParaRPr>
          </a:p>
          <a:p>
            <a:pPr marL="144000" indent="-144000">
              <a:spcAft>
                <a:spcPts val="600"/>
              </a:spcAft>
              <a:buFont typeface="Arial" panose="020B0604020202020204" pitchFamily="34" charset="0"/>
              <a:buChar char="•"/>
            </a:pPr>
            <a:r>
              <a:rPr kumimoji="1" lang="ja-JP" altLang="en-US" sz="1400" dirty="0">
                <a:solidFill>
                  <a:srgbClr val="0066FF"/>
                </a:solidFill>
              </a:rPr>
              <a:t>応募にあたっては、公募要領及び交付規程に同意の上でご応募ください。</a:t>
            </a:r>
            <a:endParaRPr kumimoji="1" lang="en-US" altLang="ja-JP" sz="1400" dirty="0">
              <a:solidFill>
                <a:srgbClr val="0066FF"/>
              </a:solidFill>
            </a:endParaRPr>
          </a:p>
          <a:p>
            <a:pPr marL="144000" indent="-144000">
              <a:spcAft>
                <a:spcPts val="1200"/>
              </a:spcAft>
              <a:buFont typeface="Arial" panose="020B0604020202020204" pitchFamily="34" charset="0"/>
              <a:buChar char="•"/>
            </a:pPr>
            <a:r>
              <a:rPr kumimoji="1" lang="ja-JP" altLang="en-US" sz="1400" dirty="0">
                <a:solidFill>
                  <a:srgbClr val="0066FF"/>
                </a:solidFill>
              </a:rPr>
              <a:t>提出書類一式の容量は最大</a:t>
            </a:r>
            <a:r>
              <a:rPr kumimoji="1" lang="en-US" altLang="ja-JP" sz="1400" dirty="0">
                <a:solidFill>
                  <a:srgbClr val="0066FF"/>
                </a:solidFill>
              </a:rPr>
              <a:t>100MB</a:t>
            </a:r>
            <a:r>
              <a:rPr kumimoji="1" lang="ja-JP" altLang="en-US" sz="1400" dirty="0">
                <a:solidFill>
                  <a:srgbClr val="0066FF"/>
                </a:solidFill>
              </a:rPr>
              <a:t>以内としてください。</a:t>
            </a:r>
            <a:endParaRPr kumimoji="1" lang="en-US" altLang="ja-JP" sz="1400" dirty="0">
              <a:solidFill>
                <a:srgbClr val="0066FF"/>
              </a:solidFill>
            </a:endParaRPr>
          </a:p>
        </p:txBody>
      </p:sp>
      <p:sp>
        <p:nvSpPr>
          <p:cNvPr id="4" name="Title 6">
            <a:extLst>
              <a:ext uri="{FF2B5EF4-FFF2-40B4-BE49-F238E27FC236}">
                <a16:creationId xmlns:a16="http://schemas.microsoft.com/office/drawing/2014/main" id="{0154D630-4E12-C809-28F7-80E23FAE9B45}"/>
              </a:ext>
            </a:extLst>
          </p:cNvPr>
          <p:cNvSpPr txBox="1">
            <a:spLocks/>
          </p:cNvSpPr>
          <p:nvPr/>
        </p:nvSpPr>
        <p:spPr bwMode="blackWhite">
          <a:xfrm>
            <a:off x="7331529" y="194471"/>
            <a:ext cx="4397944" cy="1329595"/>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en-US" altLang="ja-JP" sz="3200" b="1" u="sng">
                <a:solidFill>
                  <a:srgbClr val="0066FF"/>
                </a:solidFill>
              </a:rPr>
              <a:t>※</a:t>
            </a:r>
            <a:r>
              <a:rPr kumimoji="1" lang="ja-JP" altLang="en-US" sz="3200" b="1" u="sng">
                <a:solidFill>
                  <a:srgbClr val="0066FF"/>
                </a:solidFill>
              </a:rPr>
              <a:t>本ページは提出時は、必ず削除してから</a:t>
            </a:r>
            <a:br>
              <a:rPr kumimoji="1" lang="en-US" altLang="ja-JP" sz="3200" b="1" u="sng">
                <a:solidFill>
                  <a:srgbClr val="0066FF"/>
                </a:solidFill>
              </a:rPr>
            </a:br>
            <a:r>
              <a:rPr kumimoji="1" lang="ja-JP" altLang="en-US" sz="3200" b="1" u="sng">
                <a:solidFill>
                  <a:srgbClr val="0066FF"/>
                </a:solidFill>
              </a:rPr>
              <a:t>提出してください</a:t>
            </a:r>
            <a:endParaRPr kumimoji="1" lang="en-US" altLang="ja-JP" sz="3200" b="1" u="sng">
              <a:solidFill>
                <a:srgbClr val="0066FF"/>
              </a:solidFill>
            </a:endParaRPr>
          </a:p>
        </p:txBody>
      </p:sp>
      <p:graphicFrame>
        <p:nvGraphicFramePr>
          <p:cNvPr id="3" name="表 2">
            <a:extLst>
              <a:ext uri="{FF2B5EF4-FFF2-40B4-BE49-F238E27FC236}">
                <a16:creationId xmlns:a16="http://schemas.microsoft.com/office/drawing/2014/main" id="{2255AC46-B636-333C-81FC-D53F6CC9D867}"/>
              </a:ext>
            </a:extLst>
          </p:cNvPr>
          <p:cNvGraphicFramePr>
            <a:graphicFrameLocks noGrp="1"/>
          </p:cNvGraphicFramePr>
          <p:nvPr>
            <p:extLst>
              <p:ext uri="{D42A27DB-BD31-4B8C-83A1-F6EECF244321}">
                <p14:modId xmlns:p14="http://schemas.microsoft.com/office/powerpoint/2010/main" val="1141405799"/>
              </p:ext>
            </p:extLst>
          </p:nvPr>
        </p:nvGraphicFramePr>
        <p:xfrm>
          <a:off x="6846278" y="1943854"/>
          <a:ext cx="4742939" cy="3571080"/>
        </p:xfrm>
        <a:graphic>
          <a:graphicData uri="http://schemas.openxmlformats.org/drawingml/2006/table">
            <a:tbl>
              <a:tblPr firstRow="1" bandRow="1">
                <a:tableStyleId>{F5AB1C69-6EDB-4FF4-983F-18BD219EF322}</a:tableStyleId>
              </a:tblPr>
              <a:tblGrid>
                <a:gridCol w="3456000">
                  <a:extLst>
                    <a:ext uri="{9D8B030D-6E8A-4147-A177-3AD203B41FA5}">
                      <a16:colId xmlns:a16="http://schemas.microsoft.com/office/drawing/2014/main" val="1416225503"/>
                    </a:ext>
                  </a:extLst>
                </a:gridCol>
                <a:gridCol w="1286939">
                  <a:extLst>
                    <a:ext uri="{9D8B030D-6E8A-4147-A177-3AD203B41FA5}">
                      <a16:colId xmlns:a16="http://schemas.microsoft.com/office/drawing/2014/main" val="461055186"/>
                    </a:ext>
                  </a:extLst>
                </a:gridCol>
              </a:tblGrid>
              <a:tr h="256986">
                <a:tc>
                  <a:txBody>
                    <a:bodyPr/>
                    <a:lstStyle/>
                    <a:p>
                      <a:pPr algn="l"/>
                      <a:r>
                        <a:rPr kumimoji="1" lang="ja-JP" altLang="en-US" sz="1100" b="0">
                          <a:solidFill>
                            <a:schemeClr val="bg1"/>
                          </a:solidFill>
                          <a:latin typeface="Meiryo UI" panose="020B0604030504040204" pitchFamily="50" charset="-128"/>
                          <a:ea typeface="Meiryo UI" panose="020B0604030504040204" pitchFamily="50" charset="-128"/>
                        </a:rPr>
                        <a:t>目次</a:t>
                      </a:r>
                      <a:endParaRPr kumimoji="1" lang="ja-JP" altLang="en-US" sz="1400" b="0">
                        <a:solidFill>
                          <a:schemeClr val="bg1"/>
                        </a:solidFill>
                        <a:latin typeface="Meiryo UI" panose="020B0604030504040204" pitchFamily="50" charset="-128"/>
                        <a:ea typeface="Meiryo UI" panose="020B0604030504040204" pitchFamily="50" charset="-128"/>
                      </a:endParaRPr>
                    </a:p>
                  </a:txBody>
                  <a:tcPr marL="62455" marR="6245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lnTlToBr w="12700" cmpd="sng">
                      <a:noFill/>
                      <a:prstDash val="solid"/>
                    </a:lnTlToBr>
                    <a:lnBlToTr w="12700" cmpd="sng">
                      <a:noFill/>
                      <a:prstDash val="solid"/>
                    </a:lnBlToTr>
                    <a:solidFill>
                      <a:srgbClr val="0066FF"/>
                    </a:solidFill>
                  </a:tcPr>
                </a:tc>
                <a:tc>
                  <a:txBody>
                    <a:bodyPr/>
                    <a:lstStyle/>
                    <a:p>
                      <a:pPr algn="l"/>
                      <a:r>
                        <a:rPr kumimoji="1" lang="ja-JP" altLang="en-US" sz="1100" b="0">
                          <a:solidFill>
                            <a:schemeClr val="bg1"/>
                          </a:solidFill>
                          <a:latin typeface="Meiryo UI" panose="020B0604030504040204" pitchFamily="50" charset="-128"/>
                          <a:ea typeface="Meiryo UI" panose="020B0604030504040204" pitchFamily="50" charset="-128"/>
                        </a:rPr>
                        <a:t>記載担当</a:t>
                      </a:r>
                    </a:p>
                  </a:txBody>
                  <a:tcPr marL="62455" marR="6245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lnTlToBr w="12700" cmpd="sng">
                      <a:noFill/>
                      <a:prstDash val="solid"/>
                    </a:lnTlToBr>
                    <a:lnBlToTr w="12700" cmpd="sng">
                      <a:noFill/>
                      <a:prstDash val="solid"/>
                    </a:lnBlToTr>
                    <a:solidFill>
                      <a:srgbClr val="0066FF"/>
                    </a:solidFill>
                  </a:tcPr>
                </a:tc>
                <a:extLst>
                  <a:ext uri="{0D108BD9-81ED-4DB2-BD59-A6C34878D82A}">
                    <a16:rowId xmlns:a16="http://schemas.microsoft.com/office/drawing/2014/main" val="3212048603"/>
                  </a:ext>
                </a:extLst>
              </a:tr>
              <a:tr h="43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srgbClr val="0066FF"/>
                          </a:solidFill>
                          <a:effectLst/>
                          <a:uLnTx/>
                          <a:uFillTx/>
                          <a:latin typeface="Meiryo UI" panose="020B0604030504040204" pitchFamily="50" charset="-128"/>
                          <a:ea typeface="Meiryo UI" panose="020B0604030504040204" pitchFamily="50" charset="-128"/>
                          <a:cs typeface="+mn-cs"/>
                        </a:rPr>
                        <a:t>1. </a:t>
                      </a:r>
                      <a:r>
                        <a:rPr kumimoji="1" lang="ja-JP" altLang="en-US" sz="1200" b="0" i="0" u="none" strike="noStrike" kern="1200" cap="none" spc="0" normalizeH="0" baseline="0" noProof="0">
                          <a:ln>
                            <a:noFill/>
                          </a:ln>
                          <a:solidFill>
                            <a:srgbClr val="0066FF"/>
                          </a:solidFill>
                          <a:effectLst/>
                          <a:uLnTx/>
                          <a:uFillTx/>
                          <a:latin typeface="Meiryo UI" panose="020B0604030504040204" pitchFamily="50" charset="-128"/>
                          <a:ea typeface="Meiryo UI" panose="020B0604030504040204" pitchFamily="50" charset="-128"/>
                          <a:cs typeface="+mn-cs"/>
                        </a:rPr>
                        <a:t>概要</a:t>
                      </a:r>
                      <a:endParaRPr kumimoji="1" lang="en-US" altLang="ja-JP" sz="1200" b="0" i="0" u="none" strike="noStrike" kern="1200" cap="none" spc="0" normalizeH="0" baseline="0" noProof="0">
                        <a:ln>
                          <a:noFill/>
                        </a:ln>
                        <a:solidFill>
                          <a:srgbClr val="0066FF"/>
                        </a:solidFill>
                        <a:effectLst/>
                        <a:highlight>
                          <a:srgbClr val="FFFF00"/>
                        </a:highlight>
                        <a:uLnTx/>
                        <a:uFillTx/>
                        <a:latin typeface="Meiryo UI" panose="020B0604030504040204" pitchFamily="50" charset="-128"/>
                        <a:ea typeface="Meiryo UI" panose="020B0604030504040204" pitchFamily="50" charset="-128"/>
                        <a:cs typeface="+mn-cs"/>
                      </a:endParaRPr>
                    </a:p>
                  </a:txBody>
                  <a:tcPr marL="62455" marR="6245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1100" b="0">
                          <a:solidFill>
                            <a:srgbClr val="2F83FF"/>
                          </a:solidFill>
                          <a:latin typeface="Meiryo UI" panose="020B0604030504040204" pitchFamily="50" charset="-128"/>
                          <a:ea typeface="Meiryo UI" panose="020B0604030504040204" pitchFamily="50" charset="-128"/>
                        </a:rPr>
                        <a:t>両者合同</a:t>
                      </a:r>
                      <a:r>
                        <a:rPr kumimoji="1" lang="en-US" altLang="ja-JP" sz="1100" b="0" baseline="30000">
                          <a:solidFill>
                            <a:srgbClr val="2F83FF"/>
                          </a:solidFill>
                          <a:latin typeface="Meiryo UI" panose="020B0604030504040204" pitchFamily="50" charset="-128"/>
                          <a:ea typeface="Meiryo UI" panose="020B0604030504040204" pitchFamily="50" charset="-128"/>
                        </a:rPr>
                        <a:t>*2</a:t>
                      </a:r>
                      <a:endParaRPr kumimoji="1" lang="ja-JP" altLang="en-US" sz="1100" b="0" baseline="30000">
                        <a:solidFill>
                          <a:srgbClr val="2F83FF"/>
                        </a:solidFill>
                        <a:latin typeface="Meiryo UI" panose="020B0604030504040204" pitchFamily="50" charset="-128"/>
                        <a:ea typeface="Meiryo UI" panose="020B0604030504040204" pitchFamily="50" charset="-128"/>
                      </a:endParaRPr>
                    </a:p>
                  </a:txBody>
                  <a:tcPr marL="62455" marR="6245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24403688"/>
                  </a:ext>
                </a:extLst>
              </a:tr>
              <a:tr h="720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srgbClr val="0066FF"/>
                          </a:solidFill>
                          <a:effectLst/>
                          <a:uLnTx/>
                          <a:uFillTx/>
                          <a:latin typeface="Meiryo UI" panose="020B0604030504040204" pitchFamily="50" charset="-128"/>
                          <a:ea typeface="Meiryo UI" panose="020B0604030504040204" pitchFamily="50" charset="-128"/>
                          <a:cs typeface="+mn-cs"/>
                        </a:rPr>
                        <a:t>2. </a:t>
                      </a:r>
                      <a:r>
                        <a:rPr kumimoji="1" lang="ja-JP" altLang="en-US" sz="1200" b="0" i="0" u="none" strike="noStrike" kern="1200" cap="none" spc="0" normalizeH="0" baseline="0" noProof="0">
                          <a:ln>
                            <a:noFill/>
                          </a:ln>
                          <a:solidFill>
                            <a:srgbClr val="0066FF"/>
                          </a:solidFill>
                          <a:effectLst/>
                          <a:uLnTx/>
                          <a:uFillTx/>
                          <a:latin typeface="Meiryo UI" panose="020B0604030504040204" pitchFamily="50" charset="-128"/>
                          <a:ea typeface="Meiryo UI" panose="020B0604030504040204" pitchFamily="50" charset="-128"/>
                          <a:cs typeface="+mn-cs"/>
                        </a:rPr>
                        <a:t>事業概要</a:t>
                      </a:r>
                      <a:endParaRPr kumimoji="1" lang="en-US" altLang="ja-JP" sz="1200" b="0" i="0" u="none" strike="noStrike" kern="1200" cap="none" spc="0" normalizeH="0" baseline="0" noProof="0">
                        <a:ln>
                          <a:noFill/>
                        </a:ln>
                        <a:solidFill>
                          <a:srgbClr val="0066FF"/>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a:ln>
                            <a:noFill/>
                          </a:ln>
                          <a:solidFill>
                            <a:srgbClr val="0066FF"/>
                          </a:solidFill>
                          <a:effectLst/>
                          <a:uLnTx/>
                          <a:uFillTx/>
                          <a:latin typeface="Meiryo UI" panose="020B0604030504040204" pitchFamily="50" charset="-128"/>
                          <a:ea typeface="Meiryo UI" panose="020B0604030504040204" pitchFamily="50" charset="-128"/>
                          <a:cs typeface="+mn-cs"/>
                        </a:rPr>
                        <a:t>　　</a:t>
                      </a:r>
                      <a:r>
                        <a:rPr kumimoji="1" lang="en-US" altLang="ja-JP" sz="1100" b="0" i="0" u="none" strike="noStrike" kern="1200" cap="none" spc="0" normalizeH="0" baseline="0" noProof="0">
                          <a:ln>
                            <a:noFill/>
                          </a:ln>
                          <a:solidFill>
                            <a:srgbClr val="0066FF"/>
                          </a:solidFill>
                          <a:effectLst/>
                          <a:uLnTx/>
                          <a:uFillTx/>
                          <a:latin typeface="Meiryo UI" panose="020B0604030504040204" pitchFamily="50" charset="-128"/>
                          <a:ea typeface="Meiryo UI" panose="020B0604030504040204" pitchFamily="50" charset="-128"/>
                          <a:cs typeface="+mn-cs"/>
                        </a:rPr>
                        <a:t>2-1. </a:t>
                      </a:r>
                      <a:r>
                        <a:rPr kumimoji="1" lang="ja-JP" altLang="en-US" sz="1100" b="0" i="0" u="none" strike="noStrike" kern="1200" cap="none" spc="0" normalizeH="0" baseline="0" noProof="0">
                          <a:ln>
                            <a:noFill/>
                          </a:ln>
                          <a:solidFill>
                            <a:srgbClr val="0066FF"/>
                          </a:solidFill>
                          <a:effectLst/>
                          <a:uLnTx/>
                          <a:uFillTx/>
                          <a:latin typeface="Meiryo UI" panose="020B0604030504040204" pitchFamily="50" charset="-128"/>
                          <a:ea typeface="Meiryo UI" panose="020B0604030504040204" pitchFamily="50" charset="-128"/>
                          <a:cs typeface="+mn-cs"/>
                        </a:rPr>
                        <a:t>大企業等の戦略課題と戦略的利益　</a:t>
                      </a:r>
                      <a:endParaRPr kumimoji="1" lang="en-US" altLang="ja-JP" sz="1100" b="0" i="0" u="none" strike="noStrike" kern="1200" cap="none" spc="0" normalizeH="0" baseline="0" noProof="0">
                        <a:ln>
                          <a:noFill/>
                        </a:ln>
                        <a:solidFill>
                          <a:srgbClr val="0066FF"/>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a:ln>
                            <a:noFill/>
                          </a:ln>
                          <a:solidFill>
                            <a:srgbClr val="0066FF"/>
                          </a:solidFill>
                          <a:effectLst/>
                          <a:uLnTx/>
                          <a:uFillTx/>
                          <a:latin typeface="Meiryo UI" panose="020B0604030504040204" pitchFamily="50" charset="-128"/>
                          <a:ea typeface="Meiryo UI" panose="020B0604030504040204" pitchFamily="50" charset="-128"/>
                          <a:cs typeface="+mn-cs"/>
                        </a:rPr>
                        <a:t>　　</a:t>
                      </a:r>
                      <a:r>
                        <a:rPr kumimoji="1" lang="en-US" altLang="ja-JP" sz="1100" b="0" i="0" u="none" strike="noStrike" kern="1200" cap="none" spc="0" normalizeH="0" baseline="0" noProof="0">
                          <a:ln>
                            <a:noFill/>
                          </a:ln>
                          <a:solidFill>
                            <a:srgbClr val="0066FF"/>
                          </a:solidFill>
                          <a:effectLst/>
                          <a:uLnTx/>
                          <a:uFillTx/>
                          <a:latin typeface="Meiryo UI" panose="020B0604030504040204" pitchFamily="50" charset="-128"/>
                          <a:ea typeface="Meiryo UI" panose="020B0604030504040204" pitchFamily="50" charset="-128"/>
                          <a:cs typeface="+mn-cs"/>
                        </a:rPr>
                        <a:t>2-2. </a:t>
                      </a:r>
                      <a:r>
                        <a:rPr kumimoji="1" lang="ja-JP" altLang="en-US" sz="1100" b="0" i="0" u="none" strike="noStrike" kern="1200" cap="none" spc="0" normalizeH="0" baseline="0" noProof="0">
                          <a:ln>
                            <a:noFill/>
                          </a:ln>
                          <a:solidFill>
                            <a:srgbClr val="0066FF"/>
                          </a:solidFill>
                          <a:effectLst/>
                          <a:uLnTx/>
                          <a:uFillTx/>
                          <a:latin typeface="Meiryo UI" panose="020B0604030504040204" pitchFamily="50" charset="-128"/>
                          <a:ea typeface="Meiryo UI" panose="020B0604030504040204" pitchFamily="50" charset="-128"/>
                          <a:cs typeface="+mn-cs"/>
                        </a:rPr>
                        <a:t>スタートアップの製品・サービス</a:t>
                      </a:r>
                      <a:endParaRPr kumimoji="1" lang="en-US" altLang="ja-JP" sz="1100" b="0" i="0" u="none" strike="noStrike" kern="1200" cap="none" spc="0" normalizeH="0" baseline="0" noProof="0">
                        <a:ln>
                          <a:noFill/>
                        </a:ln>
                        <a:solidFill>
                          <a:srgbClr val="0066FF"/>
                        </a:solidFill>
                        <a:effectLst/>
                        <a:uLnTx/>
                        <a:uFillTx/>
                        <a:latin typeface="Meiryo UI" panose="020B0604030504040204" pitchFamily="50" charset="-128"/>
                        <a:ea typeface="Meiryo UI" panose="020B0604030504040204" pitchFamily="50" charset="-128"/>
                        <a:cs typeface="+mn-cs"/>
                      </a:endParaRPr>
                    </a:p>
                  </a:txBody>
                  <a:tcPr marL="62455" marR="6245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1100" b="0" dirty="0">
                          <a:solidFill>
                            <a:srgbClr val="2F83FF"/>
                          </a:solidFill>
                          <a:latin typeface="Meiryo UI" panose="020B0604030504040204" pitchFamily="50" charset="-128"/>
                          <a:ea typeface="Meiryo UI" panose="020B0604030504040204" pitchFamily="50" charset="-128"/>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dirty="0">
                          <a:solidFill>
                            <a:srgbClr val="2F83FF"/>
                          </a:solidFill>
                          <a:latin typeface="Meiryo UI" panose="020B0604030504040204" pitchFamily="50" charset="-128"/>
                          <a:ea typeface="Meiryo UI" panose="020B0604030504040204" pitchFamily="50" charset="-128"/>
                        </a:rPr>
                        <a:t>大企業等</a:t>
                      </a:r>
                      <a:endParaRPr kumimoji="1" lang="en-US" altLang="ja-JP" sz="1100" b="0" dirty="0">
                        <a:solidFill>
                          <a:srgbClr val="2F83FF"/>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b="0" dirty="0">
                          <a:solidFill>
                            <a:srgbClr val="2F83FF"/>
                          </a:solidFill>
                          <a:latin typeface="Meiryo UI" panose="020B0604030504040204" pitchFamily="50" charset="-128"/>
                          <a:ea typeface="Meiryo UI" panose="020B0604030504040204" pitchFamily="50" charset="-128"/>
                        </a:rPr>
                        <a:t>スタートアップ</a:t>
                      </a:r>
                    </a:p>
                  </a:txBody>
                  <a:tcPr marL="62455" marR="6245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85199868"/>
                  </a:ext>
                </a:extLst>
              </a:tr>
              <a:tr h="43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srgbClr val="0066FF"/>
                          </a:solidFill>
                          <a:effectLst/>
                          <a:uLnTx/>
                          <a:uFillTx/>
                          <a:latin typeface="Meiryo UI" panose="020B0604030504040204" pitchFamily="50" charset="-128"/>
                          <a:ea typeface="Meiryo UI" panose="020B0604030504040204" pitchFamily="50" charset="-128"/>
                          <a:cs typeface="+mn-cs"/>
                        </a:rPr>
                        <a:t>3.</a:t>
                      </a:r>
                      <a:r>
                        <a:rPr kumimoji="1" lang="ja-JP" altLang="en-US" sz="1200" b="0" i="0" u="none" strike="noStrike" kern="1200" cap="none" spc="0" normalizeH="0" baseline="0" noProof="0" dirty="0">
                          <a:ln>
                            <a:noFill/>
                          </a:ln>
                          <a:solidFill>
                            <a:srgbClr val="0066FF"/>
                          </a:solidFill>
                          <a:effectLst/>
                          <a:uLnTx/>
                          <a:uFillTx/>
                          <a:latin typeface="Meiryo UI" panose="020B0604030504040204" pitchFamily="50" charset="-128"/>
                          <a:ea typeface="Meiryo UI" panose="020B0604030504040204" pitchFamily="50" charset="-128"/>
                          <a:cs typeface="+mn-cs"/>
                        </a:rPr>
                        <a:t> 関係構築の経緯</a:t>
                      </a:r>
                      <a:endParaRPr kumimoji="1" lang="en-US" altLang="ja-JP" sz="1200" b="0" i="0" u="none" strike="noStrike" kern="1200" cap="none" spc="0" normalizeH="0" baseline="0" noProof="0" dirty="0">
                        <a:ln>
                          <a:noFill/>
                        </a:ln>
                        <a:solidFill>
                          <a:srgbClr val="0066FF"/>
                        </a:solidFill>
                        <a:effectLst/>
                        <a:uLnTx/>
                        <a:uFillTx/>
                        <a:latin typeface="Meiryo UI" panose="020B0604030504040204" pitchFamily="50" charset="-128"/>
                        <a:ea typeface="Meiryo UI" panose="020B0604030504040204" pitchFamily="50" charset="-128"/>
                        <a:cs typeface="+mn-cs"/>
                      </a:endParaRPr>
                    </a:p>
                  </a:txBody>
                  <a:tcPr marL="62455" marR="6245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1100" dirty="0">
                          <a:solidFill>
                            <a:srgbClr val="2F83FF"/>
                          </a:solidFill>
                          <a:latin typeface="Meiryo UI" panose="020B0604030504040204" pitchFamily="50" charset="-128"/>
                          <a:ea typeface="Meiryo UI" panose="020B0604030504040204" pitchFamily="50" charset="-128"/>
                        </a:rPr>
                        <a:t>両者合同</a:t>
                      </a:r>
                    </a:p>
                  </a:txBody>
                  <a:tcPr marL="62455" marR="6245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41103682"/>
                  </a:ext>
                </a:extLst>
              </a:tr>
              <a:tr h="43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srgbClr val="0066FF"/>
                          </a:solidFill>
                          <a:effectLst/>
                          <a:uLnTx/>
                          <a:uFillTx/>
                          <a:latin typeface="Meiryo UI" panose="020B0604030504040204" pitchFamily="50" charset="-128"/>
                          <a:ea typeface="Meiryo UI" panose="020B0604030504040204" pitchFamily="50" charset="-128"/>
                          <a:cs typeface="+mn-cs"/>
                        </a:rPr>
                        <a:t>4.</a:t>
                      </a:r>
                      <a:r>
                        <a:rPr kumimoji="1" lang="ja-JP" altLang="en-US" sz="1200" dirty="0">
                          <a:solidFill>
                            <a:srgbClr val="0066FF"/>
                          </a:solidFill>
                          <a:latin typeface="Meiryo UI" panose="020B0604030504040204" pitchFamily="50" charset="-128"/>
                          <a:ea typeface="Meiryo UI" panose="020B0604030504040204" pitchFamily="50" charset="-128"/>
                        </a:rPr>
                        <a:t> 研究開発計画</a:t>
                      </a:r>
                      <a:endParaRPr kumimoji="1" lang="en-US" altLang="ja-JP" sz="1200" b="0" i="0" u="none" strike="noStrike" kern="1200" cap="none" spc="0" normalizeH="0" baseline="0" noProof="0" dirty="0">
                        <a:ln>
                          <a:noFill/>
                        </a:ln>
                        <a:solidFill>
                          <a:srgbClr val="0066FF"/>
                        </a:solidFill>
                        <a:effectLst/>
                        <a:uLnTx/>
                        <a:uFillTx/>
                        <a:latin typeface="Meiryo UI" panose="020B0604030504040204" pitchFamily="50" charset="-128"/>
                        <a:ea typeface="Meiryo UI" panose="020B0604030504040204" pitchFamily="50" charset="-128"/>
                        <a:cs typeface="+mn-cs"/>
                      </a:endParaRPr>
                    </a:p>
                  </a:txBody>
                  <a:tcPr marL="62455" marR="6245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b="0">
                          <a:solidFill>
                            <a:srgbClr val="2F83FF"/>
                          </a:solidFill>
                          <a:latin typeface="Meiryo UI" panose="020B0604030504040204" pitchFamily="50" charset="-128"/>
                          <a:ea typeface="Meiryo UI" panose="020B0604030504040204" pitchFamily="50" charset="-128"/>
                        </a:rPr>
                        <a:t>両者合同</a:t>
                      </a:r>
                      <a:endParaRPr kumimoji="1" lang="en-US" altLang="ja-JP" sz="1100" b="0">
                        <a:solidFill>
                          <a:srgbClr val="2F83FF"/>
                        </a:solidFill>
                        <a:latin typeface="Meiryo UI" panose="020B0604030504040204" pitchFamily="50" charset="-128"/>
                        <a:ea typeface="Meiryo UI" panose="020B0604030504040204" pitchFamily="50" charset="-128"/>
                      </a:endParaRPr>
                    </a:p>
                  </a:txBody>
                  <a:tcPr marL="62455" marR="6245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97548266"/>
                  </a:ext>
                </a:extLst>
              </a:tr>
              <a:tr h="86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srgbClr val="0066FF"/>
                          </a:solidFill>
                          <a:effectLst/>
                          <a:uLnTx/>
                          <a:uFillTx/>
                          <a:latin typeface="Meiryo UI" panose="020B0604030504040204" pitchFamily="50" charset="-128"/>
                          <a:ea typeface="Meiryo UI" panose="020B0604030504040204" pitchFamily="50" charset="-128"/>
                          <a:cs typeface="+mn-cs"/>
                        </a:rPr>
                        <a:t>5. </a:t>
                      </a:r>
                      <a:r>
                        <a:rPr kumimoji="1" lang="ja-JP" altLang="en-US" sz="1200" b="0" i="0" u="none" strike="noStrike" kern="1200" cap="none" spc="0" normalizeH="0" baseline="0" noProof="0" dirty="0">
                          <a:ln>
                            <a:noFill/>
                          </a:ln>
                          <a:solidFill>
                            <a:srgbClr val="0066FF"/>
                          </a:solidFill>
                          <a:effectLst/>
                          <a:uLnTx/>
                          <a:uFillTx/>
                          <a:latin typeface="Meiryo UI" panose="020B0604030504040204" pitchFamily="50" charset="-128"/>
                          <a:ea typeface="Meiryo UI" panose="020B0604030504040204" pitchFamily="50" charset="-128"/>
                          <a:cs typeface="+mn-cs"/>
                        </a:rPr>
                        <a:t>調達・購買計画</a:t>
                      </a:r>
                      <a:endParaRPr kumimoji="1" lang="en-US" altLang="ja-JP" sz="1200" b="0" i="0" u="none" strike="noStrike" kern="1200" cap="none" spc="0" normalizeH="0" baseline="0" noProof="0" dirty="0">
                        <a:ln>
                          <a:noFill/>
                        </a:ln>
                        <a:solidFill>
                          <a:srgbClr val="0066FF"/>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srgbClr val="0066FF"/>
                          </a:solidFill>
                          <a:effectLst/>
                          <a:uLnTx/>
                          <a:uFillTx/>
                          <a:latin typeface="Meiryo UI" panose="020B0604030504040204" pitchFamily="50" charset="-128"/>
                          <a:ea typeface="Meiryo UI" panose="020B0604030504040204" pitchFamily="50" charset="-128"/>
                          <a:cs typeface="+mn-cs"/>
                        </a:rPr>
                        <a:t>　　</a:t>
                      </a:r>
                      <a:r>
                        <a:rPr kumimoji="1" lang="en-US" altLang="ja-JP" sz="1100" b="0" i="0" u="none" strike="noStrike" kern="1200" cap="none" spc="0" normalizeH="0" baseline="0" noProof="0" dirty="0">
                          <a:ln>
                            <a:noFill/>
                          </a:ln>
                          <a:solidFill>
                            <a:srgbClr val="0066FF"/>
                          </a:solidFill>
                          <a:effectLst/>
                          <a:uLnTx/>
                          <a:uFillTx/>
                          <a:latin typeface="Meiryo UI" panose="020B0604030504040204" pitchFamily="50" charset="-128"/>
                          <a:ea typeface="Meiryo UI" panose="020B0604030504040204" pitchFamily="50" charset="-128"/>
                          <a:cs typeface="+mn-cs"/>
                        </a:rPr>
                        <a:t>5-1. </a:t>
                      </a:r>
                      <a:r>
                        <a:rPr kumimoji="1" lang="ja-JP" altLang="en-US" sz="1100" b="0" i="0" u="none" strike="noStrike" kern="1200" cap="none" spc="0" normalizeH="0" baseline="0" noProof="0" dirty="0">
                          <a:ln>
                            <a:noFill/>
                          </a:ln>
                          <a:solidFill>
                            <a:srgbClr val="0066FF"/>
                          </a:solidFill>
                          <a:effectLst/>
                          <a:uLnTx/>
                          <a:uFillTx/>
                          <a:latin typeface="Meiryo UI" panose="020B0604030504040204" pitchFamily="50" charset="-128"/>
                          <a:ea typeface="Meiryo UI" panose="020B0604030504040204" pitchFamily="50" charset="-128"/>
                          <a:cs typeface="+mn-cs"/>
                        </a:rPr>
                        <a:t>調達・購買までのプロセスとスケジュール</a:t>
                      </a:r>
                      <a:endParaRPr kumimoji="1" lang="en-US" altLang="ja-JP" sz="1100" b="0" i="0" u="none" strike="noStrike" kern="1200" cap="none" spc="0" normalizeH="0" baseline="0" noProof="0" dirty="0">
                        <a:ln>
                          <a:noFill/>
                        </a:ln>
                        <a:solidFill>
                          <a:srgbClr val="0066FF"/>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srgbClr val="0066FF"/>
                          </a:solidFill>
                          <a:effectLst/>
                          <a:uLnTx/>
                          <a:uFillTx/>
                          <a:latin typeface="Meiryo UI" panose="020B0604030504040204" pitchFamily="50" charset="-128"/>
                          <a:ea typeface="Meiryo UI" panose="020B0604030504040204" pitchFamily="50" charset="-128"/>
                          <a:cs typeface="+mn-cs"/>
                        </a:rPr>
                        <a:t>　　</a:t>
                      </a:r>
                      <a:r>
                        <a:rPr kumimoji="1" lang="en-US" altLang="ja-JP" sz="1100" b="0" i="0" u="none" strike="noStrike" kern="1200" cap="none" spc="0" normalizeH="0" baseline="0" noProof="0" dirty="0">
                          <a:ln>
                            <a:noFill/>
                          </a:ln>
                          <a:solidFill>
                            <a:srgbClr val="0066FF"/>
                          </a:solidFill>
                          <a:effectLst/>
                          <a:uLnTx/>
                          <a:uFillTx/>
                          <a:latin typeface="Meiryo UI" panose="020B0604030504040204" pitchFamily="50" charset="-128"/>
                          <a:ea typeface="Meiryo UI" panose="020B0604030504040204" pitchFamily="50" charset="-128"/>
                          <a:cs typeface="+mn-cs"/>
                        </a:rPr>
                        <a:t>5-2. </a:t>
                      </a:r>
                      <a:r>
                        <a:rPr kumimoji="1" lang="ja-JP" altLang="en-US" sz="1100" b="0" i="0" u="none" strike="noStrike" kern="1200" cap="none" spc="0" normalizeH="0" baseline="0" noProof="0" dirty="0">
                          <a:ln>
                            <a:noFill/>
                          </a:ln>
                          <a:solidFill>
                            <a:srgbClr val="0066FF"/>
                          </a:solidFill>
                          <a:effectLst/>
                          <a:uLnTx/>
                          <a:uFillTx/>
                          <a:latin typeface="Meiryo UI" panose="020B0604030504040204" pitchFamily="50" charset="-128"/>
                          <a:ea typeface="Meiryo UI" panose="020B0604030504040204" pitchFamily="50" charset="-128"/>
                          <a:cs typeface="+mn-cs"/>
                        </a:rPr>
                        <a:t>調達・購買によるインパクト（大企業等）</a:t>
                      </a:r>
                      <a:endParaRPr kumimoji="1" lang="en-US" altLang="ja-JP" sz="1100" b="0" i="0" u="none" strike="noStrike" kern="1200" cap="none" spc="0" normalizeH="0" baseline="0" noProof="0" dirty="0">
                        <a:ln>
                          <a:noFill/>
                        </a:ln>
                        <a:solidFill>
                          <a:srgbClr val="0066FF"/>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srgbClr val="0066FF"/>
                          </a:solidFill>
                          <a:effectLst/>
                          <a:uLnTx/>
                          <a:uFillTx/>
                          <a:latin typeface="Meiryo UI" panose="020B0604030504040204" pitchFamily="50" charset="-128"/>
                          <a:ea typeface="Meiryo UI" panose="020B0604030504040204" pitchFamily="50" charset="-128"/>
                          <a:cs typeface="+mn-cs"/>
                        </a:rPr>
                        <a:t>　　</a:t>
                      </a:r>
                      <a:r>
                        <a:rPr kumimoji="1" lang="en-US" altLang="ja-JP" sz="1100" b="0" i="0" u="none" strike="noStrike" kern="1200" cap="none" spc="0" normalizeH="0" baseline="0" noProof="0" dirty="0">
                          <a:ln>
                            <a:noFill/>
                          </a:ln>
                          <a:solidFill>
                            <a:srgbClr val="0066FF"/>
                          </a:solidFill>
                          <a:effectLst/>
                          <a:uLnTx/>
                          <a:uFillTx/>
                          <a:latin typeface="Meiryo UI" panose="020B0604030504040204" pitchFamily="50" charset="-128"/>
                          <a:ea typeface="Meiryo UI" panose="020B0604030504040204" pitchFamily="50" charset="-128"/>
                          <a:cs typeface="+mn-cs"/>
                        </a:rPr>
                        <a:t>5-3. </a:t>
                      </a:r>
                      <a:r>
                        <a:rPr kumimoji="1" lang="ja-JP" altLang="en-US" sz="1100" b="0" i="0" u="none" strike="noStrike" kern="1200" cap="none" spc="0" normalizeH="0" baseline="0" noProof="0" dirty="0">
                          <a:ln>
                            <a:noFill/>
                          </a:ln>
                          <a:solidFill>
                            <a:srgbClr val="0066FF"/>
                          </a:solidFill>
                          <a:effectLst/>
                          <a:uLnTx/>
                          <a:uFillTx/>
                          <a:latin typeface="Meiryo UI" panose="020B0604030504040204" pitchFamily="50" charset="-128"/>
                          <a:ea typeface="Meiryo UI" panose="020B0604030504040204" pitchFamily="50" charset="-128"/>
                          <a:cs typeface="+mn-cs"/>
                        </a:rPr>
                        <a:t>調達・購買によるインパクト（スタートアップ）</a:t>
                      </a:r>
                      <a:endParaRPr kumimoji="1" lang="en-US" altLang="ja-JP" sz="1100" dirty="0">
                        <a:solidFill>
                          <a:srgbClr val="0066FF"/>
                        </a:solidFill>
                        <a:latin typeface="Meiryo UI" panose="020B0604030504040204" pitchFamily="50" charset="-128"/>
                        <a:ea typeface="Meiryo UI" panose="020B0604030504040204" pitchFamily="50" charset="-128"/>
                      </a:endParaRPr>
                    </a:p>
                  </a:txBody>
                  <a:tcPr marL="62455" marR="6245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100" b="0" dirty="0">
                        <a:solidFill>
                          <a:srgbClr val="2F83FF"/>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b="0" dirty="0">
                          <a:solidFill>
                            <a:srgbClr val="2F83FF"/>
                          </a:solidFill>
                          <a:latin typeface="Meiryo UI" panose="020B0604030504040204" pitchFamily="50" charset="-128"/>
                          <a:ea typeface="Meiryo UI" panose="020B0604030504040204" pitchFamily="50" charset="-128"/>
                        </a:rPr>
                        <a:t>両者合同</a:t>
                      </a:r>
                      <a:endParaRPr kumimoji="1" lang="en-US" altLang="ja-JP" sz="1100" b="0" dirty="0">
                        <a:solidFill>
                          <a:srgbClr val="2F83FF"/>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dirty="0">
                          <a:solidFill>
                            <a:srgbClr val="2F83FF"/>
                          </a:solidFill>
                          <a:latin typeface="Meiryo UI" panose="020B0604030504040204" pitchFamily="50" charset="-128"/>
                          <a:ea typeface="Meiryo UI" panose="020B0604030504040204" pitchFamily="50" charset="-128"/>
                        </a:rPr>
                        <a:t>大企業等</a:t>
                      </a:r>
                      <a:endParaRPr kumimoji="1" lang="en-US" altLang="ja-JP" sz="1100" dirty="0">
                        <a:solidFill>
                          <a:srgbClr val="2F83FF"/>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b="0" dirty="0">
                          <a:solidFill>
                            <a:srgbClr val="2F83FF"/>
                          </a:solidFill>
                          <a:latin typeface="Meiryo UI" panose="020B0604030504040204" pitchFamily="50" charset="-128"/>
                          <a:ea typeface="Meiryo UI" panose="020B0604030504040204" pitchFamily="50" charset="-128"/>
                        </a:rPr>
                        <a:t>スタートアップ</a:t>
                      </a:r>
                    </a:p>
                  </a:txBody>
                  <a:tcPr marL="62455" marR="6245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3722057"/>
                  </a:ext>
                </a:extLst>
              </a:tr>
              <a:tr h="43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a:solidFill>
                            <a:srgbClr val="0066FF"/>
                          </a:solidFill>
                          <a:latin typeface="Meiryo UI" panose="020B0604030504040204" pitchFamily="50" charset="-128"/>
                          <a:ea typeface="Meiryo UI" panose="020B0604030504040204" pitchFamily="50" charset="-128"/>
                        </a:rPr>
                        <a:t>6. </a:t>
                      </a:r>
                      <a:r>
                        <a:rPr kumimoji="1" lang="ja-JP" altLang="en-US" sz="1200" dirty="0">
                          <a:solidFill>
                            <a:srgbClr val="0066FF"/>
                          </a:solidFill>
                          <a:latin typeface="Meiryo UI" panose="020B0604030504040204" pitchFamily="50" charset="-128"/>
                          <a:ea typeface="Meiryo UI" panose="020B0604030504040204" pitchFamily="50" charset="-128"/>
                        </a:rPr>
                        <a:t>補足（任意）</a:t>
                      </a:r>
                      <a:endParaRPr kumimoji="1" lang="en-US" altLang="ja-JP" sz="1200" dirty="0">
                        <a:solidFill>
                          <a:srgbClr val="0066FF"/>
                        </a:solidFill>
                        <a:latin typeface="Meiryo UI" panose="020B0604030504040204" pitchFamily="50" charset="-128"/>
                        <a:ea typeface="Meiryo UI" panose="020B0604030504040204" pitchFamily="50" charset="-128"/>
                      </a:endParaRPr>
                    </a:p>
                  </a:txBody>
                  <a:tcPr marL="62455" marR="6245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dirty="0">
                          <a:solidFill>
                            <a:srgbClr val="2F83FF"/>
                          </a:solidFill>
                          <a:latin typeface="Meiryo UI" panose="020B0604030504040204" pitchFamily="50" charset="-128"/>
                          <a:ea typeface="Meiryo UI" panose="020B0604030504040204" pitchFamily="50" charset="-128"/>
                        </a:rPr>
                        <a:t>任意</a:t>
                      </a:r>
                    </a:p>
                  </a:txBody>
                  <a:tcPr marL="62455" marR="6245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27335203"/>
                  </a:ext>
                </a:extLst>
              </a:tr>
            </a:tbl>
          </a:graphicData>
        </a:graphic>
      </p:graphicFrame>
      <p:sp>
        <p:nvSpPr>
          <p:cNvPr id="8" name="フッター プレースホルダー 1">
            <a:extLst>
              <a:ext uri="{FF2B5EF4-FFF2-40B4-BE49-F238E27FC236}">
                <a16:creationId xmlns:a16="http://schemas.microsoft.com/office/drawing/2014/main" id="{AF05839B-0191-D085-ED97-E0A4EC497B81}"/>
              </a:ext>
            </a:extLst>
          </p:cNvPr>
          <p:cNvSpPr>
            <a:spLocks noGrp="1"/>
          </p:cNvSpPr>
          <p:nvPr>
            <p:ph type="ftr" sz="quarter" idx="10"/>
          </p:nvPr>
        </p:nvSpPr>
        <p:spPr>
          <a:xfrm>
            <a:off x="295942" y="6533251"/>
            <a:ext cx="3312000" cy="228600"/>
          </a:xfrm>
        </p:spPr>
        <p:txBody>
          <a:bodyPr/>
          <a:lstStyle/>
          <a:p>
            <a:r>
              <a:rPr kumimoji="1" lang="en-US" altLang="ja-JP">
                <a:latin typeface="Meiryo UI" panose="020B0604030504040204" pitchFamily="50" charset="-128"/>
                <a:ea typeface="Meiryo UI" panose="020B0604030504040204" pitchFamily="50" charset="-128"/>
              </a:rPr>
              <a:t>NEDO</a:t>
            </a:r>
            <a:r>
              <a:rPr kumimoji="1" lang="ja-JP" altLang="en-US">
                <a:latin typeface="Meiryo UI" panose="020B0604030504040204" pitchFamily="50" charset="-128"/>
                <a:ea typeface="Meiryo UI" panose="020B0604030504040204" pitchFamily="50" charset="-128"/>
              </a:rPr>
              <a:t>　大企業調達事業</a:t>
            </a:r>
            <a:r>
              <a:rPr kumimoji="1" lang="en-US" altLang="ja-JP" err="1">
                <a:latin typeface="Meiryo UI" panose="020B0604030504040204" pitchFamily="50" charset="-128"/>
                <a:ea typeface="Meiryo UI" panose="020B0604030504040204" pitchFamily="50" charset="-128"/>
              </a:rPr>
              <a:t>PoP</a:t>
            </a:r>
            <a:r>
              <a:rPr kumimoji="1" lang="ja-JP" altLang="en-US">
                <a:latin typeface="Meiryo UI" panose="020B0604030504040204" pitchFamily="50" charset="-128"/>
                <a:ea typeface="Meiryo UI" panose="020B0604030504040204" pitchFamily="50" charset="-128"/>
              </a:rPr>
              <a:t>フェーズ／</a:t>
            </a:r>
            <a:r>
              <a:rPr kumimoji="1" lang="en-US" altLang="ja-JP" err="1"/>
              <a:t>GX_PoP</a:t>
            </a:r>
            <a:r>
              <a:rPr kumimoji="1" lang="ja-JP" altLang="ja-JP"/>
              <a:t>フェーズ</a:t>
            </a:r>
            <a:r>
              <a:rPr kumimoji="1" lang="ja-JP" altLang="en-US">
                <a:latin typeface="Meiryo UI" panose="020B0604030504040204" pitchFamily="50" charset="-128"/>
                <a:ea typeface="Meiryo UI" panose="020B0604030504040204" pitchFamily="50" charset="-128"/>
              </a:rPr>
              <a:t>　実施計画書</a:t>
            </a:r>
          </a:p>
        </p:txBody>
      </p:sp>
      <p:sp>
        <p:nvSpPr>
          <p:cNvPr id="9" name="スライド番号プレースホルダー 2">
            <a:extLst>
              <a:ext uri="{FF2B5EF4-FFF2-40B4-BE49-F238E27FC236}">
                <a16:creationId xmlns:a16="http://schemas.microsoft.com/office/drawing/2014/main" id="{46559FCD-B9E4-17B4-7D8E-33D748DBF88D}"/>
              </a:ext>
            </a:extLst>
          </p:cNvPr>
          <p:cNvSpPr>
            <a:spLocks noGrp="1"/>
          </p:cNvSpPr>
          <p:nvPr>
            <p:ph type="sldNum" sz="quarter" idx="11"/>
          </p:nvPr>
        </p:nvSpPr>
        <p:spPr>
          <a:xfrm>
            <a:off x="11508007" y="6533251"/>
            <a:ext cx="407759" cy="228600"/>
          </a:xfrm>
        </p:spPr>
        <p:txBody>
          <a:bodyPr/>
          <a:lstStyle/>
          <a:p>
            <a:fld id="{DD7D37CF-FD62-4E77-99E3-C43766B7946D}" type="slidenum">
              <a:rPr kumimoji="1" lang="ja-JP" altLang="en-US" smtClean="0"/>
              <a:pPr/>
              <a:t>0</a:t>
            </a:fld>
            <a:endParaRPr kumimoji="1" lang="ja-JP" altLang="en-US"/>
          </a:p>
        </p:txBody>
      </p:sp>
      <p:sp>
        <p:nvSpPr>
          <p:cNvPr id="23" name="フッター プレースホルダー 1">
            <a:extLst>
              <a:ext uri="{FF2B5EF4-FFF2-40B4-BE49-F238E27FC236}">
                <a16:creationId xmlns:a16="http://schemas.microsoft.com/office/drawing/2014/main" id="{959457FD-E64D-5319-C16E-2AC666C6AD72}"/>
              </a:ext>
            </a:extLst>
          </p:cNvPr>
          <p:cNvSpPr txBox="1">
            <a:spLocks/>
          </p:cNvSpPr>
          <p:nvPr/>
        </p:nvSpPr>
        <p:spPr>
          <a:xfrm>
            <a:off x="295942" y="1036711"/>
            <a:ext cx="6089228" cy="355600"/>
          </a:xfrm>
          <a:prstGeom prst="rect">
            <a:avLst/>
          </a:prstGeom>
        </p:spPr>
        <p:txBody>
          <a:bodyPr vert="horz" lIns="91440" tIns="45720" rIns="91440" bIns="45720" rtlCol="0" anchor="ctr"/>
          <a:lstStyle>
            <a:defPPr>
              <a:defRPr lang="en-US"/>
            </a:defPPr>
            <a:lvl1pPr marL="0" algn="l" defTabSz="914400" rtl="0" eaLnBrk="1" latinLnBrk="0" hangingPunct="1">
              <a:defRPr sz="8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1" lang="en-US" altLang="ja-JP" baseline="30000" dirty="0">
                <a:solidFill>
                  <a:srgbClr val="2F83FF"/>
                </a:solidFill>
                <a:latin typeface="Meiryo UI" panose="020B0604030504040204" pitchFamily="50" charset="-128"/>
                <a:ea typeface="Meiryo UI" panose="020B0604030504040204" pitchFamily="50" charset="-128"/>
              </a:rPr>
              <a:t>*1</a:t>
            </a:r>
            <a:r>
              <a:rPr kumimoji="1" lang="en-US" altLang="ja-JP" dirty="0">
                <a:solidFill>
                  <a:srgbClr val="2F83FF"/>
                </a:solidFill>
                <a:latin typeface="Meiryo UI" panose="020B0604030504040204" pitchFamily="50" charset="-128"/>
                <a:ea typeface="Meiryo UI" panose="020B0604030504040204" pitchFamily="50" charset="-128"/>
              </a:rPr>
              <a:t> </a:t>
            </a:r>
            <a:r>
              <a:rPr kumimoji="1" lang="ja-JP" altLang="en-US" dirty="0">
                <a:solidFill>
                  <a:srgbClr val="2F83FF"/>
                </a:solidFill>
                <a:latin typeface="Meiryo UI" panose="020B0604030504040204" pitchFamily="50" charset="-128"/>
                <a:ea typeface="Meiryo UI" panose="020B0604030504040204" pitchFamily="50" charset="-128"/>
              </a:rPr>
              <a:t>正式名称は、「大企業等のスタートアップ連携・調達加速化事業／共創テーマにおけるスタートアップの製品検証フェーズ（</a:t>
            </a:r>
            <a:r>
              <a:rPr kumimoji="1" lang="en-US" altLang="ja-JP" dirty="0" err="1">
                <a:solidFill>
                  <a:srgbClr val="2F83FF"/>
                </a:solidFill>
                <a:latin typeface="Meiryo UI" panose="020B0604030504040204" pitchFamily="50" charset="-128"/>
                <a:ea typeface="Meiryo UI" panose="020B0604030504040204" pitchFamily="50" charset="-128"/>
              </a:rPr>
              <a:t>PoP</a:t>
            </a:r>
            <a:r>
              <a:rPr kumimoji="1" lang="ja-JP" altLang="en-US" dirty="0">
                <a:solidFill>
                  <a:srgbClr val="2F83FF"/>
                </a:solidFill>
                <a:latin typeface="Meiryo UI" panose="020B0604030504040204" pitchFamily="50" charset="-128"/>
                <a:ea typeface="Meiryo UI" panose="020B0604030504040204" pitchFamily="50" charset="-128"/>
              </a:rPr>
              <a:t>フェーズ）」及び</a:t>
            </a:r>
            <a:br>
              <a:rPr kumimoji="1" lang="en-US" altLang="ja-JP" dirty="0">
                <a:solidFill>
                  <a:srgbClr val="2F83FF"/>
                </a:solidFill>
                <a:latin typeface="Meiryo UI" panose="020B0604030504040204" pitchFamily="50" charset="-128"/>
                <a:ea typeface="Meiryo UI" panose="020B0604030504040204" pitchFamily="50" charset="-128"/>
              </a:rPr>
            </a:br>
            <a:r>
              <a:rPr kumimoji="1" lang="ja-JP" altLang="en-US" dirty="0">
                <a:solidFill>
                  <a:srgbClr val="2F83FF"/>
                </a:solidFill>
                <a:latin typeface="Meiryo UI" panose="020B0604030504040204" pitchFamily="50" charset="-128"/>
                <a:ea typeface="Meiryo UI" panose="020B0604030504040204" pitchFamily="50" charset="-128"/>
              </a:rPr>
              <a:t>「</a:t>
            </a:r>
            <a:r>
              <a:rPr kumimoji="1" lang="en-US" altLang="ja-JP" dirty="0">
                <a:solidFill>
                  <a:srgbClr val="2F83FF"/>
                </a:solidFill>
                <a:latin typeface="Meiryo UI" panose="020B0604030504040204" pitchFamily="50" charset="-128"/>
                <a:ea typeface="Meiryo UI" panose="020B0604030504040204" pitchFamily="50" charset="-128"/>
              </a:rPr>
              <a:t>GX</a:t>
            </a:r>
            <a:r>
              <a:rPr kumimoji="1" lang="ja-JP" altLang="en-US" dirty="0">
                <a:solidFill>
                  <a:srgbClr val="2F83FF"/>
                </a:solidFill>
                <a:latin typeface="Meiryo UI" panose="020B0604030504040204" pitchFamily="50" charset="-128"/>
                <a:ea typeface="Meiryo UI" panose="020B0604030504040204" pitchFamily="50" charset="-128"/>
              </a:rPr>
              <a:t>分野の大企業等のスタートアップ連携・調達加速化事業／共創テーマにおけるスタートアップの製品検証フェーズ（</a:t>
            </a:r>
            <a:r>
              <a:rPr kumimoji="1" lang="en-US" altLang="ja-JP" dirty="0" err="1">
                <a:solidFill>
                  <a:srgbClr val="2F83FF"/>
                </a:solidFill>
                <a:latin typeface="Meiryo UI" panose="020B0604030504040204" pitchFamily="50" charset="-128"/>
                <a:ea typeface="Meiryo UI" panose="020B0604030504040204" pitchFamily="50" charset="-128"/>
              </a:rPr>
              <a:t>GX_PoP</a:t>
            </a:r>
            <a:r>
              <a:rPr kumimoji="1" lang="ja-JP" altLang="en-US" dirty="0">
                <a:solidFill>
                  <a:srgbClr val="2F83FF"/>
                </a:solidFill>
                <a:latin typeface="Meiryo UI" panose="020B0604030504040204" pitchFamily="50" charset="-128"/>
                <a:ea typeface="Meiryo UI" panose="020B0604030504040204" pitchFamily="50" charset="-128"/>
              </a:rPr>
              <a:t>フェーズ）」という。</a:t>
            </a:r>
            <a:br>
              <a:rPr kumimoji="1" lang="en-US" altLang="ja-JP" dirty="0">
                <a:solidFill>
                  <a:srgbClr val="2F83FF"/>
                </a:solidFill>
                <a:latin typeface="Meiryo UI" panose="020B0604030504040204" pitchFamily="50" charset="-128"/>
                <a:ea typeface="Meiryo UI" panose="020B0604030504040204" pitchFamily="50" charset="-128"/>
              </a:rPr>
            </a:br>
            <a:r>
              <a:rPr kumimoji="1" lang="ja-JP" altLang="en-US" dirty="0">
                <a:solidFill>
                  <a:srgbClr val="2F83FF"/>
                </a:solidFill>
                <a:latin typeface="Meiryo UI" panose="020B0604030504040204" pitchFamily="50" charset="-128"/>
                <a:ea typeface="Meiryo UI" panose="020B0604030504040204" pitchFamily="50" charset="-128"/>
              </a:rPr>
              <a:t>本資料では、大企業調達事業　</a:t>
            </a:r>
            <a:r>
              <a:rPr kumimoji="1" lang="en-US" altLang="ja-JP" dirty="0" err="1">
                <a:solidFill>
                  <a:srgbClr val="2F83FF"/>
                </a:solidFill>
                <a:latin typeface="Meiryo UI" panose="020B0604030504040204" pitchFamily="50" charset="-128"/>
                <a:ea typeface="Meiryo UI" panose="020B0604030504040204" pitchFamily="50" charset="-128"/>
              </a:rPr>
              <a:t>PoP</a:t>
            </a:r>
            <a:r>
              <a:rPr kumimoji="1" lang="ja-JP" altLang="en-US" dirty="0">
                <a:solidFill>
                  <a:srgbClr val="2F83FF"/>
                </a:solidFill>
                <a:latin typeface="Meiryo UI" panose="020B0604030504040204" pitchFamily="50" charset="-128"/>
                <a:ea typeface="Meiryo UI" panose="020B0604030504040204" pitchFamily="50" charset="-128"/>
              </a:rPr>
              <a:t>フェーズ・</a:t>
            </a:r>
            <a:r>
              <a:rPr kumimoji="1" lang="en-US" altLang="ja-JP" dirty="0" err="1">
                <a:solidFill>
                  <a:srgbClr val="2F83FF"/>
                </a:solidFill>
                <a:latin typeface="Meiryo UI" panose="020B0604030504040204" pitchFamily="50" charset="-128"/>
                <a:ea typeface="Meiryo UI" panose="020B0604030504040204" pitchFamily="50" charset="-128"/>
              </a:rPr>
              <a:t>GX_PoP</a:t>
            </a:r>
            <a:r>
              <a:rPr kumimoji="1" lang="ja-JP" altLang="en-US" dirty="0">
                <a:solidFill>
                  <a:srgbClr val="2F83FF"/>
                </a:solidFill>
                <a:latin typeface="Meiryo UI" panose="020B0604030504040204" pitchFamily="50" charset="-128"/>
                <a:ea typeface="Meiryo UI" panose="020B0604030504040204" pitchFamily="50" charset="-128"/>
              </a:rPr>
              <a:t>フェーズとして記載する。</a:t>
            </a:r>
          </a:p>
        </p:txBody>
      </p:sp>
      <p:sp>
        <p:nvSpPr>
          <p:cNvPr id="24" name="フッター プレースホルダー 1">
            <a:extLst>
              <a:ext uri="{FF2B5EF4-FFF2-40B4-BE49-F238E27FC236}">
                <a16:creationId xmlns:a16="http://schemas.microsoft.com/office/drawing/2014/main" id="{ED7EACF6-6F5A-CC89-F6D3-2E1DCF34684E}"/>
              </a:ext>
            </a:extLst>
          </p:cNvPr>
          <p:cNvSpPr txBox="1">
            <a:spLocks/>
          </p:cNvSpPr>
          <p:nvPr/>
        </p:nvSpPr>
        <p:spPr>
          <a:xfrm>
            <a:off x="6846278" y="5668492"/>
            <a:ext cx="4820058" cy="355600"/>
          </a:xfrm>
          <a:prstGeom prst="rect">
            <a:avLst/>
          </a:prstGeom>
        </p:spPr>
        <p:txBody>
          <a:bodyPr vert="horz" lIns="91440" tIns="45720" rIns="91440" bIns="45720" rtlCol="0" anchor="ctr"/>
          <a:lstStyle>
            <a:defPPr>
              <a:defRPr lang="en-US"/>
            </a:defPPr>
            <a:lvl1pPr marL="0" algn="l" defTabSz="914400" rtl="0" eaLnBrk="1" latinLnBrk="0" hangingPunct="1">
              <a:defRPr sz="8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1" lang="en-US" altLang="ja-JP" baseline="30000">
                <a:solidFill>
                  <a:srgbClr val="2F83FF"/>
                </a:solidFill>
                <a:latin typeface="Meiryo UI" panose="020B0604030504040204" pitchFamily="50" charset="-128"/>
                <a:ea typeface="Meiryo UI" panose="020B0604030504040204" pitchFamily="50" charset="-128"/>
              </a:rPr>
              <a:t>*2</a:t>
            </a:r>
            <a:r>
              <a:rPr kumimoji="1" lang="en-US" altLang="ja-JP">
                <a:solidFill>
                  <a:srgbClr val="2F83FF"/>
                </a:solidFill>
                <a:latin typeface="Meiryo UI" panose="020B0604030504040204" pitchFamily="50" charset="-128"/>
                <a:ea typeface="Meiryo UI" panose="020B0604030504040204" pitchFamily="50" charset="-128"/>
              </a:rPr>
              <a:t> </a:t>
            </a:r>
            <a:r>
              <a:rPr kumimoji="1" lang="ja-JP" altLang="en-US">
                <a:solidFill>
                  <a:srgbClr val="2F83FF"/>
                </a:solidFill>
                <a:latin typeface="Meiryo UI" panose="020B0604030504040204" pitchFamily="50" charset="-128"/>
                <a:ea typeface="Meiryo UI" panose="020B0604030504040204" pitchFamily="50" charset="-128"/>
              </a:rPr>
              <a:t>両者合同とは、スタートアップ及び大企業等で組成されるコンソーシアムを指します。よって、スタートアップと大企業等の両者が互いに話し合いの上で本資料を作成することを想定するもの</a:t>
            </a:r>
          </a:p>
        </p:txBody>
      </p:sp>
    </p:spTree>
    <p:extLst>
      <p:ext uri="{BB962C8B-B14F-4D97-AF65-F5344CB8AC3E}">
        <p14:creationId xmlns:p14="http://schemas.microsoft.com/office/powerpoint/2010/main" val="41605696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12B48B-2666-445B-DFB9-634F51A46DA3}"/>
            </a:ext>
          </a:extLst>
        </p:cNvPr>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8351EE4F-0DE3-6870-8E48-3F66DE78B80F}"/>
              </a:ext>
            </a:extLst>
          </p:cNvPr>
          <p:cNvSpPr>
            <a:spLocks noGrp="1"/>
          </p:cNvSpPr>
          <p:nvPr>
            <p:ph type="ftr" sz="quarter" idx="10"/>
          </p:nvPr>
        </p:nvSpPr>
        <p:spPr/>
        <p:txBody>
          <a:bodyPr/>
          <a:lstStyle/>
          <a:p>
            <a:r>
              <a:rPr kumimoji="1" lang="en-US" altLang="ja-JP">
                <a:latin typeface="Meiryo UI" panose="020B0604030504040204" pitchFamily="50" charset="-128"/>
                <a:ea typeface="Meiryo UI" panose="020B0604030504040204" pitchFamily="50" charset="-128"/>
              </a:rPr>
              <a:t>NEDO</a:t>
            </a:r>
            <a:r>
              <a:rPr kumimoji="1" lang="ja-JP" altLang="en-US">
                <a:latin typeface="Meiryo UI" panose="020B0604030504040204" pitchFamily="50" charset="-128"/>
                <a:ea typeface="Meiryo UI" panose="020B0604030504040204" pitchFamily="50" charset="-128"/>
              </a:rPr>
              <a:t>　大企業調達事業</a:t>
            </a:r>
            <a:r>
              <a:rPr kumimoji="1" lang="en-US" altLang="ja-JP" err="1">
                <a:latin typeface="Meiryo UI" panose="020B0604030504040204" pitchFamily="50" charset="-128"/>
                <a:ea typeface="Meiryo UI" panose="020B0604030504040204" pitchFamily="50" charset="-128"/>
              </a:rPr>
              <a:t>PoP</a:t>
            </a:r>
            <a:r>
              <a:rPr kumimoji="1" lang="ja-JP" altLang="en-US">
                <a:latin typeface="Meiryo UI" panose="020B0604030504040204" pitchFamily="50" charset="-128"/>
                <a:ea typeface="Meiryo UI" panose="020B0604030504040204" pitchFamily="50" charset="-128"/>
              </a:rPr>
              <a:t>フェーズ／</a:t>
            </a:r>
            <a:r>
              <a:rPr kumimoji="1" lang="en-US" altLang="ja-JP" err="1"/>
              <a:t>GX_PoP</a:t>
            </a:r>
            <a:r>
              <a:rPr kumimoji="1" lang="ja-JP" altLang="ja-JP"/>
              <a:t>フェーズ</a:t>
            </a:r>
            <a:r>
              <a:rPr kumimoji="1" lang="ja-JP" altLang="en-US">
                <a:latin typeface="Meiryo UI" panose="020B0604030504040204" pitchFamily="50" charset="-128"/>
                <a:ea typeface="Meiryo UI" panose="020B0604030504040204" pitchFamily="50" charset="-128"/>
              </a:rPr>
              <a:t>　実施計画書</a:t>
            </a:r>
          </a:p>
        </p:txBody>
      </p:sp>
      <p:sp>
        <p:nvSpPr>
          <p:cNvPr id="3" name="スライド番号プレースホルダー 2">
            <a:extLst>
              <a:ext uri="{FF2B5EF4-FFF2-40B4-BE49-F238E27FC236}">
                <a16:creationId xmlns:a16="http://schemas.microsoft.com/office/drawing/2014/main" id="{3A1AF050-6966-9CC6-91C2-5A210B72A9C1}"/>
              </a:ext>
            </a:extLst>
          </p:cNvPr>
          <p:cNvSpPr>
            <a:spLocks noGrp="1"/>
          </p:cNvSpPr>
          <p:nvPr>
            <p:ph type="sldNum" sz="quarter" idx="11"/>
          </p:nvPr>
        </p:nvSpPr>
        <p:spPr/>
        <p:txBody>
          <a:bodyPr/>
          <a:lstStyle/>
          <a:p>
            <a:fld id="{DD7D37CF-FD62-4E77-99E3-C43766B7946D}" type="slidenum">
              <a:rPr kumimoji="1" lang="ja-JP" altLang="en-US" smtClean="0"/>
              <a:pPr/>
              <a:t>9</a:t>
            </a:fld>
            <a:endParaRPr kumimoji="1" lang="ja-JP" altLang="en-US"/>
          </a:p>
        </p:txBody>
      </p:sp>
      <p:sp>
        <p:nvSpPr>
          <p:cNvPr id="8" name="タイトル 7">
            <a:extLst>
              <a:ext uri="{FF2B5EF4-FFF2-40B4-BE49-F238E27FC236}">
                <a16:creationId xmlns:a16="http://schemas.microsoft.com/office/drawing/2014/main" id="{4CD1B7B1-D885-0DC1-8383-A36B3CD75C35}"/>
              </a:ext>
            </a:extLst>
          </p:cNvPr>
          <p:cNvSpPr>
            <a:spLocks noGrp="1"/>
          </p:cNvSpPr>
          <p:nvPr>
            <p:ph type="title"/>
          </p:nvPr>
        </p:nvSpPr>
        <p:spPr/>
        <p:txBody>
          <a:bodyPr/>
          <a:lstStyle/>
          <a:p>
            <a:r>
              <a:rPr lang="en-US" altLang="ja-JP"/>
              <a:t>3.</a:t>
            </a:r>
            <a:r>
              <a:rPr lang="ja-JP" altLang="en-US"/>
              <a:t>関係構築の経緯</a:t>
            </a:r>
            <a:endParaRPr lang="en-US" altLang="ja-JP"/>
          </a:p>
        </p:txBody>
      </p:sp>
      <p:cxnSp>
        <p:nvCxnSpPr>
          <p:cNvPr id="4" name="直線コネクタ 3">
            <a:extLst>
              <a:ext uri="{FF2B5EF4-FFF2-40B4-BE49-F238E27FC236}">
                <a16:creationId xmlns:a16="http://schemas.microsoft.com/office/drawing/2014/main" id="{643A91BC-A12F-0A80-BC17-EB46B72D838A}"/>
              </a:ext>
            </a:extLst>
          </p:cNvPr>
          <p:cNvCxnSpPr>
            <a:cxnSpLocks/>
          </p:cNvCxnSpPr>
          <p:nvPr/>
        </p:nvCxnSpPr>
        <p:spPr>
          <a:xfrm>
            <a:off x="263525" y="765175"/>
            <a:ext cx="1166495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6" name="Title 1">
            <a:extLst>
              <a:ext uri="{FF2B5EF4-FFF2-40B4-BE49-F238E27FC236}">
                <a16:creationId xmlns:a16="http://schemas.microsoft.com/office/drawing/2014/main" id="{9B2BBEC6-F33E-8702-5FD9-B5955DFDE261}"/>
              </a:ext>
            </a:extLst>
          </p:cNvPr>
          <p:cNvSpPr txBox="1">
            <a:spLocks/>
          </p:cNvSpPr>
          <p:nvPr/>
        </p:nvSpPr>
        <p:spPr>
          <a:xfrm>
            <a:off x="0" y="0"/>
            <a:ext cx="2063552" cy="228925"/>
          </a:xfrm>
          <a:prstGeom prst="rect">
            <a:avLst/>
          </a:prstGeom>
          <a:solidFill>
            <a:schemeClr val="tx1"/>
          </a:solidFill>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en-US" altLang="ja-JP" sz="1400">
                <a:solidFill>
                  <a:schemeClr val="bg1"/>
                </a:solidFill>
              </a:rPr>
              <a:t>3.</a:t>
            </a:r>
            <a:r>
              <a:rPr kumimoji="1" lang="ja-JP" altLang="en-US" sz="1400">
                <a:solidFill>
                  <a:schemeClr val="bg1"/>
                </a:solidFill>
              </a:rPr>
              <a:t>関係構築の経緯</a:t>
            </a:r>
          </a:p>
        </p:txBody>
      </p:sp>
      <p:cxnSp>
        <p:nvCxnSpPr>
          <p:cNvPr id="12" name="直線矢印コネクタ 11">
            <a:extLst>
              <a:ext uri="{FF2B5EF4-FFF2-40B4-BE49-F238E27FC236}">
                <a16:creationId xmlns:a16="http://schemas.microsoft.com/office/drawing/2014/main" id="{17BD3CD2-A307-A840-9167-0A4A079503C9}"/>
              </a:ext>
            </a:extLst>
          </p:cNvPr>
          <p:cNvCxnSpPr>
            <a:cxnSpLocks/>
          </p:cNvCxnSpPr>
          <p:nvPr/>
        </p:nvCxnSpPr>
        <p:spPr>
          <a:xfrm>
            <a:off x="1389378" y="2141358"/>
            <a:ext cx="0" cy="4104000"/>
          </a:xfrm>
          <a:prstGeom prst="straightConnector1">
            <a:avLst/>
          </a:prstGeom>
          <a:ln w="9525" cap="rnd">
            <a:solidFill>
              <a:schemeClr val="accent1"/>
            </a:solidFill>
            <a:prstDash val="solid"/>
            <a:round/>
            <a:headEnd type="oval"/>
            <a:tailEnd type="triangle"/>
          </a:ln>
        </p:spPr>
        <p:style>
          <a:lnRef idx="1">
            <a:schemeClr val="accent1"/>
          </a:lnRef>
          <a:fillRef idx="0">
            <a:schemeClr val="accent1"/>
          </a:fillRef>
          <a:effectRef idx="0">
            <a:schemeClr val="accent1"/>
          </a:effectRef>
          <a:fontRef idx="minor">
            <a:schemeClr val="tx1"/>
          </a:fontRef>
        </p:style>
      </p:cxnSp>
      <p:cxnSp>
        <p:nvCxnSpPr>
          <p:cNvPr id="16" name="直線矢印コネクタ 15">
            <a:extLst>
              <a:ext uri="{FF2B5EF4-FFF2-40B4-BE49-F238E27FC236}">
                <a16:creationId xmlns:a16="http://schemas.microsoft.com/office/drawing/2014/main" id="{D3EEC35B-ADEE-8474-0525-AEB2281C9966}"/>
              </a:ext>
            </a:extLst>
          </p:cNvPr>
          <p:cNvCxnSpPr>
            <a:cxnSpLocks/>
          </p:cNvCxnSpPr>
          <p:nvPr/>
        </p:nvCxnSpPr>
        <p:spPr>
          <a:xfrm rot="16200000">
            <a:off x="6701301" y="2218134"/>
            <a:ext cx="0" cy="826347"/>
          </a:xfrm>
          <a:prstGeom prst="straightConnector1">
            <a:avLst/>
          </a:prstGeom>
          <a:ln w="9525" cap="rnd">
            <a:solidFill>
              <a:srgbClr val="0066FF"/>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5" name="矢印: 五方向 24">
            <a:extLst>
              <a:ext uri="{FF2B5EF4-FFF2-40B4-BE49-F238E27FC236}">
                <a16:creationId xmlns:a16="http://schemas.microsoft.com/office/drawing/2014/main" id="{E0097B17-08FC-7AAA-6DFD-DC7F9D1ABE1F}"/>
              </a:ext>
            </a:extLst>
          </p:cNvPr>
          <p:cNvSpPr/>
          <p:nvPr/>
        </p:nvSpPr>
        <p:spPr>
          <a:xfrm>
            <a:off x="2313309" y="-4281"/>
            <a:ext cx="481125" cy="230400"/>
          </a:xfrm>
          <a:prstGeom prst="homePlate">
            <a:avLst>
              <a:gd name="adj" fmla="val 26188"/>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900" b="1">
                <a:solidFill>
                  <a:srgbClr val="575757"/>
                </a:solidFill>
                <a:latin typeface="Meiryo UI" panose="020B0604030504040204" pitchFamily="50" charset="-128"/>
                <a:ea typeface="Meiryo UI" panose="020B0604030504040204" pitchFamily="50" charset="-128"/>
              </a:rPr>
              <a:t>協業プロセス：</a:t>
            </a:r>
          </a:p>
        </p:txBody>
      </p:sp>
      <p:sp>
        <p:nvSpPr>
          <p:cNvPr id="13" name="正方形/長方形 12">
            <a:extLst>
              <a:ext uri="{FF2B5EF4-FFF2-40B4-BE49-F238E27FC236}">
                <a16:creationId xmlns:a16="http://schemas.microsoft.com/office/drawing/2014/main" id="{21F6A9A7-9423-DF24-0B73-5AE89606CA95}"/>
              </a:ext>
            </a:extLst>
          </p:cNvPr>
          <p:cNvSpPr/>
          <p:nvPr/>
        </p:nvSpPr>
        <p:spPr>
          <a:xfrm>
            <a:off x="1045503" y="1808834"/>
            <a:ext cx="687750" cy="309079"/>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a:solidFill>
                  <a:srgbClr val="0066FF"/>
                </a:solidFill>
                <a:latin typeface="Meiryo UI" panose="020B0604030504040204" pitchFamily="50" charset="-128"/>
                <a:ea typeface="Meiryo UI" panose="020B0604030504040204" pitchFamily="50" charset="-128"/>
              </a:rPr>
              <a:t>時間軸</a:t>
            </a:r>
          </a:p>
        </p:txBody>
      </p:sp>
      <p:sp>
        <p:nvSpPr>
          <p:cNvPr id="23" name="正方形/長方形 22">
            <a:extLst>
              <a:ext uri="{FF2B5EF4-FFF2-40B4-BE49-F238E27FC236}">
                <a16:creationId xmlns:a16="http://schemas.microsoft.com/office/drawing/2014/main" id="{FED8A27C-7B6A-EDD2-5126-4409684E3EC7}"/>
              </a:ext>
            </a:extLst>
          </p:cNvPr>
          <p:cNvSpPr/>
          <p:nvPr/>
        </p:nvSpPr>
        <p:spPr>
          <a:xfrm>
            <a:off x="1918039" y="1808834"/>
            <a:ext cx="4272681" cy="3096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rgbClr val="0066FF"/>
                </a:solidFill>
                <a:latin typeface="Meiryo UI" panose="020B0604030504040204" pitchFamily="50" charset="-128"/>
                <a:ea typeface="Meiryo UI" panose="020B0604030504040204" pitchFamily="50" charset="-128"/>
              </a:rPr>
              <a:t>YY</a:t>
            </a:r>
            <a:r>
              <a:rPr kumimoji="1" lang="ja-JP" altLang="en-US" sz="1400">
                <a:solidFill>
                  <a:srgbClr val="0066FF"/>
                </a:solidFill>
                <a:latin typeface="Meiryo UI" panose="020B0604030504040204" pitchFamily="50" charset="-128"/>
                <a:ea typeface="Meiryo UI" panose="020B0604030504040204" pitchFamily="50" charset="-128"/>
              </a:rPr>
              <a:t>（大企業等の事業会社名）</a:t>
            </a:r>
          </a:p>
        </p:txBody>
      </p:sp>
      <p:sp>
        <p:nvSpPr>
          <p:cNvPr id="27" name="正方形/長方形 26">
            <a:extLst>
              <a:ext uri="{FF2B5EF4-FFF2-40B4-BE49-F238E27FC236}">
                <a16:creationId xmlns:a16="http://schemas.microsoft.com/office/drawing/2014/main" id="{9CA2CABA-FBC7-8AEF-51D8-15CFAB17C8BC}"/>
              </a:ext>
            </a:extLst>
          </p:cNvPr>
          <p:cNvSpPr/>
          <p:nvPr/>
        </p:nvSpPr>
        <p:spPr>
          <a:xfrm>
            <a:off x="7211884" y="1808834"/>
            <a:ext cx="4272681" cy="309079"/>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rgbClr val="0066FF"/>
                </a:solidFill>
                <a:latin typeface="Meiryo UI" panose="020B0604030504040204" pitchFamily="50" charset="-128"/>
                <a:ea typeface="Meiryo UI" panose="020B0604030504040204" pitchFamily="50" charset="-128"/>
              </a:rPr>
              <a:t>ZZ</a:t>
            </a:r>
            <a:r>
              <a:rPr kumimoji="1" lang="ja-JP" altLang="en-US" sz="1400">
                <a:solidFill>
                  <a:srgbClr val="0066FF"/>
                </a:solidFill>
                <a:latin typeface="Meiryo UI" panose="020B0604030504040204" pitchFamily="50" charset="-128"/>
                <a:ea typeface="Meiryo UI" panose="020B0604030504040204" pitchFamily="50" charset="-128"/>
              </a:rPr>
              <a:t>（スタートアップの会社名）</a:t>
            </a:r>
          </a:p>
        </p:txBody>
      </p:sp>
      <p:cxnSp>
        <p:nvCxnSpPr>
          <p:cNvPr id="29" name="直線コネクタ 28">
            <a:extLst>
              <a:ext uri="{FF2B5EF4-FFF2-40B4-BE49-F238E27FC236}">
                <a16:creationId xmlns:a16="http://schemas.microsoft.com/office/drawing/2014/main" id="{1AFF5770-2946-8175-215D-7831B1A94772}"/>
              </a:ext>
            </a:extLst>
          </p:cNvPr>
          <p:cNvCxnSpPr>
            <a:cxnSpLocks/>
          </p:cNvCxnSpPr>
          <p:nvPr/>
        </p:nvCxnSpPr>
        <p:spPr>
          <a:xfrm>
            <a:off x="7211884" y="2117913"/>
            <a:ext cx="4272681" cy="0"/>
          </a:xfrm>
          <a:prstGeom prst="line">
            <a:avLst/>
          </a:prstGeom>
          <a:ln w="9525" cap="rnd">
            <a:solidFill>
              <a:schemeClr val="accent1"/>
            </a:solidFill>
            <a:prstDash val="solid"/>
            <a:round/>
          </a:ln>
        </p:spPr>
        <p:style>
          <a:lnRef idx="1">
            <a:schemeClr val="accent1"/>
          </a:lnRef>
          <a:fillRef idx="0">
            <a:schemeClr val="accent1"/>
          </a:fillRef>
          <a:effectRef idx="0">
            <a:schemeClr val="accent1"/>
          </a:effectRef>
          <a:fontRef idx="minor">
            <a:schemeClr val="tx1"/>
          </a:fontRef>
        </p:style>
      </p:cxnSp>
      <p:cxnSp>
        <p:nvCxnSpPr>
          <p:cNvPr id="30" name="直線コネクタ 29">
            <a:extLst>
              <a:ext uri="{FF2B5EF4-FFF2-40B4-BE49-F238E27FC236}">
                <a16:creationId xmlns:a16="http://schemas.microsoft.com/office/drawing/2014/main" id="{CFF5CD26-26D3-9F19-BB38-59653B8FCEB1}"/>
              </a:ext>
            </a:extLst>
          </p:cNvPr>
          <p:cNvCxnSpPr>
            <a:cxnSpLocks/>
          </p:cNvCxnSpPr>
          <p:nvPr/>
        </p:nvCxnSpPr>
        <p:spPr>
          <a:xfrm>
            <a:off x="1918039" y="2117913"/>
            <a:ext cx="4272681" cy="0"/>
          </a:xfrm>
          <a:prstGeom prst="line">
            <a:avLst/>
          </a:prstGeom>
          <a:ln w="9525" cap="rnd">
            <a:solidFill>
              <a:schemeClr val="accent1"/>
            </a:solidFill>
            <a:prstDash val="solid"/>
            <a:round/>
          </a:ln>
        </p:spPr>
        <p:style>
          <a:lnRef idx="1">
            <a:schemeClr val="accent1"/>
          </a:lnRef>
          <a:fillRef idx="0">
            <a:schemeClr val="accent1"/>
          </a:fillRef>
          <a:effectRef idx="0">
            <a:schemeClr val="accent1"/>
          </a:effectRef>
          <a:fontRef idx="minor">
            <a:schemeClr val="tx1"/>
          </a:fontRef>
        </p:style>
      </p:cxnSp>
      <p:sp>
        <p:nvSpPr>
          <p:cNvPr id="35" name="正方形/長方形 34">
            <a:extLst>
              <a:ext uri="{FF2B5EF4-FFF2-40B4-BE49-F238E27FC236}">
                <a16:creationId xmlns:a16="http://schemas.microsoft.com/office/drawing/2014/main" id="{4F4D3D9D-C9A6-FC02-469E-3431CC6E04AF}"/>
              </a:ext>
            </a:extLst>
          </p:cNvPr>
          <p:cNvSpPr/>
          <p:nvPr/>
        </p:nvSpPr>
        <p:spPr>
          <a:xfrm>
            <a:off x="849804" y="5393034"/>
            <a:ext cx="388216" cy="211105"/>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050">
                <a:solidFill>
                  <a:srgbClr val="0066FF"/>
                </a:solidFill>
                <a:latin typeface="Meiryo UI" panose="020B0604030504040204" pitchFamily="50" charset="-128"/>
                <a:ea typeface="Meiryo UI" panose="020B0604030504040204" pitchFamily="50" charset="-128"/>
              </a:rPr>
              <a:t>現在</a:t>
            </a:r>
          </a:p>
        </p:txBody>
      </p:sp>
      <p:cxnSp>
        <p:nvCxnSpPr>
          <p:cNvPr id="34" name="直線コネクタ 33">
            <a:extLst>
              <a:ext uri="{FF2B5EF4-FFF2-40B4-BE49-F238E27FC236}">
                <a16:creationId xmlns:a16="http://schemas.microsoft.com/office/drawing/2014/main" id="{619346ED-778A-4AD6-C6E6-14FAE8162804}"/>
              </a:ext>
            </a:extLst>
          </p:cNvPr>
          <p:cNvCxnSpPr>
            <a:cxnSpLocks/>
          </p:cNvCxnSpPr>
          <p:nvPr/>
        </p:nvCxnSpPr>
        <p:spPr>
          <a:xfrm>
            <a:off x="1307286" y="5498586"/>
            <a:ext cx="610748" cy="0"/>
          </a:xfrm>
          <a:prstGeom prst="line">
            <a:avLst/>
          </a:prstGeom>
          <a:ln w="9525" cap="rnd">
            <a:solidFill>
              <a:srgbClr val="0066FF"/>
            </a:solidFill>
            <a:prstDash val="sysDash"/>
            <a:round/>
          </a:ln>
        </p:spPr>
        <p:style>
          <a:lnRef idx="1">
            <a:schemeClr val="accent1"/>
          </a:lnRef>
          <a:fillRef idx="0">
            <a:schemeClr val="accent1"/>
          </a:fillRef>
          <a:effectRef idx="0">
            <a:schemeClr val="accent1"/>
          </a:effectRef>
          <a:fontRef idx="minor">
            <a:schemeClr val="tx1"/>
          </a:fontRef>
        </p:style>
      </p:cxnSp>
      <p:cxnSp>
        <p:nvCxnSpPr>
          <p:cNvPr id="36" name="直線コネクタ 35">
            <a:extLst>
              <a:ext uri="{FF2B5EF4-FFF2-40B4-BE49-F238E27FC236}">
                <a16:creationId xmlns:a16="http://schemas.microsoft.com/office/drawing/2014/main" id="{3D206517-2E20-FD30-4B45-9F21DAFF7D86}"/>
              </a:ext>
            </a:extLst>
          </p:cNvPr>
          <p:cNvCxnSpPr>
            <a:cxnSpLocks/>
          </p:cNvCxnSpPr>
          <p:nvPr/>
        </p:nvCxnSpPr>
        <p:spPr>
          <a:xfrm>
            <a:off x="1307286" y="2396852"/>
            <a:ext cx="610748" cy="0"/>
          </a:xfrm>
          <a:prstGeom prst="line">
            <a:avLst/>
          </a:prstGeom>
          <a:ln w="9525" cap="rnd">
            <a:solidFill>
              <a:srgbClr val="0066FF"/>
            </a:solidFill>
            <a:prstDash val="sysDash"/>
            <a:round/>
          </a:ln>
        </p:spPr>
        <p:style>
          <a:lnRef idx="1">
            <a:schemeClr val="accent1"/>
          </a:lnRef>
          <a:fillRef idx="0">
            <a:schemeClr val="accent1"/>
          </a:fillRef>
          <a:effectRef idx="0">
            <a:schemeClr val="accent1"/>
          </a:effectRef>
          <a:fontRef idx="minor">
            <a:schemeClr val="tx1"/>
          </a:fontRef>
        </p:style>
      </p:cxnSp>
      <p:sp>
        <p:nvSpPr>
          <p:cNvPr id="37" name="正方形/長方形 36">
            <a:extLst>
              <a:ext uri="{FF2B5EF4-FFF2-40B4-BE49-F238E27FC236}">
                <a16:creationId xmlns:a16="http://schemas.microsoft.com/office/drawing/2014/main" id="{4AA9311F-B818-3936-52EB-50C09CB522BA}"/>
              </a:ext>
            </a:extLst>
          </p:cNvPr>
          <p:cNvSpPr/>
          <p:nvPr/>
        </p:nvSpPr>
        <p:spPr>
          <a:xfrm>
            <a:off x="849804" y="2291300"/>
            <a:ext cx="388216" cy="211105"/>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050">
                <a:solidFill>
                  <a:srgbClr val="0066FF"/>
                </a:solidFill>
                <a:latin typeface="Meiryo UI" panose="020B0604030504040204" pitchFamily="50" charset="-128"/>
                <a:ea typeface="Meiryo UI" panose="020B0604030504040204" pitchFamily="50" charset="-128"/>
              </a:rPr>
              <a:t>2022/4</a:t>
            </a:r>
            <a:endParaRPr kumimoji="1" lang="ja-JP" altLang="en-US" sz="1050">
              <a:solidFill>
                <a:srgbClr val="0066FF"/>
              </a:solidFill>
              <a:latin typeface="Meiryo UI" panose="020B0604030504040204" pitchFamily="50" charset="-128"/>
              <a:ea typeface="Meiryo UI" panose="020B0604030504040204" pitchFamily="50" charset="-128"/>
            </a:endParaRPr>
          </a:p>
        </p:txBody>
      </p:sp>
      <p:sp>
        <p:nvSpPr>
          <p:cNvPr id="38" name="正方形/長方形 37">
            <a:extLst>
              <a:ext uri="{FF2B5EF4-FFF2-40B4-BE49-F238E27FC236}">
                <a16:creationId xmlns:a16="http://schemas.microsoft.com/office/drawing/2014/main" id="{79AF040F-015C-C519-27AD-338B3E35711A}"/>
              </a:ext>
            </a:extLst>
          </p:cNvPr>
          <p:cNvSpPr/>
          <p:nvPr/>
        </p:nvSpPr>
        <p:spPr>
          <a:xfrm>
            <a:off x="1918036" y="2250830"/>
            <a:ext cx="4272681" cy="817407"/>
          </a:xfrm>
          <a:prstGeom prst="rect">
            <a:avLst/>
          </a:prstGeom>
          <a:noFill/>
          <a:ln w="9525" cap="rnd" cmpd="sng" algn="ctr">
            <a:solidFill>
              <a:srgbClr val="0066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200" dirty="0">
                <a:solidFill>
                  <a:srgbClr val="0066FF"/>
                </a:solidFill>
                <a:latin typeface="Meiryo UI" panose="020B0604030504040204" pitchFamily="50" charset="-128"/>
                <a:ea typeface="Meiryo UI" panose="020B0604030504040204" pitchFamily="50" charset="-128"/>
              </a:rPr>
              <a:t>・</a:t>
            </a:r>
            <a:r>
              <a:rPr kumimoji="1" lang="en-US" altLang="ja-JP" sz="1200" dirty="0">
                <a:solidFill>
                  <a:srgbClr val="0066FF"/>
                </a:solidFill>
                <a:latin typeface="Meiryo UI" panose="020B0604030504040204" pitchFamily="50" charset="-128"/>
                <a:ea typeface="Meiryo UI" panose="020B0604030504040204" pitchFamily="50" charset="-128"/>
              </a:rPr>
              <a:t>XX</a:t>
            </a:r>
            <a:r>
              <a:rPr kumimoji="1" lang="ja-JP" altLang="en-US" sz="1200" dirty="0">
                <a:solidFill>
                  <a:srgbClr val="0066FF"/>
                </a:solidFill>
                <a:latin typeface="Meiryo UI" panose="020B0604030504040204" pitchFamily="50" charset="-128"/>
                <a:ea typeface="Meiryo UI" panose="020B0604030504040204" pitchFamily="50" charset="-128"/>
              </a:rPr>
              <a:t>のイベントに参加した際にスタートアップである</a:t>
            </a:r>
            <a:r>
              <a:rPr kumimoji="1" lang="en-US" altLang="ja-JP" sz="1200" dirty="0">
                <a:solidFill>
                  <a:srgbClr val="0066FF"/>
                </a:solidFill>
                <a:latin typeface="Meiryo UI" panose="020B0604030504040204" pitchFamily="50" charset="-128"/>
                <a:ea typeface="Meiryo UI" panose="020B0604030504040204" pitchFamily="50" charset="-128"/>
              </a:rPr>
              <a:t>ZZ</a:t>
            </a:r>
            <a:r>
              <a:rPr kumimoji="1" lang="ja-JP" altLang="en-US" sz="1200" dirty="0">
                <a:solidFill>
                  <a:srgbClr val="0066FF"/>
                </a:solidFill>
                <a:latin typeface="Meiryo UI" panose="020B0604030504040204" pitchFamily="50" charset="-128"/>
                <a:ea typeface="Meiryo UI" panose="020B0604030504040204" pitchFamily="50" charset="-128"/>
              </a:rPr>
              <a:t>社のピッチを聞いて、自社が開発している製品に、</a:t>
            </a:r>
            <a:r>
              <a:rPr kumimoji="1" lang="en-US" altLang="ja-JP" sz="1200" dirty="0">
                <a:solidFill>
                  <a:srgbClr val="0066FF"/>
                </a:solidFill>
                <a:latin typeface="Meiryo UI" panose="020B0604030504040204" pitchFamily="50" charset="-128"/>
                <a:ea typeface="Meiryo UI" panose="020B0604030504040204" pitchFamily="50" charset="-128"/>
              </a:rPr>
              <a:t> ZZ</a:t>
            </a:r>
            <a:r>
              <a:rPr kumimoji="1" lang="ja-JP" altLang="en-US" sz="1200" dirty="0">
                <a:solidFill>
                  <a:srgbClr val="0066FF"/>
                </a:solidFill>
                <a:latin typeface="Meiryo UI" panose="020B0604030504040204" pitchFamily="50" charset="-128"/>
                <a:ea typeface="Meiryo UI" panose="020B0604030504040204" pitchFamily="50" charset="-128"/>
              </a:rPr>
              <a:t>社が持つ</a:t>
            </a:r>
            <a:r>
              <a:rPr kumimoji="1" lang="en-US" altLang="ja-JP" sz="1200" dirty="0">
                <a:solidFill>
                  <a:srgbClr val="0066FF"/>
                </a:solidFill>
                <a:latin typeface="Meiryo UI" panose="020B0604030504040204" pitchFamily="50" charset="-128"/>
                <a:ea typeface="Meiryo UI" panose="020B0604030504040204" pitchFamily="50" charset="-128"/>
              </a:rPr>
              <a:t>XX</a:t>
            </a:r>
            <a:r>
              <a:rPr kumimoji="1" lang="ja-JP" altLang="en-US" sz="1200" dirty="0">
                <a:solidFill>
                  <a:srgbClr val="0066FF"/>
                </a:solidFill>
                <a:latin typeface="Meiryo UI" panose="020B0604030504040204" pitchFamily="50" charset="-128"/>
                <a:ea typeface="Meiryo UI" panose="020B0604030504040204" pitchFamily="50" charset="-128"/>
              </a:rPr>
              <a:t>技術を活用することができるのではないかと考えて、</a:t>
            </a:r>
            <a:r>
              <a:rPr kumimoji="1" lang="en-US" altLang="ja-JP" sz="1200" dirty="0">
                <a:solidFill>
                  <a:srgbClr val="0066FF"/>
                </a:solidFill>
                <a:latin typeface="Meiryo UI" panose="020B0604030504040204" pitchFamily="50" charset="-128"/>
                <a:ea typeface="Meiryo UI" panose="020B0604030504040204" pitchFamily="50" charset="-128"/>
              </a:rPr>
              <a:t> ZZ</a:t>
            </a:r>
            <a:r>
              <a:rPr kumimoji="1" lang="ja-JP" altLang="en-US" sz="1200" dirty="0">
                <a:solidFill>
                  <a:srgbClr val="0066FF"/>
                </a:solidFill>
                <a:latin typeface="Meiryo UI" panose="020B0604030504040204" pitchFamily="50" charset="-128"/>
                <a:ea typeface="Meiryo UI" panose="020B0604030504040204" pitchFamily="50" charset="-128"/>
              </a:rPr>
              <a:t>社に声を掛けた。</a:t>
            </a:r>
          </a:p>
        </p:txBody>
      </p:sp>
      <p:sp>
        <p:nvSpPr>
          <p:cNvPr id="39" name="正方形/長方形 38">
            <a:extLst>
              <a:ext uri="{FF2B5EF4-FFF2-40B4-BE49-F238E27FC236}">
                <a16:creationId xmlns:a16="http://schemas.microsoft.com/office/drawing/2014/main" id="{32BBFC10-7257-69B1-2E1C-BA9F37BF82BC}"/>
              </a:ext>
            </a:extLst>
          </p:cNvPr>
          <p:cNvSpPr/>
          <p:nvPr/>
        </p:nvSpPr>
        <p:spPr>
          <a:xfrm>
            <a:off x="7211884" y="2250830"/>
            <a:ext cx="4272681" cy="817407"/>
          </a:xfrm>
          <a:prstGeom prst="rect">
            <a:avLst/>
          </a:prstGeom>
          <a:noFill/>
          <a:ln w="9525" cap="rnd" cmpd="sng" algn="ctr">
            <a:solidFill>
              <a:srgbClr val="0066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200">
                <a:solidFill>
                  <a:srgbClr val="0066FF"/>
                </a:solidFill>
                <a:latin typeface="Meiryo UI" panose="020B0604030504040204" pitchFamily="50" charset="-128"/>
                <a:ea typeface="Meiryo UI" panose="020B0604030504040204" pitchFamily="50" charset="-128"/>
              </a:rPr>
              <a:t>・</a:t>
            </a:r>
            <a:r>
              <a:rPr kumimoji="1" lang="en-US" altLang="ja-JP" sz="1200">
                <a:solidFill>
                  <a:srgbClr val="0066FF"/>
                </a:solidFill>
                <a:latin typeface="Meiryo UI" panose="020B0604030504040204" pitchFamily="50" charset="-128"/>
                <a:ea typeface="Meiryo UI" panose="020B0604030504040204" pitchFamily="50" charset="-128"/>
              </a:rPr>
              <a:t>XX</a:t>
            </a:r>
            <a:r>
              <a:rPr kumimoji="1" lang="ja-JP" altLang="en-US" sz="1200">
                <a:solidFill>
                  <a:srgbClr val="0066FF"/>
                </a:solidFill>
                <a:latin typeface="Meiryo UI" panose="020B0604030504040204" pitchFamily="50" charset="-128"/>
                <a:ea typeface="Meiryo UI" panose="020B0604030504040204" pitchFamily="50" charset="-128"/>
              </a:rPr>
              <a:t>をテーマにしたイベントにおいて、自社が開発する</a:t>
            </a:r>
            <a:r>
              <a:rPr kumimoji="1" lang="en-US" altLang="ja-JP" sz="1200">
                <a:solidFill>
                  <a:srgbClr val="0066FF"/>
                </a:solidFill>
                <a:latin typeface="Meiryo UI" panose="020B0604030504040204" pitchFamily="50" charset="-128"/>
                <a:ea typeface="Meiryo UI" panose="020B0604030504040204" pitchFamily="50" charset="-128"/>
              </a:rPr>
              <a:t>XX</a:t>
            </a:r>
            <a:r>
              <a:rPr kumimoji="1" lang="ja-JP" altLang="en-US" sz="1200">
                <a:solidFill>
                  <a:srgbClr val="0066FF"/>
                </a:solidFill>
                <a:latin typeface="Meiryo UI" panose="020B0604030504040204" pitchFamily="50" charset="-128"/>
                <a:ea typeface="Meiryo UI" panose="020B0604030504040204" pitchFamily="50" charset="-128"/>
              </a:rPr>
              <a:t>技術を説明するピッチイベントに登壇した。ピッチ後に、</a:t>
            </a:r>
            <a:r>
              <a:rPr kumimoji="1" lang="en-US" altLang="ja-JP" sz="1200">
                <a:solidFill>
                  <a:srgbClr val="0066FF"/>
                </a:solidFill>
                <a:latin typeface="Meiryo UI" panose="020B0604030504040204" pitchFamily="50" charset="-128"/>
                <a:ea typeface="Meiryo UI" panose="020B0604030504040204" pitchFamily="50" charset="-128"/>
              </a:rPr>
              <a:t>XX</a:t>
            </a:r>
            <a:r>
              <a:rPr kumimoji="1" lang="ja-JP" altLang="en-US" sz="1200">
                <a:solidFill>
                  <a:srgbClr val="0066FF"/>
                </a:solidFill>
                <a:latin typeface="Meiryo UI" panose="020B0604030504040204" pitchFamily="50" charset="-128"/>
                <a:ea typeface="Meiryo UI" panose="020B0604030504040204" pitchFamily="50" charset="-128"/>
              </a:rPr>
              <a:t>技術及び周辺領域における取り組みについて知りたいと、大企業の</a:t>
            </a:r>
            <a:r>
              <a:rPr kumimoji="1" lang="en-US" altLang="ja-JP" sz="1200">
                <a:solidFill>
                  <a:srgbClr val="0066FF"/>
                </a:solidFill>
                <a:latin typeface="Meiryo UI" panose="020B0604030504040204" pitchFamily="50" charset="-128"/>
                <a:ea typeface="Meiryo UI" panose="020B0604030504040204" pitchFamily="50" charset="-128"/>
              </a:rPr>
              <a:t>YY</a:t>
            </a:r>
            <a:r>
              <a:rPr kumimoji="1" lang="ja-JP" altLang="en-US" sz="1200">
                <a:solidFill>
                  <a:srgbClr val="0066FF"/>
                </a:solidFill>
                <a:latin typeface="Meiryo UI" panose="020B0604030504040204" pitchFamily="50" charset="-128"/>
                <a:ea typeface="Meiryo UI" panose="020B0604030504040204" pitchFamily="50" charset="-128"/>
              </a:rPr>
              <a:t>社から声を掛けられた。</a:t>
            </a:r>
          </a:p>
        </p:txBody>
      </p:sp>
      <p:sp>
        <p:nvSpPr>
          <p:cNvPr id="40" name="正方形/長方形 39">
            <a:extLst>
              <a:ext uri="{FF2B5EF4-FFF2-40B4-BE49-F238E27FC236}">
                <a16:creationId xmlns:a16="http://schemas.microsoft.com/office/drawing/2014/main" id="{47270659-DAA8-C4CA-72D7-04F37A852917}"/>
              </a:ext>
            </a:extLst>
          </p:cNvPr>
          <p:cNvSpPr/>
          <p:nvPr/>
        </p:nvSpPr>
        <p:spPr>
          <a:xfrm>
            <a:off x="7211884" y="3284527"/>
            <a:ext cx="4272681" cy="817407"/>
          </a:xfrm>
          <a:prstGeom prst="rect">
            <a:avLst/>
          </a:prstGeom>
          <a:noFill/>
          <a:ln w="9525" cap="rnd" cmpd="sng" algn="ctr">
            <a:solidFill>
              <a:srgbClr val="0066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200" dirty="0">
                <a:solidFill>
                  <a:srgbClr val="0066FF"/>
                </a:solidFill>
                <a:latin typeface="Meiryo UI" panose="020B0604030504040204" pitchFamily="50" charset="-128"/>
                <a:ea typeface="Meiryo UI" panose="020B0604030504040204" pitchFamily="50" charset="-128"/>
              </a:rPr>
              <a:t>・イベントが終了した後に改めて</a:t>
            </a:r>
            <a:r>
              <a:rPr kumimoji="1" lang="en-US" altLang="ja-JP" sz="1200" dirty="0">
                <a:solidFill>
                  <a:srgbClr val="0066FF"/>
                </a:solidFill>
                <a:latin typeface="Meiryo UI" panose="020B0604030504040204" pitchFamily="50" charset="-128"/>
                <a:ea typeface="Meiryo UI" panose="020B0604030504040204" pitchFamily="50" charset="-128"/>
              </a:rPr>
              <a:t>YY</a:t>
            </a:r>
            <a:r>
              <a:rPr kumimoji="1" lang="ja-JP" altLang="en-US" sz="1200" dirty="0">
                <a:solidFill>
                  <a:srgbClr val="0066FF"/>
                </a:solidFill>
                <a:latin typeface="Meiryo UI" panose="020B0604030504040204" pitchFamily="50" charset="-128"/>
                <a:ea typeface="Meiryo UI" panose="020B0604030504040204" pitchFamily="50" charset="-128"/>
              </a:rPr>
              <a:t>社の製品・サービスを調査した所、</a:t>
            </a:r>
            <a:r>
              <a:rPr kumimoji="1" lang="en-US" altLang="ja-JP" sz="1200" dirty="0">
                <a:solidFill>
                  <a:srgbClr val="0066FF"/>
                </a:solidFill>
                <a:latin typeface="Meiryo UI" panose="020B0604030504040204" pitchFamily="50" charset="-128"/>
                <a:ea typeface="Meiryo UI" panose="020B0604030504040204" pitchFamily="50" charset="-128"/>
              </a:rPr>
              <a:t>YY</a:t>
            </a:r>
            <a:r>
              <a:rPr kumimoji="1" lang="ja-JP" altLang="en-US" sz="1200" dirty="0">
                <a:solidFill>
                  <a:srgbClr val="0066FF"/>
                </a:solidFill>
                <a:latin typeface="Meiryo UI" panose="020B0604030504040204" pitchFamily="50" charset="-128"/>
                <a:ea typeface="Meiryo UI" panose="020B0604030504040204" pitchFamily="50" charset="-128"/>
              </a:rPr>
              <a:t>社が展開する</a:t>
            </a:r>
            <a:r>
              <a:rPr kumimoji="1" lang="en-US" altLang="ja-JP" sz="1200" dirty="0">
                <a:solidFill>
                  <a:srgbClr val="0066FF"/>
                </a:solidFill>
                <a:latin typeface="Meiryo UI" panose="020B0604030504040204" pitchFamily="50" charset="-128"/>
                <a:ea typeface="Meiryo UI" panose="020B0604030504040204" pitchFamily="50" charset="-128"/>
              </a:rPr>
              <a:t>XX</a:t>
            </a:r>
            <a:r>
              <a:rPr kumimoji="1" lang="ja-JP" altLang="en-US" sz="1200" dirty="0">
                <a:solidFill>
                  <a:srgbClr val="0066FF"/>
                </a:solidFill>
                <a:latin typeface="Meiryo UI" panose="020B0604030504040204" pitchFamily="50" charset="-128"/>
                <a:ea typeface="Meiryo UI" panose="020B0604030504040204" pitchFamily="50" charset="-128"/>
              </a:rPr>
              <a:t>製品と自社技術の親和性が高い可能性があることが判明した。そこで、</a:t>
            </a:r>
            <a:r>
              <a:rPr kumimoji="1" lang="en-US" altLang="ja-JP" sz="1200" dirty="0">
                <a:solidFill>
                  <a:srgbClr val="0066FF"/>
                </a:solidFill>
                <a:latin typeface="Meiryo UI" panose="020B0604030504040204" pitchFamily="50" charset="-128"/>
                <a:ea typeface="Meiryo UI" panose="020B0604030504040204" pitchFamily="50" charset="-128"/>
              </a:rPr>
              <a:t>YY</a:t>
            </a:r>
            <a:r>
              <a:rPr kumimoji="1" lang="ja-JP" altLang="en-US" sz="1200" dirty="0">
                <a:solidFill>
                  <a:srgbClr val="0066FF"/>
                </a:solidFill>
                <a:latin typeface="Meiryo UI" panose="020B0604030504040204" pitchFamily="50" charset="-128"/>
                <a:ea typeface="Meiryo UI" panose="020B0604030504040204" pitchFamily="50" charset="-128"/>
              </a:rPr>
              <a:t>社が関心を持った</a:t>
            </a:r>
            <a:r>
              <a:rPr kumimoji="1" lang="en-US" altLang="ja-JP" sz="1200" dirty="0">
                <a:solidFill>
                  <a:srgbClr val="0066FF"/>
                </a:solidFill>
                <a:latin typeface="Meiryo UI" panose="020B0604030504040204" pitchFamily="50" charset="-128"/>
                <a:ea typeface="Meiryo UI" panose="020B0604030504040204" pitchFamily="50" charset="-128"/>
              </a:rPr>
              <a:t>XX</a:t>
            </a:r>
            <a:r>
              <a:rPr kumimoji="1" lang="ja-JP" altLang="en-US" sz="1200" dirty="0">
                <a:solidFill>
                  <a:srgbClr val="0066FF"/>
                </a:solidFill>
                <a:latin typeface="Meiryo UI" panose="020B0604030504040204" pitchFamily="50" charset="-128"/>
                <a:ea typeface="Meiryo UI" panose="020B0604030504040204" pitchFamily="50" charset="-128"/>
              </a:rPr>
              <a:t>技術、及び、周辺領域の技術を用いた製品・サービスの説明に関する面談を調整した。</a:t>
            </a:r>
          </a:p>
        </p:txBody>
      </p:sp>
      <p:cxnSp>
        <p:nvCxnSpPr>
          <p:cNvPr id="41" name="直線矢印コネクタ 40">
            <a:extLst>
              <a:ext uri="{FF2B5EF4-FFF2-40B4-BE49-F238E27FC236}">
                <a16:creationId xmlns:a16="http://schemas.microsoft.com/office/drawing/2014/main" id="{43A74A2C-F6F8-3A2F-F278-AD26D34B8FB2}"/>
              </a:ext>
            </a:extLst>
          </p:cNvPr>
          <p:cNvCxnSpPr>
            <a:cxnSpLocks/>
          </p:cNvCxnSpPr>
          <p:nvPr/>
        </p:nvCxnSpPr>
        <p:spPr>
          <a:xfrm rot="5400000" flipH="1">
            <a:off x="6701302" y="3243853"/>
            <a:ext cx="0" cy="826347"/>
          </a:xfrm>
          <a:prstGeom prst="straightConnector1">
            <a:avLst/>
          </a:prstGeom>
          <a:ln w="9525" cap="rnd">
            <a:solidFill>
              <a:srgbClr val="0066FF"/>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42" name="正方形/長方形 41">
            <a:extLst>
              <a:ext uri="{FF2B5EF4-FFF2-40B4-BE49-F238E27FC236}">
                <a16:creationId xmlns:a16="http://schemas.microsoft.com/office/drawing/2014/main" id="{B900F0A6-F437-7A7B-6602-B8D9B42D91C0}"/>
              </a:ext>
            </a:extLst>
          </p:cNvPr>
          <p:cNvSpPr/>
          <p:nvPr/>
        </p:nvSpPr>
        <p:spPr>
          <a:xfrm>
            <a:off x="1918036" y="3284527"/>
            <a:ext cx="4272681" cy="817407"/>
          </a:xfrm>
          <a:prstGeom prst="rect">
            <a:avLst/>
          </a:prstGeom>
          <a:noFill/>
          <a:ln w="9525" cap="rnd" cmpd="sng" algn="ctr">
            <a:solidFill>
              <a:srgbClr val="0066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200">
                <a:solidFill>
                  <a:srgbClr val="0066FF"/>
                </a:solidFill>
                <a:latin typeface="Meiryo UI" panose="020B0604030504040204" pitchFamily="50" charset="-128"/>
                <a:ea typeface="Meiryo UI" panose="020B0604030504040204" pitchFamily="50" charset="-128"/>
              </a:rPr>
              <a:t>・当初は、自社の</a:t>
            </a:r>
            <a:r>
              <a:rPr kumimoji="1" lang="en-US" altLang="ja-JP" sz="1200">
                <a:solidFill>
                  <a:srgbClr val="0066FF"/>
                </a:solidFill>
                <a:latin typeface="Meiryo UI" panose="020B0604030504040204" pitchFamily="50" charset="-128"/>
                <a:ea typeface="Meiryo UI" panose="020B0604030504040204" pitchFamily="50" charset="-128"/>
              </a:rPr>
              <a:t>XX</a:t>
            </a:r>
            <a:r>
              <a:rPr kumimoji="1" lang="ja-JP" altLang="en-US" sz="1200">
                <a:solidFill>
                  <a:srgbClr val="0066FF"/>
                </a:solidFill>
                <a:latin typeface="Meiryo UI" panose="020B0604030504040204" pitchFamily="50" charset="-128"/>
                <a:ea typeface="Meiryo UI" panose="020B0604030504040204" pitchFamily="50" charset="-128"/>
              </a:rPr>
              <a:t>製品に</a:t>
            </a:r>
            <a:r>
              <a:rPr kumimoji="1" lang="en-US" altLang="ja-JP" sz="1200">
                <a:solidFill>
                  <a:srgbClr val="0066FF"/>
                </a:solidFill>
                <a:latin typeface="Meiryo UI" panose="020B0604030504040204" pitchFamily="50" charset="-128"/>
                <a:ea typeface="Meiryo UI" panose="020B0604030504040204" pitchFamily="50" charset="-128"/>
              </a:rPr>
              <a:t>ZZ</a:t>
            </a:r>
            <a:r>
              <a:rPr kumimoji="1" lang="ja-JP" altLang="en-US" sz="1200">
                <a:solidFill>
                  <a:srgbClr val="0066FF"/>
                </a:solidFill>
                <a:latin typeface="Meiryo UI" panose="020B0604030504040204" pitchFamily="50" charset="-128"/>
                <a:ea typeface="Meiryo UI" panose="020B0604030504040204" pitchFamily="50" charset="-128"/>
              </a:rPr>
              <a:t>社の</a:t>
            </a:r>
            <a:r>
              <a:rPr kumimoji="1" lang="en-US" altLang="ja-JP" sz="1200">
                <a:solidFill>
                  <a:srgbClr val="0066FF"/>
                </a:solidFill>
                <a:latin typeface="Meiryo UI" panose="020B0604030504040204" pitchFamily="50" charset="-128"/>
                <a:ea typeface="Meiryo UI" panose="020B0604030504040204" pitchFamily="50" charset="-128"/>
              </a:rPr>
              <a:t>XX</a:t>
            </a:r>
            <a:r>
              <a:rPr kumimoji="1" lang="ja-JP" altLang="en-US" sz="1200">
                <a:solidFill>
                  <a:srgbClr val="0066FF"/>
                </a:solidFill>
                <a:latin typeface="Meiryo UI" panose="020B0604030504040204" pitchFamily="50" charset="-128"/>
                <a:ea typeface="Meiryo UI" panose="020B0604030504040204" pitchFamily="50" charset="-128"/>
              </a:rPr>
              <a:t>技術を活用をできないか調査を進めたいと考えていたが、当該技術と親和性がありそうな事業部にも面談に参加してもらった所、別製品に活用したいという意見が出た。</a:t>
            </a:r>
          </a:p>
        </p:txBody>
      </p:sp>
      <p:sp>
        <p:nvSpPr>
          <p:cNvPr id="43" name="正方形/長方形 42">
            <a:extLst>
              <a:ext uri="{FF2B5EF4-FFF2-40B4-BE49-F238E27FC236}">
                <a16:creationId xmlns:a16="http://schemas.microsoft.com/office/drawing/2014/main" id="{670A5326-EE74-53F5-F563-6EF4EDE53B84}"/>
              </a:ext>
            </a:extLst>
          </p:cNvPr>
          <p:cNvSpPr/>
          <p:nvPr/>
        </p:nvSpPr>
        <p:spPr>
          <a:xfrm>
            <a:off x="6507192" y="2400253"/>
            <a:ext cx="388216" cy="211105"/>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050" b="1">
                <a:solidFill>
                  <a:srgbClr val="0066FF"/>
                </a:solidFill>
                <a:latin typeface="Meiryo UI" panose="020B0604030504040204" pitchFamily="50" charset="-128"/>
                <a:ea typeface="Meiryo UI" panose="020B0604030504040204" pitchFamily="50" charset="-128"/>
              </a:rPr>
              <a:t>声掛け</a:t>
            </a:r>
          </a:p>
        </p:txBody>
      </p:sp>
      <p:sp>
        <p:nvSpPr>
          <p:cNvPr id="44" name="正方形/長方形 43">
            <a:extLst>
              <a:ext uri="{FF2B5EF4-FFF2-40B4-BE49-F238E27FC236}">
                <a16:creationId xmlns:a16="http://schemas.microsoft.com/office/drawing/2014/main" id="{3C58C37D-B2BB-35A4-FA33-2161C9ACEF2F}"/>
              </a:ext>
            </a:extLst>
          </p:cNvPr>
          <p:cNvSpPr/>
          <p:nvPr/>
        </p:nvSpPr>
        <p:spPr>
          <a:xfrm>
            <a:off x="6507192" y="3413369"/>
            <a:ext cx="388216" cy="211105"/>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050" b="1">
                <a:solidFill>
                  <a:srgbClr val="0066FF"/>
                </a:solidFill>
                <a:latin typeface="Meiryo UI" panose="020B0604030504040204" pitchFamily="50" charset="-128"/>
                <a:ea typeface="Meiryo UI" panose="020B0604030504040204" pitchFamily="50" charset="-128"/>
              </a:rPr>
              <a:t>面談</a:t>
            </a:r>
          </a:p>
        </p:txBody>
      </p:sp>
      <p:sp>
        <p:nvSpPr>
          <p:cNvPr id="45" name="正方形/長方形 44">
            <a:extLst>
              <a:ext uri="{FF2B5EF4-FFF2-40B4-BE49-F238E27FC236}">
                <a16:creationId xmlns:a16="http://schemas.microsoft.com/office/drawing/2014/main" id="{595A3122-D9A0-22C1-70B1-C3D5CF0F59FC}"/>
              </a:ext>
            </a:extLst>
          </p:cNvPr>
          <p:cNvSpPr/>
          <p:nvPr/>
        </p:nvSpPr>
        <p:spPr>
          <a:xfrm>
            <a:off x="7211884" y="4318224"/>
            <a:ext cx="4272681" cy="817407"/>
          </a:xfrm>
          <a:prstGeom prst="rect">
            <a:avLst/>
          </a:prstGeom>
          <a:noFill/>
          <a:ln w="9525" cap="rnd" cmpd="sng" algn="ctr">
            <a:solidFill>
              <a:srgbClr val="0066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200" dirty="0">
                <a:solidFill>
                  <a:srgbClr val="0066FF"/>
                </a:solidFill>
                <a:latin typeface="Meiryo UI" panose="020B0604030504040204" pitchFamily="50" charset="-128"/>
                <a:ea typeface="Meiryo UI" panose="020B0604030504040204" pitchFamily="50" charset="-128"/>
              </a:rPr>
              <a:t>・</a:t>
            </a:r>
            <a:r>
              <a:rPr kumimoji="1" lang="en-US" altLang="ja-JP" sz="1200" dirty="0">
                <a:solidFill>
                  <a:srgbClr val="0066FF"/>
                </a:solidFill>
                <a:latin typeface="Meiryo UI" panose="020B0604030504040204" pitchFamily="50" charset="-128"/>
                <a:ea typeface="Meiryo UI" panose="020B0604030504040204" pitchFamily="50" charset="-128"/>
              </a:rPr>
              <a:t>YY</a:t>
            </a:r>
            <a:r>
              <a:rPr kumimoji="1" lang="ja-JP" altLang="en-US" sz="1200" dirty="0">
                <a:solidFill>
                  <a:srgbClr val="0066FF"/>
                </a:solidFill>
                <a:latin typeface="Meiryo UI" panose="020B0604030504040204" pitchFamily="50" charset="-128"/>
                <a:ea typeface="Meiryo UI" panose="020B0604030504040204" pitchFamily="50" charset="-128"/>
              </a:rPr>
              <a:t>社との</a:t>
            </a:r>
            <a:r>
              <a:rPr kumimoji="1" lang="en-US" altLang="ja-JP" sz="1200" dirty="0">
                <a:solidFill>
                  <a:srgbClr val="0066FF"/>
                </a:solidFill>
                <a:latin typeface="Meiryo UI" panose="020B0604030504040204" pitchFamily="50" charset="-128"/>
                <a:ea typeface="Meiryo UI" panose="020B0604030504040204" pitchFamily="50" charset="-128"/>
              </a:rPr>
              <a:t>PoC</a:t>
            </a:r>
            <a:r>
              <a:rPr kumimoji="1" lang="ja-JP" altLang="en-US" sz="1200" dirty="0">
                <a:solidFill>
                  <a:srgbClr val="0066FF"/>
                </a:solidFill>
                <a:latin typeface="Meiryo UI" panose="020B0604030504040204" pitchFamily="50" charset="-128"/>
                <a:ea typeface="Meiryo UI" panose="020B0604030504040204" pitchFamily="50" charset="-128"/>
              </a:rPr>
              <a:t>を実施するにあたり、必要な契約書等は政府が公表している</a:t>
            </a:r>
            <a:r>
              <a:rPr kumimoji="1" lang="en-US" altLang="ja-JP" sz="1200" dirty="0">
                <a:solidFill>
                  <a:srgbClr val="0066FF"/>
                </a:solidFill>
                <a:latin typeface="Meiryo UI" panose="020B0604030504040204" pitchFamily="50" charset="-128"/>
                <a:ea typeface="Meiryo UI" panose="020B0604030504040204" pitchFamily="50" charset="-128"/>
              </a:rPr>
              <a:t>OI</a:t>
            </a:r>
            <a:r>
              <a:rPr kumimoji="1" lang="ja-JP" altLang="en-US" sz="1200" dirty="0">
                <a:solidFill>
                  <a:srgbClr val="0066FF"/>
                </a:solidFill>
                <a:latin typeface="Meiryo UI" panose="020B0604030504040204" pitchFamily="50" charset="-128"/>
                <a:ea typeface="Meiryo UI" panose="020B0604030504040204" pitchFamily="50" charset="-128"/>
              </a:rPr>
              <a:t>契約書等を用いたい旨を申し出たころ、承諾頂いた。</a:t>
            </a:r>
            <a:r>
              <a:rPr kumimoji="1" lang="en-US" altLang="ja-JP" sz="1200" dirty="0">
                <a:solidFill>
                  <a:srgbClr val="0066FF"/>
                </a:solidFill>
                <a:latin typeface="Meiryo UI" panose="020B0604030504040204" pitchFamily="50" charset="-128"/>
                <a:ea typeface="Meiryo UI" panose="020B0604030504040204" pitchFamily="50" charset="-128"/>
              </a:rPr>
              <a:t>YY</a:t>
            </a:r>
            <a:r>
              <a:rPr kumimoji="1" lang="ja-JP" altLang="en-US" sz="1200" dirty="0">
                <a:solidFill>
                  <a:srgbClr val="0066FF"/>
                </a:solidFill>
                <a:latin typeface="Meiryo UI" panose="020B0604030504040204" pitchFamily="50" charset="-128"/>
                <a:ea typeface="Meiryo UI" panose="020B0604030504040204" pitchFamily="50" charset="-128"/>
              </a:rPr>
              <a:t>社との</a:t>
            </a:r>
            <a:r>
              <a:rPr kumimoji="1" lang="en-US" altLang="ja-JP" sz="1200" dirty="0">
                <a:solidFill>
                  <a:srgbClr val="0066FF"/>
                </a:solidFill>
                <a:latin typeface="Meiryo UI" panose="020B0604030504040204" pitchFamily="50" charset="-128"/>
                <a:ea typeface="Meiryo UI" panose="020B0604030504040204" pitchFamily="50" charset="-128"/>
              </a:rPr>
              <a:t>PoC</a:t>
            </a:r>
            <a:r>
              <a:rPr kumimoji="1" lang="ja-JP" altLang="en-US" sz="1200" dirty="0">
                <a:solidFill>
                  <a:srgbClr val="0066FF"/>
                </a:solidFill>
                <a:latin typeface="Meiryo UI" panose="020B0604030504040204" pitchFamily="50" charset="-128"/>
                <a:ea typeface="Meiryo UI" panose="020B0604030504040204" pitchFamily="50" charset="-128"/>
              </a:rPr>
              <a:t>を安心して進めることができ、自社としても、</a:t>
            </a:r>
            <a:r>
              <a:rPr kumimoji="1" lang="en-US" altLang="ja-JP" sz="1200" dirty="0">
                <a:solidFill>
                  <a:srgbClr val="0066FF"/>
                </a:solidFill>
                <a:latin typeface="Meiryo UI" panose="020B0604030504040204" pitchFamily="50" charset="-128"/>
                <a:ea typeface="Meiryo UI" panose="020B0604030504040204" pitchFamily="50" charset="-128"/>
              </a:rPr>
              <a:t>YY</a:t>
            </a:r>
            <a:r>
              <a:rPr kumimoji="1" lang="ja-JP" altLang="en-US" sz="1200" dirty="0">
                <a:solidFill>
                  <a:srgbClr val="0066FF"/>
                </a:solidFill>
                <a:latin typeface="Meiryo UI" panose="020B0604030504040204" pitchFamily="50" charset="-128"/>
                <a:ea typeface="Meiryo UI" panose="020B0604030504040204" pitchFamily="50" charset="-128"/>
              </a:rPr>
              <a:t>社において</a:t>
            </a:r>
            <a:endParaRPr kumimoji="1" lang="en-US" altLang="ja-JP" sz="1200" dirty="0">
              <a:solidFill>
                <a:srgbClr val="0066FF"/>
              </a:solidFill>
              <a:latin typeface="Meiryo UI" panose="020B0604030504040204" pitchFamily="50" charset="-128"/>
              <a:ea typeface="Meiryo UI" panose="020B0604030504040204" pitchFamily="50" charset="-128"/>
            </a:endParaRPr>
          </a:p>
          <a:p>
            <a:r>
              <a:rPr kumimoji="1" lang="ja-JP" altLang="en-US" sz="1200" dirty="0">
                <a:solidFill>
                  <a:srgbClr val="0066FF"/>
                </a:solidFill>
                <a:latin typeface="Meiryo UI" panose="020B0604030504040204" pitchFamily="50" charset="-128"/>
                <a:ea typeface="Meiryo UI" panose="020B0604030504040204" pitchFamily="50" charset="-128"/>
              </a:rPr>
              <a:t>自社製品の活用可能性があると判断することができた。</a:t>
            </a:r>
          </a:p>
        </p:txBody>
      </p:sp>
      <p:cxnSp>
        <p:nvCxnSpPr>
          <p:cNvPr id="46" name="直線矢印コネクタ 45">
            <a:extLst>
              <a:ext uri="{FF2B5EF4-FFF2-40B4-BE49-F238E27FC236}">
                <a16:creationId xmlns:a16="http://schemas.microsoft.com/office/drawing/2014/main" id="{CE91D758-51DF-1A64-F386-B1BAE7C6AD90}"/>
              </a:ext>
            </a:extLst>
          </p:cNvPr>
          <p:cNvCxnSpPr>
            <a:cxnSpLocks/>
          </p:cNvCxnSpPr>
          <p:nvPr/>
        </p:nvCxnSpPr>
        <p:spPr>
          <a:xfrm rot="5400000" flipH="1">
            <a:off x="6701302" y="4294848"/>
            <a:ext cx="0" cy="826347"/>
          </a:xfrm>
          <a:prstGeom prst="straightConnector1">
            <a:avLst/>
          </a:prstGeom>
          <a:ln w="9525" cap="rnd">
            <a:solidFill>
              <a:srgbClr val="0066FF"/>
            </a:solidFill>
            <a:prstDash val="solid"/>
            <a:round/>
            <a:headEnd type="triangle"/>
            <a:tailEnd type="triangle"/>
          </a:ln>
        </p:spPr>
        <p:style>
          <a:lnRef idx="1">
            <a:schemeClr val="accent1"/>
          </a:lnRef>
          <a:fillRef idx="0">
            <a:schemeClr val="accent1"/>
          </a:fillRef>
          <a:effectRef idx="0">
            <a:schemeClr val="accent1"/>
          </a:effectRef>
          <a:fontRef idx="minor">
            <a:schemeClr val="tx1"/>
          </a:fontRef>
        </p:style>
      </p:cxnSp>
      <p:sp>
        <p:nvSpPr>
          <p:cNvPr id="47" name="正方形/長方形 46">
            <a:extLst>
              <a:ext uri="{FF2B5EF4-FFF2-40B4-BE49-F238E27FC236}">
                <a16:creationId xmlns:a16="http://schemas.microsoft.com/office/drawing/2014/main" id="{E3A59F9F-452D-3066-318E-BE7D2A1EBFB6}"/>
              </a:ext>
            </a:extLst>
          </p:cNvPr>
          <p:cNvSpPr/>
          <p:nvPr/>
        </p:nvSpPr>
        <p:spPr>
          <a:xfrm>
            <a:off x="1918036" y="4318224"/>
            <a:ext cx="4272681" cy="817407"/>
          </a:xfrm>
          <a:prstGeom prst="rect">
            <a:avLst/>
          </a:prstGeom>
          <a:noFill/>
          <a:ln w="9525" cap="rnd" cmpd="sng" algn="ctr">
            <a:solidFill>
              <a:srgbClr val="0066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200" dirty="0">
                <a:solidFill>
                  <a:srgbClr val="0066FF"/>
                </a:solidFill>
                <a:latin typeface="Meiryo UI" panose="020B0604030504040204" pitchFamily="50" charset="-128"/>
                <a:ea typeface="Meiryo UI" panose="020B0604030504040204" pitchFamily="50" charset="-128"/>
              </a:rPr>
              <a:t>・事業部から依頼があり、実際に進行している</a:t>
            </a:r>
            <a:r>
              <a:rPr kumimoji="1" lang="en-US" altLang="ja-JP" sz="1200" dirty="0">
                <a:solidFill>
                  <a:srgbClr val="0066FF"/>
                </a:solidFill>
                <a:latin typeface="Meiryo UI" panose="020B0604030504040204" pitchFamily="50" charset="-128"/>
                <a:ea typeface="Meiryo UI" panose="020B0604030504040204" pitchFamily="50" charset="-128"/>
              </a:rPr>
              <a:t>XX</a:t>
            </a:r>
            <a:r>
              <a:rPr kumimoji="1" lang="ja-JP" altLang="en-US" sz="1200" dirty="0">
                <a:solidFill>
                  <a:srgbClr val="0066FF"/>
                </a:solidFill>
                <a:latin typeface="Meiryo UI" panose="020B0604030504040204" pitchFamily="50" charset="-128"/>
                <a:ea typeface="Meiryo UI" panose="020B0604030504040204" pitchFamily="50" charset="-128"/>
              </a:rPr>
              <a:t>プロジェクトに、</a:t>
            </a:r>
            <a:r>
              <a:rPr kumimoji="1" lang="en-US" altLang="ja-JP" sz="1200" dirty="0">
                <a:solidFill>
                  <a:srgbClr val="0066FF"/>
                </a:solidFill>
                <a:latin typeface="Meiryo UI" panose="020B0604030504040204" pitchFamily="50" charset="-128"/>
                <a:ea typeface="Meiryo UI" panose="020B0604030504040204" pitchFamily="50" charset="-128"/>
              </a:rPr>
              <a:t>ZZ</a:t>
            </a:r>
            <a:r>
              <a:rPr kumimoji="1" lang="ja-JP" altLang="en-US" sz="1200" dirty="0">
                <a:solidFill>
                  <a:srgbClr val="0066FF"/>
                </a:solidFill>
                <a:latin typeface="Meiryo UI" panose="020B0604030504040204" pitchFamily="50" charset="-128"/>
                <a:ea typeface="Meiryo UI" panose="020B0604030504040204" pitchFamily="50" charset="-128"/>
              </a:rPr>
              <a:t>社の技術が活用できるか試すことに決めた。</a:t>
            </a:r>
            <a:r>
              <a:rPr kumimoji="1" lang="en-US" altLang="ja-JP" sz="1200" dirty="0">
                <a:solidFill>
                  <a:srgbClr val="0066FF"/>
                </a:solidFill>
                <a:latin typeface="Meiryo UI" panose="020B0604030504040204" pitchFamily="50" charset="-128"/>
                <a:ea typeface="Meiryo UI" panose="020B0604030504040204" pitchFamily="50" charset="-128"/>
              </a:rPr>
              <a:t>PoC</a:t>
            </a:r>
            <a:r>
              <a:rPr kumimoji="1" lang="ja-JP" altLang="en-US" sz="1200" dirty="0">
                <a:solidFill>
                  <a:srgbClr val="0066FF"/>
                </a:solidFill>
                <a:latin typeface="Meiryo UI" panose="020B0604030504040204" pitchFamily="50" charset="-128"/>
                <a:ea typeface="Meiryo UI" panose="020B0604030504040204" pitchFamily="50" charset="-128"/>
              </a:rPr>
              <a:t>として、三か月のプロジェクトを有償で実施し、</a:t>
            </a:r>
            <a:r>
              <a:rPr kumimoji="1" lang="en-US" altLang="ja-JP" sz="1200" dirty="0">
                <a:solidFill>
                  <a:srgbClr val="0066FF"/>
                </a:solidFill>
                <a:latin typeface="Meiryo UI" panose="020B0604030504040204" pitchFamily="50" charset="-128"/>
                <a:ea typeface="Meiryo UI" panose="020B0604030504040204" pitchFamily="50" charset="-128"/>
              </a:rPr>
              <a:t>XX</a:t>
            </a:r>
            <a:r>
              <a:rPr kumimoji="1" lang="ja-JP" altLang="en-US" sz="1200" dirty="0">
                <a:solidFill>
                  <a:srgbClr val="0066FF"/>
                </a:solidFill>
                <a:latin typeface="Meiryo UI" panose="020B0604030504040204" pitchFamily="50" charset="-128"/>
                <a:ea typeface="Meiryo UI" panose="020B0604030504040204" pitchFamily="50" charset="-128"/>
              </a:rPr>
              <a:t>の成果を得ることができた。</a:t>
            </a:r>
          </a:p>
        </p:txBody>
      </p:sp>
      <p:sp>
        <p:nvSpPr>
          <p:cNvPr id="48" name="正方形/長方形 47">
            <a:extLst>
              <a:ext uri="{FF2B5EF4-FFF2-40B4-BE49-F238E27FC236}">
                <a16:creationId xmlns:a16="http://schemas.microsoft.com/office/drawing/2014/main" id="{F360578A-68C0-AB39-0333-73AE11EDF6FE}"/>
              </a:ext>
            </a:extLst>
          </p:cNvPr>
          <p:cNvSpPr/>
          <p:nvPr/>
        </p:nvSpPr>
        <p:spPr>
          <a:xfrm>
            <a:off x="6507192" y="4464364"/>
            <a:ext cx="388216" cy="211105"/>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050" b="1">
                <a:solidFill>
                  <a:srgbClr val="0066FF"/>
                </a:solidFill>
                <a:latin typeface="Meiryo UI" panose="020B0604030504040204" pitchFamily="50" charset="-128"/>
                <a:ea typeface="Meiryo UI" panose="020B0604030504040204" pitchFamily="50" charset="-128"/>
              </a:rPr>
              <a:t>PoC</a:t>
            </a:r>
            <a:r>
              <a:rPr kumimoji="1" lang="ja-JP" altLang="en-US" sz="1050" b="1">
                <a:solidFill>
                  <a:srgbClr val="0066FF"/>
                </a:solidFill>
                <a:latin typeface="Meiryo UI" panose="020B0604030504040204" pitchFamily="50" charset="-128"/>
                <a:ea typeface="Meiryo UI" panose="020B0604030504040204" pitchFamily="50" charset="-128"/>
              </a:rPr>
              <a:t>実施</a:t>
            </a:r>
          </a:p>
        </p:txBody>
      </p:sp>
      <p:sp>
        <p:nvSpPr>
          <p:cNvPr id="49" name="正方形/長方形 48">
            <a:extLst>
              <a:ext uri="{FF2B5EF4-FFF2-40B4-BE49-F238E27FC236}">
                <a16:creationId xmlns:a16="http://schemas.microsoft.com/office/drawing/2014/main" id="{041A5A2A-AAA7-7469-68C5-D8526A31333C}"/>
              </a:ext>
            </a:extLst>
          </p:cNvPr>
          <p:cNvSpPr/>
          <p:nvPr/>
        </p:nvSpPr>
        <p:spPr>
          <a:xfrm>
            <a:off x="7211884" y="5351922"/>
            <a:ext cx="4272681" cy="817407"/>
          </a:xfrm>
          <a:prstGeom prst="rect">
            <a:avLst/>
          </a:prstGeom>
          <a:noFill/>
          <a:ln w="9525" cap="rnd" cmpd="sng" algn="ctr">
            <a:solidFill>
              <a:srgbClr val="0066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200" dirty="0">
                <a:solidFill>
                  <a:srgbClr val="0066FF"/>
                </a:solidFill>
                <a:latin typeface="Meiryo UI" panose="020B0604030504040204" pitchFamily="50" charset="-128"/>
                <a:ea typeface="Meiryo UI" panose="020B0604030504040204" pitchFamily="50" charset="-128"/>
              </a:rPr>
              <a:t>・以前</a:t>
            </a:r>
            <a:r>
              <a:rPr kumimoji="1" lang="en-US" altLang="ja-JP" sz="1200" dirty="0">
                <a:solidFill>
                  <a:srgbClr val="0066FF"/>
                </a:solidFill>
                <a:latin typeface="Meiryo UI" panose="020B0604030504040204" pitchFamily="50" charset="-128"/>
                <a:ea typeface="Meiryo UI" panose="020B0604030504040204" pitchFamily="50" charset="-128"/>
              </a:rPr>
              <a:t>PoC</a:t>
            </a:r>
            <a:r>
              <a:rPr kumimoji="1" lang="ja-JP" altLang="en-US" sz="1200" dirty="0">
                <a:solidFill>
                  <a:srgbClr val="0066FF"/>
                </a:solidFill>
                <a:latin typeface="Meiryo UI" panose="020B0604030504040204" pitchFamily="50" charset="-128"/>
                <a:ea typeface="Meiryo UI" panose="020B0604030504040204" pitchFamily="50" charset="-128"/>
              </a:rPr>
              <a:t>に取り組んだ</a:t>
            </a:r>
            <a:r>
              <a:rPr kumimoji="1" lang="en-US" altLang="ja-JP" sz="1200" dirty="0">
                <a:solidFill>
                  <a:srgbClr val="0066FF"/>
                </a:solidFill>
                <a:latin typeface="Meiryo UI" panose="020B0604030504040204" pitchFamily="50" charset="-128"/>
                <a:ea typeface="Meiryo UI" panose="020B0604030504040204" pitchFamily="50" charset="-128"/>
              </a:rPr>
              <a:t>YY</a:t>
            </a:r>
            <a:r>
              <a:rPr kumimoji="1" lang="ja-JP" altLang="en-US" sz="1200" dirty="0">
                <a:solidFill>
                  <a:srgbClr val="0066FF"/>
                </a:solidFill>
                <a:latin typeface="Meiryo UI" panose="020B0604030504040204" pitchFamily="50" charset="-128"/>
                <a:ea typeface="Meiryo UI" panose="020B0604030504040204" pitchFamily="50" charset="-128"/>
              </a:rPr>
              <a:t>社から、今度は別製品に関しても購入の意向があることが示された。</a:t>
            </a:r>
            <a:r>
              <a:rPr kumimoji="1" lang="en-US" altLang="ja-JP" sz="1200" dirty="0">
                <a:solidFill>
                  <a:srgbClr val="0066FF"/>
                </a:solidFill>
                <a:latin typeface="Meiryo UI" panose="020B0604030504040204" pitchFamily="50" charset="-128"/>
                <a:ea typeface="Meiryo UI" panose="020B0604030504040204" pitchFamily="50" charset="-128"/>
              </a:rPr>
              <a:t>YY</a:t>
            </a:r>
            <a:r>
              <a:rPr kumimoji="1" lang="ja-JP" altLang="en-US" sz="1200" dirty="0">
                <a:solidFill>
                  <a:srgbClr val="0066FF"/>
                </a:solidFill>
                <a:latin typeface="Meiryo UI" panose="020B0604030504040204" pitchFamily="50" charset="-128"/>
                <a:ea typeface="Meiryo UI" panose="020B0604030504040204" pitchFamily="50" charset="-128"/>
              </a:rPr>
              <a:t>社に購入・調達の意思決定をしてもらうために、試作品の製作やカスタマイズに取り組むことにした。</a:t>
            </a:r>
            <a:endParaRPr kumimoji="1" lang="en-US" altLang="ja-JP" sz="1200" dirty="0">
              <a:solidFill>
                <a:srgbClr val="0066FF"/>
              </a:solidFill>
              <a:latin typeface="Meiryo UI" panose="020B0604030504040204" pitchFamily="50" charset="-128"/>
              <a:ea typeface="Meiryo UI" panose="020B0604030504040204" pitchFamily="50" charset="-128"/>
            </a:endParaRPr>
          </a:p>
        </p:txBody>
      </p:sp>
      <p:cxnSp>
        <p:nvCxnSpPr>
          <p:cNvPr id="50" name="直線矢印コネクタ 49">
            <a:extLst>
              <a:ext uri="{FF2B5EF4-FFF2-40B4-BE49-F238E27FC236}">
                <a16:creationId xmlns:a16="http://schemas.microsoft.com/office/drawing/2014/main" id="{F2439CAD-704C-0E63-307D-4B3E8FC4896B}"/>
              </a:ext>
            </a:extLst>
          </p:cNvPr>
          <p:cNvCxnSpPr>
            <a:cxnSpLocks/>
          </p:cNvCxnSpPr>
          <p:nvPr/>
        </p:nvCxnSpPr>
        <p:spPr>
          <a:xfrm rot="16200000">
            <a:off x="6701302" y="5324632"/>
            <a:ext cx="0" cy="826347"/>
          </a:xfrm>
          <a:prstGeom prst="straightConnector1">
            <a:avLst/>
          </a:prstGeom>
          <a:ln w="9525" cap="rnd">
            <a:solidFill>
              <a:srgbClr val="0066FF"/>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51" name="正方形/長方形 50">
            <a:extLst>
              <a:ext uri="{FF2B5EF4-FFF2-40B4-BE49-F238E27FC236}">
                <a16:creationId xmlns:a16="http://schemas.microsoft.com/office/drawing/2014/main" id="{A68ECF70-A348-F11A-8E07-8A16BEB74DB7}"/>
              </a:ext>
            </a:extLst>
          </p:cNvPr>
          <p:cNvSpPr/>
          <p:nvPr/>
        </p:nvSpPr>
        <p:spPr>
          <a:xfrm>
            <a:off x="1918036" y="5351922"/>
            <a:ext cx="4272681" cy="817407"/>
          </a:xfrm>
          <a:prstGeom prst="rect">
            <a:avLst/>
          </a:prstGeom>
          <a:noFill/>
          <a:ln w="9525" cap="rnd" cmpd="sng" algn="ctr">
            <a:solidFill>
              <a:srgbClr val="0066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200" dirty="0">
                <a:solidFill>
                  <a:srgbClr val="0066FF"/>
                </a:solidFill>
                <a:latin typeface="Meiryo UI" panose="020B0604030504040204" pitchFamily="50" charset="-128"/>
                <a:ea typeface="Meiryo UI" panose="020B0604030504040204" pitchFamily="50" charset="-128"/>
              </a:rPr>
              <a:t>・以前</a:t>
            </a:r>
            <a:r>
              <a:rPr kumimoji="1" lang="en-US" altLang="ja-JP" sz="1200" dirty="0">
                <a:solidFill>
                  <a:srgbClr val="0066FF"/>
                </a:solidFill>
                <a:latin typeface="Meiryo UI" panose="020B0604030504040204" pitchFamily="50" charset="-128"/>
                <a:ea typeface="Meiryo UI" panose="020B0604030504040204" pitchFamily="50" charset="-128"/>
              </a:rPr>
              <a:t>PoC</a:t>
            </a:r>
            <a:r>
              <a:rPr kumimoji="1" lang="ja-JP" altLang="en-US" sz="1200" dirty="0">
                <a:solidFill>
                  <a:srgbClr val="0066FF"/>
                </a:solidFill>
                <a:latin typeface="Meiryo UI" panose="020B0604030504040204" pitchFamily="50" charset="-128"/>
                <a:ea typeface="Meiryo UI" panose="020B0604030504040204" pitchFamily="50" charset="-128"/>
              </a:rPr>
              <a:t>で試したものと近い別製品についても、自社製品への組み込みが可能か調査することに決めた。</a:t>
            </a:r>
            <a:r>
              <a:rPr kumimoji="1" lang="en-US" altLang="ja-JP" sz="1200" dirty="0">
                <a:solidFill>
                  <a:srgbClr val="0066FF"/>
                </a:solidFill>
                <a:latin typeface="Meiryo UI" panose="020B0604030504040204" pitchFamily="50" charset="-128"/>
                <a:ea typeface="Meiryo UI" panose="020B0604030504040204" pitchFamily="50" charset="-128"/>
              </a:rPr>
              <a:t>YY</a:t>
            </a:r>
            <a:r>
              <a:rPr kumimoji="1" lang="ja-JP" altLang="en-US" sz="1200" dirty="0">
                <a:solidFill>
                  <a:srgbClr val="0066FF"/>
                </a:solidFill>
                <a:latin typeface="Meiryo UI" panose="020B0604030504040204" pitchFamily="50" charset="-128"/>
                <a:ea typeface="Meiryo UI" panose="020B0604030504040204" pitchFamily="50" charset="-128"/>
              </a:rPr>
              <a:t>社と検証や追加カスタマイズをして調達・購買を行うために、初期購買趣意書を作成して大企業調達事業の</a:t>
            </a:r>
            <a:r>
              <a:rPr kumimoji="1" lang="en-US" altLang="ja-JP" sz="1200" dirty="0" err="1">
                <a:solidFill>
                  <a:srgbClr val="0066FF"/>
                </a:solidFill>
                <a:latin typeface="Meiryo UI" panose="020B0604030504040204" pitchFamily="50" charset="-128"/>
                <a:ea typeface="Meiryo UI" panose="020B0604030504040204" pitchFamily="50" charset="-128"/>
              </a:rPr>
              <a:t>PoP</a:t>
            </a:r>
            <a:r>
              <a:rPr kumimoji="1" lang="ja-JP" altLang="en-US" sz="1200" dirty="0">
                <a:solidFill>
                  <a:srgbClr val="0066FF"/>
                </a:solidFill>
                <a:latin typeface="Meiryo UI" panose="020B0604030504040204" pitchFamily="50" charset="-128"/>
                <a:ea typeface="Meiryo UI" panose="020B0604030504040204" pitchFamily="50" charset="-128"/>
              </a:rPr>
              <a:t>フェーズに応募した。</a:t>
            </a:r>
          </a:p>
        </p:txBody>
      </p:sp>
      <p:sp>
        <p:nvSpPr>
          <p:cNvPr id="52" name="正方形/長方形 51">
            <a:extLst>
              <a:ext uri="{FF2B5EF4-FFF2-40B4-BE49-F238E27FC236}">
                <a16:creationId xmlns:a16="http://schemas.microsoft.com/office/drawing/2014/main" id="{37961545-F229-6FD1-6FF7-F81CC2BA593E}"/>
              </a:ext>
            </a:extLst>
          </p:cNvPr>
          <p:cNvSpPr/>
          <p:nvPr/>
        </p:nvSpPr>
        <p:spPr>
          <a:xfrm>
            <a:off x="6507192" y="5423812"/>
            <a:ext cx="388216" cy="211105"/>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050" b="1">
                <a:solidFill>
                  <a:srgbClr val="0066FF"/>
                </a:solidFill>
                <a:latin typeface="Meiryo UI" panose="020B0604030504040204" pitchFamily="50" charset="-128"/>
                <a:ea typeface="Meiryo UI" panose="020B0604030504040204" pitchFamily="50" charset="-128"/>
              </a:rPr>
              <a:t>初期購買趣意書</a:t>
            </a:r>
            <a:endParaRPr kumimoji="1" lang="en-US" altLang="ja-JP" sz="1050" b="1">
              <a:solidFill>
                <a:srgbClr val="0066FF"/>
              </a:solidFill>
              <a:latin typeface="Meiryo UI" panose="020B0604030504040204" pitchFamily="50" charset="-128"/>
              <a:ea typeface="Meiryo UI" panose="020B0604030504040204" pitchFamily="50" charset="-128"/>
            </a:endParaRPr>
          </a:p>
          <a:p>
            <a:pPr algn="ctr"/>
            <a:r>
              <a:rPr kumimoji="1" lang="ja-JP" altLang="en-US" sz="1050" b="1">
                <a:solidFill>
                  <a:srgbClr val="0066FF"/>
                </a:solidFill>
                <a:latin typeface="Meiryo UI" panose="020B0604030504040204" pitchFamily="50" charset="-128"/>
                <a:ea typeface="Meiryo UI" panose="020B0604030504040204" pitchFamily="50" charset="-128"/>
              </a:rPr>
              <a:t>提示</a:t>
            </a:r>
          </a:p>
        </p:txBody>
      </p:sp>
      <p:cxnSp>
        <p:nvCxnSpPr>
          <p:cNvPr id="58" name="直線コネクタ 57">
            <a:extLst>
              <a:ext uri="{FF2B5EF4-FFF2-40B4-BE49-F238E27FC236}">
                <a16:creationId xmlns:a16="http://schemas.microsoft.com/office/drawing/2014/main" id="{3CF39214-957B-E404-0A45-57D6EA004C3D}"/>
              </a:ext>
            </a:extLst>
          </p:cNvPr>
          <p:cNvCxnSpPr>
            <a:cxnSpLocks/>
          </p:cNvCxnSpPr>
          <p:nvPr/>
        </p:nvCxnSpPr>
        <p:spPr>
          <a:xfrm>
            <a:off x="1307286" y="4455260"/>
            <a:ext cx="610748" cy="0"/>
          </a:xfrm>
          <a:prstGeom prst="line">
            <a:avLst/>
          </a:prstGeom>
          <a:ln w="9525" cap="rnd">
            <a:solidFill>
              <a:srgbClr val="0066FF"/>
            </a:solidFill>
            <a:prstDash val="sysDash"/>
            <a:round/>
          </a:ln>
        </p:spPr>
        <p:style>
          <a:lnRef idx="1">
            <a:schemeClr val="accent1"/>
          </a:lnRef>
          <a:fillRef idx="0">
            <a:schemeClr val="accent1"/>
          </a:fillRef>
          <a:effectRef idx="0">
            <a:schemeClr val="accent1"/>
          </a:effectRef>
          <a:fontRef idx="minor">
            <a:schemeClr val="tx1"/>
          </a:fontRef>
        </p:style>
      </p:cxnSp>
      <p:sp>
        <p:nvSpPr>
          <p:cNvPr id="59" name="正方形/長方形 58">
            <a:extLst>
              <a:ext uri="{FF2B5EF4-FFF2-40B4-BE49-F238E27FC236}">
                <a16:creationId xmlns:a16="http://schemas.microsoft.com/office/drawing/2014/main" id="{AEB927D2-FC18-6E72-A346-DA72A4F47762}"/>
              </a:ext>
            </a:extLst>
          </p:cNvPr>
          <p:cNvSpPr/>
          <p:nvPr/>
        </p:nvSpPr>
        <p:spPr>
          <a:xfrm>
            <a:off x="849804" y="4349708"/>
            <a:ext cx="388216" cy="211105"/>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050">
                <a:solidFill>
                  <a:srgbClr val="0066FF"/>
                </a:solidFill>
                <a:latin typeface="Meiryo UI" panose="020B0604030504040204" pitchFamily="50" charset="-128"/>
                <a:ea typeface="Meiryo UI" panose="020B0604030504040204" pitchFamily="50" charset="-128"/>
              </a:rPr>
              <a:t>20XX/X</a:t>
            </a:r>
            <a:endParaRPr kumimoji="1" lang="ja-JP" altLang="en-US" sz="1050">
              <a:solidFill>
                <a:srgbClr val="0066FF"/>
              </a:solidFill>
              <a:latin typeface="Meiryo UI" panose="020B0604030504040204" pitchFamily="50" charset="-128"/>
              <a:ea typeface="Meiryo UI" panose="020B0604030504040204" pitchFamily="50" charset="-128"/>
            </a:endParaRPr>
          </a:p>
        </p:txBody>
      </p:sp>
      <p:cxnSp>
        <p:nvCxnSpPr>
          <p:cNvPr id="60" name="直線コネクタ 59">
            <a:extLst>
              <a:ext uri="{FF2B5EF4-FFF2-40B4-BE49-F238E27FC236}">
                <a16:creationId xmlns:a16="http://schemas.microsoft.com/office/drawing/2014/main" id="{75043A5C-9046-1A8E-3E49-86B9563DE2FA}"/>
              </a:ext>
            </a:extLst>
          </p:cNvPr>
          <p:cNvCxnSpPr>
            <a:cxnSpLocks/>
          </p:cNvCxnSpPr>
          <p:nvPr/>
        </p:nvCxnSpPr>
        <p:spPr>
          <a:xfrm>
            <a:off x="1307286" y="3441488"/>
            <a:ext cx="610748" cy="0"/>
          </a:xfrm>
          <a:prstGeom prst="line">
            <a:avLst/>
          </a:prstGeom>
          <a:ln w="9525" cap="rnd">
            <a:solidFill>
              <a:srgbClr val="0066FF"/>
            </a:solidFill>
            <a:prstDash val="sysDash"/>
            <a:round/>
          </a:ln>
        </p:spPr>
        <p:style>
          <a:lnRef idx="1">
            <a:schemeClr val="accent1"/>
          </a:lnRef>
          <a:fillRef idx="0">
            <a:schemeClr val="accent1"/>
          </a:fillRef>
          <a:effectRef idx="0">
            <a:schemeClr val="accent1"/>
          </a:effectRef>
          <a:fontRef idx="minor">
            <a:schemeClr val="tx1"/>
          </a:fontRef>
        </p:style>
      </p:cxnSp>
      <p:sp>
        <p:nvSpPr>
          <p:cNvPr id="61" name="正方形/長方形 60">
            <a:extLst>
              <a:ext uri="{FF2B5EF4-FFF2-40B4-BE49-F238E27FC236}">
                <a16:creationId xmlns:a16="http://schemas.microsoft.com/office/drawing/2014/main" id="{0723A197-6DD7-6F7B-CBB2-03F682DBFC42}"/>
              </a:ext>
            </a:extLst>
          </p:cNvPr>
          <p:cNvSpPr/>
          <p:nvPr/>
        </p:nvSpPr>
        <p:spPr>
          <a:xfrm>
            <a:off x="849804" y="3335936"/>
            <a:ext cx="388216" cy="211105"/>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050">
                <a:solidFill>
                  <a:srgbClr val="0066FF"/>
                </a:solidFill>
                <a:latin typeface="Meiryo UI" panose="020B0604030504040204" pitchFamily="50" charset="-128"/>
                <a:ea typeface="Meiryo UI" panose="020B0604030504040204" pitchFamily="50" charset="-128"/>
              </a:rPr>
              <a:t>20XX/X</a:t>
            </a:r>
            <a:endParaRPr kumimoji="1" lang="ja-JP" altLang="en-US" sz="1050">
              <a:solidFill>
                <a:srgbClr val="0066FF"/>
              </a:solidFill>
              <a:latin typeface="Meiryo UI" panose="020B0604030504040204" pitchFamily="50" charset="-128"/>
              <a:ea typeface="Meiryo UI" panose="020B0604030504040204" pitchFamily="50" charset="-128"/>
            </a:endParaRPr>
          </a:p>
        </p:txBody>
      </p:sp>
      <p:sp>
        <p:nvSpPr>
          <p:cNvPr id="22" name="Title 1">
            <a:extLst>
              <a:ext uri="{FF2B5EF4-FFF2-40B4-BE49-F238E27FC236}">
                <a16:creationId xmlns:a16="http://schemas.microsoft.com/office/drawing/2014/main" id="{8EF605F6-7623-5F4A-8CD7-DF0D9A1782B0}"/>
              </a:ext>
            </a:extLst>
          </p:cNvPr>
          <p:cNvSpPr txBox="1">
            <a:spLocks/>
          </p:cNvSpPr>
          <p:nvPr/>
        </p:nvSpPr>
        <p:spPr>
          <a:xfrm>
            <a:off x="11136922" y="-1626"/>
            <a:ext cx="1055077" cy="230551"/>
          </a:xfrm>
          <a:prstGeom prst="rect">
            <a:avLst/>
          </a:prstGeom>
          <a:solidFill>
            <a:srgbClr val="0070C0"/>
          </a:solidFill>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ja-JP" altLang="en-US" sz="1400">
                <a:solidFill>
                  <a:schemeClr val="bg1"/>
                </a:solidFill>
              </a:rPr>
              <a:t>大企業等</a:t>
            </a:r>
          </a:p>
        </p:txBody>
      </p:sp>
      <p:sp>
        <p:nvSpPr>
          <p:cNvPr id="24" name="Title 1">
            <a:extLst>
              <a:ext uri="{FF2B5EF4-FFF2-40B4-BE49-F238E27FC236}">
                <a16:creationId xmlns:a16="http://schemas.microsoft.com/office/drawing/2014/main" id="{668F22C0-4B10-020F-53DD-7EC60D7EE167}"/>
              </a:ext>
            </a:extLst>
          </p:cNvPr>
          <p:cNvSpPr txBox="1">
            <a:spLocks/>
          </p:cNvSpPr>
          <p:nvPr/>
        </p:nvSpPr>
        <p:spPr>
          <a:xfrm>
            <a:off x="11136922" y="228925"/>
            <a:ext cx="1055077" cy="230551"/>
          </a:xfrm>
          <a:prstGeom prst="rect">
            <a:avLst/>
          </a:prstGeom>
          <a:solidFill>
            <a:srgbClr val="FF0000"/>
          </a:solidFill>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ja-JP" altLang="en-US" sz="1400">
                <a:solidFill>
                  <a:schemeClr val="bg1"/>
                </a:solidFill>
              </a:rPr>
              <a:t>スタートアップ</a:t>
            </a:r>
          </a:p>
        </p:txBody>
      </p:sp>
      <p:sp>
        <p:nvSpPr>
          <p:cNvPr id="26" name="Title 6">
            <a:extLst>
              <a:ext uri="{FF2B5EF4-FFF2-40B4-BE49-F238E27FC236}">
                <a16:creationId xmlns:a16="http://schemas.microsoft.com/office/drawing/2014/main" id="{A0F4325B-15EC-BD71-7423-CA4A0C4A5A75}"/>
              </a:ext>
            </a:extLst>
          </p:cNvPr>
          <p:cNvSpPr txBox="1">
            <a:spLocks/>
          </p:cNvSpPr>
          <p:nvPr/>
        </p:nvSpPr>
        <p:spPr bwMode="blackWhite">
          <a:xfrm>
            <a:off x="263525" y="773418"/>
            <a:ext cx="11652241" cy="791737"/>
          </a:xfrm>
          <a:prstGeom prst="rect">
            <a:avLst/>
          </a:prstGeom>
        </p:spPr>
        <p:txBody>
          <a:bodyPr vert="horz" wrap="square" lIns="72000" tIns="72000" rIns="72000" bIns="72000" rtlCol="0" anchor="t">
            <a:sp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216000" indent="-144000">
              <a:lnSpc>
                <a:spcPct val="100000"/>
              </a:lnSpc>
              <a:spcBef>
                <a:spcPts val="0"/>
              </a:spcBef>
              <a:buFont typeface="Arial" panose="020B0604020202020204" pitchFamily="34" charset="0"/>
              <a:buChar char="•"/>
            </a:pPr>
            <a:r>
              <a:rPr kumimoji="1" lang="ja-JP" altLang="en-US" sz="1400">
                <a:solidFill>
                  <a:srgbClr val="0066FF"/>
                </a:solidFill>
              </a:rPr>
              <a:t>大企業等とスタートアップの関係構築の経緯について、マッチングに至った背景やこれまでの共同での取り組み等を記載してください。下記はサンプル図のため時間軸の粒度・ボックスの数・記載の仕方は適宜変更していただいて構いませんが、</a:t>
            </a:r>
            <a:r>
              <a:rPr kumimoji="1" lang="ja-JP" altLang="en-US" sz="1400" b="1" u="sng">
                <a:solidFill>
                  <a:srgbClr val="0066FF"/>
                </a:solidFill>
              </a:rPr>
              <a:t>時間軸</a:t>
            </a:r>
            <a:r>
              <a:rPr kumimoji="1" lang="ja-JP" altLang="en-US" sz="1400">
                <a:solidFill>
                  <a:srgbClr val="0066FF"/>
                </a:solidFill>
              </a:rPr>
              <a:t>、</a:t>
            </a:r>
            <a:r>
              <a:rPr kumimoji="1" lang="ja-JP" altLang="en-US" sz="1400" b="1" u="sng">
                <a:solidFill>
                  <a:srgbClr val="0066FF"/>
                </a:solidFill>
              </a:rPr>
              <a:t>大企業等とスタートアップがそれぞれ実施したこと</a:t>
            </a:r>
            <a:r>
              <a:rPr kumimoji="1" lang="ja-JP" altLang="en-US" sz="1400">
                <a:solidFill>
                  <a:srgbClr val="0066FF"/>
                </a:solidFill>
              </a:rPr>
              <a:t>、</a:t>
            </a:r>
            <a:r>
              <a:rPr kumimoji="1" lang="ja-JP" altLang="en-US" sz="1400" b="1" u="sng">
                <a:solidFill>
                  <a:srgbClr val="0066FF"/>
                </a:solidFill>
              </a:rPr>
              <a:t>どちら側が働きかけたかを説明する矢印</a:t>
            </a:r>
            <a:r>
              <a:rPr kumimoji="1" lang="ja-JP" altLang="en-US" sz="1400">
                <a:solidFill>
                  <a:srgbClr val="0066FF"/>
                </a:solidFill>
              </a:rPr>
              <a:t>は記載するようにしてください。また、仲介者や調整役がいる場合は適宜追加してください。</a:t>
            </a:r>
            <a:endParaRPr kumimoji="1" lang="en-US" altLang="ja-JP" sz="1400">
              <a:solidFill>
                <a:srgbClr val="0066FF"/>
              </a:solidFill>
            </a:endParaRPr>
          </a:p>
        </p:txBody>
      </p:sp>
      <p:sp>
        <p:nvSpPr>
          <p:cNvPr id="5" name="矢印: 五方向 4">
            <a:extLst>
              <a:ext uri="{FF2B5EF4-FFF2-40B4-BE49-F238E27FC236}">
                <a16:creationId xmlns:a16="http://schemas.microsoft.com/office/drawing/2014/main" id="{0B49A3F8-8D33-CEED-F652-3BA90A83FB4E}"/>
              </a:ext>
            </a:extLst>
          </p:cNvPr>
          <p:cNvSpPr/>
          <p:nvPr/>
        </p:nvSpPr>
        <p:spPr>
          <a:xfrm>
            <a:off x="3420155"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推進体制</a:t>
            </a:r>
          </a:p>
        </p:txBody>
      </p:sp>
      <p:sp>
        <p:nvSpPr>
          <p:cNvPr id="7" name="矢印: 五方向 6">
            <a:extLst>
              <a:ext uri="{FF2B5EF4-FFF2-40B4-BE49-F238E27FC236}">
                <a16:creationId xmlns:a16="http://schemas.microsoft.com/office/drawing/2014/main" id="{4872063A-E39B-B600-CE6A-58CD3C71CDFA}"/>
              </a:ext>
            </a:extLst>
          </p:cNvPr>
          <p:cNvSpPr/>
          <p:nvPr/>
        </p:nvSpPr>
        <p:spPr>
          <a:xfrm>
            <a:off x="3931576"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課題特定</a:t>
            </a:r>
          </a:p>
        </p:txBody>
      </p:sp>
      <p:sp>
        <p:nvSpPr>
          <p:cNvPr id="19" name="矢印: 五方向 18">
            <a:extLst>
              <a:ext uri="{FF2B5EF4-FFF2-40B4-BE49-F238E27FC236}">
                <a16:creationId xmlns:a16="http://schemas.microsoft.com/office/drawing/2014/main" id="{E8C5FCB9-77CE-068D-2147-F84AA39B3E89}"/>
              </a:ext>
            </a:extLst>
          </p:cNvPr>
          <p:cNvSpPr/>
          <p:nvPr/>
        </p:nvSpPr>
        <p:spPr>
          <a:xfrm>
            <a:off x="4954418"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初期購買</a:t>
            </a:r>
            <a:endParaRPr kumimoji="1" lang="en-US" altLang="ja-JP" sz="800">
              <a:solidFill>
                <a:schemeClr val="tx1">
                  <a:lumMod val="85000"/>
                  <a:lumOff val="15000"/>
                </a:schemeClr>
              </a:solidFill>
              <a:latin typeface="Meiryo UI" panose="020B0604030504040204" pitchFamily="50" charset="-128"/>
              <a:ea typeface="Meiryo UI" panose="020B0604030504040204" pitchFamily="50" charset="-128"/>
            </a:endParaRPr>
          </a:p>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・検証</a:t>
            </a:r>
          </a:p>
        </p:txBody>
      </p:sp>
      <p:sp>
        <p:nvSpPr>
          <p:cNvPr id="21" name="矢印: 五方向 20">
            <a:extLst>
              <a:ext uri="{FF2B5EF4-FFF2-40B4-BE49-F238E27FC236}">
                <a16:creationId xmlns:a16="http://schemas.microsoft.com/office/drawing/2014/main" id="{9F4B4D0B-7197-83CD-D393-414CCB3112A8}"/>
              </a:ext>
            </a:extLst>
          </p:cNvPr>
          <p:cNvSpPr/>
          <p:nvPr/>
        </p:nvSpPr>
        <p:spPr>
          <a:xfrm>
            <a:off x="6488680"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本格採用</a:t>
            </a:r>
            <a:endParaRPr kumimoji="1" lang="en-US" altLang="ja-JP" sz="800">
              <a:solidFill>
                <a:schemeClr val="tx1">
                  <a:lumMod val="85000"/>
                  <a:lumOff val="15000"/>
                </a:schemeClr>
              </a:solidFill>
              <a:latin typeface="Meiryo UI" panose="020B0604030504040204" pitchFamily="50" charset="-128"/>
              <a:ea typeface="Meiryo UI" panose="020B0604030504040204" pitchFamily="50" charset="-128"/>
            </a:endParaRPr>
          </a:p>
        </p:txBody>
      </p:sp>
      <p:sp>
        <p:nvSpPr>
          <p:cNvPr id="33" name="矢印: 五方向 32">
            <a:extLst>
              <a:ext uri="{FF2B5EF4-FFF2-40B4-BE49-F238E27FC236}">
                <a16:creationId xmlns:a16="http://schemas.microsoft.com/office/drawing/2014/main" id="{1ABDFB82-E5F1-ED40-BC47-268019956BFB}"/>
              </a:ext>
            </a:extLst>
          </p:cNvPr>
          <p:cNvSpPr/>
          <p:nvPr/>
        </p:nvSpPr>
        <p:spPr>
          <a:xfrm>
            <a:off x="5465839" y="-4281"/>
            <a:ext cx="481125" cy="1152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800">
                <a:solidFill>
                  <a:schemeClr val="tx1">
                    <a:lumMod val="85000"/>
                    <a:lumOff val="15000"/>
                  </a:schemeClr>
                </a:solidFill>
                <a:latin typeface="Meiryo UI" panose="020B0604030504040204" pitchFamily="50" charset="-128"/>
                <a:ea typeface="Meiryo UI" panose="020B0604030504040204" pitchFamily="50" charset="-128"/>
              </a:rPr>
              <a:t>PoC</a:t>
            </a:r>
          </a:p>
        </p:txBody>
      </p:sp>
      <p:sp>
        <p:nvSpPr>
          <p:cNvPr id="53" name="矢印: 五方向 52">
            <a:extLst>
              <a:ext uri="{FF2B5EF4-FFF2-40B4-BE49-F238E27FC236}">
                <a16:creationId xmlns:a16="http://schemas.microsoft.com/office/drawing/2014/main" id="{4AD7EC60-2405-C912-CE64-5157F28639A2}"/>
              </a:ext>
            </a:extLst>
          </p:cNvPr>
          <p:cNvSpPr/>
          <p:nvPr/>
        </p:nvSpPr>
        <p:spPr>
          <a:xfrm>
            <a:off x="5465839" y="110919"/>
            <a:ext cx="481125" cy="1152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600">
                <a:solidFill>
                  <a:schemeClr val="tx1">
                    <a:lumMod val="85000"/>
                    <a:lumOff val="15000"/>
                  </a:schemeClr>
                </a:solidFill>
                <a:latin typeface="Meiryo UI" panose="020B0604030504040204" pitchFamily="50" charset="-128"/>
                <a:ea typeface="Meiryo UI" panose="020B0604030504040204" pitchFamily="50" charset="-128"/>
              </a:rPr>
              <a:t>共同研究開発</a:t>
            </a:r>
            <a:endParaRPr kumimoji="1" lang="en-US" altLang="ja-JP" sz="600">
              <a:solidFill>
                <a:schemeClr val="tx1">
                  <a:lumMod val="85000"/>
                  <a:lumOff val="15000"/>
                </a:schemeClr>
              </a:solidFill>
              <a:latin typeface="Meiryo UI" panose="020B0604030504040204" pitchFamily="50" charset="-128"/>
              <a:ea typeface="Meiryo UI" panose="020B0604030504040204" pitchFamily="50" charset="-128"/>
            </a:endParaRPr>
          </a:p>
        </p:txBody>
      </p:sp>
      <p:sp>
        <p:nvSpPr>
          <p:cNvPr id="54" name="矢印: 五方向 53">
            <a:extLst>
              <a:ext uri="{FF2B5EF4-FFF2-40B4-BE49-F238E27FC236}">
                <a16:creationId xmlns:a16="http://schemas.microsoft.com/office/drawing/2014/main" id="{06FE16C0-3CC1-5325-1E39-5F48FFE8E903}"/>
              </a:ext>
            </a:extLst>
          </p:cNvPr>
          <p:cNvSpPr/>
          <p:nvPr/>
        </p:nvSpPr>
        <p:spPr>
          <a:xfrm>
            <a:off x="5977260"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700">
                <a:solidFill>
                  <a:schemeClr val="tx1">
                    <a:lumMod val="85000"/>
                    <a:lumOff val="15000"/>
                  </a:schemeClr>
                </a:solidFill>
                <a:latin typeface="Meiryo UI" panose="020B0604030504040204" pitchFamily="50" charset="-128"/>
                <a:ea typeface="Meiryo UI" panose="020B0604030504040204" pitchFamily="50" charset="-128"/>
              </a:rPr>
              <a:t>製品化・</a:t>
            </a:r>
            <a:endParaRPr kumimoji="1" lang="en-US" altLang="ja-JP" sz="700">
              <a:solidFill>
                <a:schemeClr val="tx1">
                  <a:lumMod val="85000"/>
                  <a:lumOff val="15000"/>
                </a:schemeClr>
              </a:solidFill>
              <a:latin typeface="Meiryo UI" panose="020B0604030504040204" pitchFamily="50" charset="-128"/>
              <a:ea typeface="Meiryo UI" panose="020B0604030504040204" pitchFamily="50" charset="-128"/>
            </a:endParaRPr>
          </a:p>
          <a:p>
            <a:pPr algn="ctr"/>
            <a:r>
              <a:rPr kumimoji="1" lang="ja-JP" altLang="en-US" sz="700">
                <a:solidFill>
                  <a:schemeClr val="tx1">
                    <a:lumMod val="85000"/>
                    <a:lumOff val="15000"/>
                  </a:schemeClr>
                </a:solidFill>
                <a:latin typeface="Meiryo UI" panose="020B0604030504040204" pitchFamily="50" charset="-128"/>
                <a:ea typeface="Meiryo UI" panose="020B0604030504040204" pitchFamily="50" charset="-128"/>
              </a:rPr>
              <a:t>プロセス導入</a:t>
            </a:r>
          </a:p>
        </p:txBody>
      </p:sp>
      <p:sp>
        <p:nvSpPr>
          <p:cNvPr id="55" name="矢印: 五方向 54">
            <a:extLst>
              <a:ext uri="{FF2B5EF4-FFF2-40B4-BE49-F238E27FC236}">
                <a16:creationId xmlns:a16="http://schemas.microsoft.com/office/drawing/2014/main" id="{95154879-AAE6-3C6C-EBF3-B90F8F981811}"/>
              </a:ext>
            </a:extLst>
          </p:cNvPr>
          <p:cNvSpPr/>
          <p:nvPr/>
        </p:nvSpPr>
        <p:spPr>
          <a:xfrm>
            <a:off x="2908734"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会社戦略</a:t>
            </a:r>
          </a:p>
        </p:txBody>
      </p:sp>
      <p:sp>
        <p:nvSpPr>
          <p:cNvPr id="56" name="矢印: 五方向 55">
            <a:extLst>
              <a:ext uri="{FF2B5EF4-FFF2-40B4-BE49-F238E27FC236}">
                <a16:creationId xmlns:a16="http://schemas.microsoft.com/office/drawing/2014/main" id="{6600505B-8153-B82E-F7DA-4585468977E8}"/>
              </a:ext>
            </a:extLst>
          </p:cNvPr>
          <p:cNvSpPr/>
          <p:nvPr/>
        </p:nvSpPr>
        <p:spPr>
          <a:xfrm>
            <a:off x="4442997" y="-4281"/>
            <a:ext cx="481125" cy="230400"/>
          </a:xfrm>
          <a:prstGeom prst="homePlate">
            <a:avLst>
              <a:gd name="adj" fmla="val 26188"/>
            </a:avLst>
          </a:prstGeom>
          <a:solidFill>
            <a:srgbClr val="2F8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600">
                <a:solidFill>
                  <a:schemeClr val="bg1"/>
                </a:solidFill>
                <a:latin typeface="Meiryo UI" panose="020B0604030504040204" pitchFamily="50" charset="-128"/>
                <a:ea typeface="Meiryo UI" panose="020B0604030504040204" pitchFamily="50" charset="-128"/>
              </a:rPr>
              <a:t>スタートアップ</a:t>
            </a:r>
            <a:endParaRPr kumimoji="1" lang="en-US" altLang="ja-JP" sz="600">
              <a:solidFill>
                <a:schemeClr val="bg1"/>
              </a:solidFill>
              <a:latin typeface="Meiryo UI" panose="020B0604030504040204" pitchFamily="50" charset="-128"/>
              <a:ea typeface="Meiryo UI" panose="020B0604030504040204" pitchFamily="50" charset="-128"/>
            </a:endParaRPr>
          </a:p>
          <a:p>
            <a:pPr algn="ctr"/>
            <a:r>
              <a:rPr kumimoji="1" lang="ja-JP" altLang="en-US" sz="800">
                <a:solidFill>
                  <a:schemeClr val="bg1"/>
                </a:solidFill>
                <a:latin typeface="Meiryo UI" panose="020B0604030504040204" pitchFamily="50" charset="-128"/>
                <a:ea typeface="Meiryo UI" panose="020B0604030504040204" pitchFamily="50" charset="-128"/>
              </a:rPr>
              <a:t>探索</a:t>
            </a:r>
          </a:p>
        </p:txBody>
      </p:sp>
      <p:sp>
        <p:nvSpPr>
          <p:cNvPr id="11" name="正方形/長方形 10">
            <a:extLst>
              <a:ext uri="{FF2B5EF4-FFF2-40B4-BE49-F238E27FC236}">
                <a16:creationId xmlns:a16="http://schemas.microsoft.com/office/drawing/2014/main" id="{B903C01F-315E-8E97-516C-474E904E4B68}"/>
              </a:ext>
            </a:extLst>
          </p:cNvPr>
          <p:cNvSpPr/>
          <p:nvPr/>
        </p:nvSpPr>
        <p:spPr>
          <a:xfrm rot="19800000">
            <a:off x="3428190" y="3772454"/>
            <a:ext cx="5335620" cy="467168"/>
          </a:xfrm>
          <a:prstGeom prst="rect">
            <a:avLst/>
          </a:prstGeom>
          <a:solidFill>
            <a:schemeClr val="tx2">
              <a:lumMod val="20000"/>
              <a:lumOff val="80000"/>
            </a:schemeClr>
          </a:solidFill>
          <a:ln w="9525" cap="rnd" cmpd="sng" algn="ctr">
            <a:solidFill>
              <a:srgbClr val="2F83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dirty="0">
                <a:solidFill>
                  <a:srgbClr val="2F83FF"/>
                </a:solidFill>
                <a:latin typeface="Meiryo UI" panose="020B0604030504040204" pitchFamily="50" charset="-128"/>
                <a:ea typeface="Meiryo UI" panose="020B0604030504040204" pitchFamily="50" charset="-128"/>
              </a:rPr>
              <a:t>サンプル</a:t>
            </a:r>
            <a:endParaRPr kumimoji="1" lang="en-US" altLang="ja-JP" dirty="0">
              <a:solidFill>
                <a:srgbClr val="2F83FF"/>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8695054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9968FF-29F7-B435-DCF4-1D7A156602DD}"/>
            </a:ext>
          </a:extLst>
        </p:cNvPr>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CE5C1B5A-D86E-6ACE-867A-154DEFE84758}"/>
              </a:ext>
            </a:extLst>
          </p:cNvPr>
          <p:cNvSpPr>
            <a:spLocks noGrp="1"/>
          </p:cNvSpPr>
          <p:nvPr>
            <p:ph type="ftr" sz="quarter" idx="10"/>
          </p:nvPr>
        </p:nvSpPr>
        <p:spPr/>
        <p:txBody>
          <a:bodyPr/>
          <a:lstStyle/>
          <a:p>
            <a:r>
              <a:rPr kumimoji="1" lang="en-US" altLang="ja-JP">
                <a:latin typeface="Meiryo UI" panose="020B0604030504040204" pitchFamily="50" charset="-128"/>
                <a:ea typeface="Meiryo UI" panose="020B0604030504040204" pitchFamily="50" charset="-128"/>
              </a:rPr>
              <a:t>NEDO</a:t>
            </a:r>
            <a:r>
              <a:rPr kumimoji="1" lang="ja-JP" altLang="en-US">
                <a:latin typeface="Meiryo UI" panose="020B0604030504040204" pitchFamily="50" charset="-128"/>
                <a:ea typeface="Meiryo UI" panose="020B0604030504040204" pitchFamily="50" charset="-128"/>
              </a:rPr>
              <a:t>　大企業調達事業</a:t>
            </a:r>
            <a:r>
              <a:rPr kumimoji="1" lang="en-US" altLang="ja-JP" err="1">
                <a:latin typeface="Meiryo UI" panose="020B0604030504040204" pitchFamily="50" charset="-128"/>
                <a:ea typeface="Meiryo UI" panose="020B0604030504040204" pitchFamily="50" charset="-128"/>
              </a:rPr>
              <a:t>PoP</a:t>
            </a:r>
            <a:r>
              <a:rPr kumimoji="1" lang="ja-JP" altLang="en-US">
                <a:latin typeface="Meiryo UI" panose="020B0604030504040204" pitchFamily="50" charset="-128"/>
                <a:ea typeface="Meiryo UI" panose="020B0604030504040204" pitchFamily="50" charset="-128"/>
              </a:rPr>
              <a:t>フェーズ／</a:t>
            </a:r>
            <a:r>
              <a:rPr kumimoji="1" lang="en-US" altLang="ja-JP" err="1"/>
              <a:t>GX_PoP</a:t>
            </a:r>
            <a:r>
              <a:rPr kumimoji="1" lang="ja-JP" altLang="ja-JP"/>
              <a:t>フェーズ</a:t>
            </a:r>
            <a:r>
              <a:rPr kumimoji="1" lang="ja-JP" altLang="en-US">
                <a:latin typeface="Meiryo UI" panose="020B0604030504040204" pitchFamily="50" charset="-128"/>
                <a:ea typeface="Meiryo UI" panose="020B0604030504040204" pitchFamily="50" charset="-128"/>
              </a:rPr>
              <a:t>　実施計画書</a:t>
            </a:r>
          </a:p>
        </p:txBody>
      </p:sp>
      <p:sp>
        <p:nvSpPr>
          <p:cNvPr id="3" name="スライド番号プレースホルダー 2">
            <a:extLst>
              <a:ext uri="{FF2B5EF4-FFF2-40B4-BE49-F238E27FC236}">
                <a16:creationId xmlns:a16="http://schemas.microsoft.com/office/drawing/2014/main" id="{4CE36A59-72B6-337B-969D-E9D1F7EC1B5A}"/>
              </a:ext>
            </a:extLst>
          </p:cNvPr>
          <p:cNvSpPr>
            <a:spLocks noGrp="1"/>
          </p:cNvSpPr>
          <p:nvPr>
            <p:ph type="sldNum" sz="quarter" idx="11"/>
          </p:nvPr>
        </p:nvSpPr>
        <p:spPr/>
        <p:txBody>
          <a:bodyPr vert="horz" lIns="91440" tIns="45720" rIns="91440" bIns="45720" rtlCol="0" anchor="ctr"/>
          <a:lstStyle/>
          <a:p>
            <a:fld id="{DD7D37CF-FD62-4E77-99E3-C43766B7946D}" type="slidenum">
              <a:rPr kumimoji="1" lang="ja-JP" altLang="en-US"/>
              <a:pPr/>
              <a:t>10</a:t>
            </a:fld>
            <a:endParaRPr kumimoji="1" lang="ja-JP" altLang="en-US"/>
          </a:p>
        </p:txBody>
      </p:sp>
      <p:sp>
        <p:nvSpPr>
          <p:cNvPr id="8" name="タイトル 7">
            <a:extLst>
              <a:ext uri="{FF2B5EF4-FFF2-40B4-BE49-F238E27FC236}">
                <a16:creationId xmlns:a16="http://schemas.microsoft.com/office/drawing/2014/main" id="{28430695-71E2-2A5E-B93A-C378B9AB5EC0}"/>
              </a:ext>
            </a:extLst>
          </p:cNvPr>
          <p:cNvSpPr>
            <a:spLocks noGrp="1"/>
          </p:cNvSpPr>
          <p:nvPr>
            <p:ph type="title"/>
          </p:nvPr>
        </p:nvSpPr>
        <p:spPr/>
        <p:txBody>
          <a:bodyPr/>
          <a:lstStyle/>
          <a:p>
            <a:r>
              <a:rPr lang="en-US" altLang="ja-JP" dirty="0"/>
              <a:t>4. </a:t>
            </a:r>
            <a:r>
              <a:rPr lang="ja-JP" altLang="en-US" dirty="0"/>
              <a:t>研究開発計画</a:t>
            </a:r>
          </a:p>
        </p:txBody>
      </p:sp>
      <p:cxnSp>
        <p:nvCxnSpPr>
          <p:cNvPr id="4" name="直線コネクタ 3">
            <a:extLst>
              <a:ext uri="{FF2B5EF4-FFF2-40B4-BE49-F238E27FC236}">
                <a16:creationId xmlns:a16="http://schemas.microsoft.com/office/drawing/2014/main" id="{D75B4EEA-BE90-ACCA-34F7-EC3E37D19E8F}"/>
              </a:ext>
            </a:extLst>
          </p:cNvPr>
          <p:cNvCxnSpPr>
            <a:cxnSpLocks/>
          </p:cNvCxnSpPr>
          <p:nvPr/>
        </p:nvCxnSpPr>
        <p:spPr>
          <a:xfrm>
            <a:off x="263525" y="765175"/>
            <a:ext cx="1166495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6" name="Title 1">
            <a:extLst>
              <a:ext uri="{FF2B5EF4-FFF2-40B4-BE49-F238E27FC236}">
                <a16:creationId xmlns:a16="http://schemas.microsoft.com/office/drawing/2014/main" id="{5B39B8E3-D687-423C-336C-99FEE391B687}"/>
              </a:ext>
            </a:extLst>
          </p:cNvPr>
          <p:cNvSpPr txBox="1">
            <a:spLocks/>
          </p:cNvSpPr>
          <p:nvPr/>
        </p:nvSpPr>
        <p:spPr>
          <a:xfrm>
            <a:off x="0" y="0"/>
            <a:ext cx="2063552" cy="228925"/>
          </a:xfrm>
          <a:prstGeom prst="rect">
            <a:avLst/>
          </a:prstGeom>
          <a:solidFill>
            <a:schemeClr val="tx1"/>
          </a:solidFill>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en-US" altLang="zh-TW" sz="1400" dirty="0">
                <a:solidFill>
                  <a:schemeClr val="bg1"/>
                </a:solidFill>
              </a:rPr>
              <a:t>4. </a:t>
            </a:r>
            <a:r>
              <a:rPr kumimoji="1" lang="zh-TW" altLang="en-US" sz="1400" dirty="0">
                <a:solidFill>
                  <a:schemeClr val="bg1"/>
                </a:solidFill>
              </a:rPr>
              <a:t>研究開発計画</a:t>
            </a:r>
          </a:p>
        </p:txBody>
      </p:sp>
      <p:graphicFrame>
        <p:nvGraphicFramePr>
          <p:cNvPr id="24" name="表 23">
            <a:extLst>
              <a:ext uri="{FF2B5EF4-FFF2-40B4-BE49-F238E27FC236}">
                <a16:creationId xmlns:a16="http://schemas.microsoft.com/office/drawing/2014/main" id="{A05087B8-0B23-23D2-C35B-BE7A086307EF}"/>
              </a:ext>
            </a:extLst>
          </p:cNvPr>
          <p:cNvGraphicFramePr>
            <a:graphicFrameLocks noGrp="1"/>
          </p:cNvGraphicFramePr>
          <p:nvPr>
            <p:extLst>
              <p:ext uri="{D42A27DB-BD31-4B8C-83A1-F6EECF244321}">
                <p14:modId xmlns:p14="http://schemas.microsoft.com/office/powerpoint/2010/main" val="843361159"/>
              </p:ext>
            </p:extLst>
          </p:nvPr>
        </p:nvGraphicFramePr>
        <p:xfrm>
          <a:off x="695400" y="1431525"/>
          <a:ext cx="11220370" cy="5075999"/>
        </p:xfrm>
        <a:graphic>
          <a:graphicData uri="http://schemas.openxmlformats.org/drawingml/2006/table">
            <a:tbl>
              <a:tblPr firstRow="1" bandRow="1">
                <a:tableStyleId>{5C22544A-7EE6-4342-B048-85BDC9FD1C3A}</a:tableStyleId>
              </a:tblPr>
              <a:tblGrid>
                <a:gridCol w="1666188">
                  <a:extLst>
                    <a:ext uri="{9D8B030D-6E8A-4147-A177-3AD203B41FA5}">
                      <a16:colId xmlns:a16="http://schemas.microsoft.com/office/drawing/2014/main" val="3594654209"/>
                    </a:ext>
                  </a:extLst>
                </a:gridCol>
                <a:gridCol w="730613">
                  <a:extLst>
                    <a:ext uri="{9D8B030D-6E8A-4147-A177-3AD203B41FA5}">
                      <a16:colId xmlns:a16="http://schemas.microsoft.com/office/drawing/2014/main" val="395431254"/>
                    </a:ext>
                  </a:extLst>
                </a:gridCol>
                <a:gridCol w="730613">
                  <a:extLst>
                    <a:ext uri="{9D8B030D-6E8A-4147-A177-3AD203B41FA5}">
                      <a16:colId xmlns:a16="http://schemas.microsoft.com/office/drawing/2014/main" val="3899907730"/>
                    </a:ext>
                  </a:extLst>
                </a:gridCol>
                <a:gridCol w="674413">
                  <a:extLst>
                    <a:ext uri="{9D8B030D-6E8A-4147-A177-3AD203B41FA5}">
                      <a16:colId xmlns:a16="http://schemas.microsoft.com/office/drawing/2014/main" val="303253767"/>
                    </a:ext>
                  </a:extLst>
                </a:gridCol>
                <a:gridCol w="674413">
                  <a:extLst>
                    <a:ext uri="{9D8B030D-6E8A-4147-A177-3AD203B41FA5}">
                      <a16:colId xmlns:a16="http://schemas.microsoft.com/office/drawing/2014/main" val="934522141"/>
                    </a:ext>
                  </a:extLst>
                </a:gridCol>
                <a:gridCol w="674413">
                  <a:extLst>
                    <a:ext uri="{9D8B030D-6E8A-4147-A177-3AD203B41FA5}">
                      <a16:colId xmlns:a16="http://schemas.microsoft.com/office/drawing/2014/main" val="1519823905"/>
                    </a:ext>
                  </a:extLst>
                </a:gridCol>
                <a:gridCol w="674413">
                  <a:extLst>
                    <a:ext uri="{9D8B030D-6E8A-4147-A177-3AD203B41FA5}">
                      <a16:colId xmlns:a16="http://schemas.microsoft.com/office/drawing/2014/main" val="4201016039"/>
                    </a:ext>
                  </a:extLst>
                </a:gridCol>
                <a:gridCol w="674413">
                  <a:extLst>
                    <a:ext uri="{9D8B030D-6E8A-4147-A177-3AD203B41FA5}">
                      <a16:colId xmlns:a16="http://schemas.microsoft.com/office/drawing/2014/main" val="1243151339"/>
                    </a:ext>
                  </a:extLst>
                </a:gridCol>
                <a:gridCol w="674413">
                  <a:extLst>
                    <a:ext uri="{9D8B030D-6E8A-4147-A177-3AD203B41FA5}">
                      <a16:colId xmlns:a16="http://schemas.microsoft.com/office/drawing/2014/main" val="1034624388"/>
                    </a:ext>
                  </a:extLst>
                </a:gridCol>
                <a:gridCol w="674413">
                  <a:extLst>
                    <a:ext uri="{9D8B030D-6E8A-4147-A177-3AD203B41FA5}">
                      <a16:colId xmlns:a16="http://schemas.microsoft.com/office/drawing/2014/main" val="618057246"/>
                    </a:ext>
                  </a:extLst>
                </a:gridCol>
                <a:gridCol w="674413">
                  <a:extLst>
                    <a:ext uri="{9D8B030D-6E8A-4147-A177-3AD203B41FA5}">
                      <a16:colId xmlns:a16="http://schemas.microsoft.com/office/drawing/2014/main" val="3094142908"/>
                    </a:ext>
                  </a:extLst>
                </a:gridCol>
                <a:gridCol w="674413">
                  <a:extLst>
                    <a:ext uri="{9D8B030D-6E8A-4147-A177-3AD203B41FA5}">
                      <a16:colId xmlns:a16="http://schemas.microsoft.com/office/drawing/2014/main" val="142593026"/>
                    </a:ext>
                  </a:extLst>
                </a:gridCol>
                <a:gridCol w="674413">
                  <a:extLst>
                    <a:ext uri="{9D8B030D-6E8A-4147-A177-3AD203B41FA5}">
                      <a16:colId xmlns:a16="http://schemas.microsoft.com/office/drawing/2014/main" val="2983624926"/>
                    </a:ext>
                  </a:extLst>
                </a:gridCol>
                <a:gridCol w="674413">
                  <a:extLst>
                    <a:ext uri="{9D8B030D-6E8A-4147-A177-3AD203B41FA5}">
                      <a16:colId xmlns:a16="http://schemas.microsoft.com/office/drawing/2014/main" val="304918325"/>
                    </a:ext>
                  </a:extLst>
                </a:gridCol>
                <a:gridCol w="674413">
                  <a:extLst>
                    <a:ext uri="{9D8B030D-6E8A-4147-A177-3AD203B41FA5}">
                      <a16:colId xmlns:a16="http://schemas.microsoft.com/office/drawing/2014/main" val="912231622"/>
                    </a:ext>
                  </a:extLst>
                </a:gridCol>
              </a:tblGrid>
              <a:tr h="263102">
                <a:tc rowSpan="2">
                  <a:txBody>
                    <a:bodyPr/>
                    <a:lstStyle/>
                    <a:p>
                      <a:pPr algn="ctr"/>
                      <a:r>
                        <a:rPr kumimoji="1" lang="ja-JP" altLang="en-US" sz="1200" b="0">
                          <a:solidFill>
                            <a:srgbClr val="0066FF"/>
                          </a:solidFill>
                          <a:latin typeface="Meiryo UI" panose="020B0604030504040204" pitchFamily="50" charset="-128"/>
                          <a:ea typeface="Meiryo UI" panose="020B0604030504040204" pitchFamily="50" charset="-128"/>
                        </a:rPr>
                        <a:t>研究開発項目</a:t>
                      </a:r>
                    </a:p>
                  </a:txBody>
                  <a:tcPr marL="72000" marR="72000" marT="36000" marB="36000">
                    <a:lnR w="12700" cap="flat" cmpd="sng" algn="ctr">
                      <a:solidFill>
                        <a:srgbClr val="0066FF"/>
                      </a:solidFill>
                      <a:prstDash val="solid"/>
                      <a:round/>
                      <a:headEnd type="none" w="med" len="med"/>
                      <a:tailEnd type="none" w="med" len="med"/>
                    </a:lnR>
                    <a:lnB w="12700" cap="flat" cmpd="sng" algn="ctr">
                      <a:solidFill>
                        <a:srgbClr val="0066FF"/>
                      </a:solidFill>
                      <a:prstDash val="solid"/>
                      <a:round/>
                      <a:headEnd type="none" w="med" len="med"/>
                      <a:tailEnd type="none" w="med" len="med"/>
                    </a:lnB>
                    <a:noFill/>
                  </a:tcPr>
                </a:tc>
                <a:tc rowSpan="2">
                  <a:txBody>
                    <a:bodyPr/>
                    <a:lstStyle/>
                    <a:p>
                      <a:pPr algn="ctr"/>
                      <a:r>
                        <a:rPr kumimoji="1" lang="ja-JP" altLang="en-US" sz="1200" b="0">
                          <a:solidFill>
                            <a:srgbClr val="0066FF"/>
                          </a:solidFill>
                          <a:latin typeface="Meiryo UI" panose="020B0604030504040204" pitchFamily="50" charset="-128"/>
                          <a:ea typeface="Meiryo UI" panose="020B0604030504040204" pitchFamily="50" charset="-128"/>
                        </a:rPr>
                        <a:t>目標値</a:t>
                      </a: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B w="12700" cap="flat" cmpd="sng" algn="ctr">
                      <a:solidFill>
                        <a:srgbClr val="0066FF"/>
                      </a:solidFill>
                      <a:prstDash val="solid"/>
                      <a:round/>
                      <a:headEnd type="none" w="med" len="med"/>
                      <a:tailEnd type="none" w="med" len="med"/>
                    </a:lnB>
                    <a:noFill/>
                  </a:tcPr>
                </a:tc>
                <a:tc rowSpan="2">
                  <a:txBody>
                    <a:bodyPr/>
                    <a:lstStyle/>
                    <a:p>
                      <a:pPr algn="ctr"/>
                      <a:r>
                        <a:rPr kumimoji="1" lang="ja-JP" altLang="en-US" sz="1200" b="0">
                          <a:solidFill>
                            <a:srgbClr val="0066FF"/>
                          </a:solidFill>
                          <a:latin typeface="Meiryo UI" panose="020B0604030504040204" pitchFamily="50" charset="-128"/>
                          <a:ea typeface="Meiryo UI" panose="020B0604030504040204" pitchFamily="50" charset="-128"/>
                        </a:rPr>
                        <a:t>担当社</a:t>
                      </a:r>
                      <a:endParaRPr kumimoji="1" lang="en-US" altLang="ja-JP" sz="1200" b="0">
                        <a:solidFill>
                          <a:srgbClr val="0066FF"/>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B w="12700" cap="flat" cmpd="sng" algn="ctr">
                      <a:solidFill>
                        <a:srgbClr val="0066FF"/>
                      </a:solidFill>
                      <a:prstDash val="solid"/>
                      <a:round/>
                      <a:headEnd type="none" w="med" len="med"/>
                      <a:tailEnd type="none" w="med" len="med"/>
                    </a:lnB>
                    <a:noFill/>
                  </a:tcPr>
                </a:tc>
                <a:tc>
                  <a:txBody>
                    <a:bodyPr/>
                    <a:lstStyle/>
                    <a:p>
                      <a:pPr algn="ctr"/>
                      <a:r>
                        <a:rPr kumimoji="1" lang="en-US" altLang="ja-JP" sz="1200" b="0">
                          <a:solidFill>
                            <a:srgbClr val="0066FF"/>
                          </a:solidFill>
                          <a:latin typeface="Meiryo UI" panose="020B0604030504040204" pitchFamily="50" charset="-128"/>
                          <a:ea typeface="Meiryo UI" panose="020B0604030504040204" pitchFamily="50" charset="-128"/>
                        </a:rPr>
                        <a:t>2026</a:t>
                      </a:r>
                      <a:r>
                        <a:rPr kumimoji="1" lang="ja-JP" altLang="en-US" sz="1200" b="0">
                          <a:solidFill>
                            <a:srgbClr val="0066FF"/>
                          </a:solidFill>
                          <a:latin typeface="Meiryo UI" panose="020B0604030504040204" pitchFamily="50" charset="-128"/>
                          <a:ea typeface="Meiryo UI" panose="020B0604030504040204" pitchFamily="50" charset="-128"/>
                        </a:rPr>
                        <a:t>年</a:t>
                      </a:r>
                    </a:p>
                  </a:txBody>
                  <a:tcPr marL="36000" marR="36000" marT="36000" marB="36000">
                    <a:lnL w="12700" cap="flat" cmpd="sng" algn="ctr">
                      <a:solidFill>
                        <a:srgbClr val="0066FF"/>
                      </a:solidFill>
                      <a:prstDash val="solid"/>
                      <a:round/>
                      <a:headEnd type="none" w="med" len="med"/>
                      <a:tailEnd type="none" w="med" len="med"/>
                    </a:lnL>
                    <a:lnR w="9525" cap="flat" cmpd="sng" algn="ctr">
                      <a:noFill/>
                      <a:prstDash val="solid"/>
                      <a:round/>
                      <a:headEnd type="none" w="med" len="med"/>
                      <a:tailEnd type="none" w="med" len="med"/>
                    </a:lnR>
                    <a:lnB w="12700" cap="flat" cmpd="sng" algn="ctr">
                      <a:solidFill>
                        <a:srgbClr val="0066FF"/>
                      </a:solidFill>
                      <a:prstDash val="solid"/>
                      <a:round/>
                      <a:headEnd type="none" w="med" len="med"/>
                      <a:tailEnd type="none" w="med" len="med"/>
                    </a:lnB>
                    <a:noFill/>
                  </a:tcPr>
                </a:tc>
                <a:tc gridSpan="2">
                  <a:txBody>
                    <a:bodyPr/>
                    <a:lstStyle/>
                    <a:p>
                      <a:pPr algn="ctr"/>
                      <a:endParaRPr kumimoji="1" lang="ja-JP" altLang="en-US" sz="1200" b="0">
                        <a:solidFill>
                          <a:srgbClr val="0066FF"/>
                        </a:solidFill>
                        <a:latin typeface="Meiryo UI" panose="020B0604030504040204" pitchFamily="50" charset="-128"/>
                        <a:ea typeface="Meiryo UI" panose="020B0604030504040204" pitchFamily="50" charset="-128"/>
                      </a:endParaRPr>
                    </a:p>
                  </a:txBody>
                  <a:tcPr marL="36000" marR="36000" marT="36000" marB="36000">
                    <a:lnL w="9525" cap="flat" cmpd="sng" algn="ctr">
                      <a:noFill/>
                      <a:prstDash val="solid"/>
                      <a:round/>
                      <a:headEnd type="none" w="med" len="med"/>
                      <a:tailEnd type="none" w="med" len="med"/>
                    </a:lnL>
                    <a:lnR w="9525" cap="flat" cmpd="sng" algn="ctr">
                      <a:noFill/>
                      <a:prstDash val="solid"/>
                      <a:round/>
                      <a:headEnd type="none" w="med" len="med"/>
                      <a:tailEnd type="none" w="med" len="med"/>
                    </a:lnR>
                    <a:lnB w="12700" cap="flat" cmpd="sng" algn="ctr">
                      <a:solidFill>
                        <a:srgbClr val="0066FF"/>
                      </a:solidFill>
                      <a:prstDash val="solid"/>
                      <a:round/>
                      <a:headEnd type="none" w="med" len="med"/>
                      <a:tailEnd type="none" w="med" len="med"/>
                    </a:lnB>
                    <a:noFill/>
                  </a:tcPr>
                </a:tc>
                <a:tc hMerge="1">
                  <a:txBody>
                    <a:bodyPr/>
                    <a:lstStyle/>
                    <a:p>
                      <a:endParaRPr kumimoji="1" lang="ja-JP" altLang="en-US"/>
                    </a:p>
                  </a:txBody>
                  <a:tcPr/>
                </a:tc>
                <a:tc gridSpan="2">
                  <a:txBody>
                    <a:bodyPr/>
                    <a:lstStyle/>
                    <a:p>
                      <a:pPr algn="ctr"/>
                      <a:endParaRPr kumimoji="1" lang="ja-JP" altLang="en-US" sz="1200" b="0">
                        <a:solidFill>
                          <a:srgbClr val="0066FF"/>
                        </a:solidFill>
                        <a:latin typeface="Meiryo UI" panose="020B0604030504040204" pitchFamily="50" charset="-128"/>
                        <a:ea typeface="Meiryo UI" panose="020B0604030504040204" pitchFamily="50" charset="-128"/>
                      </a:endParaRPr>
                    </a:p>
                  </a:txBody>
                  <a:tcPr marL="36000" marR="36000" marT="36000" marB="36000">
                    <a:lnL w="9525" cap="flat" cmpd="sng" algn="ctr">
                      <a:noFill/>
                      <a:prstDash val="solid"/>
                      <a:round/>
                      <a:headEnd type="none" w="med" len="med"/>
                      <a:tailEnd type="none" w="med" len="med"/>
                    </a:lnL>
                    <a:lnR w="9525" cap="flat" cmpd="sng" algn="ctr">
                      <a:noFill/>
                      <a:prstDash val="solid"/>
                      <a:round/>
                      <a:headEnd type="none" w="med" len="med"/>
                      <a:tailEnd type="none" w="med" len="med"/>
                    </a:lnR>
                    <a:lnB w="12700" cap="flat" cmpd="sng" algn="ctr">
                      <a:solidFill>
                        <a:srgbClr val="0066FF"/>
                      </a:solidFill>
                      <a:prstDash val="solid"/>
                      <a:round/>
                      <a:headEnd type="none" w="med" len="med"/>
                      <a:tailEnd type="none" w="med" len="med"/>
                    </a:lnB>
                    <a:noFill/>
                  </a:tcPr>
                </a:tc>
                <a:tc hMerge="1">
                  <a:txBody>
                    <a:bodyPr/>
                    <a:lstStyle/>
                    <a:p>
                      <a:endParaRPr kumimoji="1" lang="ja-JP" altLang="en-US"/>
                    </a:p>
                  </a:txBody>
                  <a:tcPr/>
                </a:tc>
                <a:tc gridSpan="2">
                  <a:txBody>
                    <a:bodyPr/>
                    <a:lstStyle/>
                    <a:p>
                      <a:pPr algn="ctr"/>
                      <a:endParaRPr kumimoji="1" lang="ja-JP" altLang="en-US" sz="1200" b="0">
                        <a:solidFill>
                          <a:srgbClr val="0066FF"/>
                        </a:solidFill>
                        <a:latin typeface="Meiryo UI" panose="020B0604030504040204" pitchFamily="50" charset="-128"/>
                        <a:ea typeface="Meiryo UI" panose="020B0604030504040204" pitchFamily="50" charset="-128"/>
                      </a:endParaRPr>
                    </a:p>
                  </a:txBody>
                  <a:tcPr marL="36000" marR="36000" marT="36000" marB="36000">
                    <a:lnL w="9525" cap="flat" cmpd="sng" algn="ctr">
                      <a:noFill/>
                      <a:prstDash val="solid"/>
                      <a:round/>
                      <a:headEnd type="none" w="med" len="med"/>
                      <a:tailEnd type="none" w="med" len="med"/>
                    </a:lnL>
                    <a:lnR w="9525" cap="flat" cmpd="sng" algn="ctr">
                      <a:noFill/>
                      <a:prstDash val="solid"/>
                      <a:round/>
                      <a:headEnd type="none" w="med" len="med"/>
                      <a:tailEnd type="none" w="med" len="med"/>
                    </a:lnR>
                    <a:lnB w="12700" cap="flat" cmpd="sng" algn="ctr">
                      <a:solidFill>
                        <a:srgbClr val="0066FF"/>
                      </a:solidFill>
                      <a:prstDash val="solid"/>
                      <a:round/>
                      <a:headEnd type="none" w="med" len="med"/>
                      <a:tailEnd type="none" w="med" len="med"/>
                    </a:lnB>
                    <a:noFill/>
                  </a:tcPr>
                </a:tc>
                <a:tc hMerge="1">
                  <a:txBody>
                    <a:bodyPr/>
                    <a:lstStyle/>
                    <a:p>
                      <a:endParaRPr kumimoji="1" lang="ja-JP" altLang="en-US"/>
                    </a:p>
                  </a:txBody>
                  <a:tcPr/>
                </a:tc>
                <a:tc gridSpan="2">
                  <a:txBody>
                    <a:bodyPr/>
                    <a:lstStyle/>
                    <a:p>
                      <a:pPr algn="ctr"/>
                      <a:endParaRPr kumimoji="1" lang="ja-JP" altLang="en-US" sz="1200" b="0">
                        <a:solidFill>
                          <a:srgbClr val="0066FF"/>
                        </a:solidFill>
                        <a:latin typeface="Meiryo UI" panose="020B0604030504040204" pitchFamily="50" charset="-128"/>
                        <a:ea typeface="Meiryo UI" panose="020B0604030504040204" pitchFamily="50" charset="-128"/>
                      </a:endParaRPr>
                    </a:p>
                  </a:txBody>
                  <a:tcPr marL="36000" marR="36000" marT="36000" marB="36000">
                    <a:lnL w="9525" cap="flat" cmpd="sng" algn="ctr">
                      <a:noFill/>
                      <a:prstDash val="solid"/>
                      <a:round/>
                      <a:headEnd type="none" w="med" len="med"/>
                      <a:tailEnd type="none" w="med" len="med"/>
                    </a:lnL>
                    <a:lnR w="12700" cap="flat" cmpd="sng" algn="ctr">
                      <a:solidFill>
                        <a:srgbClr val="0066FF"/>
                      </a:solidFill>
                      <a:prstDash val="solid"/>
                      <a:round/>
                      <a:headEnd type="none" w="med" len="med"/>
                      <a:tailEnd type="none" w="med" len="med"/>
                    </a:lnR>
                    <a:lnB w="12700" cap="flat" cmpd="sng" algn="ctr">
                      <a:solidFill>
                        <a:srgbClr val="0066FF"/>
                      </a:solidFill>
                      <a:prstDash val="solid"/>
                      <a:round/>
                      <a:headEnd type="none" w="med" len="med"/>
                      <a:tailEnd type="none" w="med" len="med"/>
                    </a:lnB>
                    <a:noFill/>
                  </a:tcPr>
                </a:tc>
                <a:tc hMerge="1">
                  <a:txBody>
                    <a:bodyPr/>
                    <a:lstStyle/>
                    <a:p>
                      <a:endParaRPr kumimoji="1" lang="ja-JP" altLang="en-US"/>
                    </a:p>
                  </a:txBody>
                  <a:tcPr/>
                </a:tc>
                <a:tc>
                  <a:txBody>
                    <a:bodyPr/>
                    <a:lstStyle/>
                    <a:p>
                      <a:pPr algn="ctr"/>
                      <a:r>
                        <a:rPr kumimoji="1" lang="en-US" altLang="ja-JP" sz="1200" b="0">
                          <a:solidFill>
                            <a:srgbClr val="0066FF"/>
                          </a:solidFill>
                          <a:latin typeface="Meiryo UI" panose="020B0604030504040204" pitchFamily="50" charset="-128"/>
                          <a:ea typeface="Meiryo UI" panose="020B0604030504040204" pitchFamily="50" charset="-128"/>
                        </a:rPr>
                        <a:t>2027</a:t>
                      </a:r>
                      <a:r>
                        <a:rPr kumimoji="1" lang="ja-JP" altLang="en-US" sz="1200" b="0">
                          <a:solidFill>
                            <a:srgbClr val="0066FF"/>
                          </a:solidFill>
                          <a:latin typeface="Meiryo UI" panose="020B0604030504040204" pitchFamily="50" charset="-128"/>
                          <a:ea typeface="Meiryo UI" panose="020B0604030504040204" pitchFamily="50" charset="-128"/>
                        </a:rPr>
                        <a:t>年</a:t>
                      </a:r>
                    </a:p>
                  </a:txBody>
                  <a:tcPr marL="36000" marR="36000" marT="36000" marB="36000">
                    <a:lnL w="12700" cap="flat" cmpd="sng" algn="ctr">
                      <a:solidFill>
                        <a:srgbClr val="0066FF"/>
                      </a:solidFill>
                      <a:prstDash val="solid"/>
                      <a:round/>
                      <a:headEnd type="none" w="med" len="med"/>
                      <a:tailEnd type="none" w="med" len="med"/>
                    </a:lnL>
                    <a:lnR w="9525" cap="flat" cmpd="sng" algn="ctr">
                      <a:noFill/>
                      <a:prstDash val="solid"/>
                      <a:round/>
                      <a:headEnd type="none" w="med" len="med"/>
                      <a:tailEnd type="none" w="med" len="med"/>
                    </a:lnR>
                    <a:lnB w="12700" cap="flat" cmpd="sng" algn="ctr">
                      <a:solidFill>
                        <a:srgbClr val="0066FF"/>
                      </a:solidFill>
                      <a:prstDash val="solid"/>
                      <a:round/>
                      <a:headEnd type="none" w="med" len="med"/>
                      <a:tailEnd type="none" w="med" len="med"/>
                    </a:lnB>
                    <a:noFill/>
                  </a:tcPr>
                </a:tc>
                <a:tc>
                  <a:txBody>
                    <a:bodyPr/>
                    <a:lstStyle/>
                    <a:p>
                      <a:pPr algn="ctr"/>
                      <a:endParaRPr kumimoji="1" lang="ja-JP" altLang="en-US" sz="1200" b="0">
                        <a:solidFill>
                          <a:srgbClr val="0066FF"/>
                        </a:solidFill>
                        <a:latin typeface="Meiryo UI" panose="020B0604030504040204" pitchFamily="50" charset="-128"/>
                        <a:ea typeface="Meiryo UI" panose="020B0604030504040204" pitchFamily="50" charset="-128"/>
                      </a:endParaRPr>
                    </a:p>
                  </a:txBody>
                  <a:tcPr marL="36000" marR="36000" marT="36000" marB="36000">
                    <a:lnL w="9525" cap="flat" cmpd="sng" algn="ctr">
                      <a:noFill/>
                      <a:prstDash val="solid"/>
                      <a:round/>
                      <a:headEnd type="none" w="med" len="med"/>
                      <a:tailEnd type="none" w="med" len="med"/>
                    </a:lnL>
                    <a:lnR w="9525" cap="flat" cmpd="sng" algn="ctr">
                      <a:noFill/>
                      <a:prstDash val="solid"/>
                      <a:round/>
                      <a:headEnd type="none" w="med" len="med"/>
                      <a:tailEnd type="none" w="med" len="med"/>
                    </a:lnR>
                    <a:lnB w="12700" cap="flat" cmpd="sng" algn="ctr">
                      <a:solidFill>
                        <a:srgbClr val="0066FF"/>
                      </a:solidFill>
                      <a:prstDash val="solid"/>
                      <a:round/>
                      <a:headEnd type="none" w="med" len="med"/>
                      <a:tailEnd type="none" w="med" len="med"/>
                    </a:lnB>
                    <a:noFill/>
                  </a:tcPr>
                </a:tc>
                <a:tc>
                  <a:txBody>
                    <a:bodyPr/>
                    <a:lstStyle/>
                    <a:p>
                      <a:pPr algn="ctr"/>
                      <a:endParaRPr kumimoji="1" lang="ja-JP" altLang="en-US" sz="1200" b="0">
                        <a:solidFill>
                          <a:srgbClr val="0066FF"/>
                        </a:solidFill>
                        <a:latin typeface="Meiryo UI" panose="020B0604030504040204" pitchFamily="50" charset="-128"/>
                        <a:ea typeface="Meiryo UI" panose="020B0604030504040204" pitchFamily="50" charset="-128"/>
                      </a:endParaRPr>
                    </a:p>
                  </a:txBody>
                  <a:tcPr marL="36000" marR="36000" marT="36000" marB="36000">
                    <a:lnL w="9525" cap="flat" cmpd="sng" algn="ctr">
                      <a:noFill/>
                      <a:prstDash val="solid"/>
                      <a:round/>
                      <a:headEnd type="none" w="med" len="med"/>
                      <a:tailEnd type="none" w="med" len="med"/>
                    </a:lnL>
                    <a:lnR w="9525" cap="flat" cmpd="sng" algn="ctr">
                      <a:noFill/>
                      <a:prstDash val="solid"/>
                      <a:round/>
                      <a:headEnd type="none" w="med" len="med"/>
                      <a:tailEnd type="none" w="med" len="med"/>
                    </a:lnR>
                    <a:lnB w="12700" cap="flat" cmpd="sng" algn="ctr">
                      <a:solidFill>
                        <a:srgbClr val="0066FF"/>
                      </a:solidFill>
                      <a:prstDash val="solid"/>
                      <a:round/>
                      <a:headEnd type="none" w="med" len="med"/>
                      <a:tailEnd type="none" w="med" len="med"/>
                    </a:lnB>
                    <a:noFill/>
                  </a:tcPr>
                </a:tc>
                <a:extLst>
                  <a:ext uri="{0D108BD9-81ED-4DB2-BD59-A6C34878D82A}">
                    <a16:rowId xmlns:a16="http://schemas.microsoft.com/office/drawing/2014/main" val="1472793922"/>
                  </a:ext>
                </a:extLst>
              </a:tr>
              <a:tr h="263985">
                <a:tc vMerge="1">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R w="9525" cap="flat" cmpd="sng" algn="ctr">
                      <a:solidFill>
                        <a:schemeClr val="tx1">
                          <a:lumMod val="75000"/>
                          <a:lumOff val="25000"/>
                        </a:schemeClr>
                      </a:solidFill>
                      <a:prstDash val="solid"/>
                      <a:round/>
                      <a:headEnd type="none" w="med" len="med"/>
                      <a:tailEnd type="none" w="med" len="med"/>
                    </a:lnR>
                    <a:lnT w="9525" cap="flat" cmpd="sng" algn="ctr">
                      <a:solidFill>
                        <a:schemeClr val="tx1">
                          <a:lumMod val="75000"/>
                          <a:lumOff val="25000"/>
                        </a:schemeClr>
                      </a:solidFill>
                      <a:prstDash val="solid"/>
                      <a:round/>
                      <a:headEnd type="none" w="med" len="med"/>
                      <a:tailEnd type="none" w="med" len="med"/>
                    </a:lnT>
                    <a:lnB w="9525" cap="flat" cmpd="sng" algn="ctr">
                      <a:solidFill>
                        <a:schemeClr val="tx1">
                          <a:lumMod val="75000"/>
                          <a:lumOff val="25000"/>
                        </a:schemeClr>
                      </a:solidFill>
                      <a:prstDash val="solid"/>
                      <a:round/>
                      <a:headEnd type="none" w="med" len="med"/>
                      <a:tailEnd type="none" w="med" len="med"/>
                    </a:lnB>
                    <a:noFill/>
                  </a:tcPr>
                </a:tc>
                <a:tc vMerge="1">
                  <a:txBody>
                    <a:bodyPr/>
                    <a:lstStyle/>
                    <a:p>
                      <a:endParaRPr kumimoji="1" lang="ja-JP" altLang="en-US"/>
                    </a:p>
                  </a:txBody>
                  <a:tcPr/>
                </a:tc>
                <a:tc vMerge="1">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9525" cap="flat" cmpd="sng" algn="ctr">
                      <a:solidFill>
                        <a:schemeClr val="tx1">
                          <a:lumMod val="75000"/>
                          <a:lumOff val="25000"/>
                        </a:schemeClr>
                      </a:solidFill>
                      <a:prstDash val="solid"/>
                      <a:round/>
                      <a:headEnd type="none" w="med" len="med"/>
                      <a:tailEnd type="none" w="med" len="med"/>
                    </a:lnL>
                    <a:lnR w="9525" cap="flat" cmpd="sng" algn="ctr">
                      <a:solidFill>
                        <a:schemeClr val="tx1">
                          <a:lumMod val="75000"/>
                          <a:lumOff val="25000"/>
                        </a:schemeClr>
                      </a:solidFill>
                      <a:prstDash val="solid"/>
                      <a:round/>
                      <a:headEnd type="none" w="med" len="med"/>
                      <a:tailEnd type="none" w="med" len="med"/>
                    </a:lnR>
                    <a:lnT w="9525" cap="flat" cmpd="sng" algn="ctr">
                      <a:solidFill>
                        <a:schemeClr val="tx1">
                          <a:lumMod val="75000"/>
                          <a:lumOff val="25000"/>
                        </a:schemeClr>
                      </a:solidFill>
                      <a:prstDash val="solid"/>
                      <a:round/>
                      <a:headEnd type="none" w="med" len="med"/>
                      <a:tailEnd type="none" w="med" len="med"/>
                    </a:lnT>
                    <a:lnB w="9525" cap="flat" cmpd="sng" algn="ctr">
                      <a:solidFill>
                        <a:schemeClr val="tx1">
                          <a:lumMod val="75000"/>
                          <a:lumOff val="25000"/>
                        </a:schemeClr>
                      </a:solidFill>
                      <a:prstDash val="solid"/>
                      <a:round/>
                      <a:headEnd type="none" w="med" len="med"/>
                      <a:tailEnd type="none" w="med" len="med"/>
                    </a:lnB>
                    <a:noFill/>
                  </a:tcPr>
                </a:tc>
                <a:tc>
                  <a:txBody>
                    <a:bodyPr/>
                    <a:lstStyle/>
                    <a:p>
                      <a:pPr algn="ctr"/>
                      <a:r>
                        <a:rPr kumimoji="1" lang="en-US" altLang="ja-JP" sz="1200" b="0">
                          <a:solidFill>
                            <a:srgbClr val="0066FF"/>
                          </a:solidFill>
                          <a:latin typeface="Meiryo UI" panose="020B0604030504040204" pitchFamily="50" charset="-128"/>
                          <a:ea typeface="Meiryo UI" panose="020B0604030504040204" pitchFamily="50" charset="-128"/>
                        </a:rPr>
                        <a:t>4</a:t>
                      </a:r>
                      <a:r>
                        <a:rPr kumimoji="1" lang="ja-JP" altLang="en-US" sz="1200" b="0">
                          <a:solidFill>
                            <a:srgbClr val="0066FF"/>
                          </a:solidFill>
                          <a:latin typeface="Meiryo UI" panose="020B0604030504040204" pitchFamily="50" charset="-128"/>
                          <a:ea typeface="Meiryo UI" panose="020B0604030504040204" pitchFamily="50" charset="-128"/>
                        </a:rPr>
                        <a:t>月</a:t>
                      </a: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12700" cap="flat" cmpd="sng" algn="ctr">
                      <a:solidFill>
                        <a:srgbClr val="0066FF"/>
                      </a:solidFill>
                      <a:prstDash val="solid"/>
                      <a:round/>
                      <a:headEnd type="none" w="med" len="med"/>
                      <a:tailEnd type="none" w="med" len="med"/>
                    </a:lnT>
                    <a:lnB w="12700" cap="flat" cmpd="sng" algn="ctr">
                      <a:solidFill>
                        <a:srgbClr val="0066FF"/>
                      </a:solidFill>
                      <a:prstDash val="solid"/>
                      <a:round/>
                      <a:headEnd type="none" w="med" len="med"/>
                      <a:tailEnd type="none" w="med" len="med"/>
                    </a:lnB>
                    <a:noFill/>
                  </a:tcPr>
                </a:tc>
                <a:tc>
                  <a:txBody>
                    <a:bodyPr/>
                    <a:lstStyle/>
                    <a:p>
                      <a:pPr algn="ctr"/>
                      <a:r>
                        <a:rPr kumimoji="1" lang="en-US" altLang="ja-JP" sz="1200" b="0">
                          <a:solidFill>
                            <a:srgbClr val="0066FF"/>
                          </a:solidFill>
                          <a:latin typeface="Meiryo UI" panose="020B0604030504040204" pitchFamily="50" charset="-128"/>
                          <a:ea typeface="Meiryo UI" panose="020B0604030504040204" pitchFamily="50" charset="-128"/>
                        </a:rPr>
                        <a:t>5</a:t>
                      </a:r>
                      <a:r>
                        <a:rPr kumimoji="1" lang="ja-JP" altLang="en-US" sz="1200" b="0">
                          <a:solidFill>
                            <a:srgbClr val="0066FF"/>
                          </a:solidFill>
                          <a:latin typeface="Meiryo UI" panose="020B0604030504040204" pitchFamily="50" charset="-128"/>
                          <a:ea typeface="Meiryo UI" panose="020B0604030504040204" pitchFamily="50" charset="-128"/>
                        </a:rPr>
                        <a:t>月</a:t>
                      </a: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12700" cap="flat" cmpd="sng" algn="ctr">
                      <a:solidFill>
                        <a:srgbClr val="0066FF"/>
                      </a:solidFill>
                      <a:prstDash val="solid"/>
                      <a:round/>
                      <a:headEnd type="none" w="med" len="med"/>
                      <a:tailEnd type="none" w="med" len="med"/>
                    </a:lnT>
                    <a:lnB w="12700" cap="flat" cmpd="sng" algn="ctr">
                      <a:solidFill>
                        <a:srgbClr val="0066FF"/>
                      </a:solidFill>
                      <a:prstDash val="solid"/>
                      <a:round/>
                      <a:headEnd type="none" w="med" len="med"/>
                      <a:tailEnd type="none" w="med" len="med"/>
                    </a:lnB>
                    <a:noFill/>
                  </a:tcPr>
                </a:tc>
                <a:tc>
                  <a:txBody>
                    <a:bodyPr/>
                    <a:lstStyle/>
                    <a:p>
                      <a:pPr algn="ctr"/>
                      <a:r>
                        <a:rPr kumimoji="1" lang="en-US" altLang="ja-JP" sz="1200" b="0">
                          <a:solidFill>
                            <a:srgbClr val="0066FF"/>
                          </a:solidFill>
                          <a:latin typeface="Meiryo UI" panose="020B0604030504040204" pitchFamily="50" charset="-128"/>
                          <a:ea typeface="Meiryo UI" panose="020B0604030504040204" pitchFamily="50" charset="-128"/>
                        </a:rPr>
                        <a:t>6</a:t>
                      </a:r>
                      <a:r>
                        <a:rPr kumimoji="1" lang="ja-JP" altLang="en-US" sz="1200" b="0">
                          <a:solidFill>
                            <a:srgbClr val="0066FF"/>
                          </a:solidFill>
                          <a:latin typeface="Meiryo UI" panose="020B0604030504040204" pitchFamily="50" charset="-128"/>
                          <a:ea typeface="Meiryo UI" panose="020B0604030504040204" pitchFamily="50" charset="-128"/>
                        </a:rPr>
                        <a:t>月</a:t>
                      </a: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12700" cap="flat" cmpd="sng" algn="ctr">
                      <a:solidFill>
                        <a:srgbClr val="0066FF"/>
                      </a:solidFill>
                      <a:prstDash val="solid"/>
                      <a:round/>
                      <a:headEnd type="none" w="med" len="med"/>
                      <a:tailEnd type="none" w="med" len="med"/>
                    </a:lnT>
                    <a:lnB w="12700" cap="flat" cmpd="sng" algn="ctr">
                      <a:solidFill>
                        <a:srgbClr val="0066FF"/>
                      </a:solidFill>
                      <a:prstDash val="solid"/>
                      <a:round/>
                      <a:headEnd type="none" w="med" len="med"/>
                      <a:tailEnd type="none" w="med" len="med"/>
                    </a:lnB>
                    <a:noFill/>
                  </a:tcPr>
                </a:tc>
                <a:tc>
                  <a:txBody>
                    <a:bodyPr/>
                    <a:lstStyle/>
                    <a:p>
                      <a:pPr algn="ctr"/>
                      <a:r>
                        <a:rPr kumimoji="1" lang="en-US" altLang="ja-JP" sz="1200" b="0">
                          <a:solidFill>
                            <a:srgbClr val="0066FF"/>
                          </a:solidFill>
                          <a:latin typeface="Meiryo UI" panose="020B0604030504040204" pitchFamily="50" charset="-128"/>
                          <a:ea typeface="Meiryo UI" panose="020B0604030504040204" pitchFamily="50" charset="-128"/>
                        </a:rPr>
                        <a:t>7</a:t>
                      </a:r>
                      <a:r>
                        <a:rPr kumimoji="1" lang="ja-JP" altLang="en-US" sz="1200" b="0">
                          <a:solidFill>
                            <a:srgbClr val="0066FF"/>
                          </a:solidFill>
                          <a:latin typeface="Meiryo UI" panose="020B0604030504040204" pitchFamily="50" charset="-128"/>
                          <a:ea typeface="Meiryo UI" panose="020B0604030504040204" pitchFamily="50" charset="-128"/>
                        </a:rPr>
                        <a:t>月</a:t>
                      </a: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12700" cap="flat" cmpd="sng" algn="ctr">
                      <a:solidFill>
                        <a:srgbClr val="0066FF"/>
                      </a:solidFill>
                      <a:prstDash val="solid"/>
                      <a:round/>
                      <a:headEnd type="none" w="med" len="med"/>
                      <a:tailEnd type="none" w="med" len="med"/>
                    </a:lnT>
                    <a:lnB w="12700" cap="flat" cmpd="sng" algn="ctr">
                      <a:solidFill>
                        <a:srgbClr val="0066FF"/>
                      </a:solidFill>
                      <a:prstDash val="solid"/>
                      <a:round/>
                      <a:headEnd type="none" w="med" len="med"/>
                      <a:tailEnd type="none" w="med" len="med"/>
                    </a:lnB>
                    <a:noFill/>
                  </a:tcPr>
                </a:tc>
                <a:tc>
                  <a:txBody>
                    <a:bodyPr/>
                    <a:lstStyle/>
                    <a:p>
                      <a:pPr algn="ctr"/>
                      <a:r>
                        <a:rPr kumimoji="1" lang="en-US" altLang="ja-JP" sz="1200" b="0">
                          <a:solidFill>
                            <a:srgbClr val="0066FF"/>
                          </a:solidFill>
                          <a:latin typeface="Meiryo UI" panose="020B0604030504040204" pitchFamily="50" charset="-128"/>
                          <a:ea typeface="Meiryo UI" panose="020B0604030504040204" pitchFamily="50" charset="-128"/>
                        </a:rPr>
                        <a:t>8</a:t>
                      </a:r>
                      <a:r>
                        <a:rPr kumimoji="1" lang="ja-JP" altLang="en-US" sz="1200" b="0">
                          <a:solidFill>
                            <a:srgbClr val="0066FF"/>
                          </a:solidFill>
                          <a:latin typeface="Meiryo UI" panose="020B0604030504040204" pitchFamily="50" charset="-128"/>
                          <a:ea typeface="Meiryo UI" panose="020B0604030504040204" pitchFamily="50" charset="-128"/>
                        </a:rPr>
                        <a:t>月</a:t>
                      </a: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12700" cap="flat" cmpd="sng" algn="ctr">
                      <a:solidFill>
                        <a:srgbClr val="0066FF"/>
                      </a:solidFill>
                      <a:prstDash val="solid"/>
                      <a:round/>
                      <a:headEnd type="none" w="med" len="med"/>
                      <a:tailEnd type="none" w="med" len="med"/>
                    </a:lnT>
                    <a:lnB w="12700" cap="flat" cmpd="sng" algn="ctr">
                      <a:solidFill>
                        <a:srgbClr val="0066FF"/>
                      </a:solidFill>
                      <a:prstDash val="solid"/>
                      <a:round/>
                      <a:headEnd type="none" w="med" len="med"/>
                      <a:tailEnd type="none" w="med" len="med"/>
                    </a:lnB>
                    <a:noFill/>
                  </a:tcPr>
                </a:tc>
                <a:tc>
                  <a:txBody>
                    <a:bodyPr/>
                    <a:lstStyle/>
                    <a:p>
                      <a:pPr algn="ctr"/>
                      <a:r>
                        <a:rPr kumimoji="1" lang="en-US" altLang="ja-JP" sz="1200" b="0">
                          <a:solidFill>
                            <a:srgbClr val="0066FF"/>
                          </a:solidFill>
                          <a:latin typeface="Meiryo UI" panose="020B0604030504040204" pitchFamily="50" charset="-128"/>
                          <a:ea typeface="Meiryo UI" panose="020B0604030504040204" pitchFamily="50" charset="-128"/>
                        </a:rPr>
                        <a:t>9</a:t>
                      </a:r>
                      <a:r>
                        <a:rPr kumimoji="1" lang="ja-JP" altLang="en-US" sz="1200" b="0">
                          <a:solidFill>
                            <a:srgbClr val="0066FF"/>
                          </a:solidFill>
                          <a:latin typeface="Meiryo UI" panose="020B0604030504040204" pitchFamily="50" charset="-128"/>
                          <a:ea typeface="Meiryo UI" panose="020B0604030504040204" pitchFamily="50" charset="-128"/>
                        </a:rPr>
                        <a:t>月</a:t>
                      </a: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12700" cap="flat" cmpd="sng" algn="ctr">
                      <a:solidFill>
                        <a:srgbClr val="0066FF"/>
                      </a:solidFill>
                      <a:prstDash val="solid"/>
                      <a:round/>
                      <a:headEnd type="none" w="med" len="med"/>
                      <a:tailEnd type="none" w="med" len="med"/>
                    </a:lnT>
                    <a:lnB w="12700" cap="flat" cmpd="sng" algn="ctr">
                      <a:solidFill>
                        <a:srgbClr val="0066FF"/>
                      </a:solidFill>
                      <a:prstDash val="solid"/>
                      <a:round/>
                      <a:headEnd type="none" w="med" len="med"/>
                      <a:tailEnd type="none" w="med" len="med"/>
                    </a:lnB>
                    <a:noFill/>
                  </a:tcPr>
                </a:tc>
                <a:tc>
                  <a:txBody>
                    <a:bodyPr/>
                    <a:lstStyle/>
                    <a:p>
                      <a:pPr algn="ctr"/>
                      <a:r>
                        <a:rPr kumimoji="1" lang="en-US" altLang="ja-JP" sz="1200" b="0">
                          <a:solidFill>
                            <a:srgbClr val="0066FF"/>
                          </a:solidFill>
                          <a:latin typeface="Meiryo UI" panose="020B0604030504040204" pitchFamily="50" charset="-128"/>
                          <a:ea typeface="Meiryo UI" panose="020B0604030504040204" pitchFamily="50" charset="-128"/>
                        </a:rPr>
                        <a:t>10</a:t>
                      </a:r>
                      <a:r>
                        <a:rPr kumimoji="1" lang="ja-JP" altLang="en-US" sz="1200" b="0">
                          <a:solidFill>
                            <a:srgbClr val="0066FF"/>
                          </a:solidFill>
                          <a:latin typeface="Meiryo UI" panose="020B0604030504040204" pitchFamily="50" charset="-128"/>
                          <a:ea typeface="Meiryo UI" panose="020B0604030504040204" pitchFamily="50" charset="-128"/>
                        </a:rPr>
                        <a:t>月</a:t>
                      </a: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12700" cap="flat" cmpd="sng" algn="ctr">
                      <a:solidFill>
                        <a:srgbClr val="0066FF"/>
                      </a:solidFill>
                      <a:prstDash val="solid"/>
                      <a:round/>
                      <a:headEnd type="none" w="med" len="med"/>
                      <a:tailEnd type="none" w="med" len="med"/>
                    </a:lnT>
                    <a:lnB w="12700" cap="flat" cmpd="sng" algn="ctr">
                      <a:solidFill>
                        <a:srgbClr val="0066FF"/>
                      </a:solidFill>
                      <a:prstDash val="solid"/>
                      <a:round/>
                      <a:headEnd type="none" w="med" len="med"/>
                      <a:tailEnd type="none" w="med" len="med"/>
                    </a:lnB>
                    <a:noFill/>
                  </a:tcPr>
                </a:tc>
                <a:tc>
                  <a:txBody>
                    <a:bodyPr/>
                    <a:lstStyle/>
                    <a:p>
                      <a:pPr algn="ctr"/>
                      <a:r>
                        <a:rPr kumimoji="1" lang="en-US" altLang="ja-JP" sz="1200" b="0">
                          <a:solidFill>
                            <a:srgbClr val="0066FF"/>
                          </a:solidFill>
                          <a:latin typeface="Meiryo UI" panose="020B0604030504040204" pitchFamily="50" charset="-128"/>
                          <a:ea typeface="Meiryo UI" panose="020B0604030504040204" pitchFamily="50" charset="-128"/>
                        </a:rPr>
                        <a:t>11</a:t>
                      </a:r>
                      <a:r>
                        <a:rPr kumimoji="1" lang="ja-JP" altLang="en-US" sz="1200" b="0">
                          <a:solidFill>
                            <a:srgbClr val="0066FF"/>
                          </a:solidFill>
                          <a:latin typeface="Meiryo UI" panose="020B0604030504040204" pitchFamily="50" charset="-128"/>
                          <a:ea typeface="Meiryo UI" panose="020B0604030504040204" pitchFamily="50" charset="-128"/>
                        </a:rPr>
                        <a:t>月</a:t>
                      </a: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12700" cap="flat" cmpd="sng" algn="ctr">
                      <a:solidFill>
                        <a:srgbClr val="0066FF"/>
                      </a:solidFill>
                      <a:prstDash val="solid"/>
                      <a:round/>
                      <a:headEnd type="none" w="med" len="med"/>
                      <a:tailEnd type="none" w="med" len="med"/>
                    </a:lnT>
                    <a:lnB w="12700" cap="flat" cmpd="sng" algn="ctr">
                      <a:solidFill>
                        <a:srgbClr val="0066FF"/>
                      </a:solidFill>
                      <a:prstDash val="solid"/>
                      <a:round/>
                      <a:headEnd type="none" w="med" len="med"/>
                      <a:tailEnd type="none" w="med" len="med"/>
                    </a:lnB>
                    <a:noFill/>
                  </a:tcPr>
                </a:tc>
                <a:tc>
                  <a:txBody>
                    <a:bodyPr/>
                    <a:lstStyle/>
                    <a:p>
                      <a:pPr algn="ctr"/>
                      <a:r>
                        <a:rPr kumimoji="1" lang="en-US" altLang="ja-JP" sz="1200" b="0">
                          <a:solidFill>
                            <a:srgbClr val="0066FF"/>
                          </a:solidFill>
                          <a:latin typeface="Meiryo UI" panose="020B0604030504040204" pitchFamily="50" charset="-128"/>
                          <a:ea typeface="Meiryo UI" panose="020B0604030504040204" pitchFamily="50" charset="-128"/>
                        </a:rPr>
                        <a:t>12</a:t>
                      </a:r>
                      <a:r>
                        <a:rPr kumimoji="1" lang="ja-JP" altLang="en-US" sz="1200" b="0">
                          <a:solidFill>
                            <a:srgbClr val="0066FF"/>
                          </a:solidFill>
                          <a:latin typeface="Meiryo UI" panose="020B0604030504040204" pitchFamily="50" charset="-128"/>
                          <a:ea typeface="Meiryo UI" panose="020B0604030504040204" pitchFamily="50" charset="-128"/>
                        </a:rPr>
                        <a:t>月</a:t>
                      </a: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12700" cap="flat" cmpd="sng" algn="ctr">
                      <a:solidFill>
                        <a:srgbClr val="0066FF"/>
                      </a:solidFill>
                      <a:prstDash val="solid"/>
                      <a:round/>
                      <a:headEnd type="none" w="med" len="med"/>
                      <a:tailEnd type="none" w="med" len="med"/>
                    </a:lnT>
                    <a:lnB w="12700" cap="flat" cmpd="sng" algn="ctr">
                      <a:solidFill>
                        <a:srgbClr val="0066FF"/>
                      </a:solidFill>
                      <a:prstDash val="solid"/>
                      <a:round/>
                      <a:headEnd type="none" w="med" len="med"/>
                      <a:tailEnd type="none" w="med" len="med"/>
                    </a:lnB>
                    <a:noFill/>
                  </a:tcPr>
                </a:tc>
                <a:tc>
                  <a:txBody>
                    <a:bodyPr/>
                    <a:lstStyle/>
                    <a:p>
                      <a:pPr algn="ctr"/>
                      <a:r>
                        <a:rPr kumimoji="1" lang="en-US" altLang="ja-JP" sz="1200" b="0">
                          <a:solidFill>
                            <a:srgbClr val="0066FF"/>
                          </a:solidFill>
                          <a:latin typeface="Meiryo UI" panose="020B0604030504040204" pitchFamily="50" charset="-128"/>
                          <a:ea typeface="Meiryo UI" panose="020B0604030504040204" pitchFamily="50" charset="-128"/>
                        </a:rPr>
                        <a:t>1</a:t>
                      </a:r>
                      <a:r>
                        <a:rPr kumimoji="1" lang="ja-JP" altLang="en-US" sz="1200" b="0">
                          <a:solidFill>
                            <a:srgbClr val="0066FF"/>
                          </a:solidFill>
                          <a:latin typeface="Meiryo UI" panose="020B0604030504040204" pitchFamily="50" charset="-128"/>
                          <a:ea typeface="Meiryo UI" panose="020B0604030504040204" pitchFamily="50" charset="-128"/>
                        </a:rPr>
                        <a:t>月</a:t>
                      </a: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12700" cap="flat" cmpd="sng" algn="ctr">
                      <a:solidFill>
                        <a:srgbClr val="0066FF"/>
                      </a:solidFill>
                      <a:prstDash val="solid"/>
                      <a:round/>
                      <a:headEnd type="none" w="med" len="med"/>
                      <a:tailEnd type="none" w="med" len="med"/>
                    </a:lnT>
                    <a:lnB w="12700" cap="flat" cmpd="sng" algn="ctr">
                      <a:solidFill>
                        <a:srgbClr val="0066FF"/>
                      </a:solidFill>
                      <a:prstDash val="solid"/>
                      <a:round/>
                      <a:headEnd type="none" w="med" len="med"/>
                      <a:tailEnd type="none" w="med" len="med"/>
                    </a:lnB>
                    <a:noFill/>
                  </a:tcPr>
                </a:tc>
                <a:tc>
                  <a:txBody>
                    <a:bodyPr/>
                    <a:lstStyle/>
                    <a:p>
                      <a:pPr algn="ctr"/>
                      <a:r>
                        <a:rPr kumimoji="1" lang="en-US" altLang="ja-JP" sz="1200" b="0">
                          <a:solidFill>
                            <a:srgbClr val="0066FF"/>
                          </a:solidFill>
                          <a:latin typeface="Meiryo UI" panose="020B0604030504040204" pitchFamily="50" charset="-128"/>
                          <a:ea typeface="Meiryo UI" panose="020B0604030504040204" pitchFamily="50" charset="-128"/>
                        </a:rPr>
                        <a:t>2</a:t>
                      </a:r>
                      <a:r>
                        <a:rPr kumimoji="1" lang="ja-JP" altLang="en-US" sz="1200" b="0">
                          <a:solidFill>
                            <a:srgbClr val="0066FF"/>
                          </a:solidFill>
                          <a:latin typeface="Meiryo UI" panose="020B0604030504040204" pitchFamily="50" charset="-128"/>
                          <a:ea typeface="Meiryo UI" panose="020B0604030504040204" pitchFamily="50" charset="-128"/>
                        </a:rPr>
                        <a:t>月</a:t>
                      </a: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12700" cap="flat" cmpd="sng" algn="ctr">
                      <a:solidFill>
                        <a:srgbClr val="0066FF"/>
                      </a:solidFill>
                      <a:prstDash val="solid"/>
                      <a:round/>
                      <a:headEnd type="none" w="med" len="med"/>
                      <a:tailEnd type="none" w="med" len="med"/>
                    </a:lnT>
                    <a:lnB w="12700" cap="flat" cmpd="sng" algn="ctr">
                      <a:solidFill>
                        <a:srgbClr val="0066FF"/>
                      </a:solidFill>
                      <a:prstDash val="solid"/>
                      <a:round/>
                      <a:headEnd type="none" w="med" len="med"/>
                      <a:tailEnd type="none" w="med" len="med"/>
                    </a:lnB>
                    <a:noFill/>
                  </a:tcPr>
                </a:tc>
                <a:tc>
                  <a:txBody>
                    <a:bodyPr/>
                    <a:lstStyle/>
                    <a:p>
                      <a:pPr algn="ctr"/>
                      <a:r>
                        <a:rPr kumimoji="1" lang="en-US" altLang="ja-JP" sz="1200" b="0">
                          <a:solidFill>
                            <a:srgbClr val="0066FF"/>
                          </a:solidFill>
                          <a:latin typeface="Meiryo UI" panose="020B0604030504040204" pitchFamily="50" charset="-128"/>
                          <a:ea typeface="Meiryo UI" panose="020B0604030504040204" pitchFamily="50" charset="-128"/>
                        </a:rPr>
                        <a:t>3</a:t>
                      </a:r>
                      <a:r>
                        <a:rPr kumimoji="1" lang="ja-JP" altLang="en-US" sz="1200" b="0">
                          <a:solidFill>
                            <a:srgbClr val="0066FF"/>
                          </a:solidFill>
                          <a:latin typeface="Meiryo UI" panose="020B0604030504040204" pitchFamily="50" charset="-128"/>
                          <a:ea typeface="Meiryo UI" panose="020B0604030504040204" pitchFamily="50" charset="-128"/>
                        </a:rPr>
                        <a:t>月</a:t>
                      </a:r>
                    </a:p>
                  </a:txBody>
                  <a:tcPr marL="72000" marR="72000" marT="36000" marB="36000">
                    <a:lnL w="12700" cap="flat" cmpd="sng" algn="ctr">
                      <a:solidFill>
                        <a:srgbClr val="0066FF"/>
                      </a:solidFill>
                      <a:prstDash val="solid"/>
                      <a:round/>
                      <a:headEnd type="none" w="med" len="med"/>
                      <a:tailEnd type="none" w="med" len="med"/>
                    </a:lnL>
                    <a:lnR w="9525" cap="flat" cmpd="sng" algn="ctr">
                      <a:noFill/>
                      <a:prstDash val="solid"/>
                      <a:round/>
                      <a:headEnd type="none" w="med" len="med"/>
                      <a:tailEnd type="none" w="med" len="med"/>
                    </a:lnR>
                    <a:lnT w="12700" cap="flat" cmpd="sng" algn="ctr">
                      <a:solidFill>
                        <a:srgbClr val="0066FF"/>
                      </a:solidFill>
                      <a:prstDash val="solid"/>
                      <a:round/>
                      <a:headEnd type="none" w="med" len="med"/>
                      <a:tailEnd type="none" w="med" len="med"/>
                    </a:lnT>
                    <a:lnB w="12700" cap="flat" cmpd="sng" algn="ctr">
                      <a:solidFill>
                        <a:srgbClr val="0066FF"/>
                      </a:solidFill>
                      <a:prstDash val="solid"/>
                      <a:round/>
                      <a:headEnd type="none" w="med" len="med"/>
                      <a:tailEnd type="none" w="med" len="med"/>
                    </a:lnB>
                    <a:noFill/>
                  </a:tcPr>
                </a:tc>
                <a:extLst>
                  <a:ext uri="{0D108BD9-81ED-4DB2-BD59-A6C34878D82A}">
                    <a16:rowId xmlns:a16="http://schemas.microsoft.com/office/drawing/2014/main" val="2173524691"/>
                  </a:ext>
                </a:extLst>
              </a:tr>
              <a:tr h="649845">
                <a:tc>
                  <a:txBody>
                    <a:bodyPr/>
                    <a:lstStyle/>
                    <a:p>
                      <a:pPr algn="l"/>
                      <a:r>
                        <a:rPr kumimoji="1" lang="ja-JP" altLang="en-US" sz="1200" b="0">
                          <a:solidFill>
                            <a:srgbClr val="0066FF"/>
                          </a:solidFill>
                          <a:latin typeface="Meiryo UI" panose="020B0604030504040204" pitchFamily="50" charset="-128"/>
                          <a:ea typeface="Meiryo UI" panose="020B0604030504040204" pitchFamily="50" charset="-128"/>
                        </a:rPr>
                        <a:t>①</a:t>
                      </a:r>
                      <a:r>
                        <a:rPr kumimoji="1" lang="en-US" altLang="ja-JP" sz="1200" b="0">
                          <a:solidFill>
                            <a:srgbClr val="0066FF"/>
                          </a:solidFill>
                          <a:latin typeface="Meiryo UI" panose="020B0604030504040204" pitchFamily="50" charset="-128"/>
                          <a:ea typeface="Meiryo UI" panose="020B0604030504040204" pitchFamily="50" charset="-128"/>
                        </a:rPr>
                        <a:t>XXX</a:t>
                      </a:r>
                      <a:r>
                        <a:rPr kumimoji="1" lang="ja-JP" altLang="en-US" sz="1200" b="0">
                          <a:solidFill>
                            <a:srgbClr val="0066FF"/>
                          </a:solidFill>
                          <a:latin typeface="Meiryo UI" panose="020B0604030504040204" pitchFamily="50" charset="-128"/>
                          <a:ea typeface="Meiryo UI" panose="020B0604030504040204" pitchFamily="50" charset="-128"/>
                        </a:rPr>
                        <a:t>の開発</a:t>
                      </a:r>
                    </a:p>
                  </a:txBody>
                  <a:tcPr marL="72000" marR="72000" marT="36000" marB="36000" anchor="ctr">
                    <a:lnR w="12700" cap="flat" cmpd="sng" algn="ctr">
                      <a:solidFill>
                        <a:srgbClr val="0066FF"/>
                      </a:solidFill>
                      <a:prstDash val="solid"/>
                      <a:round/>
                      <a:headEnd type="none" w="med" len="med"/>
                      <a:tailEnd type="none" w="med" len="med"/>
                    </a:lnR>
                    <a:lnT w="12700" cap="flat" cmpd="sng" algn="ctr">
                      <a:solidFill>
                        <a:srgbClr val="0066FF"/>
                      </a:solidFill>
                      <a:prstDash val="solid"/>
                      <a:round/>
                      <a:headEnd type="none" w="med" len="med"/>
                      <a:tailEnd type="none" w="med" len="med"/>
                    </a:lnT>
                    <a:lnB w="12700" cap="flat" cmpd="sng" algn="ctr">
                      <a:solidFill>
                        <a:srgbClr val="0066FF"/>
                      </a:solidFill>
                      <a:prstDash val="solid"/>
                      <a:round/>
                      <a:headEnd type="none" w="med" len="med"/>
                      <a:tailEnd type="none" w="med" len="med"/>
                    </a:lnB>
                    <a:noFill/>
                  </a:tcPr>
                </a:tc>
                <a:tc>
                  <a:txBody>
                    <a:bodyPr/>
                    <a:lstStyle/>
                    <a:p>
                      <a:pPr algn="ctr"/>
                      <a:r>
                        <a:rPr kumimoji="1" lang="ja-JP" altLang="en-US" sz="1200" b="0">
                          <a:solidFill>
                            <a:srgbClr val="0066FF"/>
                          </a:solidFill>
                          <a:latin typeface="Meiryo UI" panose="020B0604030504040204" pitchFamily="50" charset="-128"/>
                          <a:ea typeface="Meiryo UI" panose="020B0604030504040204" pitchFamily="50" charset="-128"/>
                        </a:rPr>
                        <a:t>ー</a:t>
                      </a:r>
                    </a:p>
                  </a:txBody>
                  <a:tcPr marL="72000" marR="72000" marT="36000" marB="36000" anchor="ctr">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12700" cap="flat" cmpd="sng" algn="ctr">
                      <a:solidFill>
                        <a:srgbClr val="0066FF"/>
                      </a:solidFill>
                      <a:prstDash val="solid"/>
                      <a:round/>
                      <a:headEnd type="none" w="med" len="med"/>
                      <a:tailEnd type="none" w="med" len="med"/>
                    </a:lnT>
                    <a:lnB w="12700" cap="flat" cmpd="sng" algn="ctr">
                      <a:solidFill>
                        <a:srgbClr val="0066FF"/>
                      </a:solidFill>
                      <a:prstDash val="solid"/>
                      <a:round/>
                      <a:headEnd type="none" w="med" len="med"/>
                      <a:tailEnd type="none" w="med" len="med"/>
                    </a:lnB>
                    <a:noFill/>
                  </a:tcPr>
                </a:tc>
                <a:tc>
                  <a:txBody>
                    <a:bodyPr/>
                    <a:lstStyle/>
                    <a:p>
                      <a:pPr algn="ctr"/>
                      <a:r>
                        <a:rPr kumimoji="1" lang="en-US" altLang="ja-JP" sz="1200" b="0">
                          <a:solidFill>
                            <a:srgbClr val="0066FF"/>
                          </a:solidFill>
                          <a:latin typeface="Meiryo UI" panose="020B0604030504040204" pitchFamily="50" charset="-128"/>
                          <a:ea typeface="Meiryo UI" panose="020B0604030504040204" pitchFamily="50" charset="-128"/>
                        </a:rPr>
                        <a:t>A</a:t>
                      </a:r>
                      <a:r>
                        <a:rPr kumimoji="1" lang="ja-JP" altLang="en-US" sz="1200" b="0">
                          <a:solidFill>
                            <a:srgbClr val="0066FF"/>
                          </a:solidFill>
                          <a:latin typeface="Meiryo UI" panose="020B0604030504040204" pitchFamily="50" charset="-128"/>
                          <a:ea typeface="Meiryo UI" panose="020B0604030504040204" pitchFamily="50" charset="-128"/>
                        </a:rPr>
                        <a:t>社・</a:t>
                      </a:r>
                      <a:r>
                        <a:rPr kumimoji="1" lang="en-US" altLang="ja-JP" sz="1200" b="0">
                          <a:solidFill>
                            <a:srgbClr val="0066FF"/>
                          </a:solidFill>
                          <a:latin typeface="Meiryo UI" panose="020B0604030504040204" pitchFamily="50" charset="-128"/>
                          <a:ea typeface="Meiryo UI" panose="020B0604030504040204" pitchFamily="50" charset="-128"/>
                        </a:rPr>
                        <a:t>B</a:t>
                      </a:r>
                      <a:r>
                        <a:rPr kumimoji="1" lang="ja-JP" altLang="en-US" sz="1200" b="0">
                          <a:solidFill>
                            <a:srgbClr val="0066FF"/>
                          </a:solidFill>
                          <a:latin typeface="Meiryo UI" panose="020B0604030504040204" pitchFamily="50" charset="-128"/>
                          <a:ea typeface="Meiryo UI" panose="020B0604030504040204" pitchFamily="50" charset="-128"/>
                        </a:rPr>
                        <a:t>社</a:t>
                      </a:r>
                    </a:p>
                  </a:txBody>
                  <a:tcPr marL="36000" marR="36000" marT="36000" marB="36000" anchor="ctr">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12700" cap="flat" cmpd="sng" algn="ctr">
                      <a:solidFill>
                        <a:srgbClr val="0066FF"/>
                      </a:solidFill>
                      <a:prstDash val="solid"/>
                      <a:round/>
                      <a:headEnd type="none" w="med" len="med"/>
                      <a:tailEnd type="none" w="med" len="med"/>
                    </a:lnT>
                    <a:lnB w="12700" cap="flat" cmpd="sng" algn="ctr">
                      <a:solidFill>
                        <a:srgbClr val="0066FF"/>
                      </a:solidFill>
                      <a:prstDash val="solid"/>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12700" cap="flat" cmpd="sng" algn="ctr">
                      <a:solidFill>
                        <a:srgbClr val="0066FF"/>
                      </a:solidFill>
                      <a:prstDash val="solid"/>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12700" cap="flat" cmpd="sng" algn="ctr">
                      <a:solidFill>
                        <a:srgbClr val="0066FF"/>
                      </a:solidFill>
                      <a:prstDash val="solid"/>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12700" cap="flat" cmpd="sng" algn="ctr">
                      <a:solidFill>
                        <a:srgbClr val="0066FF"/>
                      </a:solidFill>
                      <a:prstDash val="solid"/>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12700" cap="flat" cmpd="sng" algn="ctr">
                      <a:solidFill>
                        <a:srgbClr val="0066FF"/>
                      </a:solidFill>
                      <a:prstDash val="solid"/>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12700" cap="flat" cmpd="sng" algn="ctr">
                      <a:solidFill>
                        <a:srgbClr val="0066FF"/>
                      </a:solidFill>
                      <a:prstDash val="solid"/>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12700" cap="flat" cmpd="sng" algn="ctr">
                      <a:solidFill>
                        <a:srgbClr val="0066FF"/>
                      </a:solidFill>
                      <a:prstDash val="solid"/>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12700" cap="flat" cmpd="sng" algn="ctr">
                      <a:solidFill>
                        <a:srgbClr val="0066FF"/>
                      </a:solidFill>
                      <a:prstDash val="solid"/>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12700" cap="flat" cmpd="sng" algn="ctr">
                      <a:solidFill>
                        <a:srgbClr val="0066FF"/>
                      </a:solidFill>
                      <a:prstDash val="solid"/>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12700" cap="flat" cmpd="sng" algn="ctr">
                      <a:solidFill>
                        <a:srgbClr val="0066FF"/>
                      </a:solidFill>
                      <a:prstDash val="solid"/>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12700" cap="flat" cmpd="sng" algn="ctr">
                      <a:solidFill>
                        <a:srgbClr val="0066FF"/>
                      </a:solidFill>
                      <a:prstDash val="solid"/>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12700" cap="flat" cmpd="sng" algn="ctr">
                      <a:solidFill>
                        <a:srgbClr val="0066FF"/>
                      </a:solidFill>
                      <a:prstDash val="solid"/>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9525" cap="flat" cmpd="sng" algn="ctr">
                      <a:noFill/>
                      <a:prstDash val="solid"/>
                      <a:round/>
                      <a:headEnd type="none" w="med" len="med"/>
                      <a:tailEnd type="none" w="med" len="med"/>
                    </a:lnR>
                    <a:lnT w="12700" cap="flat" cmpd="sng" algn="ctr">
                      <a:solidFill>
                        <a:srgbClr val="0066FF"/>
                      </a:solidFill>
                      <a:prstDash val="solid"/>
                      <a:round/>
                      <a:headEnd type="none" w="med" len="med"/>
                      <a:tailEnd type="none" w="med" len="med"/>
                    </a:lnT>
                    <a:lnB w="6350" cap="flat" cmpd="sng" algn="ctr">
                      <a:noFill/>
                      <a:prstDash val="sysDot"/>
                      <a:round/>
                      <a:headEnd type="none" w="med" len="med"/>
                      <a:tailEnd type="none" w="med" len="med"/>
                    </a:lnB>
                    <a:noFill/>
                  </a:tcPr>
                </a:tc>
                <a:extLst>
                  <a:ext uri="{0D108BD9-81ED-4DB2-BD59-A6C34878D82A}">
                    <a16:rowId xmlns:a16="http://schemas.microsoft.com/office/drawing/2014/main" val="4137107235"/>
                  </a:ext>
                </a:extLst>
              </a:tr>
              <a:tr h="649844">
                <a:tc>
                  <a:txBody>
                    <a:bodyPr/>
                    <a:lstStyle/>
                    <a:p>
                      <a:pPr algn="l"/>
                      <a:r>
                        <a:rPr kumimoji="1" lang="ja-JP" altLang="en-US" sz="1200" b="0">
                          <a:solidFill>
                            <a:srgbClr val="0066FF"/>
                          </a:solidFill>
                          <a:latin typeface="Meiryo UI" panose="020B0604030504040204" pitchFamily="50" charset="-128"/>
                          <a:ea typeface="Meiryo UI" panose="020B0604030504040204" pitchFamily="50" charset="-128"/>
                        </a:rPr>
                        <a:t>　（</a:t>
                      </a:r>
                      <a:r>
                        <a:rPr kumimoji="1" lang="en-US" altLang="ja-JP" sz="1200" b="0">
                          <a:solidFill>
                            <a:srgbClr val="0066FF"/>
                          </a:solidFill>
                          <a:latin typeface="Meiryo UI" panose="020B0604030504040204" pitchFamily="50" charset="-128"/>
                          <a:ea typeface="Meiryo UI" panose="020B0604030504040204" pitchFamily="50" charset="-128"/>
                        </a:rPr>
                        <a:t>a</a:t>
                      </a:r>
                      <a:r>
                        <a:rPr kumimoji="1" lang="ja-JP" altLang="en-US" sz="1200" b="0">
                          <a:solidFill>
                            <a:srgbClr val="0066FF"/>
                          </a:solidFill>
                          <a:latin typeface="Meiryo UI" panose="020B0604030504040204" pitchFamily="50" charset="-128"/>
                          <a:ea typeface="Meiryo UI" panose="020B0604030504040204" pitchFamily="50" charset="-128"/>
                        </a:rPr>
                        <a:t>）△△△の調査</a:t>
                      </a:r>
                    </a:p>
                  </a:txBody>
                  <a:tcPr marL="72000" marR="72000" marT="36000" marB="36000" anchor="ctr">
                    <a:lnR w="12700" cap="flat" cmpd="sng" algn="ctr">
                      <a:solidFill>
                        <a:srgbClr val="0066FF"/>
                      </a:solidFill>
                      <a:prstDash val="solid"/>
                      <a:round/>
                      <a:headEnd type="none" w="med" len="med"/>
                      <a:tailEnd type="none" w="med" len="med"/>
                    </a:lnR>
                    <a:lnT w="12700" cap="flat" cmpd="sng" algn="ctr">
                      <a:solidFill>
                        <a:srgbClr val="0066FF"/>
                      </a:solidFill>
                      <a:prstDash val="solid"/>
                      <a:round/>
                      <a:headEnd type="none" w="med" len="med"/>
                      <a:tailEnd type="none" w="med" len="med"/>
                    </a:lnT>
                    <a:lnB w="12700" cap="flat" cmpd="sng" algn="ctr">
                      <a:solidFill>
                        <a:srgbClr val="0066FF"/>
                      </a:solidFill>
                      <a:prstDash val="solid"/>
                      <a:round/>
                      <a:headEnd type="none" w="med" len="med"/>
                      <a:tailEnd type="none" w="med" len="med"/>
                    </a:lnB>
                    <a:noFill/>
                  </a:tcPr>
                </a:tc>
                <a:tc>
                  <a:txBody>
                    <a:bodyPr/>
                    <a:lstStyle/>
                    <a:p>
                      <a:pPr algn="ctr"/>
                      <a:r>
                        <a:rPr kumimoji="1" lang="en-US" altLang="ja-JP" sz="1200" b="0">
                          <a:solidFill>
                            <a:srgbClr val="0066FF"/>
                          </a:solidFill>
                          <a:latin typeface="Meiryo UI" panose="020B0604030504040204" pitchFamily="50" charset="-128"/>
                          <a:ea typeface="Meiryo UI" panose="020B0604030504040204" pitchFamily="50" charset="-128"/>
                        </a:rPr>
                        <a:t>XX</a:t>
                      </a:r>
                      <a:r>
                        <a:rPr kumimoji="1" lang="ja-JP" altLang="en-US" sz="1200" b="0">
                          <a:solidFill>
                            <a:srgbClr val="0066FF"/>
                          </a:solidFill>
                          <a:latin typeface="Meiryo UI" panose="020B0604030504040204" pitchFamily="50" charset="-128"/>
                          <a:ea typeface="Meiryo UI" panose="020B0604030504040204" pitchFamily="50" charset="-128"/>
                        </a:rPr>
                        <a:t>のリストアップ</a:t>
                      </a:r>
                      <a:r>
                        <a:rPr kumimoji="1" lang="en-US" altLang="ja-JP" sz="1200" b="0">
                          <a:solidFill>
                            <a:srgbClr val="0066FF"/>
                          </a:solidFill>
                          <a:latin typeface="Meiryo UI" panose="020B0604030504040204" pitchFamily="50" charset="-128"/>
                          <a:ea typeface="Meiryo UI" panose="020B0604030504040204" pitchFamily="50" charset="-128"/>
                        </a:rPr>
                        <a:t>YY</a:t>
                      </a:r>
                      <a:r>
                        <a:rPr kumimoji="1" lang="ja-JP" altLang="en-US" sz="1200" b="0">
                          <a:solidFill>
                            <a:srgbClr val="0066FF"/>
                          </a:solidFill>
                          <a:latin typeface="Meiryo UI" panose="020B0604030504040204" pitchFamily="50" charset="-128"/>
                          <a:ea typeface="Meiryo UI" panose="020B0604030504040204" pitchFamily="50" charset="-128"/>
                        </a:rPr>
                        <a:t>件</a:t>
                      </a:r>
                    </a:p>
                  </a:txBody>
                  <a:tcPr marL="72000" marR="72000" marT="36000" marB="36000" anchor="ctr">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12700" cap="flat" cmpd="sng" algn="ctr">
                      <a:solidFill>
                        <a:srgbClr val="0066FF"/>
                      </a:solidFill>
                      <a:prstDash val="solid"/>
                      <a:round/>
                      <a:headEnd type="none" w="med" len="med"/>
                      <a:tailEnd type="none" w="med" len="med"/>
                    </a:lnT>
                    <a:lnB w="12700" cap="flat" cmpd="sng" algn="ctr">
                      <a:solidFill>
                        <a:srgbClr val="0066FF"/>
                      </a:solidFill>
                      <a:prstDash val="solid"/>
                      <a:round/>
                      <a:headEnd type="none" w="med" len="med"/>
                      <a:tailEnd type="none" w="med" len="med"/>
                    </a:lnB>
                    <a:noFill/>
                  </a:tcPr>
                </a:tc>
                <a:tc>
                  <a:txBody>
                    <a:bodyPr/>
                    <a:lstStyle/>
                    <a:p>
                      <a:pPr algn="ctr"/>
                      <a:r>
                        <a:rPr kumimoji="1" lang="en-US" altLang="ja-JP" sz="1200" b="0">
                          <a:solidFill>
                            <a:srgbClr val="0066FF"/>
                          </a:solidFill>
                          <a:latin typeface="Meiryo UI" panose="020B0604030504040204" pitchFamily="50" charset="-128"/>
                          <a:ea typeface="Meiryo UI" panose="020B0604030504040204" pitchFamily="50" charset="-128"/>
                        </a:rPr>
                        <a:t>A</a:t>
                      </a:r>
                      <a:r>
                        <a:rPr kumimoji="1" lang="ja-JP" altLang="en-US" sz="1200" b="0">
                          <a:solidFill>
                            <a:srgbClr val="0066FF"/>
                          </a:solidFill>
                          <a:latin typeface="Meiryo UI" panose="020B0604030504040204" pitchFamily="50" charset="-128"/>
                          <a:ea typeface="Meiryo UI" panose="020B0604030504040204" pitchFamily="50" charset="-128"/>
                        </a:rPr>
                        <a:t>社</a:t>
                      </a:r>
                    </a:p>
                  </a:txBody>
                  <a:tcPr marL="36000" marR="36000" marT="36000" marB="36000" anchor="ctr">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12700" cap="flat" cmpd="sng" algn="ctr">
                      <a:solidFill>
                        <a:srgbClr val="0066FF"/>
                      </a:solidFill>
                      <a:prstDash val="solid"/>
                      <a:round/>
                      <a:headEnd type="none" w="med" len="med"/>
                      <a:tailEnd type="none" w="med" len="med"/>
                    </a:lnT>
                    <a:lnB w="12700" cap="flat" cmpd="sng" algn="ctr">
                      <a:solidFill>
                        <a:srgbClr val="0066FF"/>
                      </a:solidFill>
                      <a:prstDash val="solid"/>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9525" cap="flat" cmpd="sng" algn="ctr">
                      <a:no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noFill/>
                  </a:tcPr>
                </a:tc>
                <a:extLst>
                  <a:ext uri="{0D108BD9-81ED-4DB2-BD59-A6C34878D82A}">
                    <a16:rowId xmlns:a16="http://schemas.microsoft.com/office/drawing/2014/main" val="1610821420"/>
                  </a:ext>
                </a:extLst>
              </a:tr>
              <a:tr h="649845">
                <a:tc>
                  <a:txBody>
                    <a:bodyPr/>
                    <a:lstStyle/>
                    <a:p>
                      <a:pPr algn="l"/>
                      <a:r>
                        <a:rPr kumimoji="1" lang="ja-JP" altLang="en-US" sz="1200" b="0">
                          <a:solidFill>
                            <a:srgbClr val="0066FF"/>
                          </a:solidFill>
                          <a:latin typeface="Meiryo UI" panose="020B0604030504040204" pitchFamily="50" charset="-128"/>
                          <a:ea typeface="Meiryo UI" panose="020B0604030504040204" pitchFamily="50" charset="-128"/>
                        </a:rPr>
                        <a:t>　（</a:t>
                      </a:r>
                      <a:r>
                        <a:rPr kumimoji="1" lang="en-US" altLang="ja-JP" sz="1200" b="0">
                          <a:solidFill>
                            <a:srgbClr val="0066FF"/>
                          </a:solidFill>
                          <a:latin typeface="Meiryo UI" panose="020B0604030504040204" pitchFamily="50" charset="-128"/>
                          <a:ea typeface="Meiryo UI" panose="020B0604030504040204" pitchFamily="50" charset="-128"/>
                        </a:rPr>
                        <a:t>b</a:t>
                      </a:r>
                      <a:r>
                        <a:rPr kumimoji="1" lang="ja-JP" altLang="en-US" sz="1200" b="0">
                          <a:solidFill>
                            <a:srgbClr val="0066FF"/>
                          </a:solidFill>
                          <a:latin typeface="Meiryo UI" panose="020B0604030504040204" pitchFamily="50" charset="-128"/>
                          <a:ea typeface="Meiryo UI" panose="020B0604030504040204" pitchFamily="50" charset="-128"/>
                        </a:rPr>
                        <a:t>）△△△の開発</a:t>
                      </a:r>
                    </a:p>
                  </a:txBody>
                  <a:tcPr marL="72000" marR="72000" marT="36000" marB="36000" anchor="ctr">
                    <a:lnR w="12700" cap="flat" cmpd="sng" algn="ctr">
                      <a:solidFill>
                        <a:srgbClr val="0066FF"/>
                      </a:solidFill>
                      <a:prstDash val="solid"/>
                      <a:round/>
                      <a:headEnd type="none" w="med" len="med"/>
                      <a:tailEnd type="none" w="med" len="med"/>
                    </a:lnR>
                    <a:lnT w="12700" cap="flat" cmpd="sng" algn="ctr">
                      <a:solidFill>
                        <a:srgbClr val="0066FF"/>
                      </a:solidFill>
                      <a:prstDash val="solid"/>
                      <a:round/>
                      <a:headEnd type="none" w="med" len="med"/>
                      <a:tailEnd type="none" w="med" len="med"/>
                    </a:lnT>
                    <a:lnB w="12700" cap="flat" cmpd="sng" algn="ctr">
                      <a:solidFill>
                        <a:srgbClr val="0066FF"/>
                      </a:solidFill>
                      <a:prstDash val="solid"/>
                      <a:round/>
                      <a:headEnd type="none" w="med" len="med"/>
                      <a:tailEnd type="none" w="med" len="med"/>
                    </a:lnB>
                    <a:noFill/>
                  </a:tcPr>
                </a:tc>
                <a:tc>
                  <a:txBody>
                    <a:bodyPr/>
                    <a:lstStyle/>
                    <a:p>
                      <a:pPr algn="ctr"/>
                      <a:r>
                        <a:rPr kumimoji="1" lang="en-US" altLang="ja-JP" sz="1200" b="0">
                          <a:solidFill>
                            <a:srgbClr val="0066FF"/>
                          </a:solidFill>
                          <a:latin typeface="Meiryo UI" panose="020B0604030504040204" pitchFamily="50" charset="-128"/>
                          <a:ea typeface="Meiryo UI" panose="020B0604030504040204" pitchFamily="50" charset="-128"/>
                        </a:rPr>
                        <a:t>XX</a:t>
                      </a:r>
                    </a:p>
                  </a:txBody>
                  <a:tcPr marL="72000" marR="72000" marT="36000" marB="36000" anchor="ctr">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12700" cap="flat" cmpd="sng" algn="ctr">
                      <a:solidFill>
                        <a:srgbClr val="0066FF"/>
                      </a:solidFill>
                      <a:prstDash val="solid"/>
                      <a:round/>
                      <a:headEnd type="none" w="med" len="med"/>
                      <a:tailEnd type="none" w="med" len="med"/>
                    </a:lnT>
                    <a:lnB w="12700" cap="flat" cmpd="sng" algn="ctr">
                      <a:solidFill>
                        <a:srgbClr val="0066FF"/>
                      </a:solidFill>
                      <a:prstDash val="solid"/>
                      <a:round/>
                      <a:headEnd type="none" w="med" len="med"/>
                      <a:tailEnd type="none" w="med" len="med"/>
                    </a:lnB>
                    <a:noFill/>
                  </a:tcPr>
                </a:tc>
                <a:tc>
                  <a:txBody>
                    <a:bodyPr/>
                    <a:lstStyle/>
                    <a:p>
                      <a:pPr algn="ctr"/>
                      <a:r>
                        <a:rPr kumimoji="1" lang="en-US" altLang="ja-JP" sz="1200" b="0">
                          <a:solidFill>
                            <a:srgbClr val="0066FF"/>
                          </a:solidFill>
                          <a:latin typeface="Meiryo UI" panose="020B0604030504040204" pitchFamily="50" charset="-128"/>
                          <a:ea typeface="Meiryo UI" panose="020B0604030504040204" pitchFamily="50" charset="-128"/>
                        </a:rPr>
                        <a:t>B</a:t>
                      </a:r>
                      <a:r>
                        <a:rPr kumimoji="1" lang="ja-JP" altLang="en-US" sz="1200" b="0">
                          <a:solidFill>
                            <a:srgbClr val="0066FF"/>
                          </a:solidFill>
                          <a:latin typeface="Meiryo UI" panose="020B0604030504040204" pitchFamily="50" charset="-128"/>
                          <a:ea typeface="Meiryo UI" panose="020B0604030504040204" pitchFamily="50" charset="-128"/>
                        </a:rPr>
                        <a:t>社</a:t>
                      </a:r>
                    </a:p>
                  </a:txBody>
                  <a:tcPr marL="36000" marR="36000" marT="36000" marB="36000" anchor="ctr">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12700" cap="flat" cmpd="sng" algn="ctr">
                      <a:solidFill>
                        <a:srgbClr val="0066FF"/>
                      </a:solidFill>
                      <a:prstDash val="solid"/>
                      <a:round/>
                      <a:headEnd type="none" w="med" len="med"/>
                      <a:tailEnd type="none" w="med" len="med"/>
                    </a:lnT>
                    <a:lnB w="12700" cap="flat" cmpd="sng" algn="ctr">
                      <a:solidFill>
                        <a:srgbClr val="0066FF"/>
                      </a:solidFill>
                      <a:prstDash val="solid"/>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9525" cap="flat" cmpd="sng" algn="ctr">
                      <a:no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noFill/>
                  </a:tcPr>
                </a:tc>
                <a:extLst>
                  <a:ext uri="{0D108BD9-81ED-4DB2-BD59-A6C34878D82A}">
                    <a16:rowId xmlns:a16="http://schemas.microsoft.com/office/drawing/2014/main" val="1837887197"/>
                  </a:ext>
                </a:extLst>
              </a:tr>
              <a:tr h="649844">
                <a:tc>
                  <a:txBody>
                    <a:bodyPr/>
                    <a:lstStyle/>
                    <a:p>
                      <a:pPr algn="l"/>
                      <a:r>
                        <a:rPr kumimoji="1" lang="ja-JP" altLang="en-US" sz="1200" b="0">
                          <a:solidFill>
                            <a:srgbClr val="0066FF"/>
                          </a:solidFill>
                          <a:latin typeface="Meiryo UI" panose="020B0604030504040204" pitchFamily="50" charset="-128"/>
                          <a:ea typeface="Meiryo UI" panose="020B0604030504040204" pitchFamily="50" charset="-128"/>
                        </a:rPr>
                        <a:t>　（</a:t>
                      </a:r>
                      <a:r>
                        <a:rPr kumimoji="1" lang="en-US" altLang="ja-JP" sz="1200" b="0">
                          <a:solidFill>
                            <a:srgbClr val="0066FF"/>
                          </a:solidFill>
                          <a:latin typeface="Meiryo UI" panose="020B0604030504040204" pitchFamily="50" charset="-128"/>
                          <a:ea typeface="Meiryo UI" panose="020B0604030504040204" pitchFamily="50" charset="-128"/>
                        </a:rPr>
                        <a:t>c</a:t>
                      </a:r>
                      <a:r>
                        <a:rPr kumimoji="1" lang="ja-JP" altLang="en-US" sz="1200" b="0">
                          <a:solidFill>
                            <a:srgbClr val="0066FF"/>
                          </a:solidFill>
                          <a:latin typeface="Meiryo UI" panose="020B0604030504040204" pitchFamily="50" charset="-128"/>
                          <a:ea typeface="Meiryo UI" panose="020B0604030504040204" pitchFamily="50" charset="-128"/>
                        </a:rPr>
                        <a:t>）△△△の検証</a:t>
                      </a:r>
                    </a:p>
                  </a:txBody>
                  <a:tcPr marL="72000" marR="72000" marT="36000" marB="36000" anchor="ctr">
                    <a:lnR w="12700" cap="flat" cmpd="sng" algn="ctr">
                      <a:solidFill>
                        <a:srgbClr val="0066FF"/>
                      </a:solidFill>
                      <a:prstDash val="solid"/>
                      <a:round/>
                      <a:headEnd type="none" w="med" len="med"/>
                      <a:tailEnd type="none" w="med" len="med"/>
                    </a:lnR>
                    <a:lnT w="12700" cap="flat" cmpd="sng" algn="ctr">
                      <a:solidFill>
                        <a:srgbClr val="0066FF"/>
                      </a:solidFill>
                      <a:prstDash val="solid"/>
                      <a:round/>
                      <a:headEnd type="none" w="med" len="med"/>
                      <a:tailEnd type="none" w="med" len="med"/>
                    </a:lnT>
                    <a:lnB w="12700" cap="flat" cmpd="sng" algn="ctr">
                      <a:solidFill>
                        <a:srgbClr val="0066FF"/>
                      </a:solidFill>
                      <a:prstDash val="solid"/>
                      <a:round/>
                      <a:headEnd type="none" w="med" len="med"/>
                      <a:tailEnd type="none" w="med" len="med"/>
                    </a:lnB>
                    <a:noFill/>
                  </a:tcPr>
                </a:tc>
                <a:tc>
                  <a:txBody>
                    <a:bodyPr/>
                    <a:lstStyle/>
                    <a:p>
                      <a:pPr algn="ctr"/>
                      <a:r>
                        <a:rPr kumimoji="1" lang="en-US" altLang="ja-JP" sz="1200" b="0">
                          <a:solidFill>
                            <a:srgbClr val="0066FF"/>
                          </a:solidFill>
                          <a:latin typeface="Meiryo UI" panose="020B0604030504040204" pitchFamily="50" charset="-128"/>
                          <a:ea typeface="Meiryo UI" panose="020B0604030504040204" pitchFamily="50" charset="-128"/>
                        </a:rPr>
                        <a:t>XX</a:t>
                      </a:r>
                      <a:endParaRPr kumimoji="1" lang="ja-JP" altLang="en-US" sz="1200" b="0">
                        <a:solidFill>
                          <a:srgbClr val="0066FF"/>
                        </a:solidFill>
                        <a:latin typeface="Meiryo UI" panose="020B0604030504040204" pitchFamily="50" charset="-128"/>
                        <a:ea typeface="Meiryo UI" panose="020B0604030504040204" pitchFamily="50" charset="-128"/>
                      </a:endParaRPr>
                    </a:p>
                  </a:txBody>
                  <a:tcPr marL="72000" marR="72000" marT="36000" marB="36000" anchor="ctr">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12700" cap="flat" cmpd="sng" algn="ctr">
                      <a:solidFill>
                        <a:srgbClr val="0066FF"/>
                      </a:solidFill>
                      <a:prstDash val="solid"/>
                      <a:round/>
                      <a:headEnd type="none" w="med" len="med"/>
                      <a:tailEnd type="none" w="med" len="med"/>
                    </a:lnT>
                    <a:lnB w="12700" cap="flat" cmpd="sng" algn="ctr">
                      <a:solidFill>
                        <a:srgbClr val="0066FF"/>
                      </a:solidFill>
                      <a:prstDash val="solid"/>
                      <a:round/>
                      <a:headEnd type="none" w="med" len="med"/>
                      <a:tailEnd type="none" w="med" len="med"/>
                    </a:lnB>
                    <a:noFill/>
                  </a:tcPr>
                </a:tc>
                <a:tc>
                  <a:txBody>
                    <a:bodyPr/>
                    <a:lstStyle/>
                    <a:p>
                      <a:pPr algn="ctr"/>
                      <a:r>
                        <a:rPr kumimoji="1" lang="en-US" altLang="ja-JP" sz="1200" b="0">
                          <a:solidFill>
                            <a:srgbClr val="0066FF"/>
                          </a:solidFill>
                          <a:latin typeface="Meiryo UI" panose="020B0604030504040204" pitchFamily="50" charset="-128"/>
                          <a:ea typeface="Meiryo UI" panose="020B0604030504040204" pitchFamily="50" charset="-128"/>
                        </a:rPr>
                        <a:t>A</a:t>
                      </a:r>
                      <a:r>
                        <a:rPr kumimoji="1" lang="ja-JP" altLang="en-US" sz="1200" b="0">
                          <a:solidFill>
                            <a:srgbClr val="0066FF"/>
                          </a:solidFill>
                          <a:latin typeface="Meiryo UI" panose="020B0604030504040204" pitchFamily="50" charset="-128"/>
                          <a:ea typeface="Meiryo UI" panose="020B0604030504040204" pitchFamily="50" charset="-128"/>
                        </a:rPr>
                        <a:t>社</a:t>
                      </a:r>
                    </a:p>
                  </a:txBody>
                  <a:tcPr marL="36000" marR="36000" marT="36000" marB="36000" anchor="ctr">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12700" cap="flat" cmpd="sng" algn="ctr">
                      <a:solidFill>
                        <a:srgbClr val="0066FF"/>
                      </a:solidFill>
                      <a:prstDash val="solid"/>
                      <a:round/>
                      <a:headEnd type="none" w="med" len="med"/>
                      <a:tailEnd type="none" w="med" len="med"/>
                    </a:lnT>
                    <a:lnB w="12700" cap="flat" cmpd="sng" algn="ctr">
                      <a:solidFill>
                        <a:srgbClr val="0066FF"/>
                      </a:solidFill>
                      <a:prstDash val="solid"/>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9525" cap="flat" cmpd="sng" algn="ctr">
                      <a:no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noFill/>
                  </a:tcPr>
                </a:tc>
                <a:extLst>
                  <a:ext uri="{0D108BD9-81ED-4DB2-BD59-A6C34878D82A}">
                    <a16:rowId xmlns:a16="http://schemas.microsoft.com/office/drawing/2014/main" val="1079314053"/>
                  </a:ext>
                </a:extLst>
              </a:tr>
              <a:tr h="649845">
                <a:tc>
                  <a:txBody>
                    <a:bodyPr/>
                    <a:lstStyle/>
                    <a:p>
                      <a:pPr algn="l"/>
                      <a:r>
                        <a:rPr kumimoji="1" lang="ja-JP" altLang="en-US" sz="1200" b="0">
                          <a:solidFill>
                            <a:srgbClr val="0066FF"/>
                          </a:solidFill>
                          <a:latin typeface="Meiryo UI" panose="020B0604030504040204" pitchFamily="50" charset="-128"/>
                          <a:ea typeface="Meiryo UI" panose="020B0604030504040204" pitchFamily="50" charset="-128"/>
                        </a:rPr>
                        <a:t>②</a:t>
                      </a:r>
                      <a:r>
                        <a:rPr kumimoji="1" lang="en-US" altLang="ja-JP" sz="1200" b="0">
                          <a:solidFill>
                            <a:srgbClr val="0066FF"/>
                          </a:solidFill>
                          <a:latin typeface="Meiryo UI" panose="020B0604030504040204" pitchFamily="50" charset="-128"/>
                          <a:ea typeface="Meiryo UI" panose="020B0604030504040204" pitchFamily="50" charset="-128"/>
                        </a:rPr>
                        <a:t>XXX</a:t>
                      </a:r>
                      <a:r>
                        <a:rPr kumimoji="1" lang="ja-JP" altLang="en-US" sz="1200" b="0">
                          <a:solidFill>
                            <a:srgbClr val="0066FF"/>
                          </a:solidFill>
                          <a:latin typeface="Meiryo UI" panose="020B0604030504040204" pitchFamily="50" charset="-128"/>
                          <a:ea typeface="Meiryo UI" panose="020B0604030504040204" pitchFamily="50" charset="-128"/>
                        </a:rPr>
                        <a:t>の評価</a:t>
                      </a:r>
                    </a:p>
                  </a:txBody>
                  <a:tcPr marL="72000" marR="72000" marT="36000" marB="36000" anchor="ctr">
                    <a:lnR w="12700" cap="flat" cmpd="sng" algn="ctr">
                      <a:solidFill>
                        <a:srgbClr val="0066FF"/>
                      </a:solidFill>
                      <a:prstDash val="solid"/>
                      <a:round/>
                      <a:headEnd type="none" w="med" len="med"/>
                      <a:tailEnd type="none" w="med" len="med"/>
                    </a:lnR>
                    <a:lnT w="12700" cap="flat" cmpd="sng" algn="ctr">
                      <a:solidFill>
                        <a:srgbClr val="0066FF"/>
                      </a:solidFill>
                      <a:prstDash val="solid"/>
                      <a:round/>
                      <a:headEnd type="none" w="med" len="med"/>
                      <a:tailEnd type="none" w="med" len="med"/>
                    </a:lnT>
                    <a:lnB w="12700" cap="flat" cmpd="sng" algn="ctr">
                      <a:solidFill>
                        <a:srgbClr val="0066FF"/>
                      </a:solidFill>
                      <a:prstDash val="solid"/>
                      <a:round/>
                      <a:headEnd type="none" w="med" len="med"/>
                      <a:tailEnd type="none" w="med" len="med"/>
                    </a:lnB>
                    <a:noFill/>
                  </a:tcPr>
                </a:tc>
                <a:tc>
                  <a:txBody>
                    <a:bodyPr/>
                    <a:lstStyle/>
                    <a:p>
                      <a:pPr algn="ctr"/>
                      <a:r>
                        <a:rPr kumimoji="1" lang="en-US" altLang="ja-JP" sz="1200" b="0">
                          <a:solidFill>
                            <a:srgbClr val="0066FF"/>
                          </a:solidFill>
                          <a:latin typeface="Meiryo UI" panose="020B0604030504040204" pitchFamily="50" charset="-128"/>
                          <a:ea typeface="Meiryo UI" panose="020B0604030504040204" pitchFamily="50" charset="-128"/>
                        </a:rPr>
                        <a:t>XX</a:t>
                      </a:r>
                      <a:endParaRPr kumimoji="1" lang="ja-JP" altLang="en-US" sz="1200" b="0">
                        <a:solidFill>
                          <a:srgbClr val="0066FF"/>
                        </a:solidFill>
                        <a:latin typeface="Meiryo UI" panose="020B0604030504040204" pitchFamily="50" charset="-128"/>
                        <a:ea typeface="Meiryo UI" panose="020B0604030504040204" pitchFamily="50" charset="-128"/>
                      </a:endParaRPr>
                    </a:p>
                  </a:txBody>
                  <a:tcPr marL="72000" marR="72000" marT="36000" marB="36000" anchor="ctr">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12700" cap="flat" cmpd="sng" algn="ctr">
                      <a:solidFill>
                        <a:srgbClr val="0066FF"/>
                      </a:solidFill>
                      <a:prstDash val="solid"/>
                      <a:round/>
                      <a:headEnd type="none" w="med" len="med"/>
                      <a:tailEnd type="none" w="med" len="med"/>
                    </a:lnT>
                    <a:lnB w="12700" cap="flat" cmpd="sng" algn="ctr">
                      <a:solidFill>
                        <a:srgbClr val="0066FF"/>
                      </a:solidFill>
                      <a:prstDash val="solid"/>
                      <a:round/>
                      <a:headEnd type="none" w="med" len="med"/>
                      <a:tailEnd type="none" w="med" len="med"/>
                    </a:lnB>
                    <a:noFill/>
                  </a:tcPr>
                </a:tc>
                <a:tc>
                  <a:txBody>
                    <a:bodyPr/>
                    <a:lstStyle/>
                    <a:p>
                      <a:pPr algn="ctr"/>
                      <a:r>
                        <a:rPr kumimoji="1" lang="en-US" altLang="ja-JP" sz="1200" b="0">
                          <a:solidFill>
                            <a:srgbClr val="0066FF"/>
                          </a:solidFill>
                          <a:latin typeface="Meiryo UI" panose="020B0604030504040204" pitchFamily="50" charset="-128"/>
                          <a:ea typeface="Meiryo UI" panose="020B0604030504040204" pitchFamily="50" charset="-128"/>
                        </a:rPr>
                        <a:t>B</a:t>
                      </a:r>
                      <a:r>
                        <a:rPr kumimoji="1" lang="ja-JP" altLang="en-US" sz="1200" b="0">
                          <a:solidFill>
                            <a:srgbClr val="0066FF"/>
                          </a:solidFill>
                          <a:latin typeface="Meiryo UI" panose="020B0604030504040204" pitchFamily="50" charset="-128"/>
                          <a:ea typeface="Meiryo UI" panose="020B0604030504040204" pitchFamily="50" charset="-128"/>
                        </a:rPr>
                        <a:t>社</a:t>
                      </a:r>
                    </a:p>
                  </a:txBody>
                  <a:tcPr marL="36000" marR="36000" marT="36000" marB="36000" anchor="ctr">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12700" cap="flat" cmpd="sng" algn="ctr">
                      <a:solidFill>
                        <a:srgbClr val="0066FF"/>
                      </a:solidFill>
                      <a:prstDash val="solid"/>
                      <a:round/>
                      <a:headEnd type="none" w="med" len="med"/>
                      <a:tailEnd type="none" w="med" len="med"/>
                    </a:lnT>
                    <a:lnB w="12700" cap="flat" cmpd="sng" algn="ctr">
                      <a:solidFill>
                        <a:srgbClr val="0066FF"/>
                      </a:solidFill>
                      <a:prstDash val="solid"/>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9525" cap="flat" cmpd="sng" algn="ctr">
                      <a:no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noFill/>
                  </a:tcPr>
                </a:tc>
                <a:extLst>
                  <a:ext uri="{0D108BD9-81ED-4DB2-BD59-A6C34878D82A}">
                    <a16:rowId xmlns:a16="http://schemas.microsoft.com/office/drawing/2014/main" val="70735672"/>
                  </a:ext>
                </a:extLst>
              </a:tr>
              <a:tr h="649844">
                <a:tc>
                  <a:txBody>
                    <a:bodyPr/>
                    <a:lstStyle/>
                    <a:p>
                      <a:pPr algn="l"/>
                      <a:r>
                        <a:rPr kumimoji="1" lang="ja-JP" altLang="en-US" sz="1200" b="0">
                          <a:solidFill>
                            <a:srgbClr val="0066FF"/>
                          </a:solidFill>
                          <a:latin typeface="Meiryo UI" panose="020B0604030504040204" pitchFamily="50" charset="-128"/>
                          <a:ea typeface="Meiryo UI" panose="020B0604030504040204" pitchFamily="50" charset="-128"/>
                        </a:rPr>
                        <a:t>③</a:t>
                      </a:r>
                      <a:r>
                        <a:rPr kumimoji="1" lang="en-US" altLang="ja-JP" sz="1200" b="0">
                          <a:solidFill>
                            <a:srgbClr val="0066FF"/>
                          </a:solidFill>
                          <a:latin typeface="Meiryo UI" panose="020B0604030504040204" pitchFamily="50" charset="-128"/>
                          <a:ea typeface="Meiryo UI" panose="020B0604030504040204" pitchFamily="50" charset="-128"/>
                        </a:rPr>
                        <a:t>XXX</a:t>
                      </a:r>
                      <a:r>
                        <a:rPr kumimoji="1" lang="ja-JP" altLang="en-US" sz="1200" b="0">
                          <a:solidFill>
                            <a:srgbClr val="0066FF"/>
                          </a:solidFill>
                          <a:latin typeface="Meiryo UI" panose="020B0604030504040204" pitchFamily="50" charset="-128"/>
                          <a:ea typeface="Meiryo UI" panose="020B0604030504040204" pitchFamily="50" charset="-128"/>
                        </a:rPr>
                        <a:t>の実証</a:t>
                      </a:r>
                    </a:p>
                  </a:txBody>
                  <a:tcPr marL="72000" marR="72000" marT="36000" marB="36000" anchor="ctr">
                    <a:lnR w="12700" cap="flat" cmpd="sng" algn="ctr">
                      <a:solidFill>
                        <a:srgbClr val="0066FF"/>
                      </a:solidFill>
                      <a:prstDash val="solid"/>
                      <a:round/>
                      <a:headEnd type="none" w="med" len="med"/>
                      <a:tailEnd type="none" w="med" len="med"/>
                    </a:lnR>
                    <a:lnT w="12700" cap="flat" cmpd="sng" algn="ctr">
                      <a:solidFill>
                        <a:srgbClr val="0066FF"/>
                      </a:solidFill>
                      <a:prstDash val="solid"/>
                      <a:round/>
                      <a:headEnd type="none" w="med" len="med"/>
                      <a:tailEnd type="none" w="med" len="med"/>
                    </a:lnT>
                    <a:lnB w="12700" cap="flat" cmpd="sng" algn="ctr">
                      <a:solidFill>
                        <a:srgbClr val="0066FF"/>
                      </a:solidFill>
                      <a:prstDash val="solid"/>
                      <a:round/>
                      <a:headEnd type="none" w="med" len="med"/>
                      <a:tailEnd type="none" w="med" len="med"/>
                    </a:lnB>
                    <a:noFill/>
                  </a:tcPr>
                </a:tc>
                <a:tc>
                  <a:txBody>
                    <a:bodyPr/>
                    <a:lstStyle/>
                    <a:p>
                      <a:pPr algn="ctr"/>
                      <a:r>
                        <a:rPr kumimoji="1" lang="en-US" altLang="ja-JP" sz="1200" b="0">
                          <a:solidFill>
                            <a:srgbClr val="0066FF"/>
                          </a:solidFill>
                          <a:latin typeface="Meiryo UI" panose="020B0604030504040204" pitchFamily="50" charset="-128"/>
                          <a:ea typeface="Meiryo UI" panose="020B0604030504040204" pitchFamily="50" charset="-128"/>
                        </a:rPr>
                        <a:t>XX</a:t>
                      </a:r>
                      <a:r>
                        <a:rPr kumimoji="1" lang="ja-JP" altLang="en-US" sz="1200" b="0">
                          <a:solidFill>
                            <a:srgbClr val="0066FF"/>
                          </a:solidFill>
                          <a:latin typeface="Meiryo UI" panose="020B0604030504040204" pitchFamily="50" charset="-128"/>
                          <a:ea typeface="Meiryo UI" panose="020B0604030504040204" pitchFamily="50" charset="-128"/>
                        </a:rPr>
                        <a:t>の誤差</a:t>
                      </a:r>
                      <a:r>
                        <a:rPr kumimoji="1" lang="en-US" altLang="ja-JP" sz="1200" b="0">
                          <a:solidFill>
                            <a:srgbClr val="0066FF"/>
                          </a:solidFill>
                          <a:latin typeface="Meiryo UI" panose="020B0604030504040204" pitchFamily="50" charset="-128"/>
                          <a:ea typeface="Meiryo UI" panose="020B0604030504040204" pitchFamily="50" charset="-128"/>
                        </a:rPr>
                        <a:t>YY</a:t>
                      </a:r>
                      <a:r>
                        <a:rPr kumimoji="1" lang="ja-JP" altLang="en-US" sz="1200" b="0">
                          <a:solidFill>
                            <a:srgbClr val="0066FF"/>
                          </a:solidFill>
                          <a:latin typeface="Meiryo UI" panose="020B0604030504040204" pitchFamily="50" charset="-128"/>
                          <a:ea typeface="Meiryo UI" panose="020B0604030504040204" pitchFamily="50" charset="-128"/>
                        </a:rPr>
                        <a:t>％以内</a:t>
                      </a:r>
                    </a:p>
                  </a:txBody>
                  <a:tcPr marL="72000" marR="72000" marT="36000" marB="36000" anchor="ctr">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12700" cap="flat" cmpd="sng" algn="ctr">
                      <a:solidFill>
                        <a:srgbClr val="0066FF"/>
                      </a:solidFill>
                      <a:prstDash val="solid"/>
                      <a:round/>
                      <a:headEnd type="none" w="med" len="med"/>
                      <a:tailEnd type="none" w="med" len="med"/>
                    </a:lnT>
                    <a:lnB w="12700" cap="flat" cmpd="sng" algn="ctr">
                      <a:solidFill>
                        <a:srgbClr val="0066FF"/>
                      </a:solidFill>
                      <a:prstDash val="solid"/>
                      <a:round/>
                      <a:headEnd type="none" w="med" len="med"/>
                      <a:tailEnd type="none" w="med" len="med"/>
                    </a:lnB>
                    <a:noFill/>
                  </a:tcPr>
                </a:tc>
                <a:tc>
                  <a:txBody>
                    <a:bodyPr/>
                    <a:lstStyle/>
                    <a:p>
                      <a:pPr algn="ctr"/>
                      <a:r>
                        <a:rPr kumimoji="1" lang="en-US" altLang="ja-JP" sz="1200" b="0">
                          <a:solidFill>
                            <a:srgbClr val="0066FF"/>
                          </a:solidFill>
                          <a:latin typeface="Meiryo UI" panose="020B0604030504040204" pitchFamily="50" charset="-128"/>
                          <a:ea typeface="Meiryo UI" panose="020B0604030504040204" pitchFamily="50" charset="-128"/>
                        </a:rPr>
                        <a:t>A</a:t>
                      </a:r>
                      <a:r>
                        <a:rPr kumimoji="1" lang="ja-JP" altLang="en-US" sz="1200" b="0">
                          <a:solidFill>
                            <a:srgbClr val="0066FF"/>
                          </a:solidFill>
                          <a:latin typeface="Meiryo UI" panose="020B0604030504040204" pitchFamily="50" charset="-128"/>
                          <a:ea typeface="Meiryo UI" panose="020B0604030504040204" pitchFamily="50" charset="-128"/>
                        </a:rPr>
                        <a:t>社</a:t>
                      </a:r>
                    </a:p>
                  </a:txBody>
                  <a:tcPr marL="36000" marR="36000" marT="36000" marB="36000" anchor="ctr">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12700" cap="flat" cmpd="sng" algn="ctr">
                      <a:solidFill>
                        <a:srgbClr val="0066FF"/>
                      </a:solidFill>
                      <a:prstDash val="solid"/>
                      <a:round/>
                      <a:headEnd type="none" w="med" len="med"/>
                      <a:tailEnd type="none" w="med" len="med"/>
                    </a:lnT>
                    <a:lnB w="12700" cap="flat" cmpd="sng" algn="ctr">
                      <a:solidFill>
                        <a:srgbClr val="0066FF"/>
                      </a:solidFill>
                      <a:prstDash val="solid"/>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9525" cap="flat" cmpd="sng" algn="ctr">
                      <a:no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noFill/>
                  </a:tcPr>
                </a:tc>
                <a:extLst>
                  <a:ext uri="{0D108BD9-81ED-4DB2-BD59-A6C34878D82A}">
                    <a16:rowId xmlns:a16="http://schemas.microsoft.com/office/drawing/2014/main" val="4083819724"/>
                  </a:ext>
                </a:extLst>
              </a:tr>
              <a:tr h="649845">
                <a:tc>
                  <a:txBody>
                    <a:bodyPr/>
                    <a:lstStyle/>
                    <a:p>
                      <a:pPr algn="l"/>
                      <a:r>
                        <a:rPr kumimoji="1" lang="ja-JP" altLang="en-US" sz="1200" b="0">
                          <a:solidFill>
                            <a:srgbClr val="0066FF"/>
                          </a:solidFill>
                          <a:latin typeface="Meiryo UI" panose="020B0604030504040204" pitchFamily="50" charset="-128"/>
                          <a:ea typeface="Meiryo UI" panose="020B0604030504040204" pitchFamily="50" charset="-128"/>
                        </a:rPr>
                        <a:t>委員会</a:t>
                      </a:r>
                    </a:p>
                  </a:txBody>
                  <a:tcPr marL="72000" marR="72000" marT="36000" marB="36000" anchor="ctr">
                    <a:lnR w="12700" cap="flat" cmpd="sng" algn="ctr">
                      <a:solidFill>
                        <a:srgbClr val="0066FF"/>
                      </a:solidFill>
                      <a:prstDash val="solid"/>
                      <a:round/>
                      <a:headEnd type="none" w="med" len="med"/>
                      <a:tailEnd type="none" w="med" len="med"/>
                    </a:lnR>
                    <a:lnT w="12700" cap="flat" cmpd="sng" algn="ctr">
                      <a:solidFill>
                        <a:srgbClr val="0066FF"/>
                      </a:solidFill>
                      <a:prstDash val="solid"/>
                      <a:round/>
                      <a:headEnd type="none" w="med" len="med"/>
                      <a:tailEnd type="none" w="med" len="med"/>
                    </a:lnT>
                    <a:noFill/>
                  </a:tcPr>
                </a:tc>
                <a:tc>
                  <a:txBody>
                    <a:bodyPr/>
                    <a:lstStyle/>
                    <a:p>
                      <a:pPr algn="ctr"/>
                      <a:r>
                        <a:rPr kumimoji="1" lang="en-US" altLang="ja-JP" sz="1200" b="0">
                          <a:solidFill>
                            <a:srgbClr val="0066FF"/>
                          </a:solidFill>
                          <a:latin typeface="Meiryo UI" panose="020B0604030504040204" pitchFamily="50" charset="-128"/>
                          <a:ea typeface="Meiryo UI" panose="020B0604030504040204" pitchFamily="50" charset="-128"/>
                        </a:rPr>
                        <a:t>X</a:t>
                      </a:r>
                      <a:r>
                        <a:rPr kumimoji="1" lang="ja-JP" altLang="en-US" sz="1200" b="0">
                          <a:solidFill>
                            <a:srgbClr val="0066FF"/>
                          </a:solidFill>
                          <a:latin typeface="Meiryo UI" panose="020B0604030504040204" pitchFamily="50" charset="-128"/>
                          <a:ea typeface="Meiryo UI" panose="020B0604030504040204" pitchFamily="50" charset="-128"/>
                        </a:rPr>
                        <a:t>回</a:t>
                      </a:r>
                      <a:endParaRPr kumimoji="1" lang="en-US" altLang="ja-JP" sz="1200" b="0">
                        <a:solidFill>
                          <a:srgbClr val="0066FF"/>
                        </a:solidFill>
                        <a:latin typeface="Meiryo UI" panose="020B0604030504040204" pitchFamily="50" charset="-128"/>
                        <a:ea typeface="Meiryo UI" panose="020B0604030504040204" pitchFamily="50" charset="-128"/>
                      </a:endParaRPr>
                    </a:p>
                    <a:p>
                      <a:pPr algn="ctr"/>
                      <a:r>
                        <a:rPr kumimoji="1" lang="ja-JP" altLang="en-US" sz="1200" b="0">
                          <a:solidFill>
                            <a:srgbClr val="0066FF"/>
                          </a:solidFill>
                          <a:latin typeface="Meiryo UI" panose="020B0604030504040204" pitchFamily="50" charset="-128"/>
                          <a:ea typeface="Meiryo UI" panose="020B0604030504040204" pitchFamily="50" charset="-128"/>
                        </a:rPr>
                        <a:t>開催</a:t>
                      </a:r>
                    </a:p>
                  </a:txBody>
                  <a:tcPr marL="72000" marR="72000" marT="36000" marB="36000" anchor="ctr">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12700" cap="flat" cmpd="sng" algn="ctr">
                      <a:solidFill>
                        <a:srgbClr val="0066FF"/>
                      </a:solidFill>
                      <a:prstDash val="solid"/>
                      <a:round/>
                      <a:headEnd type="none" w="med" len="med"/>
                      <a:tailEnd type="none" w="med" len="med"/>
                    </a:lnT>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0">
                          <a:solidFill>
                            <a:srgbClr val="0066FF"/>
                          </a:solidFill>
                          <a:latin typeface="Meiryo UI" panose="020B0604030504040204" pitchFamily="50" charset="-128"/>
                          <a:ea typeface="Meiryo UI" panose="020B0604030504040204" pitchFamily="50" charset="-128"/>
                        </a:rPr>
                        <a:t>A</a:t>
                      </a:r>
                      <a:r>
                        <a:rPr kumimoji="1" lang="ja-JP" altLang="en-US" sz="1200" b="0">
                          <a:solidFill>
                            <a:srgbClr val="0066FF"/>
                          </a:solidFill>
                          <a:latin typeface="Meiryo UI" panose="020B0604030504040204" pitchFamily="50" charset="-128"/>
                          <a:ea typeface="Meiryo UI" panose="020B0604030504040204" pitchFamily="50" charset="-128"/>
                        </a:rPr>
                        <a:t>社・</a:t>
                      </a:r>
                      <a:r>
                        <a:rPr kumimoji="1" lang="en-US" altLang="ja-JP" sz="1200" b="0">
                          <a:solidFill>
                            <a:srgbClr val="0066FF"/>
                          </a:solidFill>
                          <a:latin typeface="Meiryo UI" panose="020B0604030504040204" pitchFamily="50" charset="-128"/>
                          <a:ea typeface="Meiryo UI" panose="020B0604030504040204" pitchFamily="50" charset="-128"/>
                        </a:rPr>
                        <a:t>B</a:t>
                      </a:r>
                      <a:r>
                        <a:rPr kumimoji="1" lang="ja-JP" altLang="en-US" sz="1200" b="0">
                          <a:solidFill>
                            <a:srgbClr val="0066FF"/>
                          </a:solidFill>
                          <a:latin typeface="Meiryo UI" panose="020B0604030504040204" pitchFamily="50" charset="-128"/>
                          <a:ea typeface="Meiryo UI" panose="020B0604030504040204" pitchFamily="50" charset="-128"/>
                        </a:rPr>
                        <a:t>社</a:t>
                      </a:r>
                    </a:p>
                  </a:txBody>
                  <a:tcPr marL="36000" marR="36000" marT="36000" marB="36000" anchor="ctr">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12700" cap="flat" cmpd="sng" algn="ctr">
                      <a:solidFill>
                        <a:srgbClr val="0066FF"/>
                      </a:solidFill>
                      <a:prstDash val="solid"/>
                      <a:round/>
                      <a:headEnd type="none" w="med" len="med"/>
                      <a:tailEnd type="none" w="med" len="med"/>
                    </a:lnT>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noFill/>
                  </a:tcPr>
                </a:tc>
                <a:tc>
                  <a:txBody>
                    <a:bodyPr/>
                    <a:lstStyle/>
                    <a:p>
                      <a:pPr algn="ctr"/>
                      <a:endParaRPr kumimoji="1" lang="ja-JP" altLang="en-US" sz="1200" b="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12700" cap="flat" cmpd="sng" algn="ctr">
                      <a:solidFill>
                        <a:srgbClr val="0066FF"/>
                      </a:solidFill>
                      <a:prstDash val="solid"/>
                      <a:round/>
                      <a:headEnd type="none" w="med" len="med"/>
                      <a:tailEnd type="none" w="med" len="med"/>
                    </a:lnR>
                    <a:lnT w="6350" cap="flat" cmpd="sng" algn="ctr">
                      <a:noFill/>
                      <a:prstDash val="sysDot"/>
                      <a:round/>
                      <a:headEnd type="none" w="med" len="med"/>
                      <a:tailEnd type="none" w="med" len="med"/>
                    </a:lnT>
                    <a:noFill/>
                  </a:tcPr>
                </a:tc>
                <a:tc>
                  <a:txBody>
                    <a:bodyPr/>
                    <a:lstStyle/>
                    <a:p>
                      <a:pPr algn="ctr"/>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rgbClr val="0066FF"/>
                      </a:solidFill>
                      <a:prstDash val="solid"/>
                      <a:round/>
                      <a:headEnd type="none" w="med" len="med"/>
                      <a:tailEnd type="none" w="med" len="med"/>
                    </a:lnL>
                    <a:lnR w="9525" cap="flat" cmpd="sng" algn="ctr">
                      <a:noFill/>
                      <a:prstDash val="solid"/>
                      <a:round/>
                      <a:headEnd type="none" w="med" len="med"/>
                      <a:tailEnd type="none" w="med" len="med"/>
                    </a:lnR>
                    <a:lnT w="6350" cap="flat" cmpd="sng" algn="ctr">
                      <a:noFill/>
                      <a:prstDash val="sysDot"/>
                      <a:round/>
                      <a:headEnd type="none" w="med" len="med"/>
                      <a:tailEnd type="none" w="med" len="med"/>
                    </a:lnT>
                    <a:noFill/>
                  </a:tcPr>
                </a:tc>
                <a:extLst>
                  <a:ext uri="{0D108BD9-81ED-4DB2-BD59-A6C34878D82A}">
                    <a16:rowId xmlns:a16="http://schemas.microsoft.com/office/drawing/2014/main" val="3271808833"/>
                  </a:ext>
                </a:extLst>
              </a:tr>
            </a:tbl>
          </a:graphicData>
        </a:graphic>
      </p:graphicFrame>
      <p:cxnSp>
        <p:nvCxnSpPr>
          <p:cNvPr id="7" name="直線矢印コネクタ 6">
            <a:extLst>
              <a:ext uri="{FF2B5EF4-FFF2-40B4-BE49-F238E27FC236}">
                <a16:creationId xmlns:a16="http://schemas.microsoft.com/office/drawing/2014/main" id="{9A98284A-B371-D299-B407-AEE34DF8C419}"/>
              </a:ext>
            </a:extLst>
          </p:cNvPr>
          <p:cNvCxnSpPr/>
          <p:nvPr/>
        </p:nvCxnSpPr>
        <p:spPr>
          <a:xfrm>
            <a:off x="3863340" y="2363373"/>
            <a:ext cx="1791561" cy="0"/>
          </a:xfrm>
          <a:prstGeom prst="straightConnector1">
            <a:avLst/>
          </a:prstGeom>
          <a:ln w="28575" cap="rnd">
            <a:solidFill>
              <a:srgbClr val="0066FF"/>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9" name="直線矢印コネクタ 8">
            <a:extLst>
              <a:ext uri="{FF2B5EF4-FFF2-40B4-BE49-F238E27FC236}">
                <a16:creationId xmlns:a16="http://schemas.microsoft.com/office/drawing/2014/main" id="{0030F21B-DE33-D28D-D63C-67D4F8C02AD8}"/>
              </a:ext>
            </a:extLst>
          </p:cNvPr>
          <p:cNvCxnSpPr/>
          <p:nvPr/>
        </p:nvCxnSpPr>
        <p:spPr>
          <a:xfrm>
            <a:off x="5866734" y="2363373"/>
            <a:ext cx="811273" cy="0"/>
          </a:xfrm>
          <a:prstGeom prst="straightConnector1">
            <a:avLst/>
          </a:prstGeom>
          <a:ln w="28575" cap="rnd">
            <a:solidFill>
              <a:srgbClr val="0066FF"/>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11" name="直線矢印コネクタ 10">
            <a:extLst>
              <a:ext uri="{FF2B5EF4-FFF2-40B4-BE49-F238E27FC236}">
                <a16:creationId xmlns:a16="http://schemas.microsoft.com/office/drawing/2014/main" id="{A9FE25A1-8686-C000-8495-00183B7E0C04}"/>
              </a:ext>
            </a:extLst>
          </p:cNvPr>
          <p:cNvCxnSpPr/>
          <p:nvPr/>
        </p:nvCxnSpPr>
        <p:spPr>
          <a:xfrm>
            <a:off x="7077576" y="2363373"/>
            <a:ext cx="811273" cy="0"/>
          </a:xfrm>
          <a:prstGeom prst="straightConnector1">
            <a:avLst/>
          </a:prstGeom>
          <a:ln w="28575" cap="rnd">
            <a:solidFill>
              <a:srgbClr val="0066FF"/>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6" name="Title 1">
            <a:extLst>
              <a:ext uri="{FF2B5EF4-FFF2-40B4-BE49-F238E27FC236}">
                <a16:creationId xmlns:a16="http://schemas.microsoft.com/office/drawing/2014/main" id="{3548E06B-13CB-709D-BD25-73681BC4243F}"/>
              </a:ext>
            </a:extLst>
          </p:cNvPr>
          <p:cNvSpPr txBox="1">
            <a:spLocks/>
          </p:cNvSpPr>
          <p:nvPr/>
        </p:nvSpPr>
        <p:spPr>
          <a:xfrm>
            <a:off x="4231960" y="2125303"/>
            <a:ext cx="1081817" cy="228925"/>
          </a:xfrm>
          <a:prstGeom prst="rect">
            <a:avLst/>
          </a:prstGeom>
          <a:noFill/>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ja-JP" altLang="en-US" sz="1100">
                <a:solidFill>
                  <a:srgbClr val="0066FF"/>
                </a:solidFill>
              </a:rPr>
              <a:t>仕様打合せ</a:t>
            </a:r>
          </a:p>
        </p:txBody>
      </p:sp>
      <p:sp>
        <p:nvSpPr>
          <p:cNvPr id="27" name="Title 1">
            <a:extLst>
              <a:ext uri="{FF2B5EF4-FFF2-40B4-BE49-F238E27FC236}">
                <a16:creationId xmlns:a16="http://schemas.microsoft.com/office/drawing/2014/main" id="{4D80EE4D-D36F-FC1F-BFFA-E0663D1ADE7B}"/>
              </a:ext>
            </a:extLst>
          </p:cNvPr>
          <p:cNvSpPr txBox="1">
            <a:spLocks/>
          </p:cNvSpPr>
          <p:nvPr/>
        </p:nvSpPr>
        <p:spPr>
          <a:xfrm>
            <a:off x="5654901" y="2125303"/>
            <a:ext cx="1081817" cy="228925"/>
          </a:xfrm>
          <a:prstGeom prst="rect">
            <a:avLst/>
          </a:prstGeom>
          <a:noFill/>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ja-JP" altLang="en-US" sz="1100">
                <a:solidFill>
                  <a:srgbClr val="0066FF"/>
                </a:solidFill>
              </a:rPr>
              <a:t>試作</a:t>
            </a:r>
          </a:p>
        </p:txBody>
      </p:sp>
      <p:sp>
        <p:nvSpPr>
          <p:cNvPr id="28" name="Title 1">
            <a:extLst>
              <a:ext uri="{FF2B5EF4-FFF2-40B4-BE49-F238E27FC236}">
                <a16:creationId xmlns:a16="http://schemas.microsoft.com/office/drawing/2014/main" id="{3B65B8EB-CEFE-ABCC-A3A1-EC94E2138A20}"/>
              </a:ext>
            </a:extLst>
          </p:cNvPr>
          <p:cNvSpPr txBox="1">
            <a:spLocks/>
          </p:cNvSpPr>
          <p:nvPr/>
        </p:nvSpPr>
        <p:spPr>
          <a:xfrm>
            <a:off x="6942304" y="2125303"/>
            <a:ext cx="1081817" cy="228925"/>
          </a:xfrm>
          <a:prstGeom prst="rect">
            <a:avLst/>
          </a:prstGeom>
          <a:noFill/>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ja-JP" altLang="en-US" sz="1100">
                <a:solidFill>
                  <a:srgbClr val="0066FF"/>
                </a:solidFill>
              </a:rPr>
              <a:t>試作</a:t>
            </a:r>
          </a:p>
        </p:txBody>
      </p:sp>
      <p:cxnSp>
        <p:nvCxnSpPr>
          <p:cNvPr id="29" name="直線矢印コネクタ 28">
            <a:extLst>
              <a:ext uri="{FF2B5EF4-FFF2-40B4-BE49-F238E27FC236}">
                <a16:creationId xmlns:a16="http://schemas.microsoft.com/office/drawing/2014/main" id="{4860C5AC-BDF1-C308-AA2B-9A938C6CF1F6}"/>
              </a:ext>
            </a:extLst>
          </p:cNvPr>
          <p:cNvCxnSpPr>
            <a:cxnSpLocks/>
          </p:cNvCxnSpPr>
          <p:nvPr/>
        </p:nvCxnSpPr>
        <p:spPr>
          <a:xfrm rot="5400000">
            <a:off x="6304718" y="2795373"/>
            <a:ext cx="864000" cy="0"/>
          </a:xfrm>
          <a:prstGeom prst="straightConnector1">
            <a:avLst/>
          </a:prstGeom>
          <a:ln w="28575" cap="rnd">
            <a:solidFill>
              <a:srgbClr val="0066FF"/>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0" name="直線矢印コネクタ 29">
            <a:extLst>
              <a:ext uri="{FF2B5EF4-FFF2-40B4-BE49-F238E27FC236}">
                <a16:creationId xmlns:a16="http://schemas.microsoft.com/office/drawing/2014/main" id="{18F8CC80-F5BF-7073-5646-9A36B076228F}"/>
              </a:ext>
            </a:extLst>
          </p:cNvPr>
          <p:cNvCxnSpPr>
            <a:cxnSpLocks/>
          </p:cNvCxnSpPr>
          <p:nvPr/>
        </p:nvCxnSpPr>
        <p:spPr>
          <a:xfrm rot="5400000">
            <a:off x="7559483" y="2795373"/>
            <a:ext cx="864000" cy="0"/>
          </a:xfrm>
          <a:prstGeom prst="straightConnector1">
            <a:avLst/>
          </a:prstGeom>
          <a:ln w="28575" cap="rnd">
            <a:solidFill>
              <a:srgbClr val="0066FF"/>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31" name="Title 1">
            <a:extLst>
              <a:ext uri="{FF2B5EF4-FFF2-40B4-BE49-F238E27FC236}">
                <a16:creationId xmlns:a16="http://schemas.microsoft.com/office/drawing/2014/main" id="{5880EA71-1D38-9230-01B7-A612C59BD9EA}"/>
              </a:ext>
            </a:extLst>
          </p:cNvPr>
          <p:cNvSpPr txBox="1">
            <a:spLocks/>
          </p:cNvSpPr>
          <p:nvPr/>
        </p:nvSpPr>
        <p:spPr>
          <a:xfrm>
            <a:off x="6322701" y="3293769"/>
            <a:ext cx="1081817" cy="228925"/>
          </a:xfrm>
          <a:prstGeom prst="rect">
            <a:avLst/>
          </a:prstGeom>
          <a:noFill/>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ja-JP" altLang="en-US" sz="1100">
                <a:solidFill>
                  <a:srgbClr val="0066FF"/>
                </a:solidFill>
              </a:rPr>
              <a:t>◆評価</a:t>
            </a:r>
          </a:p>
        </p:txBody>
      </p:sp>
      <p:sp>
        <p:nvSpPr>
          <p:cNvPr id="32" name="Title 1">
            <a:extLst>
              <a:ext uri="{FF2B5EF4-FFF2-40B4-BE49-F238E27FC236}">
                <a16:creationId xmlns:a16="http://schemas.microsoft.com/office/drawing/2014/main" id="{FD886C48-0D23-9C0B-2A47-FE0017669489}"/>
              </a:ext>
            </a:extLst>
          </p:cNvPr>
          <p:cNvSpPr txBox="1">
            <a:spLocks/>
          </p:cNvSpPr>
          <p:nvPr/>
        </p:nvSpPr>
        <p:spPr>
          <a:xfrm>
            <a:off x="7592252" y="3293769"/>
            <a:ext cx="1081817" cy="228925"/>
          </a:xfrm>
          <a:prstGeom prst="rect">
            <a:avLst/>
          </a:prstGeom>
          <a:noFill/>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ja-JP" altLang="en-US" sz="1100">
                <a:solidFill>
                  <a:srgbClr val="0066FF"/>
                </a:solidFill>
              </a:rPr>
              <a:t>◆評価</a:t>
            </a:r>
          </a:p>
        </p:txBody>
      </p:sp>
      <p:cxnSp>
        <p:nvCxnSpPr>
          <p:cNvPr id="33" name="直線矢印コネクタ 32">
            <a:extLst>
              <a:ext uri="{FF2B5EF4-FFF2-40B4-BE49-F238E27FC236}">
                <a16:creationId xmlns:a16="http://schemas.microsoft.com/office/drawing/2014/main" id="{26EAEA18-236C-B2C5-CB97-28FF907C7AFB}"/>
              </a:ext>
            </a:extLst>
          </p:cNvPr>
          <p:cNvCxnSpPr/>
          <p:nvPr/>
        </p:nvCxnSpPr>
        <p:spPr>
          <a:xfrm>
            <a:off x="8412954" y="2920546"/>
            <a:ext cx="1047894" cy="0"/>
          </a:xfrm>
          <a:prstGeom prst="straightConnector1">
            <a:avLst/>
          </a:prstGeom>
          <a:ln w="28575" cap="rnd">
            <a:solidFill>
              <a:srgbClr val="0066FF"/>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36" name="Title 1">
            <a:extLst>
              <a:ext uri="{FF2B5EF4-FFF2-40B4-BE49-F238E27FC236}">
                <a16:creationId xmlns:a16="http://schemas.microsoft.com/office/drawing/2014/main" id="{00A72538-121F-2D40-AD80-63F954FCB45B}"/>
              </a:ext>
            </a:extLst>
          </p:cNvPr>
          <p:cNvSpPr txBox="1">
            <a:spLocks/>
          </p:cNvSpPr>
          <p:nvPr/>
        </p:nvSpPr>
        <p:spPr>
          <a:xfrm>
            <a:off x="8416076" y="2682476"/>
            <a:ext cx="1081817" cy="228925"/>
          </a:xfrm>
          <a:prstGeom prst="rect">
            <a:avLst/>
          </a:prstGeom>
          <a:noFill/>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ja-JP" altLang="en-US" sz="1100">
                <a:solidFill>
                  <a:srgbClr val="0066FF"/>
                </a:solidFill>
              </a:rPr>
              <a:t>仕様打合せ</a:t>
            </a:r>
          </a:p>
        </p:txBody>
      </p:sp>
      <p:cxnSp>
        <p:nvCxnSpPr>
          <p:cNvPr id="39" name="直線矢印コネクタ 38">
            <a:extLst>
              <a:ext uri="{FF2B5EF4-FFF2-40B4-BE49-F238E27FC236}">
                <a16:creationId xmlns:a16="http://schemas.microsoft.com/office/drawing/2014/main" id="{961D490D-13AA-70A8-1E49-7120EDD92C6D}"/>
              </a:ext>
            </a:extLst>
          </p:cNvPr>
          <p:cNvCxnSpPr>
            <a:cxnSpLocks/>
          </p:cNvCxnSpPr>
          <p:nvPr/>
        </p:nvCxnSpPr>
        <p:spPr>
          <a:xfrm rot="5400000">
            <a:off x="9143089" y="3280546"/>
            <a:ext cx="720000" cy="0"/>
          </a:xfrm>
          <a:prstGeom prst="straightConnector1">
            <a:avLst/>
          </a:prstGeom>
          <a:ln w="28575" cap="rnd">
            <a:solidFill>
              <a:srgbClr val="0066FF"/>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41" name="Title 1">
            <a:extLst>
              <a:ext uri="{FF2B5EF4-FFF2-40B4-BE49-F238E27FC236}">
                <a16:creationId xmlns:a16="http://schemas.microsoft.com/office/drawing/2014/main" id="{A561D8DD-96AE-AC86-DC96-10A04D40C752}"/>
              </a:ext>
            </a:extLst>
          </p:cNvPr>
          <p:cNvSpPr txBox="1">
            <a:spLocks/>
          </p:cNvSpPr>
          <p:nvPr/>
        </p:nvSpPr>
        <p:spPr>
          <a:xfrm>
            <a:off x="9089073" y="3694638"/>
            <a:ext cx="1081817" cy="228925"/>
          </a:xfrm>
          <a:prstGeom prst="rect">
            <a:avLst/>
          </a:prstGeom>
          <a:noFill/>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ja-JP" altLang="en-US" sz="1100">
                <a:solidFill>
                  <a:srgbClr val="0066FF"/>
                </a:solidFill>
              </a:rPr>
              <a:t>◆評価</a:t>
            </a:r>
          </a:p>
        </p:txBody>
      </p:sp>
      <p:cxnSp>
        <p:nvCxnSpPr>
          <p:cNvPr id="43" name="直線矢印コネクタ 42">
            <a:extLst>
              <a:ext uri="{FF2B5EF4-FFF2-40B4-BE49-F238E27FC236}">
                <a16:creationId xmlns:a16="http://schemas.microsoft.com/office/drawing/2014/main" id="{84F6C5F7-451D-ADD9-2103-79C1AFD0FDB4}"/>
              </a:ext>
            </a:extLst>
          </p:cNvPr>
          <p:cNvCxnSpPr/>
          <p:nvPr/>
        </p:nvCxnSpPr>
        <p:spPr>
          <a:xfrm>
            <a:off x="3863340" y="4930078"/>
            <a:ext cx="1791561" cy="0"/>
          </a:xfrm>
          <a:prstGeom prst="straightConnector1">
            <a:avLst/>
          </a:prstGeom>
          <a:ln w="28575" cap="rnd">
            <a:solidFill>
              <a:srgbClr val="0066FF"/>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44" name="直線矢印コネクタ 43">
            <a:extLst>
              <a:ext uri="{FF2B5EF4-FFF2-40B4-BE49-F238E27FC236}">
                <a16:creationId xmlns:a16="http://schemas.microsoft.com/office/drawing/2014/main" id="{C8566CC2-7403-0705-0852-F314E9C8102D}"/>
              </a:ext>
            </a:extLst>
          </p:cNvPr>
          <p:cNvCxnSpPr/>
          <p:nvPr/>
        </p:nvCxnSpPr>
        <p:spPr>
          <a:xfrm>
            <a:off x="5866734" y="4930078"/>
            <a:ext cx="811273" cy="0"/>
          </a:xfrm>
          <a:prstGeom prst="straightConnector1">
            <a:avLst/>
          </a:prstGeom>
          <a:ln w="28575" cap="rnd">
            <a:solidFill>
              <a:srgbClr val="0066FF"/>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45" name="Title 1">
            <a:extLst>
              <a:ext uri="{FF2B5EF4-FFF2-40B4-BE49-F238E27FC236}">
                <a16:creationId xmlns:a16="http://schemas.microsoft.com/office/drawing/2014/main" id="{27DEF408-44B0-BBC1-E2D0-119D3F0C835F}"/>
              </a:ext>
            </a:extLst>
          </p:cNvPr>
          <p:cNvSpPr txBox="1">
            <a:spLocks/>
          </p:cNvSpPr>
          <p:nvPr/>
        </p:nvSpPr>
        <p:spPr>
          <a:xfrm>
            <a:off x="4231960" y="4692008"/>
            <a:ext cx="1081817" cy="228925"/>
          </a:xfrm>
          <a:prstGeom prst="rect">
            <a:avLst/>
          </a:prstGeom>
          <a:noFill/>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ja-JP" altLang="en-US" sz="1100">
                <a:solidFill>
                  <a:srgbClr val="0066FF"/>
                </a:solidFill>
              </a:rPr>
              <a:t>仕様打合せ</a:t>
            </a:r>
          </a:p>
        </p:txBody>
      </p:sp>
      <p:sp>
        <p:nvSpPr>
          <p:cNvPr id="46" name="Title 1">
            <a:extLst>
              <a:ext uri="{FF2B5EF4-FFF2-40B4-BE49-F238E27FC236}">
                <a16:creationId xmlns:a16="http://schemas.microsoft.com/office/drawing/2014/main" id="{A1917117-0012-225E-4D38-077667AB9D39}"/>
              </a:ext>
            </a:extLst>
          </p:cNvPr>
          <p:cNvSpPr txBox="1">
            <a:spLocks/>
          </p:cNvSpPr>
          <p:nvPr/>
        </p:nvSpPr>
        <p:spPr>
          <a:xfrm>
            <a:off x="5654901" y="4692008"/>
            <a:ext cx="1081817" cy="228925"/>
          </a:xfrm>
          <a:prstGeom prst="rect">
            <a:avLst/>
          </a:prstGeom>
          <a:noFill/>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ja-JP" altLang="en-US" sz="1100">
                <a:solidFill>
                  <a:srgbClr val="0066FF"/>
                </a:solidFill>
              </a:rPr>
              <a:t>装置設計</a:t>
            </a:r>
          </a:p>
        </p:txBody>
      </p:sp>
      <p:cxnSp>
        <p:nvCxnSpPr>
          <p:cNvPr id="47" name="直線矢印コネクタ 46">
            <a:extLst>
              <a:ext uri="{FF2B5EF4-FFF2-40B4-BE49-F238E27FC236}">
                <a16:creationId xmlns:a16="http://schemas.microsoft.com/office/drawing/2014/main" id="{CE648593-9704-F7B4-B5A1-6E864D682F41}"/>
              </a:ext>
            </a:extLst>
          </p:cNvPr>
          <p:cNvCxnSpPr/>
          <p:nvPr/>
        </p:nvCxnSpPr>
        <p:spPr>
          <a:xfrm>
            <a:off x="5866734" y="5435620"/>
            <a:ext cx="811273" cy="0"/>
          </a:xfrm>
          <a:prstGeom prst="straightConnector1">
            <a:avLst/>
          </a:prstGeom>
          <a:ln w="28575" cap="rnd">
            <a:solidFill>
              <a:srgbClr val="0066FF"/>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48" name="Title 1">
            <a:extLst>
              <a:ext uri="{FF2B5EF4-FFF2-40B4-BE49-F238E27FC236}">
                <a16:creationId xmlns:a16="http://schemas.microsoft.com/office/drawing/2014/main" id="{B76CBA62-5C13-ECA7-83FF-0F683A701D42}"/>
              </a:ext>
            </a:extLst>
          </p:cNvPr>
          <p:cNvSpPr txBox="1">
            <a:spLocks/>
          </p:cNvSpPr>
          <p:nvPr/>
        </p:nvSpPr>
        <p:spPr>
          <a:xfrm>
            <a:off x="5654901" y="5197550"/>
            <a:ext cx="1081817" cy="228925"/>
          </a:xfrm>
          <a:prstGeom prst="rect">
            <a:avLst/>
          </a:prstGeom>
          <a:noFill/>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ja-JP" altLang="en-US" sz="1100">
                <a:solidFill>
                  <a:srgbClr val="0066FF"/>
                </a:solidFill>
              </a:rPr>
              <a:t>メーカー選定</a:t>
            </a:r>
          </a:p>
        </p:txBody>
      </p:sp>
      <p:sp>
        <p:nvSpPr>
          <p:cNvPr id="49" name="Title 1">
            <a:extLst>
              <a:ext uri="{FF2B5EF4-FFF2-40B4-BE49-F238E27FC236}">
                <a16:creationId xmlns:a16="http://schemas.microsoft.com/office/drawing/2014/main" id="{461210DC-72CD-CF38-47A2-F5B1F797D1C7}"/>
              </a:ext>
            </a:extLst>
          </p:cNvPr>
          <p:cNvSpPr txBox="1">
            <a:spLocks/>
          </p:cNvSpPr>
          <p:nvPr/>
        </p:nvSpPr>
        <p:spPr>
          <a:xfrm>
            <a:off x="6381406" y="6170082"/>
            <a:ext cx="1081817" cy="228925"/>
          </a:xfrm>
          <a:prstGeom prst="rect">
            <a:avLst/>
          </a:prstGeom>
          <a:noFill/>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ja-JP" altLang="en-US" sz="1100">
                <a:solidFill>
                  <a:srgbClr val="0066FF"/>
                </a:solidFill>
              </a:rPr>
              <a:t>◆第</a:t>
            </a:r>
            <a:r>
              <a:rPr kumimoji="1" lang="en-US" altLang="ja-JP" sz="1100">
                <a:solidFill>
                  <a:srgbClr val="0066FF"/>
                </a:solidFill>
              </a:rPr>
              <a:t>1</a:t>
            </a:r>
            <a:r>
              <a:rPr kumimoji="1" lang="ja-JP" altLang="en-US" sz="1100">
                <a:solidFill>
                  <a:srgbClr val="0066FF"/>
                </a:solidFill>
              </a:rPr>
              <a:t>回</a:t>
            </a:r>
          </a:p>
        </p:txBody>
      </p:sp>
      <p:sp>
        <p:nvSpPr>
          <p:cNvPr id="50" name="Title 1">
            <a:extLst>
              <a:ext uri="{FF2B5EF4-FFF2-40B4-BE49-F238E27FC236}">
                <a16:creationId xmlns:a16="http://schemas.microsoft.com/office/drawing/2014/main" id="{61062EE1-EBC3-8A09-EA3D-273EF316582A}"/>
              </a:ext>
            </a:extLst>
          </p:cNvPr>
          <p:cNvSpPr txBox="1">
            <a:spLocks/>
          </p:cNvSpPr>
          <p:nvPr/>
        </p:nvSpPr>
        <p:spPr>
          <a:xfrm>
            <a:off x="8978644" y="6170082"/>
            <a:ext cx="1081817" cy="228925"/>
          </a:xfrm>
          <a:prstGeom prst="rect">
            <a:avLst/>
          </a:prstGeom>
          <a:noFill/>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ja-JP" altLang="en-US" sz="1100">
                <a:solidFill>
                  <a:srgbClr val="0066FF"/>
                </a:solidFill>
              </a:rPr>
              <a:t>◆第２回</a:t>
            </a:r>
          </a:p>
        </p:txBody>
      </p:sp>
      <p:sp>
        <p:nvSpPr>
          <p:cNvPr id="51" name="Title 1">
            <a:extLst>
              <a:ext uri="{FF2B5EF4-FFF2-40B4-BE49-F238E27FC236}">
                <a16:creationId xmlns:a16="http://schemas.microsoft.com/office/drawing/2014/main" id="{5DCAFD71-0D37-2826-82BE-5D2393AE43C8}"/>
              </a:ext>
            </a:extLst>
          </p:cNvPr>
          <p:cNvSpPr txBox="1">
            <a:spLocks/>
          </p:cNvSpPr>
          <p:nvPr/>
        </p:nvSpPr>
        <p:spPr>
          <a:xfrm>
            <a:off x="10913322" y="6170082"/>
            <a:ext cx="1081817" cy="228925"/>
          </a:xfrm>
          <a:prstGeom prst="rect">
            <a:avLst/>
          </a:prstGeom>
          <a:noFill/>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ja-JP" altLang="en-US" sz="1100">
                <a:solidFill>
                  <a:srgbClr val="0066FF"/>
                </a:solidFill>
              </a:rPr>
              <a:t>◆第３回</a:t>
            </a:r>
          </a:p>
        </p:txBody>
      </p:sp>
      <p:sp>
        <p:nvSpPr>
          <p:cNvPr id="52" name="Title 1">
            <a:extLst>
              <a:ext uri="{FF2B5EF4-FFF2-40B4-BE49-F238E27FC236}">
                <a16:creationId xmlns:a16="http://schemas.microsoft.com/office/drawing/2014/main" id="{4CAA4363-F7FA-B1A2-3702-A4B07EF5B166}"/>
              </a:ext>
            </a:extLst>
          </p:cNvPr>
          <p:cNvSpPr txBox="1">
            <a:spLocks/>
          </p:cNvSpPr>
          <p:nvPr/>
        </p:nvSpPr>
        <p:spPr>
          <a:xfrm>
            <a:off x="6592904" y="5321952"/>
            <a:ext cx="1081817" cy="228925"/>
          </a:xfrm>
          <a:prstGeom prst="rect">
            <a:avLst/>
          </a:prstGeom>
          <a:noFill/>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ja-JP" altLang="en-US" sz="1100">
                <a:solidFill>
                  <a:srgbClr val="0066FF"/>
                </a:solidFill>
              </a:rPr>
              <a:t>◆メーカー選定</a:t>
            </a:r>
            <a:endParaRPr kumimoji="1" lang="en-US" altLang="ja-JP" sz="1100">
              <a:solidFill>
                <a:srgbClr val="0066FF"/>
              </a:solidFill>
            </a:endParaRPr>
          </a:p>
          <a:p>
            <a:pPr algn="ctr"/>
            <a:r>
              <a:rPr kumimoji="1" lang="ja-JP" altLang="en-US" sz="1100">
                <a:solidFill>
                  <a:srgbClr val="0066FF"/>
                </a:solidFill>
              </a:rPr>
              <a:t>・交渉・契約</a:t>
            </a:r>
          </a:p>
        </p:txBody>
      </p:sp>
      <p:cxnSp>
        <p:nvCxnSpPr>
          <p:cNvPr id="53" name="直線矢印コネクタ 52">
            <a:extLst>
              <a:ext uri="{FF2B5EF4-FFF2-40B4-BE49-F238E27FC236}">
                <a16:creationId xmlns:a16="http://schemas.microsoft.com/office/drawing/2014/main" id="{03E4F4AC-B5F2-DF59-6ACB-1C4295B8801F}"/>
              </a:ext>
            </a:extLst>
          </p:cNvPr>
          <p:cNvCxnSpPr/>
          <p:nvPr/>
        </p:nvCxnSpPr>
        <p:spPr>
          <a:xfrm>
            <a:off x="7099591" y="3408231"/>
            <a:ext cx="811273" cy="0"/>
          </a:xfrm>
          <a:prstGeom prst="straightConnector1">
            <a:avLst/>
          </a:prstGeom>
          <a:ln w="28575" cap="rnd">
            <a:solidFill>
              <a:srgbClr val="0066FF"/>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4" name="直線矢印コネクタ 53">
            <a:extLst>
              <a:ext uri="{FF2B5EF4-FFF2-40B4-BE49-F238E27FC236}">
                <a16:creationId xmlns:a16="http://schemas.microsoft.com/office/drawing/2014/main" id="{E4A43981-227B-E282-E87D-A5AAAFC1A117}"/>
              </a:ext>
            </a:extLst>
          </p:cNvPr>
          <p:cNvCxnSpPr/>
          <p:nvPr/>
        </p:nvCxnSpPr>
        <p:spPr>
          <a:xfrm>
            <a:off x="8549319" y="3806809"/>
            <a:ext cx="811273" cy="0"/>
          </a:xfrm>
          <a:prstGeom prst="straightConnector1">
            <a:avLst/>
          </a:prstGeom>
          <a:ln w="28575" cap="rnd">
            <a:solidFill>
              <a:srgbClr val="0066FF"/>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5" name="直線矢印コネクタ 54">
            <a:extLst>
              <a:ext uri="{FF2B5EF4-FFF2-40B4-BE49-F238E27FC236}">
                <a16:creationId xmlns:a16="http://schemas.microsoft.com/office/drawing/2014/main" id="{3718AF00-0D61-3694-3965-7B1B68C50255}"/>
              </a:ext>
            </a:extLst>
          </p:cNvPr>
          <p:cNvCxnSpPr/>
          <p:nvPr/>
        </p:nvCxnSpPr>
        <p:spPr>
          <a:xfrm>
            <a:off x="9919577" y="3789167"/>
            <a:ext cx="811273" cy="0"/>
          </a:xfrm>
          <a:prstGeom prst="straightConnector1">
            <a:avLst/>
          </a:prstGeom>
          <a:ln w="28575" cap="rnd">
            <a:solidFill>
              <a:srgbClr val="0066FF"/>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56" name="Title 1">
            <a:extLst>
              <a:ext uri="{FF2B5EF4-FFF2-40B4-BE49-F238E27FC236}">
                <a16:creationId xmlns:a16="http://schemas.microsoft.com/office/drawing/2014/main" id="{8A1FCFCC-40D8-FA94-6C3E-AA6B9A7CFB9D}"/>
              </a:ext>
            </a:extLst>
          </p:cNvPr>
          <p:cNvSpPr txBox="1">
            <a:spLocks/>
          </p:cNvSpPr>
          <p:nvPr/>
        </p:nvSpPr>
        <p:spPr>
          <a:xfrm>
            <a:off x="9784304" y="3551097"/>
            <a:ext cx="1081817" cy="228925"/>
          </a:xfrm>
          <a:prstGeom prst="rect">
            <a:avLst/>
          </a:prstGeom>
          <a:noFill/>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ja-JP" altLang="en-US" sz="1100">
                <a:solidFill>
                  <a:srgbClr val="0066FF"/>
                </a:solidFill>
              </a:rPr>
              <a:t>データ取得</a:t>
            </a:r>
          </a:p>
        </p:txBody>
      </p:sp>
      <p:cxnSp>
        <p:nvCxnSpPr>
          <p:cNvPr id="57" name="直線矢印コネクタ 56">
            <a:extLst>
              <a:ext uri="{FF2B5EF4-FFF2-40B4-BE49-F238E27FC236}">
                <a16:creationId xmlns:a16="http://schemas.microsoft.com/office/drawing/2014/main" id="{8C586FD0-366C-A960-6D3B-097618F7DE4A}"/>
              </a:ext>
            </a:extLst>
          </p:cNvPr>
          <p:cNvCxnSpPr/>
          <p:nvPr/>
        </p:nvCxnSpPr>
        <p:spPr>
          <a:xfrm>
            <a:off x="9919577" y="4408279"/>
            <a:ext cx="811273" cy="0"/>
          </a:xfrm>
          <a:prstGeom prst="straightConnector1">
            <a:avLst/>
          </a:prstGeom>
          <a:ln w="28575" cap="rnd">
            <a:solidFill>
              <a:srgbClr val="0066FF"/>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58" name="Title 1">
            <a:extLst>
              <a:ext uri="{FF2B5EF4-FFF2-40B4-BE49-F238E27FC236}">
                <a16:creationId xmlns:a16="http://schemas.microsoft.com/office/drawing/2014/main" id="{89ACF52A-A29D-A6B2-4BC8-54A71672A4D3}"/>
              </a:ext>
            </a:extLst>
          </p:cNvPr>
          <p:cNvSpPr txBox="1">
            <a:spLocks/>
          </p:cNvSpPr>
          <p:nvPr/>
        </p:nvSpPr>
        <p:spPr>
          <a:xfrm>
            <a:off x="9784304" y="4170209"/>
            <a:ext cx="1081817" cy="228925"/>
          </a:xfrm>
          <a:prstGeom prst="rect">
            <a:avLst/>
          </a:prstGeom>
          <a:noFill/>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ja-JP" altLang="en-US" sz="1100">
                <a:solidFill>
                  <a:srgbClr val="0066FF"/>
                </a:solidFill>
              </a:rPr>
              <a:t>データ取得</a:t>
            </a:r>
          </a:p>
        </p:txBody>
      </p:sp>
      <p:sp>
        <p:nvSpPr>
          <p:cNvPr id="60" name="Title 1">
            <a:extLst>
              <a:ext uri="{FF2B5EF4-FFF2-40B4-BE49-F238E27FC236}">
                <a16:creationId xmlns:a16="http://schemas.microsoft.com/office/drawing/2014/main" id="{B2778520-B26F-7789-5BAF-95E98E225799}"/>
              </a:ext>
            </a:extLst>
          </p:cNvPr>
          <p:cNvSpPr txBox="1">
            <a:spLocks/>
          </p:cNvSpPr>
          <p:nvPr/>
        </p:nvSpPr>
        <p:spPr>
          <a:xfrm>
            <a:off x="10737206" y="3661896"/>
            <a:ext cx="1081817" cy="228925"/>
          </a:xfrm>
          <a:prstGeom prst="rect">
            <a:avLst/>
          </a:prstGeom>
          <a:noFill/>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ja-JP" altLang="en-US" sz="1100">
                <a:solidFill>
                  <a:srgbClr val="0066FF"/>
                </a:solidFill>
              </a:rPr>
              <a:t>◆最終評価</a:t>
            </a:r>
          </a:p>
        </p:txBody>
      </p:sp>
      <p:sp>
        <p:nvSpPr>
          <p:cNvPr id="61" name="Title 1">
            <a:extLst>
              <a:ext uri="{FF2B5EF4-FFF2-40B4-BE49-F238E27FC236}">
                <a16:creationId xmlns:a16="http://schemas.microsoft.com/office/drawing/2014/main" id="{EE9F02BA-820E-AF19-7C94-0CEFEF9C444C}"/>
              </a:ext>
            </a:extLst>
          </p:cNvPr>
          <p:cNvSpPr txBox="1">
            <a:spLocks/>
          </p:cNvSpPr>
          <p:nvPr/>
        </p:nvSpPr>
        <p:spPr>
          <a:xfrm>
            <a:off x="10737206" y="4296638"/>
            <a:ext cx="1081817" cy="228925"/>
          </a:xfrm>
          <a:prstGeom prst="rect">
            <a:avLst/>
          </a:prstGeom>
          <a:noFill/>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ja-JP" altLang="en-US" sz="1100">
                <a:solidFill>
                  <a:srgbClr val="0066FF"/>
                </a:solidFill>
              </a:rPr>
              <a:t>◆最終評価</a:t>
            </a:r>
          </a:p>
        </p:txBody>
      </p:sp>
      <p:sp>
        <p:nvSpPr>
          <p:cNvPr id="71" name="矢印: 五方向 70">
            <a:extLst>
              <a:ext uri="{FF2B5EF4-FFF2-40B4-BE49-F238E27FC236}">
                <a16:creationId xmlns:a16="http://schemas.microsoft.com/office/drawing/2014/main" id="{E3321B07-A983-D988-FE58-51DAD7282287}"/>
              </a:ext>
            </a:extLst>
          </p:cNvPr>
          <p:cNvSpPr/>
          <p:nvPr/>
        </p:nvSpPr>
        <p:spPr>
          <a:xfrm>
            <a:off x="2313309" y="-4281"/>
            <a:ext cx="481125" cy="230400"/>
          </a:xfrm>
          <a:prstGeom prst="homePlate">
            <a:avLst>
              <a:gd name="adj" fmla="val 26188"/>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900" b="1">
                <a:solidFill>
                  <a:srgbClr val="575757"/>
                </a:solidFill>
                <a:latin typeface="Meiryo UI" panose="020B0604030504040204" pitchFamily="50" charset="-128"/>
                <a:ea typeface="Meiryo UI" panose="020B0604030504040204" pitchFamily="50" charset="-128"/>
              </a:rPr>
              <a:t>協業プロセス：</a:t>
            </a:r>
          </a:p>
        </p:txBody>
      </p:sp>
      <p:sp>
        <p:nvSpPr>
          <p:cNvPr id="15" name="Title 1">
            <a:extLst>
              <a:ext uri="{FF2B5EF4-FFF2-40B4-BE49-F238E27FC236}">
                <a16:creationId xmlns:a16="http://schemas.microsoft.com/office/drawing/2014/main" id="{69C1A3DE-0AC5-6CA7-8FC9-0FAA5C3CF493}"/>
              </a:ext>
            </a:extLst>
          </p:cNvPr>
          <p:cNvSpPr txBox="1">
            <a:spLocks/>
          </p:cNvSpPr>
          <p:nvPr/>
        </p:nvSpPr>
        <p:spPr>
          <a:xfrm>
            <a:off x="11136922" y="-1626"/>
            <a:ext cx="1055077" cy="230551"/>
          </a:xfrm>
          <a:prstGeom prst="rect">
            <a:avLst/>
          </a:prstGeom>
          <a:solidFill>
            <a:srgbClr val="0070C0"/>
          </a:solidFill>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ja-JP" altLang="en-US" sz="1400">
                <a:solidFill>
                  <a:schemeClr val="bg1"/>
                </a:solidFill>
              </a:rPr>
              <a:t>大企業等</a:t>
            </a:r>
          </a:p>
        </p:txBody>
      </p:sp>
      <p:sp>
        <p:nvSpPr>
          <p:cNvPr id="16" name="Title 1">
            <a:extLst>
              <a:ext uri="{FF2B5EF4-FFF2-40B4-BE49-F238E27FC236}">
                <a16:creationId xmlns:a16="http://schemas.microsoft.com/office/drawing/2014/main" id="{6A822CA7-6278-C5B3-E3DA-94E71E3125B2}"/>
              </a:ext>
            </a:extLst>
          </p:cNvPr>
          <p:cNvSpPr txBox="1">
            <a:spLocks/>
          </p:cNvSpPr>
          <p:nvPr/>
        </p:nvSpPr>
        <p:spPr>
          <a:xfrm>
            <a:off x="11136922" y="228925"/>
            <a:ext cx="1055077" cy="230551"/>
          </a:xfrm>
          <a:prstGeom prst="rect">
            <a:avLst/>
          </a:prstGeom>
          <a:solidFill>
            <a:srgbClr val="FF0000"/>
          </a:solidFill>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ja-JP" altLang="en-US" sz="1400">
                <a:solidFill>
                  <a:schemeClr val="bg1"/>
                </a:solidFill>
              </a:rPr>
              <a:t>スタートアップ</a:t>
            </a:r>
          </a:p>
        </p:txBody>
      </p:sp>
      <p:sp>
        <p:nvSpPr>
          <p:cNvPr id="19" name="Title 6">
            <a:extLst>
              <a:ext uri="{FF2B5EF4-FFF2-40B4-BE49-F238E27FC236}">
                <a16:creationId xmlns:a16="http://schemas.microsoft.com/office/drawing/2014/main" id="{79CBE94A-3F06-A01F-1652-BC6DF41FCB42}"/>
              </a:ext>
            </a:extLst>
          </p:cNvPr>
          <p:cNvSpPr txBox="1">
            <a:spLocks/>
          </p:cNvSpPr>
          <p:nvPr/>
        </p:nvSpPr>
        <p:spPr bwMode="blackWhite">
          <a:xfrm>
            <a:off x="263525" y="773418"/>
            <a:ext cx="11652241" cy="576293"/>
          </a:xfrm>
          <a:prstGeom prst="rect">
            <a:avLst/>
          </a:prstGeom>
        </p:spPr>
        <p:txBody>
          <a:bodyPr vert="horz" wrap="square" lIns="72000" tIns="72000" rIns="72000" bIns="72000" rtlCol="0" anchor="t">
            <a:sp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216000" indent="-144000">
              <a:lnSpc>
                <a:spcPct val="100000"/>
              </a:lnSpc>
              <a:spcBef>
                <a:spcPts val="0"/>
              </a:spcBef>
              <a:buFont typeface="Arial" panose="020B0604020202020204" pitchFamily="34" charset="0"/>
              <a:buChar char="•"/>
            </a:pPr>
            <a:r>
              <a:rPr kumimoji="1" lang="ja-JP" altLang="en-US" sz="1400">
                <a:solidFill>
                  <a:srgbClr val="0066FF"/>
                </a:solidFill>
              </a:rPr>
              <a:t>本事業期間内の研究開発の実施事項とスケジュールを記載してください。下記はサンプル図のため、行や、矢印の数、目印は適宜変更して構いませんが、</a:t>
            </a:r>
            <a:r>
              <a:rPr kumimoji="1" lang="ja-JP" altLang="en-US" sz="1400" b="1" u="sng">
                <a:solidFill>
                  <a:srgbClr val="0066FF"/>
                </a:solidFill>
              </a:rPr>
              <a:t>研究開発項目</a:t>
            </a:r>
            <a:r>
              <a:rPr kumimoji="1" lang="ja-JP" altLang="en-US" sz="1400" b="1">
                <a:solidFill>
                  <a:srgbClr val="0066FF"/>
                </a:solidFill>
              </a:rPr>
              <a:t>・</a:t>
            </a:r>
            <a:r>
              <a:rPr kumimoji="1" lang="ja-JP" altLang="en-US" sz="1400" b="1" u="sng">
                <a:solidFill>
                  <a:srgbClr val="0066FF"/>
                </a:solidFill>
              </a:rPr>
              <a:t>目標値</a:t>
            </a:r>
            <a:r>
              <a:rPr kumimoji="1" lang="ja-JP" altLang="en-US" sz="1400" b="1">
                <a:solidFill>
                  <a:srgbClr val="0066FF"/>
                </a:solidFill>
              </a:rPr>
              <a:t>・</a:t>
            </a:r>
            <a:r>
              <a:rPr kumimoji="1" lang="ja-JP" altLang="en-US" sz="1400" b="1" u="sng">
                <a:solidFill>
                  <a:srgbClr val="0066FF"/>
                </a:solidFill>
              </a:rPr>
              <a:t>担当社</a:t>
            </a:r>
            <a:r>
              <a:rPr kumimoji="1" lang="ja-JP" altLang="en-US" sz="1400">
                <a:solidFill>
                  <a:srgbClr val="0066FF"/>
                </a:solidFill>
              </a:rPr>
              <a:t>、及び、それらに対する</a:t>
            </a:r>
            <a:r>
              <a:rPr kumimoji="1" lang="ja-JP" altLang="en-US" sz="1400" b="1" u="sng">
                <a:solidFill>
                  <a:srgbClr val="0066FF"/>
                </a:solidFill>
              </a:rPr>
              <a:t>スケジュール</a:t>
            </a:r>
            <a:r>
              <a:rPr kumimoji="1" lang="ja-JP" altLang="en-US" sz="1400">
                <a:solidFill>
                  <a:srgbClr val="0066FF"/>
                </a:solidFill>
              </a:rPr>
              <a:t>は記載するようにしてください。</a:t>
            </a:r>
          </a:p>
        </p:txBody>
      </p:sp>
      <p:sp>
        <p:nvSpPr>
          <p:cNvPr id="5" name="矢印: 五方向 4">
            <a:extLst>
              <a:ext uri="{FF2B5EF4-FFF2-40B4-BE49-F238E27FC236}">
                <a16:creationId xmlns:a16="http://schemas.microsoft.com/office/drawing/2014/main" id="{B0C84FD8-F7B6-F21E-0373-05D6A9E3FA97}"/>
              </a:ext>
            </a:extLst>
          </p:cNvPr>
          <p:cNvSpPr/>
          <p:nvPr/>
        </p:nvSpPr>
        <p:spPr>
          <a:xfrm>
            <a:off x="3420155"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推進体制</a:t>
            </a:r>
          </a:p>
        </p:txBody>
      </p:sp>
      <p:sp>
        <p:nvSpPr>
          <p:cNvPr id="10" name="矢印: 五方向 9">
            <a:extLst>
              <a:ext uri="{FF2B5EF4-FFF2-40B4-BE49-F238E27FC236}">
                <a16:creationId xmlns:a16="http://schemas.microsoft.com/office/drawing/2014/main" id="{506CB11F-E466-C138-A526-066590906E2E}"/>
              </a:ext>
            </a:extLst>
          </p:cNvPr>
          <p:cNvSpPr/>
          <p:nvPr/>
        </p:nvSpPr>
        <p:spPr>
          <a:xfrm>
            <a:off x="3931576"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課題特定</a:t>
            </a:r>
          </a:p>
        </p:txBody>
      </p:sp>
      <p:sp>
        <p:nvSpPr>
          <p:cNvPr id="12" name="矢印: 五方向 11">
            <a:extLst>
              <a:ext uri="{FF2B5EF4-FFF2-40B4-BE49-F238E27FC236}">
                <a16:creationId xmlns:a16="http://schemas.microsoft.com/office/drawing/2014/main" id="{1BEA476C-6E84-903B-5DA0-48D3CF824747}"/>
              </a:ext>
            </a:extLst>
          </p:cNvPr>
          <p:cNvSpPr/>
          <p:nvPr/>
        </p:nvSpPr>
        <p:spPr>
          <a:xfrm>
            <a:off x="4442997"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600">
                <a:solidFill>
                  <a:schemeClr val="tx1">
                    <a:lumMod val="85000"/>
                    <a:lumOff val="15000"/>
                  </a:schemeClr>
                </a:solidFill>
                <a:latin typeface="Meiryo UI" panose="020B0604030504040204" pitchFamily="50" charset="-128"/>
                <a:ea typeface="Meiryo UI" panose="020B0604030504040204" pitchFamily="50" charset="-128"/>
              </a:rPr>
              <a:t>スタートアップ</a:t>
            </a:r>
            <a:endParaRPr kumimoji="1" lang="en-US" altLang="ja-JP" sz="600">
              <a:solidFill>
                <a:schemeClr val="tx1">
                  <a:lumMod val="85000"/>
                  <a:lumOff val="15000"/>
                </a:schemeClr>
              </a:solidFill>
              <a:latin typeface="Meiryo UI" panose="020B0604030504040204" pitchFamily="50" charset="-128"/>
              <a:ea typeface="Meiryo UI" panose="020B0604030504040204" pitchFamily="50" charset="-128"/>
            </a:endParaRPr>
          </a:p>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探索</a:t>
            </a:r>
          </a:p>
        </p:txBody>
      </p:sp>
      <p:sp>
        <p:nvSpPr>
          <p:cNvPr id="13" name="矢印: 五方向 12">
            <a:extLst>
              <a:ext uri="{FF2B5EF4-FFF2-40B4-BE49-F238E27FC236}">
                <a16:creationId xmlns:a16="http://schemas.microsoft.com/office/drawing/2014/main" id="{93F157FA-CFC3-BF66-082E-749E8E87D2B4}"/>
              </a:ext>
            </a:extLst>
          </p:cNvPr>
          <p:cNvSpPr/>
          <p:nvPr/>
        </p:nvSpPr>
        <p:spPr>
          <a:xfrm>
            <a:off x="4954418" y="-4281"/>
            <a:ext cx="481125" cy="230400"/>
          </a:xfrm>
          <a:prstGeom prst="homePlate">
            <a:avLst>
              <a:gd name="adj" fmla="val 26188"/>
            </a:avLst>
          </a:prstGeom>
          <a:solidFill>
            <a:srgbClr val="2F8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800">
                <a:solidFill>
                  <a:schemeClr val="bg1"/>
                </a:solidFill>
                <a:latin typeface="Meiryo UI" panose="020B0604030504040204" pitchFamily="50" charset="-128"/>
                <a:ea typeface="Meiryo UI" panose="020B0604030504040204" pitchFamily="50" charset="-128"/>
              </a:rPr>
              <a:t>初期購買</a:t>
            </a:r>
            <a:endParaRPr kumimoji="1" lang="en-US" altLang="ja-JP" sz="800">
              <a:solidFill>
                <a:schemeClr val="bg1"/>
              </a:solidFill>
              <a:latin typeface="Meiryo UI" panose="020B0604030504040204" pitchFamily="50" charset="-128"/>
              <a:ea typeface="Meiryo UI" panose="020B0604030504040204" pitchFamily="50" charset="-128"/>
            </a:endParaRPr>
          </a:p>
          <a:p>
            <a:pPr algn="ctr"/>
            <a:r>
              <a:rPr kumimoji="1" lang="ja-JP" altLang="en-US" sz="800">
                <a:solidFill>
                  <a:schemeClr val="bg1"/>
                </a:solidFill>
                <a:latin typeface="Meiryo UI" panose="020B0604030504040204" pitchFamily="50" charset="-128"/>
                <a:ea typeface="Meiryo UI" panose="020B0604030504040204" pitchFamily="50" charset="-128"/>
              </a:rPr>
              <a:t>・検証</a:t>
            </a:r>
          </a:p>
        </p:txBody>
      </p:sp>
      <p:sp>
        <p:nvSpPr>
          <p:cNvPr id="14" name="矢印: 五方向 13">
            <a:extLst>
              <a:ext uri="{FF2B5EF4-FFF2-40B4-BE49-F238E27FC236}">
                <a16:creationId xmlns:a16="http://schemas.microsoft.com/office/drawing/2014/main" id="{DBF13573-8ECF-0763-0261-E2AE461D3AAA}"/>
              </a:ext>
            </a:extLst>
          </p:cNvPr>
          <p:cNvSpPr/>
          <p:nvPr/>
        </p:nvSpPr>
        <p:spPr>
          <a:xfrm>
            <a:off x="6488680"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本格採用</a:t>
            </a:r>
            <a:endParaRPr kumimoji="1" lang="en-US" altLang="ja-JP" sz="800">
              <a:solidFill>
                <a:schemeClr val="tx1">
                  <a:lumMod val="85000"/>
                  <a:lumOff val="15000"/>
                </a:schemeClr>
              </a:solidFill>
              <a:latin typeface="Meiryo UI" panose="020B0604030504040204" pitchFamily="50" charset="-128"/>
              <a:ea typeface="Meiryo UI" panose="020B0604030504040204" pitchFamily="50" charset="-128"/>
            </a:endParaRPr>
          </a:p>
        </p:txBody>
      </p:sp>
      <p:sp>
        <p:nvSpPr>
          <p:cNvPr id="18" name="矢印: 五方向 17">
            <a:extLst>
              <a:ext uri="{FF2B5EF4-FFF2-40B4-BE49-F238E27FC236}">
                <a16:creationId xmlns:a16="http://schemas.microsoft.com/office/drawing/2014/main" id="{9AB93F38-A490-C693-35A8-36B9767F4494}"/>
              </a:ext>
            </a:extLst>
          </p:cNvPr>
          <p:cNvSpPr/>
          <p:nvPr/>
        </p:nvSpPr>
        <p:spPr>
          <a:xfrm>
            <a:off x="5465839" y="-4281"/>
            <a:ext cx="481125" cy="1152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800">
                <a:solidFill>
                  <a:schemeClr val="tx1">
                    <a:lumMod val="85000"/>
                    <a:lumOff val="15000"/>
                  </a:schemeClr>
                </a:solidFill>
                <a:latin typeface="Meiryo UI" panose="020B0604030504040204" pitchFamily="50" charset="-128"/>
                <a:ea typeface="Meiryo UI" panose="020B0604030504040204" pitchFamily="50" charset="-128"/>
              </a:rPr>
              <a:t>PoC</a:t>
            </a:r>
          </a:p>
        </p:txBody>
      </p:sp>
      <p:sp>
        <p:nvSpPr>
          <p:cNvPr id="20" name="矢印: 五方向 19">
            <a:extLst>
              <a:ext uri="{FF2B5EF4-FFF2-40B4-BE49-F238E27FC236}">
                <a16:creationId xmlns:a16="http://schemas.microsoft.com/office/drawing/2014/main" id="{950666DF-9396-B383-03D1-24B21CA40838}"/>
              </a:ext>
            </a:extLst>
          </p:cNvPr>
          <p:cNvSpPr/>
          <p:nvPr/>
        </p:nvSpPr>
        <p:spPr>
          <a:xfrm>
            <a:off x="5465839" y="110919"/>
            <a:ext cx="481125" cy="1152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600">
                <a:solidFill>
                  <a:schemeClr val="tx1">
                    <a:lumMod val="85000"/>
                    <a:lumOff val="15000"/>
                  </a:schemeClr>
                </a:solidFill>
                <a:latin typeface="Meiryo UI" panose="020B0604030504040204" pitchFamily="50" charset="-128"/>
                <a:ea typeface="Meiryo UI" panose="020B0604030504040204" pitchFamily="50" charset="-128"/>
              </a:rPr>
              <a:t>共同研究開発</a:t>
            </a:r>
            <a:endParaRPr kumimoji="1" lang="en-US" altLang="ja-JP" sz="600">
              <a:solidFill>
                <a:schemeClr val="tx1">
                  <a:lumMod val="85000"/>
                  <a:lumOff val="15000"/>
                </a:schemeClr>
              </a:solidFill>
              <a:latin typeface="Meiryo UI" panose="020B0604030504040204" pitchFamily="50" charset="-128"/>
              <a:ea typeface="Meiryo UI" panose="020B0604030504040204" pitchFamily="50" charset="-128"/>
            </a:endParaRPr>
          </a:p>
        </p:txBody>
      </p:sp>
      <p:sp>
        <p:nvSpPr>
          <p:cNvPr id="42" name="矢印: 五方向 41">
            <a:extLst>
              <a:ext uri="{FF2B5EF4-FFF2-40B4-BE49-F238E27FC236}">
                <a16:creationId xmlns:a16="http://schemas.microsoft.com/office/drawing/2014/main" id="{E01B679E-331C-C423-FD33-920BB17A4DAE}"/>
              </a:ext>
            </a:extLst>
          </p:cNvPr>
          <p:cNvSpPr/>
          <p:nvPr/>
        </p:nvSpPr>
        <p:spPr>
          <a:xfrm>
            <a:off x="5977260"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700">
                <a:solidFill>
                  <a:schemeClr val="tx1">
                    <a:lumMod val="85000"/>
                    <a:lumOff val="15000"/>
                  </a:schemeClr>
                </a:solidFill>
                <a:latin typeface="Meiryo UI" panose="020B0604030504040204" pitchFamily="50" charset="-128"/>
                <a:ea typeface="Meiryo UI" panose="020B0604030504040204" pitchFamily="50" charset="-128"/>
              </a:rPr>
              <a:t>製品化・</a:t>
            </a:r>
            <a:endParaRPr kumimoji="1" lang="en-US" altLang="ja-JP" sz="700">
              <a:solidFill>
                <a:schemeClr val="tx1">
                  <a:lumMod val="85000"/>
                  <a:lumOff val="15000"/>
                </a:schemeClr>
              </a:solidFill>
              <a:latin typeface="Meiryo UI" panose="020B0604030504040204" pitchFamily="50" charset="-128"/>
              <a:ea typeface="Meiryo UI" panose="020B0604030504040204" pitchFamily="50" charset="-128"/>
            </a:endParaRPr>
          </a:p>
          <a:p>
            <a:pPr algn="ctr"/>
            <a:r>
              <a:rPr kumimoji="1" lang="ja-JP" altLang="en-US" sz="700">
                <a:solidFill>
                  <a:schemeClr val="tx1">
                    <a:lumMod val="85000"/>
                    <a:lumOff val="15000"/>
                  </a:schemeClr>
                </a:solidFill>
                <a:latin typeface="Meiryo UI" panose="020B0604030504040204" pitchFamily="50" charset="-128"/>
                <a:ea typeface="Meiryo UI" panose="020B0604030504040204" pitchFamily="50" charset="-128"/>
              </a:rPr>
              <a:t>プロセス導入</a:t>
            </a:r>
          </a:p>
        </p:txBody>
      </p:sp>
      <p:sp>
        <p:nvSpPr>
          <p:cNvPr id="59" name="矢印: 五方向 58">
            <a:extLst>
              <a:ext uri="{FF2B5EF4-FFF2-40B4-BE49-F238E27FC236}">
                <a16:creationId xmlns:a16="http://schemas.microsoft.com/office/drawing/2014/main" id="{3EF5E839-98DE-5CC6-3B2F-53401A22B65E}"/>
              </a:ext>
            </a:extLst>
          </p:cNvPr>
          <p:cNvSpPr/>
          <p:nvPr/>
        </p:nvSpPr>
        <p:spPr>
          <a:xfrm>
            <a:off x="2908734"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会社戦略</a:t>
            </a:r>
          </a:p>
        </p:txBody>
      </p:sp>
      <p:sp>
        <p:nvSpPr>
          <p:cNvPr id="25" name="正方形/長方形 24">
            <a:extLst>
              <a:ext uri="{FF2B5EF4-FFF2-40B4-BE49-F238E27FC236}">
                <a16:creationId xmlns:a16="http://schemas.microsoft.com/office/drawing/2014/main" id="{8C0233C8-808C-FE73-D421-A34B475129B6}"/>
              </a:ext>
            </a:extLst>
          </p:cNvPr>
          <p:cNvSpPr/>
          <p:nvPr/>
        </p:nvSpPr>
        <p:spPr>
          <a:xfrm rot="19800000">
            <a:off x="3428190" y="3772454"/>
            <a:ext cx="5335620" cy="467168"/>
          </a:xfrm>
          <a:prstGeom prst="rect">
            <a:avLst/>
          </a:prstGeom>
          <a:solidFill>
            <a:schemeClr val="tx2">
              <a:lumMod val="20000"/>
              <a:lumOff val="80000"/>
            </a:schemeClr>
          </a:solidFill>
          <a:ln w="9525" cap="rnd" cmpd="sng" algn="ctr">
            <a:solidFill>
              <a:srgbClr val="2F83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a:solidFill>
                  <a:srgbClr val="2F83FF"/>
                </a:solidFill>
                <a:latin typeface="Meiryo UI" panose="020B0604030504040204" pitchFamily="50" charset="-128"/>
                <a:ea typeface="Meiryo UI" panose="020B0604030504040204" pitchFamily="50" charset="-128"/>
              </a:rPr>
              <a:t>サンプル</a:t>
            </a:r>
            <a:endParaRPr kumimoji="1" lang="en-US" altLang="ja-JP">
              <a:solidFill>
                <a:srgbClr val="2F83FF"/>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266882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34D207-2920-EEA6-5D14-5297A54530B2}"/>
            </a:ext>
          </a:extLst>
        </p:cNvPr>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51747F44-C769-B8ED-5168-218FE76EC040}"/>
              </a:ext>
            </a:extLst>
          </p:cNvPr>
          <p:cNvSpPr>
            <a:spLocks noGrp="1"/>
          </p:cNvSpPr>
          <p:nvPr>
            <p:ph type="ftr" sz="quarter" idx="10"/>
          </p:nvPr>
        </p:nvSpPr>
        <p:spPr>
          <a:xfrm>
            <a:off x="295942" y="6533251"/>
            <a:ext cx="3312000" cy="228600"/>
          </a:xfrm>
        </p:spPr>
        <p:txBody>
          <a:bodyPr/>
          <a:lstStyle/>
          <a:p>
            <a:r>
              <a:rPr kumimoji="1" lang="en-US" altLang="ja-JP">
                <a:latin typeface="Meiryo UI" panose="020B0604030504040204" pitchFamily="50" charset="-128"/>
                <a:ea typeface="Meiryo UI" panose="020B0604030504040204" pitchFamily="50" charset="-128"/>
              </a:rPr>
              <a:t>NEDO</a:t>
            </a:r>
            <a:r>
              <a:rPr kumimoji="1" lang="ja-JP" altLang="en-US">
                <a:latin typeface="Meiryo UI" panose="020B0604030504040204" pitchFamily="50" charset="-128"/>
                <a:ea typeface="Meiryo UI" panose="020B0604030504040204" pitchFamily="50" charset="-128"/>
              </a:rPr>
              <a:t>　大企業調達事業</a:t>
            </a:r>
            <a:r>
              <a:rPr kumimoji="1" lang="en-US" altLang="ja-JP" err="1">
                <a:latin typeface="Meiryo UI" panose="020B0604030504040204" pitchFamily="50" charset="-128"/>
                <a:ea typeface="Meiryo UI" panose="020B0604030504040204" pitchFamily="50" charset="-128"/>
              </a:rPr>
              <a:t>PoP</a:t>
            </a:r>
            <a:r>
              <a:rPr kumimoji="1" lang="ja-JP" altLang="en-US">
                <a:latin typeface="Meiryo UI" panose="020B0604030504040204" pitchFamily="50" charset="-128"/>
                <a:ea typeface="Meiryo UI" panose="020B0604030504040204" pitchFamily="50" charset="-128"/>
              </a:rPr>
              <a:t>フェーズ／</a:t>
            </a:r>
            <a:r>
              <a:rPr kumimoji="1" lang="en-US" altLang="ja-JP" err="1"/>
              <a:t>GX_PoP</a:t>
            </a:r>
            <a:r>
              <a:rPr kumimoji="1" lang="ja-JP" altLang="ja-JP"/>
              <a:t>フェーズ</a:t>
            </a:r>
            <a:r>
              <a:rPr kumimoji="1" lang="ja-JP" altLang="en-US">
                <a:latin typeface="Meiryo UI" panose="020B0604030504040204" pitchFamily="50" charset="-128"/>
                <a:ea typeface="Meiryo UI" panose="020B0604030504040204" pitchFamily="50" charset="-128"/>
              </a:rPr>
              <a:t>　実施計画書</a:t>
            </a:r>
          </a:p>
        </p:txBody>
      </p:sp>
      <p:sp>
        <p:nvSpPr>
          <p:cNvPr id="3" name="スライド番号プレースホルダー 2">
            <a:extLst>
              <a:ext uri="{FF2B5EF4-FFF2-40B4-BE49-F238E27FC236}">
                <a16:creationId xmlns:a16="http://schemas.microsoft.com/office/drawing/2014/main" id="{FC904518-2ABF-6700-7ADB-24CB927C8CDC}"/>
              </a:ext>
            </a:extLst>
          </p:cNvPr>
          <p:cNvSpPr>
            <a:spLocks noGrp="1"/>
          </p:cNvSpPr>
          <p:nvPr>
            <p:ph type="sldNum" sz="quarter" idx="11"/>
          </p:nvPr>
        </p:nvSpPr>
        <p:spPr/>
        <p:txBody>
          <a:bodyPr/>
          <a:lstStyle/>
          <a:p>
            <a:fld id="{DD7D37CF-FD62-4E77-99E3-C43766B7946D}" type="slidenum">
              <a:rPr kumimoji="1" lang="ja-JP" altLang="en-US" smtClean="0"/>
              <a:pPr/>
              <a:t>11</a:t>
            </a:fld>
            <a:endParaRPr kumimoji="1" lang="ja-JP" altLang="en-US"/>
          </a:p>
        </p:txBody>
      </p:sp>
      <p:sp>
        <p:nvSpPr>
          <p:cNvPr id="8" name="タイトル 7">
            <a:extLst>
              <a:ext uri="{FF2B5EF4-FFF2-40B4-BE49-F238E27FC236}">
                <a16:creationId xmlns:a16="http://schemas.microsoft.com/office/drawing/2014/main" id="{74C67AD2-557B-3AFE-ABDF-998342F89EFE}"/>
              </a:ext>
            </a:extLst>
          </p:cNvPr>
          <p:cNvSpPr>
            <a:spLocks noGrp="1"/>
          </p:cNvSpPr>
          <p:nvPr>
            <p:ph type="title"/>
          </p:nvPr>
        </p:nvSpPr>
        <p:spPr/>
        <p:txBody>
          <a:bodyPr/>
          <a:lstStyle/>
          <a:p>
            <a:r>
              <a:rPr lang="en-US" altLang="ja-JP" dirty="0"/>
              <a:t>5-1. </a:t>
            </a:r>
            <a:r>
              <a:rPr lang="ja-JP" altLang="en-US" dirty="0"/>
              <a:t>本事業終了後の調達・購買までのプロセスとスケジュール</a:t>
            </a:r>
          </a:p>
        </p:txBody>
      </p:sp>
      <p:cxnSp>
        <p:nvCxnSpPr>
          <p:cNvPr id="4" name="直線コネクタ 3">
            <a:extLst>
              <a:ext uri="{FF2B5EF4-FFF2-40B4-BE49-F238E27FC236}">
                <a16:creationId xmlns:a16="http://schemas.microsoft.com/office/drawing/2014/main" id="{DC555A48-D966-5691-4947-907D2C8BCC79}"/>
              </a:ext>
            </a:extLst>
          </p:cNvPr>
          <p:cNvCxnSpPr>
            <a:cxnSpLocks/>
          </p:cNvCxnSpPr>
          <p:nvPr/>
        </p:nvCxnSpPr>
        <p:spPr>
          <a:xfrm>
            <a:off x="263525" y="765175"/>
            <a:ext cx="1166495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6" name="Title 1">
            <a:extLst>
              <a:ext uri="{FF2B5EF4-FFF2-40B4-BE49-F238E27FC236}">
                <a16:creationId xmlns:a16="http://schemas.microsoft.com/office/drawing/2014/main" id="{877D5DE8-30EE-A5DF-D1EC-BA94F94CDE7B}"/>
              </a:ext>
            </a:extLst>
          </p:cNvPr>
          <p:cNvSpPr txBox="1">
            <a:spLocks/>
          </p:cNvSpPr>
          <p:nvPr/>
        </p:nvSpPr>
        <p:spPr>
          <a:xfrm>
            <a:off x="0" y="0"/>
            <a:ext cx="2063552" cy="228925"/>
          </a:xfrm>
          <a:prstGeom prst="rect">
            <a:avLst/>
          </a:prstGeom>
          <a:solidFill>
            <a:schemeClr val="tx1"/>
          </a:solidFill>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en-US" altLang="ja-JP" sz="1400" dirty="0">
                <a:solidFill>
                  <a:schemeClr val="bg1"/>
                </a:solidFill>
              </a:rPr>
              <a:t>5. </a:t>
            </a:r>
            <a:r>
              <a:rPr kumimoji="1" lang="ja-JP" altLang="en-US" sz="1400" dirty="0">
                <a:solidFill>
                  <a:schemeClr val="bg1"/>
                </a:solidFill>
              </a:rPr>
              <a:t>調達・購買計画</a:t>
            </a:r>
          </a:p>
        </p:txBody>
      </p:sp>
      <p:cxnSp>
        <p:nvCxnSpPr>
          <p:cNvPr id="66" name="直線コネクタ 65">
            <a:extLst>
              <a:ext uri="{FF2B5EF4-FFF2-40B4-BE49-F238E27FC236}">
                <a16:creationId xmlns:a16="http://schemas.microsoft.com/office/drawing/2014/main" id="{FBC0317A-1C01-B96B-D2C5-454EAC50F3AC}"/>
              </a:ext>
            </a:extLst>
          </p:cNvPr>
          <p:cNvCxnSpPr>
            <a:cxnSpLocks/>
          </p:cNvCxnSpPr>
          <p:nvPr/>
        </p:nvCxnSpPr>
        <p:spPr>
          <a:xfrm flipV="1">
            <a:off x="608953" y="4729256"/>
            <a:ext cx="10781131" cy="13686"/>
          </a:xfrm>
          <a:prstGeom prst="line">
            <a:avLst/>
          </a:prstGeom>
          <a:ln w="9525" cap="rnd">
            <a:solidFill>
              <a:srgbClr val="0066FF"/>
            </a:solidFill>
            <a:prstDash val="sysDash"/>
            <a:round/>
          </a:ln>
        </p:spPr>
        <p:style>
          <a:lnRef idx="1">
            <a:schemeClr val="accent1"/>
          </a:lnRef>
          <a:fillRef idx="0">
            <a:schemeClr val="accent1"/>
          </a:fillRef>
          <a:effectRef idx="0">
            <a:schemeClr val="accent1"/>
          </a:effectRef>
          <a:fontRef idx="minor">
            <a:schemeClr val="tx1"/>
          </a:fontRef>
        </p:style>
      </p:cxnSp>
      <p:cxnSp>
        <p:nvCxnSpPr>
          <p:cNvPr id="59" name="直線コネクタ 58">
            <a:extLst>
              <a:ext uri="{FF2B5EF4-FFF2-40B4-BE49-F238E27FC236}">
                <a16:creationId xmlns:a16="http://schemas.microsoft.com/office/drawing/2014/main" id="{A7124EB4-ABA0-209B-FBDA-66F3A3D3CD62}"/>
              </a:ext>
            </a:extLst>
          </p:cNvPr>
          <p:cNvCxnSpPr>
            <a:cxnSpLocks/>
          </p:cNvCxnSpPr>
          <p:nvPr/>
        </p:nvCxnSpPr>
        <p:spPr>
          <a:xfrm flipV="1">
            <a:off x="608953" y="3888623"/>
            <a:ext cx="10781131" cy="13805"/>
          </a:xfrm>
          <a:prstGeom prst="line">
            <a:avLst/>
          </a:prstGeom>
          <a:ln w="9525" cap="rnd">
            <a:solidFill>
              <a:srgbClr val="0066FF"/>
            </a:solidFill>
            <a:prstDash val="sysDash"/>
            <a:round/>
          </a:ln>
        </p:spPr>
        <p:style>
          <a:lnRef idx="1">
            <a:schemeClr val="accent1"/>
          </a:lnRef>
          <a:fillRef idx="0">
            <a:schemeClr val="accent1"/>
          </a:fillRef>
          <a:effectRef idx="0">
            <a:schemeClr val="accent1"/>
          </a:effectRef>
          <a:fontRef idx="minor">
            <a:schemeClr val="tx1"/>
          </a:fontRef>
        </p:style>
      </p:cxnSp>
      <p:cxnSp>
        <p:nvCxnSpPr>
          <p:cNvPr id="67" name="直線コネクタ 66">
            <a:extLst>
              <a:ext uri="{FF2B5EF4-FFF2-40B4-BE49-F238E27FC236}">
                <a16:creationId xmlns:a16="http://schemas.microsoft.com/office/drawing/2014/main" id="{E7C61AC2-CE22-C4F1-18F3-EEA2D4B356E2}"/>
              </a:ext>
            </a:extLst>
          </p:cNvPr>
          <p:cNvCxnSpPr>
            <a:cxnSpLocks/>
          </p:cNvCxnSpPr>
          <p:nvPr/>
        </p:nvCxnSpPr>
        <p:spPr>
          <a:xfrm flipV="1">
            <a:off x="608953" y="5592229"/>
            <a:ext cx="10781131" cy="13824"/>
          </a:xfrm>
          <a:prstGeom prst="line">
            <a:avLst/>
          </a:prstGeom>
          <a:ln w="9525" cap="rnd">
            <a:solidFill>
              <a:srgbClr val="0066FF"/>
            </a:solidFill>
            <a:prstDash val="sysDash"/>
            <a:round/>
          </a:ln>
        </p:spPr>
        <p:style>
          <a:lnRef idx="1">
            <a:schemeClr val="accent1"/>
          </a:lnRef>
          <a:fillRef idx="0">
            <a:schemeClr val="accent1"/>
          </a:fillRef>
          <a:effectRef idx="0">
            <a:schemeClr val="accent1"/>
          </a:effectRef>
          <a:fontRef idx="minor">
            <a:schemeClr val="tx1"/>
          </a:fontRef>
        </p:style>
      </p:cxnSp>
      <p:cxnSp>
        <p:nvCxnSpPr>
          <p:cNvPr id="136" name="直線コネクタ 135">
            <a:extLst>
              <a:ext uri="{FF2B5EF4-FFF2-40B4-BE49-F238E27FC236}">
                <a16:creationId xmlns:a16="http://schemas.microsoft.com/office/drawing/2014/main" id="{7E4E217F-8BBC-DE42-E0B8-9B3043142F99}"/>
              </a:ext>
            </a:extLst>
          </p:cNvPr>
          <p:cNvCxnSpPr>
            <a:cxnSpLocks/>
          </p:cNvCxnSpPr>
          <p:nvPr/>
        </p:nvCxnSpPr>
        <p:spPr>
          <a:xfrm flipV="1">
            <a:off x="608953" y="3047851"/>
            <a:ext cx="10781131" cy="14204"/>
          </a:xfrm>
          <a:prstGeom prst="line">
            <a:avLst/>
          </a:prstGeom>
          <a:ln w="9525" cap="rnd">
            <a:solidFill>
              <a:srgbClr val="0066FF"/>
            </a:solidFill>
            <a:prstDash val="sysDash"/>
            <a:round/>
          </a:ln>
        </p:spPr>
        <p:style>
          <a:lnRef idx="1">
            <a:schemeClr val="accent1"/>
          </a:lnRef>
          <a:fillRef idx="0">
            <a:schemeClr val="accent1"/>
          </a:fillRef>
          <a:effectRef idx="0">
            <a:schemeClr val="accent1"/>
          </a:effectRef>
          <a:fontRef idx="minor">
            <a:schemeClr val="tx1"/>
          </a:fontRef>
        </p:style>
      </p:cxnSp>
      <p:sp>
        <p:nvSpPr>
          <p:cNvPr id="28" name="正方形/長方形 27">
            <a:extLst>
              <a:ext uri="{FF2B5EF4-FFF2-40B4-BE49-F238E27FC236}">
                <a16:creationId xmlns:a16="http://schemas.microsoft.com/office/drawing/2014/main" id="{606DBDE5-56DD-2652-9466-49F5B99FEF1F}"/>
              </a:ext>
            </a:extLst>
          </p:cNvPr>
          <p:cNvSpPr/>
          <p:nvPr/>
        </p:nvSpPr>
        <p:spPr>
          <a:xfrm>
            <a:off x="943492" y="2223466"/>
            <a:ext cx="622049" cy="822400"/>
          </a:xfrm>
          <a:prstGeom prst="rect">
            <a:avLst/>
          </a:prstGeom>
          <a:solidFill>
            <a:schemeClr val="bg1">
              <a:lumMod val="75000"/>
            </a:schemeClr>
          </a:solidFill>
          <a:ln w="28575" cap="flat" cmpd="sng" algn="ctr">
            <a:solidFill>
              <a:schemeClr val="bg1"/>
            </a:solidFill>
            <a:prstDash val="solid"/>
            <a:miter lim="800000"/>
          </a:ln>
          <a:effectLst/>
        </p:spPr>
        <p:txBody>
          <a:bodyPr rtlCol="0" anchor="ctr"/>
          <a:lstStyle/>
          <a:p>
            <a:pPr lvl="0" algn="ctr">
              <a:defRPr/>
            </a:pPr>
            <a:r>
              <a:rPr kumimoji="1" lang="ja-JP" altLang="en-US" sz="1100" kern="0">
                <a:solidFill>
                  <a:srgbClr val="0066FF"/>
                </a:solidFill>
                <a:latin typeface="Meiryo UI" panose="020B0604030504040204" pitchFamily="50" charset="-128"/>
                <a:ea typeface="Meiryo UI" panose="020B0604030504040204" pitchFamily="50" charset="-128"/>
              </a:rPr>
              <a:t>法務部</a:t>
            </a:r>
            <a:endParaRPr kumimoji="1" lang="en-US" altLang="ja-JP" sz="1100" kern="0">
              <a:solidFill>
                <a:srgbClr val="0066FF"/>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B0CFCAD3-E8DD-782B-2D01-12F35FF2D5B6}"/>
              </a:ext>
            </a:extLst>
          </p:cNvPr>
          <p:cNvSpPr/>
          <p:nvPr/>
        </p:nvSpPr>
        <p:spPr>
          <a:xfrm>
            <a:off x="585171" y="2223466"/>
            <a:ext cx="342777" cy="3344120"/>
          </a:xfrm>
          <a:prstGeom prst="rect">
            <a:avLst/>
          </a:prstGeom>
          <a:solidFill>
            <a:srgbClr val="0070C0"/>
          </a:solidFill>
          <a:ln w="28575" cap="flat" cmpd="sng" algn="ctr">
            <a:solidFill>
              <a:schemeClr val="bg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200" b="0" i="0" u="none" strike="noStrike" kern="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rPr>
              <a:t>大企業等</a:t>
            </a:r>
            <a:endParaRPr kumimoji="1" lang="en-US" altLang="ja-JP" sz="1200" b="0" i="0" u="none" strike="noStrike" kern="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FA7B026F-DA84-8DA8-D564-AB9E97453147}"/>
              </a:ext>
            </a:extLst>
          </p:cNvPr>
          <p:cNvSpPr/>
          <p:nvPr/>
        </p:nvSpPr>
        <p:spPr>
          <a:xfrm>
            <a:off x="943492" y="3064039"/>
            <a:ext cx="622049" cy="822400"/>
          </a:xfrm>
          <a:prstGeom prst="rect">
            <a:avLst/>
          </a:prstGeom>
          <a:solidFill>
            <a:schemeClr val="bg1">
              <a:lumMod val="75000"/>
            </a:schemeClr>
          </a:solidFill>
          <a:ln w="28575" cap="flat" cmpd="sng" algn="ctr">
            <a:solidFill>
              <a:schemeClr val="bg1"/>
            </a:solidFill>
            <a:prstDash val="solid"/>
            <a:miter lim="800000"/>
          </a:ln>
          <a:effectLst/>
        </p:spPr>
        <p:txBody>
          <a:bodyPr rtlCol="0" anchor="ctr"/>
          <a:lstStyle/>
          <a:p>
            <a:pPr algn="ctr">
              <a:defRPr/>
            </a:pPr>
            <a:r>
              <a:rPr kumimoji="1" lang="ja-JP" altLang="en-US" sz="1100" kern="0">
                <a:solidFill>
                  <a:srgbClr val="0066FF"/>
                </a:solidFill>
                <a:latin typeface="Meiryo UI" panose="020B0604030504040204" pitchFamily="50" charset="-128"/>
                <a:ea typeface="Meiryo UI" panose="020B0604030504040204" pitchFamily="50" charset="-128"/>
              </a:rPr>
              <a:t>経理部</a:t>
            </a:r>
            <a:endParaRPr kumimoji="1" lang="en-US" altLang="ja-JP" sz="1100" kern="0">
              <a:solidFill>
                <a:srgbClr val="0066FF"/>
              </a:solidFill>
              <a:latin typeface="Meiryo UI" panose="020B0604030504040204" pitchFamily="50" charset="-128"/>
              <a:ea typeface="Meiryo UI" panose="020B0604030504040204" pitchFamily="50" charset="-128"/>
            </a:endParaRPr>
          </a:p>
        </p:txBody>
      </p:sp>
      <p:sp>
        <p:nvSpPr>
          <p:cNvPr id="64" name="正方形/長方形 63">
            <a:extLst>
              <a:ext uri="{FF2B5EF4-FFF2-40B4-BE49-F238E27FC236}">
                <a16:creationId xmlns:a16="http://schemas.microsoft.com/office/drawing/2014/main" id="{CD29A055-567C-64BD-194B-2214A87D0265}"/>
              </a:ext>
            </a:extLst>
          </p:cNvPr>
          <p:cNvSpPr/>
          <p:nvPr/>
        </p:nvSpPr>
        <p:spPr>
          <a:xfrm>
            <a:off x="943492" y="3904612"/>
            <a:ext cx="622049" cy="822400"/>
          </a:xfrm>
          <a:prstGeom prst="rect">
            <a:avLst/>
          </a:prstGeom>
          <a:solidFill>
            <a:schemeClr val="bg1">
              <a:lumMod val="75000"/>
            </a:schemeClr>
          </a:solidFill>
          <a:ln w="28575" cap="flat" cmpd="sng" algn="ctr">
            <a:solidFill>
              <a:schemeClr val="bg1"/>
            </a:solidFill>
            <a:prstDash val="solid"/>
            <a:miter lim="800000"/>
          </a:ln>
          <a:effectLst/>
        </p:spPr>
        <p:txBody>
          <a:bodyPr rtlCol="0" anchor="ctr"/>
          <a:lstStyle/>
          <a:p>
            <a:pPr algn="ctr">
              <a:defRPr/>
            </a:pPr>
            <a:r>
              <a:rPr kumimoji="1" lang="ja-JP" altLang="en-US" sz="1100" kern="0">
                <a:solidFill>
                  <a:srgbClr val="0066FF"/>
                </a:solidFill>
                <a:latin typeface="Meiryo UI" panose="020B0604030504040204" pitchFamily="50" charset="-128"/>
                <a:ea typeface="Meiryo UI" panose="020B0604030504040204" pitchFamily="50" charset="-128"/>
              </a:rPr>
              <a:t>事業部</a:t>
            </a:r>
            <a:endParaRPr kumimoji="1" lang="en-US" altLang="ja-JP" sz="1100" kern="0">
              <a:solidFill>
                <a:srgbClr val="0066FF"/>
              </a:solidFill>
              <a:latin typeface="Meiryo UI" panose="020B0604030504040204" pitchFamily="50" charset="-128"/>
              <a:ea typeface="Meiryo UI" panose="020B0604030504040204" pitchFamily="50" charset="-128"/>
            </a:endParaRPr>
          </a:p>
        </p:txBody>
      </p:sp>
      <p:sp>
        <p:nvSpPr>
          <p:cNvPr id="65" name="正方形/長方形 64">
            <a:extLst>
              <a:ext uri="{FF2B5EF4-FFF2-40B4-BE49-F238E27FC236}">
                <a16:creationId xmlns:a16="http://schemas.microsoft.com/office/drawing/2014/main" id="{028D4C73-B1B2-C3BD-8F88-FBEBAFBB0AA0}"/>
              </a:ext>
            </a:extLst>
          </p:cNvPr>
          <p:cNvSpPr/>
          <p:nvPr/>
        </p:nvSpPr>
        <p:spPr>
          <a:xfrm>
            <a:off x="943492" y="4745186"/>
            <a:ext cx="622049" cy="822400"/>
          </a:xfrm>
          <a:prstGeom prst="rect">
            <a:avLst/>
          </a:prstGeom>
          <a:solidFill>
            <a:schemeClr val="bg1">
              <a:lumMod val="75000"/>
            </a:schemeClr>
          </a:solidFill>
          <a:ln w="28575" cap="flat" cmpd="sng" algn="ctr">
            <a:solidFill>
              <a:schemeClr val="bg1"/>
            </a:solidFill>
            <a:prstDash val="solid"/>
            <a:miter lim="800000"/>
          </a:ln>
          <a:effectLst/>
        </p:spPr>
        <p:txBody>
          <a:bodyPr lIns="72000" rIns="72000" rtlCol="0" anchor="ctr"/>
          <a:lstStyle/>
          <a:p>
            <a:pPr algn="ctr">
              <a:defRPr/>
            </a:pPr>
            <a:r>
              <a:rPr kumimoji="1" lang="ja-JP" altLang="en-US" sz="1100" kern="0">
                <a:solidFill>
                  <a:srgbClr val="0066FF"/>
                </a:solidFill>
                <a:latin typeface="Meiryo UI" panose="020B0604030504040204" pitchFamily="50" charset="-128"/>
                <a:ea typeface="Meiryo UI" panose="020B0604030504040204" pitchFamily="50" charset="-128"/>
              </a:rPr>
              <a:t>イノベーション推進部</a:t>
            </a:r>
            <a:endParaRPr kumimoji="1" lang="en-US" altLang="ja-JP" sz="1100" kern="0">
              <a:solidFill>
                <a:srgbClr val="0066FF"/>
              </a:solidFill>
              <a:latin typeface="Meiryo UI" panose="020B0604030504040204" pitchFamily="50" charset="-128"/>
              <a:ea typeface="Meiryo UI" panose="020B0604030504040204" pitchFamily="50" charset="-128"/>
            </a:endParaRPr>
          </a:p>
        </p:txBody>
      </p:sp>
      <p:sp>
        <p:nvSpPr>
          <p:cNvPr id="68" name="正方形/長方形 67">
            <a:extLst>
              <a:ext uri="{FF2B5EF4-FFF2-40B4-BE49-F238E27FC236}">
                <a16:creationId xmlns:a16="http://schemas.microsoft.com/office/drawing/2014/main" id="{0F121965-D6B7-C79E-FF39-5F2C216EBCA5}"/>
              </a:ext>
            </a:extLst>
          </p:cNvPr>
          <p:cNvSpPr/>
          <p:nvPr/>
        </p:nvSpPr>
        <p:spPr>
          <a:xfrm>
            <a:off x="595448" y="1821648"/>
            <a:ext cx="970092" cy="343224"/>
          </a:xfrm>
          <a:prstGeom prst="rect">
            <a:avLst/>
          </a:prstGeom>
          <a:solidFill>
            <a:schemeClr val="bg1"/>
          </a:solidFill>
          <a:ln w="9525" cap="flat" cmpd="sng" algn="ctr">
            <a:solidFill>
              <a:schemeClr val="tx1">
                <a:lumMod val="50000"/>
                <a:lumOff val="50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スケジュール（予定）</a:t>
            </a:r>
            <a:endParaRPr kumimoji="1"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69" name="正方形/長方形 68">
            <a:extLst>
              <a:ext uri="{FF2B5EF4-FFF2-40B4-BE49-F238E27FC236}">
                <a16:creationId xmlns:a16="http://schemas.microsoft.com/office/drawing/2014/main" id="{5B8020B5-30BB-B814-B985-E17D68B61514}"/>
              </a:ext>
            </a:extLst>
          </p:cNvPr>
          <p:cNvSpPr/>
          <p:nvPr/>
        </p:nvSpPr>
        <p:spPr>
          <a:xfrm>
            <a:off x="1661755" y="1821648"/>
            <a:ext cx="2399705" cy="339305"/>
          </a:xfrm>
          <a:prstGeom prst="rect">
            <a:avLst/>
          </a:prstGeom>
          <a:solidFill>
            <a:schemeClr val="bg1"/>
          </a:solidFill>
          <a:ln w="9525" cap="flat" cmpd="sng" algn="ctr">
            <a:solidFill>
              <a:srgbClr val="0066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en-US" altLang="ja-JP" sz="1200" kern="0">
                <a:solidFill>
                  <a:srgbClr val="0066FF"/>
                </a:solidFill>
                <a:latin typeface="Meiryo UI" panose="020B0604030504040204" pitchFamily="50" charset="-128"/>
                <a:ea typeface="Meiryo UI" panose="020B0604030504040204" pitchFamily="50" charset="-128"/>
              </a:rPr>
              <a:t>2027</a:t>
            </a:r>
            <a:r>
              <a:rPr kumimoji="1" lang="ja-JP" altLang="en-US" sz="1200" kern="0">
                <a:solidFill>
                  <a:srgbClr val="0066FF"/>
                </a:solidFill>
                <a:latin typeface="Meiryo UI" panose="020B0604030504040204" pitchFamily="50" charset="-128"/>
                <a:ea typeface="Meiryo UI" panose="020B0604030504040204" pitchFamily="50" charset="-128"/>
              </a:rPr>
              <a:t>年</a:t>
            </a:r>
            <a:r>
              <a:rPr kumimoji="1" lang="en-US" altLang="ja-JP" sz="1200" kern="0">
                <a:solidFill>
                  <a:srgbClr val="0066FF"/>
                </a:solidFill>
                <a:latin typeface="Meiryo UI" panose="020B0604030504040204" pitchFamily="50" charset="-128"/>
                <a:ea typeface="Meiryo UI" panose="020B0604030504040204" pitchFamily="50" charset="-128"/>
              </a:rPr>
              <a:t>X</a:t>
            </a:r>
            <a:r>
              <a:rPr kumimoji="1" lang="ja-JP" altLang="en-US" sz="1200" kern="0">
                <a:solidFill>
                  <a:srgbClr val="0066FF"/>
                </a:solidFill>
                <a:latin typeface="Meiryo UI" panose="020B0604030504040204" pitchFamily="50" charset="-128"/>
                <a:ea typeface="Meiryo UI" panose="020B0604030504040204" pitchFamily="50" charset="-128"/>
              </a:rPr>
              <a:t>月～</a:t>
            </a:r>
            <a:r>
              <a:rPr kumimoji="1" lang="en-US" altLang="ja-JP" sz="1200" kern="0">
                <a:solidFill>
                  <a:srgbClr val="0066FF"/>
                </a:solidFill>
                <a:latin typeface="Meiryo UI" panose="020B0604030504040204" pitchFamily="50" charset="-128"/>
                <a:ea typeface="Meiryo UI" panose="020B0604030504040204" pitchFamily="50" charset="-128"/>
              </a:rPr>
              <a:t>X</a:t>
            </a:r>
            <a:r>
              <a:rPr kumimoji="1" lang="ja-JP" altLang="en-US" sz="1200" kern="0">
                <a:solidFill>
                  <a:srgbClr val="0066FF"/>
                </a:solidFill>
                <a:latin typeface="Meiryo UI" panose="020B0604030504040204" pitchFamily="50" charset="-128"/>
                <a:ea typeface="Meiryo UI" panose="020B0604030504040204" pitchFamily="50" charset="-128"/>
              </a:rPr>
              <a:t>月</a:t>
            </a:r>
            <a:endParaRPr kumimoji="1" lang="en-US" altLang="ja-JP" sz="1200" kern="0">
              <a:solidFill>
                <a:srgbClr val="0066FF"/>
              </a:solidFill>
              <a:latin typeface="Meiryo UI" panose="020B0604030504040204" pitchFamily="50" charset="-128"/>
              <a:ea typeface="Meiryo UI" panose="020B0604030504040204" pitchFamily="50" charset="-128"/>
            </a:endParaRPr>
          </a:p>
        </p:txBody>
      </p:sp>
      <p:sp>
        <p:nvSpPr>
          <p:cNvPr id="73" name="正方形/長方形 72">
            <a:extLst>
              <a:ext uri="{FF2B5EF4-FFF2-40B4-BE49-F238E27FC236}">
                <a16:creationId xmlns:a16="http://schemas.microsoft.com/office/drawing/2014/main" id="{ECE67680-9DB0-1103-7B80-D3206C24F034}"/>
              </a:ext>
            </a:extLst>
          </p:cNvPr>
          <p:cNvSpPr/>
          <p:nvPr/>
        </p:nvSpPr>
        <p:spPr>
          <a:xfrm>
            <a:off x="4382095" y="4045408"/>
            <a:ext cx="884227" cy="540404"/>
          </a:xfrm>
          <a:prstGeom prst="rect">
            <a:avLst/>
          </a:prstGeom>
          <a:solidFill>
            <a:schemeClr val="bg1"/>
          </a:solidFill>
          <a:ln w="9525" cap="flat" cmpd="sng" algn="ctr">
            <a:solidFill>
              <a:srgbClr val="0066FF"/>
            </a:solidFill>
            <a:prstDash val="solid"/>
            <a:miter lim="800000"/>
          </a:ln>
          <a:effectLst/>
        </p:spPr>
        <p:txBody>
          <a:bodyPr lIns="0" rIns="0" rtlCol="0" anchor="ctr"/>
          <a:lstStyle/>
          <a:p>
            <a:pPr lvl="0" algn="ctr">
              <a:defRPr/>
            </a:pPr>
            <a:r>
              <a:rPr kumimoji="1" lang="ja-JP" altLang="en-US" sz="1100" kern="0">
                <a:solidFill>
                  <a:srgbClr val="0066FF"/>
                </a:solidFill>
                <a:latin typeface="Meiryo UI" panose="020B0604030504040204" pitchFamily="50" charset="-128"/>
                <a:ea typeface="Meiryo UI" panose="020B0604030504040204" pitchFamily="50" charset="-128"/>
              </a:rPr>
              <a:t>販売代理店の活用検討</a:t>
            </a:r>
            <a:endParaRPr kumimoji="1" lang="en-US" altLang="ja-JP" sz="1100" kern="0">
              <a:solidFill>
                <a:srgbClr val="0066FF"/>
              </a:solidFill>
              <a:latin typeface="Meiryo UI" panose="020B0604030504040204" pitchFamily="50" charset="-128"/>
              <a:ea typeface="Meiryo UI" panose="020B0604030504040204" pitchFamily="50" charset="-128"/>
            </a:endParaRPr>
          </a:p>
        </p:txBody>
      </p:sp>
      <p:sp>
        <p:nvSpPr>
          <p:cNvPr id="80" name="正方形/長方形 79">
            <a:extLst>
              <a:ext uri="{FF2B5EF4-FFF2-40B4-BE49-F238E27FC236}">
                <a16:creationId xmlns:a16="http://schemas.microsoft.com/office/drawing/2014/main" id="{F0041DF4-8167-790E-AEFD-F79E151437A3}"/>
              </a:ext>
            </a:extLst>
          </p:cNvPr>
          <p:cNvSpPr/>
          <p:nvPr/>
        </p:nvSpPr>
        <p:spPr>
          <a:xfrm>
            <a:off x="8051709" y="2372851"/>
            <a:ext cx="884227" cy="540000"/>
          </a:xfrm>
          <a:prstGeom prst="rect">
            <a:avLst/>
          </a:prstGeom>
          <a:solidFill>
            <a:schemeClr val="bg1"/>
          </a:solidFill>
          <a:ln w="9525" cap="flat" cmpd="sng" algn="ctr">
            <a:solidFill>
              <a:srgbClr val="0066FF"/>
            </a:solidFill>
            <a:prstDash val="solid"/>
            <a:miter lim="800000"/>
          </a:ln>
          <a:effectLst/>
        </p:spPr>
        <p:txBody>
          <a:bodyPr lIns="0" rIns="0" rtlCol="0" anchor="ctr"/>
          <a:lstStyle/>
          <a:p>
            <a:pPr lvl="0" algn="ctr">
              <a:defRPr/>
            </a:pPr>
            <a:r>
              <a:rPr kumimoji="1" lang="en-US" altLang="ja-JP" sz="1100" kern="0">
                <a:solidFill>
                  <a:srgbClr val="0066FF"/>
                </a:solidFill>
                <a:latin typeface="Meiryo UI" panose="020B0604030504040204" pitchFamily="50" charset="-128"/>
                <a:ea typeface="Meiryo UI" panose="020B0604030504040204" pitchFamily="50" charset="-128"/>
              </a:rPr>
              <a:t>SU</a:t>
            </a:r>
            <a:r>
              <a:rPr kumimoji="1" lang="ja-JP" altLang="en-US" sz="1100" kern="0">
                <a:solidFill>
                  <a:srgbClr val="0066FF"/>
                </a:solidFill>
                <a:latin typeface="Meiryo UI" panose="020B0604030504040204" pitchFamily="50" charset="-128"/>
                <a:ea typeface="Meiryo UI" panose="020B0604030504040204" pitchFamily="50" charset="-128"/>
              </a:rPr>
              <a:t>向け契約書確認対応</a:t>
            </a:r>
            <a:endParaRPr kumimoji="1" lang="en-US" altLang="ja-JP" sz="1100" kern="0">
              <a:solidFill>
                <a:srgbClr val="0066FF"/>
              </a:solidFill>
              <a:latin typeface="Meiryo UI" panose="020B0604030504040204" pitchFamily="50" charset="-128"/>
              <a:ea typeface="Meiryo UI" panose="020B0604030504040204" pitchFamily="50" charset="-128"/>
            </a:endParaRPr>
          </a:p>
        </p:txBody>
      </p:sp>
      <p:sp>
        <p:nvSpPr>
          <p:cNvPr id="131" name="正方形/長方形 130">
            <a:extLst>
              <a:ext uri="{FF2B5EF4-FFF2-40B4-BE49-F238E27FC236}">
                <a16:creationId xmlns:a16="http://schemas.microsoft.com/office/drawing/2014/main" id="{8C3F0AF0-8A62-A8E9-7252-60BADC116A69}"/>
              </a:ext>
            </a:extLst>
          </p:cNvPr>
          <p:cNvSpPr/>
          <p:nvPr/>
        </p:nvSpPr>
        <p:spPr>
          <a:xfrm>
            <a:off x="1864683" y="4897585"/>
            <a:ext cx="879261" cy="540000"/>
          </a:xfrm>
          <a:prstGeom prst="rect">
            <a:avLst/>
          </a:prstGeom>
          <a:solidFill>
            <a:schemeClr val="bg1"/>
          </a:solidFill>
          <a:ln w="9525" cap="flat" cmpd="sng" algn="ctr">
            <a:solidFill>
              <a:srgbClr val="0066FF"/>
            </a:solidFill>
            <a:prstDash val="solid"/>
            <a:miter lim="800000"/>
          </a:ln>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100" b="0" i="0" u="none" strike="noStrike" kern="0" cap="none" spc="0" normalizeH="0" baseline="0" noProof="0">
                <a:ln>
                  <a:noFill/>
                </a:ln>
                <a:solidFill>
                  <a:srgbClr val="0066FF"/>
                </a:solidFill>
                <a:effectLst/>
                <a:uLnTx/>
                <a:uFillTx/>
                <a:latin typeface="Meiryo UI" panose="020B0604030504040204" pitchFamily="50" charset="-128"/>
                <a:ea typeface="Meiryo UI" panose="020B0604030504040204" pitchFamily="50" charset="-128"/>
              </a:rPr>
              <a:t>研究開発成果確認</a:t>
            </a:r>
            <a:endParaRPr kumimoji="1" lang="en-US" altLang="ja-JP" sz="1100" b="0" i="0" u="none" strike="noStrike" kern="0" cap="none" spc="0" normalizeH="0" baseline="0" noProof="0">
              <a:ln>
                <a:noFill/>
              </a:ln>
              <a:solidFill>
                <a:srgbClr val="0066FF"/>
              </a:solidFill>
              <a:effectLst/>
              <a:uLnTx/>
              <a:uFillTx/>
              <a:latin typeface="Meiryo UI" panose="020B0604030504040204" pitchFamily="50" charset="-128"/>
              <a:ea typeface="Meiryo UI" panose="020B0604030504040204" pitchFamily="50" charset="-128"/>
            </a:endParaRPr>
          </a:p>
        </p:txBody>
      </p:sp>
      <p:sp>
        <p:nvSpPr>
          <p:cNvPr id="138" name="正方形/長方形 137">
            <a:extLst>
              <a:ext uri="{FF2B5EF4-FFF2-40B4-BE49-F238E27FC236}">
                <a16:creationId xmlns:a16="http://schemas.microsoft.com/office/drawing/2014/main" id="{13B7D80C-0303-2B51-97CF-242D6F4B96E7}"/>
              </a:ext>
            </a:extLst>
          </p:cNvPr>
          <p:cNvSpPr/>
          <p:nvPr/>
        </p:nvSpPr>
        <p:spPr>
          <a:xfrm>
            <a:off x="4171972" y="1821648"/>
            <a:ext cx="2399705" cy="339305"/>
          </a:xfrm>
          <a:prstGeom prst="rect">
            <a:avLst/>
          </a:prstGeom>
          <a:solidFill>
            <a:schemeClr val="bg1"/>
          </a:solidFill>
          <a:ln w="9525" cap="flat" cmpd="sng" algn="ctr">
            <a:solidFill>
              <a:srgbClr val="0066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en-US" altLang="ja-JP" sz="1200" kern="0">
                <a:solidFill>
                  <a:srgbClr val="0066FF"/>
                </a:solidFill>
                <a:latin typeface="Meiryo UI" panose="020B0604030504040204" pitchFamily="50" charset="-128"/>
                <a:ea typeface="Meiryo UI" panose="020B0604030504040204" pitchFamily="50" charset="-128"/>
              </a:rPr>
              <a:t>2027</a:t>
            </a:r>
            <a:r>
              <a:rPr kumimoji="1" lang="ja-JP" altLang="en-US" sz="1200" kern="0">
                <a:solidFill>
                  <a:srgbClr val="0066FF"/>
                </a:solidFill>
                <a:latin typeface="Meiryo UI" panose="020B0604030504040204" pitchFamily="50" charset="-128"/>
                <a:ea typeface="Meiryo UI" panose="020B0604030504040204" pitchFamily="50" charset="-128"/>
              </a:rPr>
              <a:t>年</a:t>
            </a:r>
            <a:r>
              <a:rPr kumimoji="1" lang="en-US" altLang="ja-JP" sz="1200" kern="0">
                <a:solidFill>
                  <a:srgbClr val="0066FF"/>
                </a:solidFill>
                <a:latin typeface="Meiryo UI" panose="020B0604030504040204" pitchFamily="50" charset="-128"/>
                <a:ea typeface="Meiryo UI" panose="020B0604030504040204" pitchFamily="50" charset="-128"/>
              </a:rPr>
              <a:t>X</a:t>
            </a:r>
            <a:r>
              <a:rPr kumimoji="1" lang="ja-JP" altLang="en-US" sz="1200" kern="0">
                <a:solidFill>
                  <a:srgbClr val="0066FF"/>
                </a:solidFill>
                <a:latin typeface="Meiryo UI" panose="020B0604030504040204" pitchFamily="50" charset="-128"/>
                <a:ea typeface="Meiryo UI" panose="020B0604030504040204" pitchFamily="50" charset="-128"/>
              </a:rPr>
              <a:t>月～</a:t>
            </a:r>
            <a:r>
              <a:rPr kumimoji="1" lang="en-US" altLang="ja-JP" sz="1200" kern="0">
                <a:solidFill>
                  <a:srgbClr val="0066FF"/>
                </a:solidFill>
                <a:latin typeface="Meiryo UI" panose="020B0604030504040204" pitchFamily="50" charset="-128"/>
                <a:ea typeface="Meiryo UI" panose="020B0604030504040204" pitchFamily="50" charset="-128"/>
              </a:rPr>
              <a:t>X</a:t>
            </a:r>
            <a:r>
              <a:rPr kumimoji="1" lang="ja-JP" altLang="en-US" sz="1200" kern="0">
                <a:solidFill>
                  <a:srgbClr val="0066FF"/>
                </a:solidFill>
                <a:latin typeface="Meiryo UI" panose="020B0604030504040204" pitchFamily="50" charset="-128"/>
                <a:ea typeface="Meiryo UI" panose="020B0604030504040204" pitchFamily="50" charset="-128"/>
              </a:rPr>
              <a:t>月</a:t>
            </a:r>
            <a:endParaRPr kumimoji="1" lang="en-US" altLang="ja-JP" sz="1200" kern="0">
              <a:solidFill>
                <a:srgbClr val="0066FF"/>
              </a:solidFill>
              <a:latin typeface="Meiryo UI" panose="020B0604030504040204" pitchFamily="50" charset="-128"/>
              <a:ea typeface="Meiryo UI" panose="020B0604030504040204" pitchFamily="50" charset="-128"/>
            </a:endParaRPr>
          </a:p>
        </p:txBody>
      </p:sp>
      <p:sp>
        <p:nvSpPr>
          <p:cNvPr id="139" name="正方形/長方形 138">
            <a:extLst>
              <a:ext uri="{FF2B5EF4-FFF2-40B4-BE49-F238E27FC236}">
                <a16:creationId xmlns:a16="http://schemas.microsoft.com/office/drawing/2014/main" id="{C8DD3519-3392-BF1A-1118-3BD5EF05F739}"/>
              </a:ext>
            </a:extLst>
          </p:cNvPr>
          <p:cNvSpPr/>
          <p:nvPr/>
        </p:nvSpPr>
        <p:spPr>
          <a:xfrm>
            <a:off x="6682189" y="1821648"/>
            <a:ext cx="2399705" cy="339305"/>
          </a:xfrm>
          <a:prstGeom prst="rect">
            <a:avLst/>
          </a:prstGeom>
          <a:solidFill>
            <a:schemeClr val="bg1"/>
          </a:solidFill>
          <a:ln w="9525" cap="flat" cmpd="sng" algn="ctr">
            <a:solidFill>
              <a:srgbClr val="0066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en-US" altLang="ja-JP" sz="1200" kern="0">
                <a:solidFill>
                  <a:srgbClr val="0066FF"/>
                </a:solidFill>
                <a:latin typeface="Meiryo UI" panose="020B0604030504040204" pitchFamily="50" charset="-128"/>
                <a:ea typeface="Meiryo UI" panose="020B0604030504040204" pitchFamily="50" charset="-128"/>
              </a:rPr>
              <a:t>202X</a:t>
            </a:r>
            <a:r>
              <a:rPr kumimoji="1" lang="ja-JP" altLang="en-US" sz="1200" kern="0">
                <a:solidFill>
                  <a:srgbClr val="0066FF"/>
                </a:solidFill>
                <a:latin typeface="Meiryo UI" panose="020B0604030504040204" pitchFamily="50" charset="-128"/>
                <a:ea typeface="Meiryo UI" panose="020B0604030504040204" pitchFamily="50" charset="-128"/>
              </a:rPr>
              <a:t>年</a:t>
            </a:r>
            <a:r>
              <a:rPr kumimoji="1" lang="en-US" altLang="ja-JP" sz="1200" kern="0">
                <a:solidFill>
                  <a:srgbClr val="0066FF"/>
                </a:solidFill>
                <a:latin typeface="Meiryo UI" panose="020B0604030504040204" pitchFamily="50" charset="-128"/>
                <a:ea typeface="Meiryo UI" panose="020B0604030504040204" pitchFamily="50" charset="-128"/>
              </a:rPr>
              <a:t>X</a:t>
            </a:r>
            <a:r>
              <a:rPr kumimoji="1" lang="ja-JP" altLang="en-US" sz="1200" kern="0">
                <a:solidFill>
                  <a:srgbClr val="0066FF"/>
                </a:solidFill>
                <a:latin typeface="Meiryo UI" panose="020B0604030504040204" pitchFamily="50" charset="-128"/>
                <a:ea typeface="Meiryo UI" panose="020B0604030504040204" pitchFamily="50" charset="-128"/>
              </a:rPr>
              <a:t>月～</a:t>
            </a:r>
            <a:r>
              <a:rPr kumimoji="1" lang="en-US" altLang="ja-JP" sz="1200" kern="0">
                <a:solidFill>
                  <a:srgbClr val="0066FF"/>
                </a:solidFill>
                <a:latin typeface="Meiryo UI" panose="020B0604030504040204" pitchFamily="50" charset="-128"/>
                <a:ea typeface="Meiryo UI" panose="020B0604030504040204" pitchFamily="50" charset="-128"/>
              </a:rPr>
              <a:t>X</a:t>
            </a:r>
            <a:r>
              <a:rPr kumimoji="1" lang="ja-JP" altLang="en-US" sz="1200" kern="0">
                <a:solidFill>
                  <a:srgbClr val="0066FF"/>
                </a:solidFill>
                <a:latin typeface="Meiryo UI" panose="020B0604030504040204" pitchFamily="50" charset="-128"/>
                <a:ea typeface="Meiryo UI" panose="020B0604030504040204" pitchFamily="50" charset="-128"/>
              </a:rPr>
              <a:t>月</a:t>
            </a:r>
            <a:endParaRPr kumimoji="1" lang="en-US" altLang="ja-JP" sz="1200" kern="0">
              <a:solidFill>
                <a:srgbClr val="0066FF"/>
              </a:solidFill>
              <a:latin typeface="Meiryo UI" panose="020B0604030504040204" pitchFamily="50" charset="-128"/>
              <a:ea typeface="Meiryo UI" panose="020B0604030504040204" pitchFamily="50" charset="-128"/>
            </a:endParaRPr>
          </a:p>
        </p:txBody>
      </p:sp>
      <p:sp>
        <p:nvSpPr>
          <p:cNvPr id="140" name="正方形/長方形 139">
            <a:extLst>
              <a:ext uri="{FF2B5EF4-FFF2-40B4-BE49-F238E27FC236}">
                <a16:creationId xmlns:a16="http://schemas.microsoft.com/office/drawing/2014/main" id="{96CA86DE-2868-CD6C-886C-D502E258BED0}"/>
              </a:ext>
            </a:extLst>
          </p:cNvPr>
          <p:cNvSpPr/>
          <p:nvPr/>
        </p:nvSpPr>
        <p:spPr>
          <a:xfrm>
            <a:off x="9192407" y="1821648"/>
            <a:ext cx="2399705" cy="339305"/>
          </a:xfrm>
          <a:prstGeom prst="rect">
            <a:avLst/>
          </a:prstGeom>
          <a:solidFill>
            <a:schemeClr val="bg1"/>
          </a:solidFill>
          <a:ln w="9525" cap="flat" cmpd="sng" algn="ctr">
            <a:solidFill>
              <a:srgbClr val="0066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en-US" altLang="ja-JP" sz="1200" kern="0">
                <a:solidFill>
                  <a:srgbClr val="0066FF"/>
                </a:solidFill>
                <a:latin typeface="Meiryo UI" panose="020B0604030504040204" pitchFamily="50" charset="-128"/>
                <a:ea typeface="Meiryo UI" panose="020B0604030504040204" pitchFamily="50" charset="-128"/>
              </a:rPr>
              <a:t>202X</a:t>
            </a:r>
            <a:r>
              <a:rPr kumimoji="1" lang="ja-JP" altLang="en-US" sz="1200" kern="0">
                <a:solidFill>
                  <a:srgbClr val="0066FF"/>
                </a:solidFill>
                <a:latin typeface="Meiryo UI" panose="020B0604030504040204" pitchFamily="50" charset="-128"/>
                <a:ea typeface="Meiryo UI" panose="020B0604030504040204" pitchFamily="50" charset="-128"/>
              </a:rPr>
              <a:t>年</a:t>
            </a:r>
            <a:r>
              <a:rPr kumimoji="1" lang="en-US" altLang="ja-JP" sz="1200" kern="0">
                <a:solidFill>
                  <a:srgbClr val="0066FF"/>
                </a:solidFill>
                <a:latin typeface="Meiryo UI" panose="020B0604030504040204" pitchFamily="50" charset="-128"/>
                <a:ea typeface="Meiryo UI" panose="020B0604030504040204" pitchFamily="50" charset="-128"/>
              </a:rPr>
              <a:t>X</a:t>
            </a:r>
            <a:r>
              <a:rPr kumimoji="1" lang="ja-JP" altLang="en-US" sz="1200" kern="0">
                <a:solidFill>
                  <a:srgbClr val="0066FF"/>
                </a:solidFill>
                <a:latin typeface="Meiryo UI" panose="020B0604030504040204" pitchFamily="50" charset="-128"/>
                <a:ea typeface="Meiryo UI" panose="020B0604030504040204" pitchFamily="50" charset="-128"/>
              </a:rPr>
              <a:t>月～</a:t>
            </a:r>
            <a:r>
              <a:rPr kumimoji="1" lang="en-US" altLang="ja-JP" sz="1200" kern="0">
                <a:solidFill>
                  <a:srgbClr val="0066FF"/>
                </a:solidFill>
                <a:latin typeface="Meiryo UI" panose="020B0604030504040204" pitchFamily="50" charset="-128"/>
                <a:ea typeface="Meiryo UI" panose="020B0604030504040204" pitchFamily="50" charset="-128"/>
              </a:rPr>
              <a:t>X</a:t>
            </a:r>
            <a:r>
              <a:rPr kumimoji="1" lang="ja-JP" altLang="en-US" sz="1200" kern="0">
                <a:solidFill>
                  <a:srgbClr val="0066FF"/>
                </a:solidFill>
                <a:latin typeface="Meiryo UI" panose="020B0604030504040204" pitchFamily="50" charset="-128"/>
                <a:ea typeface="Meiryo UI" panose="020B0604030504040204" pitchFamily="50" charset="-128"/>
              </a:rPr>
              <a:t>月</a:t>
            </a:r>
            <a:endParaRPr kumimoji="1" lang="en-US" altLang="ja-JP" sz="1200" kern="0">
              <a:solidFill>
                <a:srgbClr val="0066FF"/>
              </a:solidFill>
              <a:latin typeface="Meiryo UI" panose="020B0604030504040204" pitchFamily="50" charset="-128"/>
              <a:ea typeface="Meiryo UI" panose="020B0604030504040204" pitchFamily="50" charset="-128"/>
            </a:endParaRPr>
          </a:p>
        </p:txBody>
      </p:sp>
      <p:sp>
        <p:nvSpPr>
          <p:cNvPr id="7" name="フッター プレースホルダー 1">
            <a:extLst>
              <a:ext uri="{FF2B5EF4-FFF2-40B4-BE49-F238E27FC236}">
                <a16:creationId xmlns:a16="http://schemas.microsoft.com/office/drawing/2014/main" id="{5211AA87-9A19-4064-F74C-EDF1ACBC208E}"/>
              </a:ext>
            </a:extLst>
          </p:cNvPr>
          <p:cNvSpPr txBox="1">
            <a:spLocks/>
          </p:cNvSpPr>
          <p:nvPr/>
        </p:nvSpPr>
        <p:spPr>
          <a:xfrm>
            <a:off x="5547293" y="6271038"/>
            <a:ext cx="6503193" cy="228600"/>
          </a:xfrm>
          <a:prstGeom prst="rect">
            <a:avLst/>
          </a:prstGeom>
        </p:spPr>
        <p:txBody>
          <a:bodyPr vert="horz" wrap="none" lIns="91440" tIns="45720" rIns="91440" bIns="45720" rtlCol="0" anchor="ctr"/>
          <a:lstStyle>
            <a:defPPr>
              <a:defRPr lang="en-US"/>
            </a:defPPr>
            <a:lvl1pPr marL="0" algn="l" defTabSz="914400" rtl="0" eaLnBrk="1" latinLnBrk="0" hangingPunct="1">
              <a:defRPr sz="8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1" lang="en-US" altLang="ja-JP">
                <a:solidFill>
                  <a:srgbClr val="2F83FF"/>
                </a:solidFill>
                <a:latin typeface="Meiryo UI" panose="020B0604030504040204" pitchFamily="50" charset="-128"/>
                <a:ea typeface="Meiryo UI" panose="020B0604030504040204" pitchFamily="50" charset="-128"/>
              </a:rPr>
              <a:t>*</a:t>
            </a:r>
            <a:r>
              <a:rPr kumimoji="1" lang="ja-JP" altLang="en-US">
                <a:solidFill>
                  <a:srgbClr val="2F83FF"/>
                </a:solidFill>
                <a:latin typeface="Meiryo UI" panose="020B0604030504040204" pitchFamily="50" charset="-128"/>
                <a:ea typeface="Meiryo UI" panose="020B0604030504040204" pitchFamily="50" charset="-128"/>
              </a:rPr>
              <a:t> </a:t>
            </a:r>
            <a:r>
              <a:rPr kumimoji="1" lang="en-US" altLang="ja-JP">
                <a:solidFill>
                  <a:srgbClr val="2F83FF"/>
                </a:solidFill>
                <a:latin typeface="Meiryo UI" panose="020B0604030504040204" pitchFamily="50" charset="-128"/>
                <a:ea typeface="Meiryo UI" panose="020B0604030504040204" pitchFamily="50" charset="-128"/>
              </a:rPr>
              <a:t>https://www.meti.go.jp/press/2025/04/20250430003/20250430003.html</a:t>
            </a:r>
            <a:r>
              <a:rPr kumimoji="1" lang="ja-JP" altLang="en-US">
                <a:solidFill>
                  <a:srgbClr val="2F83FF"/>
                </a:solidFill>
                <a:latin typeface="Meiryo UI" panose="020B0604030504040204" pitchFamily="50" charset="-128"/>
                <a:ea typeface="Meiryo UI" panose="020B0604030504040204" pitchFamily="50" charset="-128"/>
              </a:rPr>
              <a:t>（</a:t>
            </a:r>
            <a:r>
              <a:rPr kumimoji="1" lang="en-US" altLang="ja-JP">
                <a:solidFill>
                  <a:srgbClr val="2F83FF"/>
                </a:solidFill>
                <a:latin typeface="Meiryo UI" panose="020B0604030504040204" pitchFamily="50" charset="-128"/>
                <a:ea typeface="Meiryo UI" panose="020B0604030504040204" pitchFamily="50" charset="-128"/>
              </a:rPr>
              <a:t>2. </a:t>
            </a:r>
            <a:r>
              <a:rPr kumimoji="1" lang="ja-JP" altLang="en-US">
                <a:solidFill>
                  <a:srgbClr val="2F83FF"/>
                </a:solidFill>
                <a:latin typeface="Meiryo UI" panose="020B0604030504040204" pitchFamily="50" charset="-128"/>
                <a:ea typeface="Meiryo UI" panose="020B0604030504040204" pitchFamily="50" charset="-128"/>
              </a:rPr>
              <a:t>「共創パートナーシップ　調達・購買ガイドライン」関連資料）</a:t>
            </a:r>
          </a:p>
        </p:txBody>
      </p:sp>
      <p:sp>
        <p:nvSpPr>
          <p:cNvPr id="26" name="矢印: 五方向 25">
            <a:extLst>
              <a:ext uri="{FF2B5EF4-FFF2-40B4-BE49-F238E27FC236}">
                <a16:creationId xmlns:a16="http://schemas.microsoft.com/office/drawing/2014/main" id="{84B6FD28-E8D4-7AA8-8DB6-54C9D830478D}"/>
              </a:ext>
            </a:extLst>
          </p:cNvPr>
          <p:cNvSpPr/>
          <p:nvPr/>
        </p:nvSpPr>
        <p:spPr>
          <a:xfrm>
            <a:off x="2313309" y="-4281"/>
            <a:ext cx="481125" cy="230400"/>
          </a:xfrm>
          <a:prstGeom prst="homePlate">
            <a:avLst>
              <a:gd name="adj" fmla="val 26188"/>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900" b="1">
                <a:solidFill>
                  <a:srgbClr val="575757"/>
                </a:solidFill>
                <a:latin typeface="Meiryo UI" panose="020B0604030504040204" pitchFamily="50" charset="-128"/>
                <a:ea typeface="Meiryo UI" panose="020B0604030504040204" pitchFamily="50" charset="-128"/>
              </a:rPr>
              <a:t>協業プロセス：</a:t>
            </a:r>
          </a:p>
        </p:txBody>
      </p:sp>
      <p:sp>
        <p:nvSpPr>
          <p:cNvPr id="12" name="矢印: 五方向 11">
            <a:extLst>
              <a:ext uri="{FF2B5EF4-FFF2-40B4-BE49-F238E27FC236}">
                <a16:creationId xmlns:a16="http://schemas.microsoft.com/office/drawing/2014/main" id="{DBC935AE-66FA-EAAA-00B1-E698178F7BC9}"/>
              </a:ext>
            </a:extLst>
          </p:cNvPr>
          <p:cNvSpPr/>
          <p:nvPr/>
        </p:nvSpPr>
        <p:spPr>
          <a:xfrm>
            <a:off x="3420155"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推進体制</a:t>
            </a:r>
          </a:p>
        </p:txBody>
      </p:sp>
      <p:sp>
        <p:nvSpPr>
          <p:cNvPr id="15" name="矢印: 五方向 14">
            <a:extLst>
              <a:ext uri="{FF2B5EF4-FFF2-40B4-BE49-F238E27FC236}">
                <a16:creationId xmlns:a16="http://schemas.microsoft.com/office/drawing/2014/main" id="{F26ABEB3-561A-4AB3-2BF3-791CB81BB961}"/>
              </a:ext>
            </a:extLst>
          </p:cNvPr>
          <p:cNvSpPr/>
          <p:nvPr/>
        </p:nvSpPr>
        <p:spPr>
          <a:xfrm>
            <a:off x="3931576"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課題特定</a:t>
            </a:r>
          </a:p>
        </p:txBody>
      </p:sp>
      <p:sp>
        <p:nvSpPr>
          <p:cNvPr id="17" name="矢印: 五方向 16">
            <a:extLst>
              <a:ext uri="{FF2B5EF4-FFF2-40B4-BE49-F238E27FC236}">
                <a16:creationId xmlns:a16="http://schemas.microsoft.com/office/drawing/2014/main" id="{6E870714-09EC-C167-55CF-B926EEBE1679}"/>
              </a:ext>
            </a:extLst>
          </p:cNvPr>
          <p:cNvSpPr/>
          <p:nvPr/>
        </p:nvSpPr>
        <p:spPr>
          <a:xfrm>
            <a:off x="4954418" y="-4281"/>
            <a:ext cx="481125" cy="230400"/>
          </a:xfrm>
          <a:prstGeom prst="homePlate">
            <a:avLst>
              <a:gd name="adj" fmla="val 26188"/>
            </a:avLst>
          </a:prstGeom>
          <a:solidFill>
            <a:srgbClr val="2F8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800">
                <a:solidFill>
                  <a:schemeClr val="bg1"/>
                </a:solidFill>
                <a:latin typeface="Meiryo UI" panose="020B0604030504040204" pitchFamily="50" charset="-128"/>
                <a:ea typeface="Meiryo UI" panose="020B0604030504040204" pitchFamily="50" charset="-128"/>
              </a:rPr>
              <a:t>初期購買</a:t>
            </a:r>
            <a:endParaRPr kumimoji="1" lang="en-US" altLang="ja-JP" sz="800">
              <a:solidFill>
                <a:schemeClr val="bg1"/>
              </a:solidFill>
              <a:latin typeface="Meiryo UI" panose="020B0604030504040204" pitchFamily="50" charset="-128"/>
              <a:ea typeface="Meiryo UI" panose="020B0604030504040204" pitchFamily="50" charset="-128"/>
            </a:endParaRPr>
          </a:p>
          <a:p>
            <a:pPr algn="ctr"/>
            <a:r>
              <a:rPr kumimoji="1" lang="ja-JP" altLang="en-US" sz="800">
                <a:solidFill>
                  <a:schemeClr val="bg1"/>
                </a:solidFill>
                <a:latin typeface="Meiryo UI" panose="020B0604030504040204" pitchFamily="50" charset="-128"/>
                <a:ea typeface="Meiryo UI" panose="020B0604030504040204" pitchFamily="50" charset="-128"/>
              </a:rPr>
              <a:t>・検証</a:t>
            </a:r>
          </a:p>
        </p:txBody>
      </p:sp>
      <p:sp>
        <p:nvSpPr>
          <p:cNvPr id="18" name="矢印: 五方向 17">
            <a:extLst>
              <a:ext uri="{FF2B5EF4-FFF2-40B4-BE49-F238E27FC236}">
                <a16:creationId xmlns:a16="http://schemas.microsoft.com/office/drawing/2014/main" id="{645B2066-4FFA-B3A5-9867-658D59BE24AB}"/>
              </a:ext>
            </a:extLst>
          </p:cNvPr>
          <p:cNvSpPr/>
          <p:nvPr/>
        </p:nvSpPr>
        <p:spPr>
          <a:xfrm>
            <a:off x="6488680"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本格採用</a:t>
            </a:r>
            <a:endParaRPr kumimoji="1" lang="en-US" altLang="ja-JP" sz="800">
              <a:solidFill>
                <a:schemeClr val="tx1">
                  <a:lumMod val="85000"/>
                  <a:lumOff val="15000"/>
                </a:schemeClr>
              </a:solidFill>
              <a:latin typeface="Meiryo UI" panose="020B0604030504040204" pitchFamily="50" charset="-128"/>
              <a:ea typeface="Meiryo UI" panose="020B0604030504040204" pitchFamily="50" charset="-128"/>
            </a:endParaRPr>
          </a:p>
        </p:txBody>
      </p:sp>
      <p:sp>
        <p:nvSpPr>
          <p:cNvPr id="20" name="矢印: 五方向 19">
            <a:extLst>
              <a:ext uri="{FF2B5EF4-FFF2-40B4-BE49-F238E27FC236}">
                <a16:creationId xmlns:a16="http://schemas.microsoft.com/office/drawing/2014/main" id="{E3A5DD4A-ECBF-624E-983C-1DAFE6F0F0D0}"/>
              </a:ext>
            </a:extLst>
          </p:cNvPr>
          <p:cNvSpPr/>
          <p:nvPr/>
        </p:nvSpPr>
        <p:spPr>
          <a:xfrm>
            <a:off x="5465839" y="-4281"/>
            <a:ext cx="481125" cy="1152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800">
                <a:solidFill>
                  <a:schemeClr val="tx1">
                    <a:lumMod val="85000"/>
                    <a:lumOff val="15000"/>
                  </a:schemeClr>
                </a:solidFill>
                <a:latin typeface="Meiryo UI" panose="020B0604030504040204" pitchFamily="50" charset="-128"/>
                <a:ea typeface="Meiryo UI" panose="020B0604030504040204" pitchFamily="50" charset="-128"/>
              </a:rPr>
              <a:t>PoC</a:t>
            </a:r>
          </a:p>
        </p:txBody>
      </p:sp>
      <p:sp>
        <p:nvSpPr>
          <p:cNvPr id="24" name="矢印: 五方向 23">
            <a:extLst>
              <a:ext uri="{FF2B5EF4-FFF2-40B4-BE49-F238E27FC236}">
                <a16:creationId xmlns:a16="http://schemas.microsoft.com/office/drawing/2014/main" id="{FAECD315-CC11-55BB-93D5-D7DF4269B2DA}"/>
              </a:ext>
            </a:extLst>
          </p:cNvPr>
          <p:cNvSpPr/>
          <p:nvPr/>
        </p:nvSpPr>
        <p:spPr>
          <a:xfrm>
            <a:off x="5465839" y="110919"/>
            <a:ext cx="481125" cy="1152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600">
                <a:solidFill>
                  <a:schemeClr val="tx1">
                    <a:lumMod val="85000"/>
                    <a:lumOff val="15000"/>
                  </a:schemeClr>
                </a:solidFill>
                <a:latin typeface="Meiryo UI" panose="020B0604030504040204" pitchFamily="50" charset="-128"/>
                <a:ea typeface="Meiryo UI" panose="020B0604030504040204" pitchFamily="50" charset="-128"/>
              </a:rPr>
              <a:t>共同研究開発</a:t>
            </a:r>
            <a:endParaRPr kumimoji="1" lang="en-US" altLang="ja-JP" sz="600">
              <a:solidFill>
                <a:schemeClr val="tx1">
                  <a:lumMod val="85000"/>
                  <a:lumOff val="15000"/>
                </a:schemeClr>
              </a:solidFill>
              <a:latin typeface="Meiryo UI" panose="020B0604030504040204" pitchFamily="50" charset="-128"/>
              <a:ea typeface="Meiryo UI" panose="020B0604030504040204" pitchFamily="50" charset="-128"/>
            </a:endParaRPr>
          </a:p>
        </p:txBody>
      </p:sp>
      <p:sp>
        <p:nvSpPr>
          <p:cNvPr id="25" name="矢印: 五方向 24">
            <a:extLst>
              <a:ext uri="{FF2B5EF4-FFF2-40B4-BE49-F238E27FC236}">
                <a16:creationId xmlns:a16="http://schemas.microsoft.com/office/drawing/2014/main" id="{3F1979FE-A9B3-E337-F4AB-45087B3BEA02}"/>
              </a:ext>
            </a:extLst>
          </p:cNvPr>
          <p:cNvSpPr/>
          <p:nvPr/>
        </p:nvSpPr>
        <p:spPr>
          <a:xfrm>
            <a:off x="5977260"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700">
                <a:solidFill>
                  <a:schemeClr val="tx1">
                    <a:lumMod val="85000"/>
                    <a:lumOff val="15000"/>
                  </a:schemeClr>
                </a:solidFill>
                <a:latin typeface="Meiryo UI" panose="020B0604030504040204" pitchFamily="50" charset="-128"/>
                <a:ea typeface="Meiryo UI" panose="020B0604030504040204" pitchFamily="50" charset="-128"/>
              </a:rPr>
              <a:t>製品化・</a:t>
            </a:r>
            <a:endParaRPr kumimoji="1" lang="en-US" altLang="ja-JP" sz="700">
              <a:solidFill>
                <a:schemeClr val="tx1">
                  <a:lumMod val="85000"/>
                  <a:lumOff val="15000"/>
                </a:schemeClr>
              </a:solidFill>
              <a:latin typeface="Meiryo UI" panose="020B0604030504040204" pitchFamily="50" charset="-128"/>
              <a:ea typeface="Meiryo UI" panose="020B0604030504040204" pitchFamily="50" charset="-128"/>
            </a:endParaRPr>
          </a:p>
          <a:p>
            <a:pPr algn="ctr"/>
            <a:r>
              <a:rPr kumimoji="1" lang="ja-JP" altLang="en-US" sz="700">
                <a:solidFill>
                  <a:schemeClr val="tx1">
                    <a:lumMod val="85000"/>
                    <a:lumOff val="15000"/>
                  </a:schemeClr>
                </a:solidFill>
                <a:latin typeface="Meiryo UI" panose="020B0604030504040204" pitchFamily="50" charset="-128"/>
                <a:ea typeface="Meiryo UI" panose="020B0604030504040204" pitchFamily="50" charset="-128"/>
              </a:rPr>
              <a:t>プロセス導入</a:t>
            </a:r>
          </a:p>
        </p:txBody>
      </p:sp>
      <p:sp>
        <p:nvSpPr>
          <p:cNvPr id="27" name="矢印: 五方向 26">
            <a:extLst>
              <a:ext uri="{FF2B5EF4-FFF2-40B4-BE49-F238E27FC236}">
                <a16:creationId xmlns:a16="http://schemas.microsoft.com/office/drawing/2014/main" id="{7F690A36-2812-4CD5-6AF6-3D068F80E7CE}"/>
              </a:ext>
            </a:extLst>
          </p:cNvPr>
          <p:cNvSpPr/>
          <p:nvPr/>
        </p:nvSpPr>
        <p:spPr>
          <a:xfrm>
            <a:off x="2908734"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会社戦略</a:t>
            </a:r>
          </a:p>
        </p:txBody>
      </p:sp>
      <p:sp>
        <p:nvSpPr>
          <p:cNvPr id="19" name="Title 1">
            <a:extLst>
              <a:ext uri="{FF2B5EF4-FFF2-40B4-BE49-F238E27FC236}">
                <a16:creationId xmlns:a16="http://schemas.microsoft.com/office/drawing/2014/main" id="{FB4BF569-2DE5-52DE-89C0-CC4E194349DE}"/>
              </a:ext>
            </a:extLst>
          </p:cNvPr>
          <p:cNvSpPr txBox="1">
            <a:spLocks/>
          </p:cNvSpPr>
          <p:nvPr/>
        </p:nvSpPr>
        <p:spPr>
          <a:xfrm>
            <a:off x="11136922" y="-1626"/>
            <a:ext cx="1055077" cy="230551"/>
          </a:xfrm>
          <a:prstGeom prst="rect">
            <a:avLst/>
          </a:prstGeom>
          <a:solidFill>
            <a:srgbClr val="0070C0"/>
          </a:solidFill>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ja-JP" altLang="en-US" sz="1400">
                <a:solidFill>
                  <a:schemeClr val="bg1"/>
                </a:solidFill>
              </a:rPr>
              <a:t>大企業等</a:t>
            </a:r>
          </a:p>
        </p:txBody>
      </p:sp>
      <p:sp>
        <p:nvSpPr>
          <p:cNvPr id="23" name="Title 1">
            <a:extLst>
              <a:ext uri="{FF2B5EF4-FFF2-40B4-BE49-F238E27FC236}">
                <a16:creationId xmlns:a16="http://schemas.microsoft.com/office/drawing/2014/main" id="{0AEE6908-FEDE-F60A-6913-FA9B0B5DC809}"/>
              </a:ext>
            </a:extLst>
          </p:cNvPr>
          <p:cNvSpPr txBox="1">
            <a:spLocks/>
          </p:cNvSpPr>
          <p:nvPr/>
        </p:nvSpPr>
        <p:spPr>
          <a:xfrm>
            <a:off x="11136922" y="228925"/>
            <a:ext cx="1055077" cy="230551"/>
          </a:xfrm>
          <a:prstGeom prst="rect">
            <a:avLst/>
          </a:prstGeom>
          <a:solidFill>
            <a:srgbClr val="FF0000"/>
          </a:solidFill>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ja-JP" altLang="en-US" sz="1400">
                <a:solidFill>
                  <a:schemeClr val="bg1"/>
                </a:solidFill>
              </a:rPr>
              <a:t>スタートアップ</a:t>
            </a:r>
          </a:p>
        </p:txBody>
      </p:sp>
      <p:sp>
        <p:nvSpPr>
          <p:cNvPr id="31" name="Title 6">
            <a:extLst>
              <a:ext uri="{FF2B5EF4-FFF2-40B4-BE49-F238E27FC236}">
                <a16:creationId xmlns:a16="http://schemas.microsoft.com/office/drawing/2014/main" id="{E6CD352E-38FC-2D18-303C-FCB3BE0CAFEA}"/>
              </a:ext>
            </a:extLst>
          </p:cNvPr>
          <p:cNvSpPr txBox="1">
            <a:spLocks/>
          </p:cNvSpPr>
          <p:nvPr/>
        </p:nvSpPr>
        <p:spPr bwMode="blackWhite">
          <a:xfrm>
            <a:off x="263525" y="773418"/>
            <a:ext cx="11652241" cy="1007181"/>
          </a:xfrm>
          <a:prstGeom prst="rect">
            <a:avLst/>
          </a:prstGeom>
        </p:spPr>
        <p:txBody>
          <a:bodyPr vert="horz" wrap="square" lIns="72000" tIns="72000" rIns="72000" bIns="72000" rtlCol="0" anchor="t">
            <a:sp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216000" indent="-144000">
              <a:lnSpc>
                <a:spcPct val="100000"/>
              </a:lnSpc>
              <a:spcBef>
                <a:spcPts val="0"/>
              </a:spcBef>
              <a:buFont typeface="Arial" panose="020B0604020202020204" pitchFamily="34" charset="0"/>
              <a:buChar char="•"/>
            </a:pPr>
            <a:r>
              <a:rPr kumimoji="1" lang="ja-JP" altLang="en-US" sz="1400" dirty="0">
                <a:solidFill>
                  <a:srgbClr val="0066FF"/>
                </a:solidFill>
              </a:rPr>
              <a:t>事業終了後、初回の調達・購買を行うまでに予定しているプロセス（下図のボックス）とスケジュールを記載してください。下記はサンプル図のため、プロセスやスケジュールのボックス数は適宜変更してください。また、調達・購買にあたり販売代理店等が仲介する場合は、そのスキームがわかるように適宜他の会社を追加してください。また、</a:t>
            </a:r>
            <a:r>
              <a:rPr kumimoji="1" lang="ja-JP" altLang="en-US" sz="1400" b="1" u="sng" dirty="0">
                <a:solidFill>
                  <a:srgbClr val="0066FF"/>
                </a:solidFill>
              </a:rPr>
              <a:t>大企業等とスタートアップの調達・購買を円滑に進めるための取り組み（契約書ひな形の活用や与信審査対応等）</a:t>
            </a:r>
            <a:r>
              <a:rPr kumimoji="1" lang="ja-JP" altLang="en-US" sz="1400" dirty="0">
                <a:solidFill>
                  <a:srgbClr val="0066FF"/>
                </a:solidFill>
              </a:rPr>
              <a:t>があれば、プロセスに入れるようにしてください。</a:t>
            </a:r>
          </a:p>
        </p:txBody>
      </p:sp>
      <p:sp>
        <p:nvSpPr>
          <p:cNvPr id="36" name="正方形/長方形 35">
            <a:extLst>
              <a:ext uri="{FF2B5EF4-FFF2-40B4-BE49-F238E27FC236}">
                <a16:creationId xmlns:a16="http://schemas.microsoft.com/office/drawing/2014/main" id="{BD0EAD64-2A63-C05A-560C-BE73DE86E51D}"/>
              </a:ext>
            </a:extLst>
          </p:cNvPr>
          <p:cNvSpPr/>
          <p:nvPr/>
        </p:nvSpPr>
        <p:spPr>
          <a:xfrm>
            <a:off x="608953" y="5630696"/>
            <a:ext cx="956587" cy="682920"/>
          </a:xfrm>
          <a:prstGeom prst="rect">
            <a:avLst/>
          </a:prstGeom>
          <a:solidFill>
            <a:srgbClr val="FF0000"/>
          </a:solidFill>
          <a:ln w="28575" cap="flat" cmpd="sng" algn="ctr">
            <a:solidFill>
              <a:schemeClr val="bg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200" kern="0">
                <a:solidFill>
                  <a:schemeClr val="bg1"/>
                </a:solidFill>
                <a:latin typeface="Meiryo UI" panose="020B0604030504040204" pitchFamily="50" charset="-128"/>
                <a:ea typeface="Meiryo UI" panose="020B0604030504040204" pitchFamily="50" charset="-128"/>
              </a:rPr>
              <a:t>スタートアップ</a:t>
            </a:r>
            <a:endParaRPr kumimoji="1" lang="en-US" altLang="ja-JP" sz="1200" kern="0">
              <a:solidFill>
                <a:schemeClr val="bg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1FE02DF3-A450-FFA0-6623-5DFC961E4308}"/>
              </a:ext>
            </a:extLst>
          </p:cNvPr>
          <p:cNvSpPr/>
          <p:nvPr/>
        </p:nvSpPr>
        <p:spPr>
          <a:xfrm>
            <a:off x="3199988" y="4045812"/>
            <a:ext cx="879261" cy="540000"/>
          </a:xfrm>
          <a:prstGeom prst="rect">
            <a:avLst/>
          </a:prstGeom>
          <a:solidFill>
            <a:schemeClr val="bg1"/>
          </a:solidFill>
          <a:ln w="9525" cap="flat" cmpd="sng" algn="ctr">
            <a:solidFill>
              <a:srgbClr val="0066FF"/>
            </a:solidFill>
            <a:prstDash val="solid"/>
            <a:miter lim="800000"/>
          </a:ln>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100" kern="0">
                <a:solidFill>
                  <a:srgbClr val="0066FF"/>
                </a:solidFill>
                <a:latin typeface="Meiryo UI" panose="020B0604030504040204" pitchFamily="50" charset="-128"/>
                <a:ea typeface="Meiryo UI" panose="020B0604030504040204" pitchFamily="50" charset="-128"/>
              </a:rPr>
              <a:t>自社製品への活用方針整理</a:t>
            </a:r>
            <a:endParaRPr kumimoji="1" lang="en-US" altLang="ja-JP" sz="1100" b="0" i="0" u="none" strike="noStrike" kern="0" cap="none" spc="0" normalizeH="0" baseline="0" noProof="0">
              <a:ln>
                <a:noFill/>
              </a:ln>
              <a:solidFill>
                <a:srgbClr val="0066FF"/>
              </a:solidFill>
              <a:effectLst/>
              <a:uLnTx/>
              <a:uFillTx/>
              <a:latin typeface="Meiryo UI" panose="020B0604030504040204" pitchFamily="50" charset="-128"/>
              <a:ea typeface="Meiryo UI" panose="020B0604030504040204" pitchFamily="50" charset="-128"/>
            </a:endParaRPr>
          </a:p>
        </p:txBody>
      </p:sp>
      <p:cxnSp>
        <p:nvCxnSpPr>
          <p:cNvPr id="11" name="直線矢印コネクタ 80">
            <a:extLst>
              <a:ext uri="{FF2B5EF4-FFF2-40B4-BE49-F238E27FC236}">
                <a16:creationId xmlns:a16="http://schemas.microsoft.com/office/drawing/2014/main" id="{A11D09B4-53B3-EE5F-18AC-74B838C724F3}"/>
              </a:ext>
            </a:extLst>
          </p:cNvPr>
          <p:cNvCxnSpPr>
            <a:cxnSpLocks/>
            <a:stCxn id="131" idx="3"/>
            <a:endCxn id="9" idx="1"/>
          </p:cNvCxnSpPr>
          <p:nvPr/>
        </p:nvCxnSpPr>
        <p:spPr>
          <a:xfrm flipV="1">
            <a:off x="2743944" y="4315812"/>
            <a:ext cx="456044" cy="851773"/>
          </a:xfrm>
          <a:prstGeom prst="bentConnector3">
            <a:avLst>
              <a:gd name="adj1" fmla="val 50000"/>
            </a:avLst>
          </a:prstGeom>
          <a:ln w="12700" cap="rnd">
            <a:solidFill>
              <a:srgbClr val="0066FF"/>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33" name="正方形/長方形 32">
            <a:extLst>
              <a:ext uri="{FF2B5EF4-FFF2-40B4-BE49-F238E27FC236}">
                <a16:creationId xmlns:a16="http://schemas.microsoft.com/office/drawing/2014/main" id="{3D25FDCC-C8A0-8168-5B9F-ACCB90D28F68}"/>
              </a:ext>
            </a:extLst>
          </p:cNvPr>
          <p:cNvSpPr/>
          <p:nvPr/>
        </p:nvSpPr>
        <p:spPr>
          <a:xfrm>
            <a:off x="6891792" y="5701954"/>
            <a:ext cx="884227" cy="540404"/>
          </a:xfrm>
          <a:prstGeom prst="rect">
            <a:avLst/>
          </a:prstGeom>
          <a:solidFill>
            <a:schemeClr val="bg1"/>
          </a:solidFill>
          <a:ln w="9525" cap="flat" cmpd="sng" algn="ctr">
            <a:solidFill>
              <a:srgbClr val="0066FF"/>
            </a:solidFill>
            <a:prstDash val="solid"/>
            <a:miter lim="800000"/>
          </a:ln>
          <a:effectLst/>
        </p:spPr>
        <p:txBody>
          <a:bodyPr lIns="0" rIns="0" rtlCol="0" anchor="ctr"/>
          <a:lstStyle/>
          <a:p>
            <a:pPr lvl="0" algn="ctr">
              <a:defRPr/>
            </a:pPr>
            <a:r>
              <a:rPr kumimoji="1" lang="ja-JP" altLang="en-US" sz="1100" kern="0">
                <a:solidFill>
                  <a:srgbClr val="0066FF"/>
                </a:solidFill>
                <a:latin typeface="Meiryo UI" panose="020B0604030504040204" pitchFamily="50" charset="-128"/>
                <a:ea typeface="Meiryo UI" panose="020B0604030504040204" pitchFamily="50" charset="-128"/>
              </a:rPr>
              <a:t>購買に係る契約書作成</a:t>
            </a:r>
            <a:endParaRPr kumimoji="1" lang="en-US" altLang="ja-JP" sz="1100" kern="0">
              <a:solidFill>
                <a:srgbClr val="0066FF"/>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3ABB5887-27F4-5F36-6980-9489634A39BD}"/>
              </a:ext>
            </a:extLst>
          </p:cNvPr>
          <p:cNvSpPr/>
          <p:nvPr/>
        </p:nvSpPr>
        <p:spPr>
          <a:xfrm>
            <a:off x="1864683" y="2372851"/>
            <a:ext cx="879261" cy="540000"/>
          </a:xfrm>
          <a:prstGeom prst="rect">
            <a:avLst/>
          </a:prstGeom>
          <a:solidFill>
            <a:schemeClr val="bg1"/>
          </a:solidFill>
          <a:ln w="9525" cap="flat" cmpd="sng" algn="ctr">
            <a:solidFill>
              <a:srgbClr val="0066FF"/>
            </a:solidFill>
            <a:prstDash val="solid"/>
            <a:miter lim="800000"/>
          </a:ln>
          <a:effectLst/>
        </p:spPr>
        <p:txBody>
          <a:bodyPr lIns="36000" rIns="36000" rtlCol="0" anchor="ctr"/>
          <a:lstStyle/>
          <a:p>
            <a:pPr algn="ctr"/>
            <a:r>
              <a:rPr kumimoji="1" lang="ja-JP" altLang="en-US" sz="1100" kern="0">
                <a:solidFill>
                  <a:srgbClr val="0066FF"/>
                </a:solidFill>
                <a:latin typeface="Meiryo UI" panose="020B0604030504040204" pitchFamily="50" charset="-128"/>
                <a:ea typeface="Meiryo UI" panose="020B0604030504040204" pitchFamily="50" charset="-128"/>
              </a:rPr>
              <a:t>初期購買モデル契約書</a:t>
            </a:r>
            <a:r>
              <a:rPr kumimoji="1" lang="ja-JP" altLang="en-US" sz="1100" kern="0" baseline="30000">
                <a:solidFill>
                  <a:srgbClr val="0066FF"/>
                </a:solidFill>
                <a:latin typeface="Meiryo UI" panose="020B0604030504040204" pitchFamily="50" charset="-128"/>
                <a:ea typeface="Meiryo UI" panose="020B0604030504040204" pitchFamily="50" charset="-128"/>
              </a:rPr>
              <a:t>*</a:t>
            </a:r>
            <a:endParaRPr kumimoji="1" lang="en-US" altLang="ja-JP" sz="1100" kern="0" baseline="30000">
              <a:solidFill>
                <a:srgbClr val="0066FF"/>
              </a:solidFill>
              <a:latin typeface="Meiryo UI" panose="020B0604030504040204" pitchFamily="50" charset="-128"/>
              <a:ea typeface="Meiryo UI" panose="020B0604030504040204" pitchFamily="50" charset="-128"/>
            </a:endParaRPr>
          </a:p>
          <a:p>
            <a:pPr algn="ctr"/>
            <a:r>
              <a:rPr kumimoji="1" lang="ja-JP" altLang="en-US" sz="1100" kern="0">
                <a:solidFill>
                  <a:srgbClr val="0066FF"/>
                </a:solidFill>
                <a:latin typeface="Meiryo UI" panose="020B0604030504040204" pitchFamily="50" charset="-128"/>
                <a:ea typeface="Meiryo UI" panose="020B0604030504040204" pitchFamily="50" charset="-128"/>
              </a:rPr>
              <a:t>入手</a:t>
            </a:r>
            <a:endParaRPr kumimoji="1" lang="en-US" altLang="ja-JP" sz="1100" kern="0">
              <a:solidFill>
                <a:srgbClr val="0066FF"/>
              </a:solidFill>
              <a:latin typeface="Meiryo UI" panose="020B0604030504040204" pitchFamily="50" charset="-128"/>
              <a:ea typeface="Meiryo UI" panose="020B0604030504040204" pitchFamily="50" charset="-128"/>
            </a:endParaRPr>
          </a:p>
        </p:txBody>
      </p:sp>
      <p:cxnSp>
        <p:nvCxnSpPr>
          <p:cNvPr id="39" name="直線矢印コネクタ 38">
            <a:extLst>
              <a:ext uri="{FF2B5EF4-FFF2-40B4-BE49-F238E27FC236}">
                <a16:creationId xmlns:a16="http://schemas.microsoft.com/office/drawing/2014/main" id="{4168BEEF-A796-0FE8-EA18-006F55EC015D}"/>
              </a:ext>
            </a:extLst>
          </p:cNvPr>
          <p:cNvCxnSpPr>
            <a:cxnSpLocks/>
            <a:stCxn id="35" idx="3"/>
            <a:endCxn id="38" idx="1"/>
          </p:cNvCxnSpPr>
          <p:nvPr/>
        </p:nvCxnSpPr>
        <p:spPr>
          <a:xfrm>
            <a:off x="2743944" y="2642851"/>
            <a:ext cx="456044" cy="0"/>
          </a:xfrm>
          <a:prstGeom prst="straightConnector1">
            <a:avLst/>
          </a:prstGeom>
          <a:ln w="12700" cap="rnd">
            <a:solidFill>
              <a:srgbClr val="0066FF"/>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38" name="正方形/長方形 37">
            <a:extLst>
              <a:ext uri="{FF2B5EF4-FFF2-40B4-BE49-F238E27FC236}">
                <a16:creationId xmlns:a16="http://schemas.microsoft.com/office/drawing/2014/main" id="{0B683C7C-FCC7-1978-8418-7C1689B6F934}"/>
              </a:ext>
            </a:extLst>
          </p:cNvPr>
          <p:cNvSpPr/>
          <p:nvPr/>
        </p:nvSpPr>
        <p:spPr>
          <a:xfrm>
            <a:off x="3199988" y="2372851"/>
            <a:ext cx="1944414" cy="540000"/>
          </a:xfrm>
          <a:prstGeom prst="rect">
            <a:avLst/>
          </a:prstGeom>
          <a:solidFill>
            <a:schemeClr val="bg1"/>
          </a:solidFill>
          <a:ln w="9525" cap="flat" cmpd="sng" algn="ctr">
            <a:solidFill>
              <a:srgbClr val="0066FF"/>
            </a:solidFill>
            <a:prstDash val="solid"/>
            <a:miter lim="800000"/>
          </a:ln>
          <a:effectLst/>
        </p:spPr>
        <p:txBody>
          <a:bodyPr lIns="36000" rIns="36000" rtlCol="0" anchor="ctr"/>
          <a:lstStyle/>
          <a:p>
            <a:pPr algn="ctr"/>
            <a:r>
              <a:rPr kumimoji="1" lang="ja-JP" altLang="en-US" sz="1100" kern="0">
                <a:solidFill>
                  <a:srgbClr val="0066FF"/>
                </a:solidFill>
                <a:latin typeface="Meiryo UI" panose="020B0604030504040204" pitchFamily="50" charset="-128"/>
                <a:ea typeface="Meiryo UI" panose="020B0604030504040204" pitchFamily="50" charset="-128"/>
              </a:rPr>
              <a:t>初期購買モデル契約書</a:t>
            </a:r>
            <a:r>
              <a:rPr kumimoji="1" lang="ja-JP" altLang="en-US" sz="1100" kern="0" baseline="30000">
                <a:solidFill>
                  <a:srgbClr val="0066FF"/>
                </a:solidFill>
                <a:latin typeface="Meiryo UI" panose="020B0604030504040204" pitchFamily="50" charset="-128"/>
                <a:ea typeface="Meiryo UI" panose="020B0604030504040204" pitchFamily="50" charset="-128"/>
              </a:rPr>
              <a:t>*</a:t>
            </a:r>
            <a:endParaRPr kumimoji="1" lang="en-US" altLang="ja-JP" sz="1100" kern="0" baseline="30000">
              <a:solidFill>
                <a:srgbClr val="0066FF"/>
              </a:solidFill>
              <a:latin typeface="Meiryo UI" panose="020B0604030504040204" pitchFamily="50" charset="-128"/>
              <a:ea typeface="Meiryo UI" panose="020B0604030504040204" pitchFamily="50" charset="-128"/>
            </a:endParaRPr>
          </a:p>
          <a:p>
            <a:pPr algn="ctr"/>
            <a:r>
              <a:rPr kumimoji="1" lang="ja-JP" altLang="en-US" sz="1100" kern="0">
                <a:solidFill>
                  <a:srgbClr val="0066FF"/>
                </a:solidFill>
                <a:latin typeface="Meiryo UI" panose="020B0604030504040204" pitchFamily="50" charset="-128"/>
                <a:ea typeface="Meiryo UI" panose="020B0604030504040204" pitchFamily="50" charset="-128"/>
              </a:rPr>
              <a:t>利用方針整備</a:t>
            </a:r>
            <a:endParaRPr kumimoji="1" lang="en-US" altLang="ja-JP" sz="1100" kern="0">
              <a:solidFill>
                <a:srgbClr val="0066FF"/>
              </a:solidFill>
              <a:latin typeface="Meiryo UI" panose="020B0604030504040204" pitchFamily="50" charset="-128"/>
              <a:ea typeface="Meiryo UI" panose="020B0604030504040204" pitchFamily="50" charset="-128"/>
            </a:endParaRPr>
          </a:p>
        </p:txBody>
      </p:sp>
      <p:cxnSp>
        <p:nvCxnSpPr>
          <p:cNvPr id="48" name="直線矢印コネクタ 47">
            <a:extLst>
              <a:ext uri="{FF2B5EF4-FFF2-40B4-BE49-F238E27FC236}">
                <a16:creationId xmlns:a16="http://schemas.microsoft.com/office/drawing/2014/main" id="{2271E434-F592-0D03-BBA2-9B8DFF654339}"/>
              </a:ext>
            </a:extLst>
          </p:cNvPr>
          <p:cNvCxnSpPr>
            <a:cxnSpLocks/>
            <a:stCxn id="9" idx="3"/>
            <a:endCxn id="73" idx="1"/>
          </p:cNvCxnSpPr>
          <p:nvPr/>
        </p:nvCxnSpPr>
        <p:spPr>
          <a:xfrm flipV="1">
            <a:off x="4079249" y="4315610"/>
            <a:ext cx="302846" cy="202"/>
          </a:xfrm>
          <a:prstGeom prst="straightConnector1">
            <a:avLst/>
          </a:prstGeom>
          <a:ln w="12700" cap="rnd">
            <a:solidFill>
              <a:srgbClr val="0066FF"/>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4" name="直線矢印コネクタ 80">
            <a:extLst>
              <a:ext uri="{FF2B5EF4-FFF2-40B4-BE49-F238E27FC236}">
                <a16:creationId xmlns:a16="http://schemas.microsoft.com/office/drawing/2014/main" id="{2306397A-993D-C1DC-1352-EFF18725E212}"/>
              </a:ext>
            </a:extLst>
          </p:cNvPr>
          <p:cNvCxnSpPr>
            <a:cxnSpLocks/>
            <a:stCxn id="33" idx="3"/>
            <a:endCxn id="80" idx="1"/>
          </p:cNvCxnSpPr>
          <p:nvPr/>
        </p:nvCxnSpPr>
        <p:spPr>
          <a:xfrm flipV="1">
            <a:off x="7776019" y="2642851"/>
            <a:ext cx="275690" cy="3329305"/>
          </a:xfrm>
          <a:prstGeom prst="bentConnector3">
            <a:avLst>
              <a:gd name="adj1" fmla="val 50000"/>
            </a:avLst>
          </a:prstGeom>
          <a:ln w="12700" cap="rnd">
            <a:solidFill>
              <a:srgbClr val="0066FF"/>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61" name="正方形/長方形 60">
            <a:extLst>
              <a:ext uri="{FF2B5EF4-FFF2-40B4-BE49-F238E27FC236}">
                <a16:creationId xmlns:a16="http://schemas.microsoft.com/office/drawing/2014/main" id="{8E835417-BAED-3BB3-805E-2D265FCF786A}"/>
              </a:ext>
            </a:extLst>
          </p:cNvPr>
          <p:cNvSpPr/>
          <p:nvPr/>
        </p:nvSpPr>
        <p:spPr>
          <a:xfrm>
            <a:off x="9360047" y="5702358"/>
            <a:ext cx="884227" cy="540000"/>
          </a:xfrm>
          <a:prstGeom prst="rect">
            <a:avLst/>
          </a:prstGeom>
          <a:solidFill>
            <a:schemeClr val="bg1"/>
          </a:solidFill>
          <a:ln w="9525" cap="flat" cmpd="sng" algn="ctr">
            <a:solidFill>
              <a:srgbClr val="0066FF"/>
            </a:solidFill>
            <a:prstDash val="solid"/>
            <a:miter lim="800000"/>
          </a:ln>
          <a:effectLst/>
        </p:spPr>
        <p:txBody>
          <a:bodyPr lIns="0" rIns="0" rtlCol="0" anchor="ctr"/>
          <a:lstStyle/>
          <a:p>
            <a:pPr lvl="0" algn="ctr">
              <a:defRPr/>
            </a:pPr>
            <a:r>
              <a:rPr kumimoji="1" lang="ja-JP" altLang="en-US" sz="1100" kern="0">
                <a:solidFill>
                  <a:srgbClr val="0066FF"/>
                </a:solidFill>
                <a:latin typeface="Meiryo UI" panose="020B0604030504040204" pitchFamily="50" charset="-128"/>
                <a:ea typeface="Meiryo UI" panose="020B0604030504040204" pitchFamily="50" charset="-128"/>
              </a:rPr>
              <a:t>製品生産</a:t>
            </a:r>
            <a:endParaRPr kumimoji="1" lang="en-US" altLang="ja-JP" sz="1100" kern="0">
              <a:solidFill>
                <a:srgbClr val="0066FF"/>
              </a:solidFill>
              <a:latin typeface="Meiryo UI" panose="020B0604030504040204" pitchFamily="50" charset="-128"/>
              <a:ea typeface="Meiryo UI" panose="020B0604030504040204" pitchFamily="50" charset="-128"/>
            </a:endParaRPr>
          </a:p>
        </p:txBody>
      </p:sp>
      <p:sp>
        <p:nvSpPr>
          <p:cNvPr id="76" name="正方形/長方形 75">
            <a:extLst>
              <a:ext uri="{FF2B5EF4-FFF2-40B4-BE49-F238E27FC236}">
                <a16:creationId xmlns:a16="http://schemas.microsoft.com/office/drawing/2014/main" id="{769A5DBB-3166-6D47-1D16-DEB99A814E7C}"/>
              </a:ext>
            </a:extLst>
          </p:cNvPr>
          <p:cNvSpPr/>
          <p:nvPr/>
        </p:nvSpPr>
        <p:spPr>
          <a:xfrm>
            <a:off x="10434560" y="4045408"/>
            <a:ext cx="884227" cy="540404"/>
          </a:xfrm>
          <a:prstGeom prst="rect">
            <a:avLst/>
          </a:prstGeom>
          <a:solidFill>
            <a:schemeClr val="bg1"/>
          </a:solidFill>
          <a:ln w="9525" cap="flat" cmpd="sng" algn="ctr">
            <a:solidFill>
              <a:srgbClr val="0066FF"/>
            </a:solidFill>
            <a:prstDash val="solid"/>
            <a:miter lim="800000"/>
          </a:ln>
          <a:effectLst/>
        </p:spPr>
        <p:txBody>
          <a:bodyPr lIns="0" r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100" b="0" i="0" u="none" strike="noStrike" kern="0" cap="none" spc="0" normalizeH="0" baseline="0" noProof="0">
                <a:ln>
                  <a:noFill/>
                </a:ln>
                <a:solidFill>
                  <a:srgbClr val="0066FF"/>
                </a:solidFill>
                <a:effectLst/>
                <a:uLnTx/>
                <a:uFillTx/>
                <a:latin typeface="Meiryo UI" panose="020B0604030504040204" pitchFamily="50" charset="-128"/>
                <a:ea typeface="Meiryo UI" panose="020B0604030504040204" pitchFamily="50" charset="-128"/>
              </a:rPr>
              <a:t>調達・購買</a:t>
            </a:r>
            <a:endParaRPr kumimoji="1" lang="en-US" altLang="ja-JP" sz="1100" b="0" i="0" u="none" strike="noStrike" kern="0" cap="none" spc="0" normalizeH="0" baseline="0" noProof="0">
              <a:ln>
                <a:noFill/>
              </a:ln>
              <a:solidFill>
                <a:srgbClr val="0066FF"/>
              </a:solidFill>
              <a:effectLst/>
              <a:uLnTx/>
              <a:uFillTx/>
              <a:latin typeface="Meiryo UI" panose="020B0604030504040204" pitchFamily="50" charset="-128"/>
              <a:ea typeface="Meiryo UI" panose="020B0604030504040204" pitchFamily="50" charset="-128"/>
            </a:endParaRPr>
          </a:p>
        </p:txBody>
      </p:sp>
      <p:cxnSp>
        <p:nvCxnSpPr>
          <p:cNvPr id="77" name="直線矢印コネクタ 80">
            <a:extLst>
              <a:ext uri="{FF2B5EF4-FFF2-40B4-BE49-F238E27FC236}">
                <a16:creationId xmlns:a16="http://schemas.microsoft.com/office/drawing/2014/main" id="{1C45BC7E-8B13-99D2-D7F5-A1EEA218B50D}"/>
              </a:ext>
            </a:extLst>
          </p:cNvPr>
          <p:cNvCxnSpPr>
            <a:cxnSpLocks/>
            <a:stCxn id="61" idx="3"/>
            <a:endCxn id="76" idx="1"/>
          </p:cNvCxnSpPr>
          <p:nvPr/>
        </p:nvCxnSpPr>
        <p:spPr>
          <a:xfrm flipV="1">
            <a:off x="10244274" y="4315610"/>
            <a:ext cx="190286" cy="1656748"/>
          </a:xfrm>
          <a:prstGeom prst="bentConnector3">
            <a:avLst>
              <a:gd name="adj1" fmla="val 50000"/>
            </a:avLst>
          </a:prstGeom>
          <a:ln w="12700" cap="rnd">
            <a:solidFill>
              <a:srgbClr val="0066FF"/>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89" name="直線矢印コネクタ 80">
            <a:extLst>
              <a:ext uri="{FF2B5EF4-FFF2-40B4-BE49-F238E27FC236}">
                <a16:creationId xmlns:a16="http://schemas.microsoft.com/office/drawing/2014/main" id="{37AC3E67-B513-02BC-4875-4D7F5CF75A25}"/>
              </a:ext>
            </a:extLst>
          </p:cNvPr>
          <p:cNvCxnSpPr>
            <a:cxnSpLocks/>
            <a:stCxn id="80" idx="3"/>
            <a:endCxn id="61" idx="1"/>
          </p:cNvCxnSpPr>
          <p:nvPr/>
        </p:nvCxnSpPr>
        <p:spPr>
          <a:xfrm>
            <a:off x="8935936" y="2642851"/>
            <a:ext cx="424111" cy="3329507"/>
          </a:xfrm>
          <a:prstGeom prst="bentConnector3">
            <a:avLst>
              <a:gd name="adj1" fmla="val 50000"/>
            </a:avLst>
          </a:prstGeom>
          <a:ln w="12700" cap="rnd">
            <a:solidFill>
              <a:srgbClr val="0066FF"/>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110" name="正方形/長方形 109">
            <a:extLst>
              <a:ext uri="{FF2B5EF4-FFF2-40B4-BE49-F238E27FC236}">
                <a16:creationId xmlns:a16="http://schemas.microsoft.com/office/drawing/2014/main" id="{CB1CDBFB-A224-A963-071A-3F346CB8CD12}"/>
              </a:ext>
            </a:extLst>
          </p:cNvPr>
          <p:cNvSpPr/>
          <p:nvPr/>
        </p:nvSpPr>
        <p:spPr>
          <a:xfrm>
            <a:off x="8051708" y="3270897"/>
            <a:ext cx="884227" cy="540404"/>
          </a:xfrm>
          <a:prstGeom prst="rect">
            <a:avLst/>
          </a:prstGeom>
          <a:solidFill>
            <a:schemeClr val="bg1"/>
          </a:solidFill>
          <a:ln w="9525" cap="flat" cmpd="sng" algn="ctr">
            <a:solidFill>
              <a:srgbClr val="0066FF"/>
            </a:solidFill>
            <a:prstDash val="solid"/>
            <a:miter lim="800000"/>
          </a:ln>
          <a:effectLst/>
        </p:spPr>
        <p:txBody>
          <a:bodyPr lIns="0" rIns="0" rtlCol="0" anchor="ctr"/>
          <a:lstStyle/>
          <a:p>
            <a:pPr lvl="0" algn="ctr">
              <a:defRPr/>
            </a:pPr>
            <a:r>
              <a:rPr kumimoji="1" lang="en-US" altLang="ja-JP" sz="1100" kern="0">
                <a:solidFill>
                  <a:srgbClr val="0066FF"/>
                </a:solidFill>
                <a:latin typeface="Meiryo UI" panose="020B0604030504040204" pitchFamily="50" charset="-128"/>
                <a:ea typeface="Meiryo UI" panose="020B0604030504040204" pitchFamily="50" charset="-128"/>
              </a:rPr>
              <a:t>SU</a:t>
            </a:r>
            <a:r>
              <a:rPr kumimoji="1" lang="ja-JP" altLang="en-US" sz="1100" kern="0">
                <a:solidFill>
                  <a:srgbClr val="0066FF"/>
                </a:solidFill>
                <a:latin typeface="Meiryo UI" panose="020B0604030504040204" pitchFamily="50" charset="-128"/>
                <a:ea typeface="Meiryo UI" panose="020B0604030504040204" pitchFamily="50" charset="-128"/>
              </a:rPr>
              <a:t>向け与信審査対応</a:t>
            </a:r>
            <a:endParaRPr kumimoji="1" lang="en-US" altLang="ja-JP" sz="1100" kern="0">
              <a:solidFill>
                <a:srgbClr val="0066FF"/>
              </a:solidFill>
              <a:latin typeface="Meiryo UI" panose="020B0604030504040204" pitchFamily="50" charset="-128"/>
              <a:ea typeface="Meiryo UI" panose="020B0604030504040204" pitchFamily="50" charset="-128"/>
            </a:endParaRPr>
          </a:p>
        </p:txBody>
      </p:sp>
      <p:cxnSp>
        <p:nvCxnSpPr>
          <p:cNvPr id="112" name="直線矢印コネクタ 80">
            <a:extLst>
              <a:ext uri="{FF2B5EF4-FFF2-40B4-BE49-F238E27FC236}">
                <a16:creationId xmlns:a16="http://schemas.microsoft.com/office/drawing/2014/main" id="{1DD2ED5E-E539-B08F-620C-11505FD58EA3}"/>
              </a:ext>
            </a:extLst>
          </p:cNvPr>
          <p:cNvCxnSpPr>
            <a:cxnSpLocks/>
            <a:stCxn id="73" idx="3"/>
            <a:endCxn id="105" idx="1"/>
          </p:cNvCxnSpPr>
          <p:nvPr/>
        </p:nvCxnSpPr>
        <p:spPr>
          <a:xfrm>
            <a:off x="5266322" y="4315610"/>
            <a:ext cx="269265" cy="851773"/>
          </a:xfrm>
          <a:prstGeom prst="bentConnector3">
            <a:avLst>
              <a:gd name="adj1" fmla="val 50000"/>
            </a:avLst>
          </a:prstGeom>
          <a:ln w="12700" cap="rnd">
            <a:solidFill>
              <a:srgbClr val="0066FF"/>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116" name="直線矢印コネクタ 80">
            <a:extLst>
              <a:ext uri="{FF2B5EF4-FFF2-40B4-BE49-F238E27FC236}">
                <a16:creationId xmlns:a16="http://schemas.microsoft.com/office/drawing/2014/main" id="{BDC08980-84BD-2084-23FA-E89DE526DD9F}"/>
              </a:ext>
            </a:extLst>
          </p:cNvPr>
          <p:cNvCxnSpPr>
            <a:cxnSpLocks/>
            <a:stCxn id="105" idx="3"/>
            <a:endCxn id="33" idx="1"/>
          </p:cNvCxnSpPr>
          <p:nvPr/>
        </p:nvCxnSpPr>
        <p:spPr>
          <a:xfrm>
            <a:off x="6419814" y="5167383"/>
            <a:ext cx="471978" cy="804773"/>
          </a:xfrm>
          <a:prstGeom prst="bentConnector3">
            <a:avLst>
              <a:gd name="adj1" fmla="val 50000"/>
            </a:avLst>
          </a:prstGeom>
          <a:ln w="12700" cap="rnd">
            <a:solidFill>
              <a:srgbClr val="0066FF"/>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119" name="直線矢印コネクタ 80">
            <a:extLst>
              <a:ext uri="{FF2B5EF4-FFF2-40B4-BE49-F238E27FC236}">
                <a16:creationId xmlns:a16="http://schemas.microsoft.com/office/drawing/2014/main" id="{4D1681A5-7750-3BD8-5061-0ABD3211CA00}"/>
              </a:ext>
            </a:extLst>
          </p:cNvPr>
          <p:cNvCxnSpPr>
            <a:cxnSpLocks/>
            <a:stCxn id="38" idx="3"/>
            <a:endCxn id="33" idx="1"/>
          </p:cNvCxnSpPr>
          <p:nvPr/>
        </p:nvCxnSpPr>
        <p:spPr>
          <a:xfrm>
            <a:off x="5144402" y="2642851"/>
            <a:ext cx="1747390" cy="3329305"/>
          </a:xfrm>
          <a:prstGeom prst="bentConnector3">
            <a:avLst>
              <a:gd name="adj1" fmla="val 86301"/>
            </a:avLst>
          </a:prstGeom>
          <a:ln w="12700" cap="rnd">
            <a:solidFill>
              <a:srgbClr val="0066FF"/>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125" name="直線矢印コネクタ 80">
            <a:extLst>
              <a:ext uri="{FF2B5EF4-FFF2-40B4-BE49-F238E27FC236}">
                <a16:creationId xmlns:a16="http://schemas.microsoft.com/office/drawing/2014/main" id="{02A8AFDE-F144-F1C4-9400-A50F6B18CE23}"/>
              </a:ext>
            </a:extLst>
          </p:cNvPr>
          <p:cNvCxnSpPr>
            <a:cxnSpLocks/>
            <a:stCxn id="33" idx="3"/>
            <a:endCxn id="110" idx="1"/>
          </p:cNvCxnSpPr>
          <p:nvPr/>
        </p:nvCxnSpPr>
        <p:spPr>
          <a:xfrm flipV="1">
            <a:off x="7776019" y="3541099"/>
            <a:ext cx="275689" cy="2431057"/>
          </a:xfrm>
          <a:prstGeom prst="bentConnector3">
            <a:avLst>
              <a:gd name="adj1" fmla="val 50000"/>
            </a:avLst>
          </a:prstGeom>
          <a:ln w="12700" cap="rnd">
            <a:solidFill>
              <a:srgbClr val="0066FF"/>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134" name="直線矢印コネクタ 80">
            <a:extLst>
              <a:ext uri="{FF2B5EF4-FFF2-40B4-BE49-F238E27FC236}">
                <a16:creationId xmlns:a16="http://schemas.microsoft.com/office/drawing/2014/main" id="{95623821-F670-26BB-BD2F-67B0538C5B80}"/>
              </a:ext>
            </a:extLst>
          </p:cNvPr>
          <p:cNvCxnSpPr>
            <a:cxnSpLocks/>
            <a:stCxn id="110" idx="3"/>
            <a:endCxn id="61" idx="1"/>
          </p:cNvCxnSpPr>
          <p:nvPr/>
        </p:nvCxnSpPr>
        <p:spPr>
          <a:xfrm>
            <a:off x="8935935" y="3541099"/>
            <a:ext cx="424112" cy="2431259"/>
          </a:xfrm>
          <a:prstGeom prst="bentConnector3">
            <a:avLst>
              <a:gd name="adj1" fmla="val 50000"/>
            </a:avLst>
          </a:prstGeom>
          <a:ln w="12700" cap="rnd">
            <a:solidFill>
              <a:srgbClr val="0066FF"/>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5" name="矢印: 五方向 4">
            <a:extLst>
              <a:ext uri="{FF2B5EF4-FFF2-40B4-BE49-F238E27FC236}">
                <a16:creationId xmlns:a16="http://schemas.microsoft.com/office/drawing/2014/main" id="{AF293009-B93E-33D0-8207-FCC5A68840C8}"/>
              </a:ext>
            </a:extLst>
          </p:cNvPr>
          <p:cNvSpPr/>
          <p:nvPr/>
        </p:nvSpPr>
        <p:spPr>
          <a:xfrm>
            <a:off x="4442997"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600">
                <a:solidFill>
                  <a:schemeClr val="tx1">
                    <a:lumMod val="85000"/>
                    <a:lumOff val="15000"/>
                  </a:schemeClr>
                </a:solidFill>
                <a:latin typeface="Meiryo UI" panose="020B0604030504040204" pitchFamily="50" charset="-128"/>
                <a:ea typeface="Meiryo UI" panose="020B0604030504040204" pitchFamily="50" charset="-128"/>
              </a:rPr>
              <a:t>スタートアップ</a:t>
            </a:r>
            <a:endParaRPr kumimoji="1" lang="en-US" altLang="ja-JP" sz="600">
              <a:solidFill>
                <a:schemeClr val="tx1">
                  <a:lumMod val="85000"/>
                  <a:lumOff val="15000"/>
                </a:schemeClr>
              </a:solidFill>
              <a:latin typeface="Meiryo UI" panose="020B0604030504040204" pitchFamily="50" charset="-128"/>
              <a:ea typeface="Meiryo UI" panose="020B0604030504040204" pitchFamily="50" charset="-128"/>
            </a:endParaRPr>
          </a:p>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探索</a:t>
            </a:r>
          </a:p>
        </p:txBody>
      </p:sp>
      <p:sp>
        <p:nvSpPr>
          <p:cNvPr id="105" name="正方形/長方形 104">
            <a:extLst>
              <a:ext uri="{FF2B5EF4-FFF2-40B4-BE49-F238E27FC236}">
                <a16:creationId xmlns:a16="http://schemas.microsoft.com/office/drawing/2014/main" id="{9EBB9092-88AA-823A-C7D3-8C9B2122FA62}"/>
              </a:ext>
            </a:extLst>
          </p:cNvPr>
          <p:cNvSpPr/>
          <p:nvPr/>
        </p:nvSpPr>
        <p:spPr>
          <a:xfrm>
            <a:off x="5535587" y="4897181"/>
            <a:ext cx="884227" cy="540404"/>
          </a:xfrm>
          <a:prstGeom prst="rect">
            <a:avLst/>
          </a:prstGeom>
          <a:solidFill>
            <a:schemeClr val="bg1"/>
          </a:solidFill>
          <a:ln w="9525" cap="flat" cmpd="sng" algn="ctr">
            <a:solidFill>
              <a:srgbClr val="0066FF"/>
            </a:solidFill>
            <a:prstDash val="solid"/>
            <a:miter lim="800000"/>
          </a:ln>
          <a:effectLst/>
        </p:spPr>
        <p:txBody>
          <a:bodyPr lIns="0" rIns="0" rtlCol="0" anchor="ctr"/>
          <a:lstStyle/>
          <a:p>
            <a:pPr lvl="0" algn="ctr">
              <a:defRPr/>
            </a:pPr>
            <a:r>
              <a:rPr kumimoji="1" lang="en-US" altLang="ja-JP" sz="1100" kern="0">
                <a:solidFill>
                  <a:srgbClr val="0066FF"/>
                </a:solidFill>
                <a:latin typeface="Meiryo UI" panose="020B0604030504040204" pitchFamily="50" charset="-128"/>
                <a:ea typeface="Meiryo UI" panose="020B0604030504040204" pitchFamily="50" charset="-128"/>
              </a:rPr>
              <a:t>SU</a:t>
            </a:r>
            <a:r>
              <a:rPr kumimoji="1" lang="ja-JP" altLang="en-US" sz="1100" kern="0">
                <a:solidFill>
                  <a:srgbClr val="0066FF"/>
                </a:solidFill>
                <a:latin typeface="Meiryo UI" panose="020B0604030504040204" pitchFamily="50" charset="-128"/>
                <a:ea typeface="Meiryo UI" panose="020B0604030504040204" pitchFamily="50" charset="-128"/>
              </a:rPr>
              <a:t>からの調達・購買方針整理</a:t>
            </a:r>
            <a:endParaRPr kumimoji="1" lang="en-US" altLang="ja-JP" sz="1100" kern="0">
              <a:solidFill>
                <a:srgbClr val="0066FF"/>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E1E1D867-2625-8A12-DB21-7A90B4A56541}"/>
              </a:ext>
            </a:extLst>
          </p:cNvPr>
          <p:cNvSpPr/>
          <p:nvPr/>
        </p:nvSpPr>
        <p:spPr>
          <a:xfrm rot="19800000">
            <a:off x="3428190" y="3772454"/>
            <a:ext cx="5335620" cy="467168"/>
          </a:xfrm>
          <a:prstGeom prst="rect">
            <a:avLst/>
          </a:prstGeom>
          <a:solidFill>
            <a:schemeClr val="tx2">
              <a:lumMod val="20000"/>
              <a:lumOff val="80000"/>
            </a:schemeClr>
          </a:solidFill>
          <a:ln w="9525" cap="rnd" cmpd="sng" algn="ctr">
            <a:solidFill>
              <a:srgbClr val="2F83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a:solidFill>
                  <a:srgbClr val="2F83FF"/>
                </a:solidFill>
                <a:latin typeface="Meiryo UI" panose="020B0604030504040204" pitchFamily="50" charset="-128"/>
                <a:ea typeface="Meiryo UI" panose="020B0604030504040204" pitchFamily="50" charset="-128"/>
              </a:rPr>
              <a:t>サンプル</a:t>
            </a:r>
            <a:endParaRPr kumimoji="1" lang="en-US" altLang="ja-JP">
              <a:solidFill>
                <a:srgbClr val="2F83FF"/>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862450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281463-FA95-2CAB-D75A-98E085BAF78E}"/>
            </a:ext>
          </a:extLst>
        </p:cNvPr>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50D5D171-B27B-D75C-0A0E-619A262CAC1B}"/>
              </a:ext>
            </a:extLst>
          </p:cNvPr>
          <p:cNvSpPr>
            <a:spLocks noGrp="1"/>
          </p:cNvSpPr>
          <p:nvPr>
            <p:ph type="ftr" sz="quarter" idx="10"/>
          </p:nvPr>
        </p:nvSpPr>
        <p:spPr/>
        <p:txBody>
          <a:bodyPr/>
          <a:lstStyle/>
          <a:p>
            <a:r>
              <a:rPr kumimoji="1" lang="en-US" altLang="ja-JP">
                <a:latin typeface="Meiryo UI" panose="020B0604030504040204" pitchFamily="50" charset="-128"/>
                <a:ea typeface="Meiryo UI" panose="020B0604030504040204" pitchFamily="50" charset="-128"/>
              </a:rPr>
              <a:t>NEDO</a:t>
            </a:r>
            <a:r>
              <a:rPr kumimoji="1" lang="ja-JP" altLang="en-US">
                <a:latin typeface="Meiryo UI" panose="020B0604030504040204" pitchFamily="50" charset="-128"/>
                <a:ea typeface="Meiryo UI" panose="020B0604030504040204" pitchFamily="50" charset="-128"/>
              </a:rPr>
              <a:t>　大企業調達事業</a:t>
            </a:r>
            <a:r>
              <a:rPr kumimoji="1" lang="en-US" altLang="ja-JP" err="1">
                <a:latin typeface="Meiryo UI" panose="020B0604030504040204" pitchFamily="50" charset="-128"/>
                <a:ea typeface="Meiryo UI" panose="020B0604030504040204" pitchFamily="50" charset="-128"/>
              </a:rPr>
              <a:t>PoP</a:t>
            </a:r>
            <a:r>
              <a:rPr kumimoji="1" lang="ja-JP" altLang="en-US">
                <a:latin typeface="Meiryo UI" panose="020B0604030504040204" pitchFamily="50" charset="-128"/>
                <a:ea typeface="Meiryo UI" panose="020B0604030504040204" pitchFamily="50" charset="-128"/>
              </a:rPr>
              <a:t>フェーズ／</a:t>
            </a:r>
            <a:r>
              <a:rPr kumimoji="1" lang="en-US" altLang="ja-JP" err="1"/>
              <a:t>GX_PoP</a:t>
            </a:r>
            <a:r>
              <a:rPr kumimoji="1" lang="ja-JP" altLang="ja-JP"/>
              <a:t>フェーズ</a:t>
            </a:r>
            <a:r>
              <a:rPr kumimoji="1" lang="ja-JP" altLang="en-US">
                <a:latin typeface="Meiryo UI" panose="020B0604030504040204" pitchFamily="50" charset="-128"/>
                <a:ea typeface="Meiryo UI" panose="020B0604030504040204" pitchFamily="50" charset="-128"/>
              </a:rPr>
              <a:t>　実施計画書</a:t>
            </a:r>
          </a:p>
        </p:txBody>
      </p:sp>
      <p:sp>
        <p:nvSpPr>
          <p:cNvPr id="3" name="スライド番号プレースホルダー 2">
            <a:extLst>
              <a:ext uri="{FF2B5EF4-FFF2-40B4-BE49-F238E27FC236}">
                <a16:creationId xmlns:a16="http://schemas.microsoft.com/office/drawing/2014/main" id="{221077A8-F557-F960-DCEF-8C34D39D8034}"/>
              </a:ext>
            </a:extLst>
          </p:cNvPr>
          <p:cNvSpPr>
            <a:spLocks noGrp="1"/>
          </p:cNvSpPr>
          <p:nvPr>
            <p:ph type="sldNum" sz="quarter" idx="11"/>
          </p:nvPr>
        </p:nvSpPr>
        <p:spPr/>
        <p:txBody>
          <a:bodyPr/>
          <a:lstStyle/>
          <a:p>
            <a:fld id="{DD7D37CF-FD62-4E77-99E3-C43766B7946D}" type="slidenum">
              <a:rPr kumimoji="1" lang="ja-JP" altLang="en-US" smtClean="0"/>
              <a:pPr/>
              <a:t>12</a:t>
            </a:fld>
            <a:endParaRPr kumimoji="1" lang="ja-JP" altLang="en-US"/>
          </a:p>
        </p:txBody>
      </p:sp>
      <p:sp>
        <p:nvSpPr>
          <p:cNvPr id="8" name="タイトル 7">
            <a:extLst>
              <a:ext uri="{FF2B5EF4-FFF2-40B4-BE49-F238E27FC236}">
                <a16:creationId xmlns:a16="http://schemas.microsoft.com/office/drawing/2014/main" id="{AC4B1152-1613-73C3-845C-4E03407693F7}"/>
              </a:ext>
            </a:extLst>
          </p:cNvPr>
          <p:cNvSpPr>
            <a:spLocks noGrp="1"/>
          </p:cNvSpPr>
          <p:nvPr>
            <p:ph type="title"/>
          </p:nvPr>
        </p:nvSpPr>
        <p:spPr/>
        <p:txBody>
          <a:bodyPr/>
          <a:lstStyle/>
          <a:p>
            <a:r>
              <a:rPr lang="en-US" altLang="ja-JP" dirty="0"/>
              <a:t>5-2. </a:t>
            </a:r>
            <a:r>
              <a:rPr lang="ja-JP" altLang="en-US" dirty="0"/>
              <a:t>調達・購買によるインパクト（大企業等）｜短期</a:t>
            </a:r>
          </a:p>
        </p:txBody>
      </p:sp>
      <p:cxnSp>
        <p:nvCxnSpPr>
          <p:cNvPr id="4" name="直線コネクタ 3">
            <a:extLst>
              <a:ext uri="{FF2B5EF4-FFF2-40B4-BE49-F238E27FC236}">
                <a16:creationId xmlns:a16="http://schemas.microsoft.com/office/drawing/2014/main" id="{4AF57D39-A706-626B-7098-52331CB4B000}"/>
              </a:ext>
            </a:extLst>
          </p:cNvPr>
          <p:cNvCxnSpPr>
            <a:cxnSpLocks/>
          </p:cNvCxnSpPr>
          <p:nvPr/>
        </p:nvCxnSpPr>
        <p:spPr>
          <a:xfrm>
            <a:off x="263525" y="765175"/>
            <a:ext cx="1166495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6" name="Title 1">
            <a:extLst>
              <a:ext uri="{FF2B5EF4-FFF2-40B4-BE49-F238E27FC236}">
                <a16:creationId xmlns:a16="http://schemas.microsoft.com/office/drawing/2014/main" id="{2DBA9111-848F-1D46-6C9A-3F7E07518B67}"/>
              </a:ext>
            </a:extLst>
          </p:cNvPr>
          <p:cNvSpPr txBox="1">
            <a:spLocks/>
          </p:cNvSpPr>
          <p:nvPr/>
        </p:nvSpPr>
        <p:spPr>
          <a:xfrm>
            <a:off x="0" y="0"/>
            <a:ext cx="2063552" cy="228925"/>
          </a:xfrm>
          <a:prstGeom prst="rect">
            <a:avLst/>
          </a:prstGeom>
          <a:solidFill>
            <a:schemeClr val="tx1"/>
          </a:solidFill>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en-US" altLang="ja-JP" sz="1400" dirty="0">
                <a:solidFill>
                  <a:schemeClr val="bg1"/>
                </a:solidFill>
              </a:rPr>
              <a:t>5. </a:t>
            </a:r>
            <a:r>
              <a:rPr kumimoji="1" lang="ja-JP" altLang="en-US" sz="1400" dirty="0">
                <a:solidFill>
                  <a:schemeClr val="bg1"/>
                </a:solidFill>
              </a:rPr>
              <a:t>調達・購買計画</a:t>
            </a:r>
          </a:p>
        </p:txBody>
      </p:sp>
      <p:sp>
        <p:nvSpPr>
          <p:cNvPr id="10" name="矢印: 五方向 9">
            <a:extLst>
              <a:ext uri="{FF2B5EF4-FFF2-40B4-BE49-F238E27FC236}">
                <a16:creationId xmlns:a16="http://schemas.microsoft.com/office/drawing/2014/main" id="{56EBFE97-0865-DDDA-C6DC-C28D524FF0CD}"/>
              </a:ext>
            </a:extLst>
          </p:cNvPr>
          <p:cNvSpPr/>
          <p:nvPr/>
        </p:nvSpPr>
        <p:spPr>
          <a:xfrm>
            <a:off x="2908734"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会社戦略</a:t>
            </a:r>
          </a:p>
        </p:txBody>
      </p:sp>
      <p:sp>
        <p:nvSpPr>
          <p:cNvPr id="11" name="矢印: 五方向 10">
            <a:extLst>
              <a:ext uri="{FF2B5EF4-FFF2-40B4-BE49-F238E27FC236}">
                <a16:creationId xmlns:a16="http://schemas.microsoft.com/office/drawing/2014/main" id="{3217C7F5-2992-2FE7-EE0A-0B0CB44AC35D}"/>
              </a:ext>
            </a:extLst>
          </p:cNvPr>
          <p:cNvSpPr/>
          <p:nvPr/>
        </p:nvSpPr>
        <p:spPr>
          <a:xfrm>
            <a:off x="3420155"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推進体制</a:t>
            </a:r>
          </a:p>
        </p:txBody>
      </p:sp>
      <p:sp>
        <p:nvSpPr>
          <p:cNvPr id="12" name="矢印: 五方向 11">
            <a:extLst>
              <a:ext uri="{FF2B5EF4-FFF2-40B4-BE49-F238E27FC236}">
                <a16:creationId xmlns:a16="http://schemas.microsoft.com/office/drawing/2014/main" id="{4818B996-3E92-52E4-CC40-C6FE66952952}"/>
              </a:ext>
            </a:extLst>
          </p:cNvPr>
          <p:cNvSpPr/>
          <p:nvPr/>
        </p:nvSpPr>
        <p:spPr>
          <a:xfrm>
            <a:off x="3931576"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課題特定</a:t>
            </a:r>
          </a:p>
        </p:txBody>
      </p:sp>
      <p:sp>
        <p:nvSpPr>
          <p:cNvPr id="17" name="矢印: 五方向 16">
            <a:extLst>
              <a:ext uri="{FF2B5EF4-FFF2-40B4-BE49-F238E27FC236}">
                <a16:creationId xmlns:a16="http://schemas.microsoft.com/office/drawing/2014/main" id="{17CB3E04-DF9C-21C8-01F4-A6271F71E797}"/>
              </a:ext>
            </a:extLst>
          </p:cNvPr>
          <p:cNvSpPr/>
          <p:nvPr/>
        </p:nvSpPr>
        <p:spPr>
          <a:xfrm>
            <a:off x="2313309" y="-4281"/>
            <a:ext cx="481125" cy="230400"/>
          </a:xfrm>
          <a:prstGeom prst="homePlate">
            <a:avLst>
              <a:gd name="adj" fmla="val 26188"/>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900" b="1">
                <a:solidFill>
                  <a:srgbClr val="575757"/>
                </a:solidFill>
                <a:latin typeface="Meiryo UI" panose="020B0604030504040204" pitchFamily="50" charset="-128"/>
                <a:ea typeface="Meiryo UI" panose="020B0604030504040204" pitchFamily="50" charset="-128"/>
              </a:rPr>
              <a:t>協業プロセス：</a:t>
            </a:r>
          </a:p>
        </p:txBody>
      </p:sp>
      <p:sp>
        <p:nvSpPr>
          <p:cNvPr id="18" name="Title 1">
            <a:extLst>
              <a:ext uri="{FF2B5EF4-FFF2-40B4-BE49-F238E27FC236}">
                <a16:creationId xmlns:a16="http://schemas.microsoft.com/office/drawing/2014/main" id="{73EDD310-373F-BB62-3962-713E1A3A7E28}"/>
              </a:ext>
            </a:extLst>
          </p:cNvPr>
          <p:cNvSpPr txBox="1">
            <a:spLocks/>
          </p:cNvSpPr>
          <p:nvPr/>
        </p:nvSpPr>
        <p:spPr>
          <a:xfrm>
            <a:off x="11136922" y="-1626"/>
            <a:ext cx="1055077" cy="230551"/>
          </a:xfrm>
          <a:prstGeom prst="rect">
            <a:avLst/>
          </a:prstGeom>
          <a:solidFill>
            <a:srgbClr val="0070C0"/>
          </a:solidFill>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ja-JP" altLang="en-US" sz="1400">
                <a:solidFill>
                  <a:schemeClr val="bg1"/>
                </a:solidFill>
              </a:rPr>
              <a:t>大企業等</a:t>
            </a:r>
          </a:p>
        </p:txBody>
      </p:sp>
      <p:sp>
        <p:nvSpPr>
          <p:cNvPr id="21" name="Title 1">
            <a:extLst>
              <a:ext uri="{FF2B5EF4-FFF2-40B4-BE49-F238E27FC236}">
                <a16:creationId xmlns:a16="http://schemas.microsoft.com/office/drawing/2014/main" id="{265C09CB-349D-F401-16B4-A8834180AC28}"/>
              </a:ext>
            </a:extLst>
          </p:cNvPr>
          <p:cNvSpPr txBox="1">
            <a:spLocks/>
          </p:cNvSpPr>
          <p:nvPr/>
        </p:nvSpPr>
        <p:spPr>
          <a:xfrm>
            <a:off x="11136922" y="228925"/>
            <a:ext cx="1055077" cy="230551"/>
          </a:xfrm>
          <a:prstGeom prst="rect">
            <a:avLst/>
          </a:prstGeom>
          <a:solidFill>
            <a:schemeClr val="bg2"/>
          </a:solidFill>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ja-JP" altLang="en-US" sz="1400">
                <a:solidFill>
                  <a:schemeClr val="bg1"/>
                </a:solidFill>
              </a:rPr>
              <a:t>スタートアップ</a:t>
            </a:r>
          </a:p>
        </p:txBody>
      </p:sp>
      <p:sp>
        <p:nvSpPr>
          <p:cNvPr id="23" name="Title 6">
            <a:extLst>
              <a:ext uri="{FF2B5EF4-FFF2-40B4-BE49-F238E27FC236}">
                <a16:creationId xmlns:a16="http://schemas.microsoft.com/office/drawing/2014/main" id="{288BBC11-C0C6-8362-9E92-02FCA4A75D35}"/>
              </a:ext>
            </a:extLst>
          </p:cNvPr>
          <p:cNvSpPr txBox="1">
            <a:spLocks/>
          </p:cNvSpPr>
          <p:nvPr/>
        </p:nvSpPr>
        <p:spPr bwMode="blackWhite">
          <a:xfrm>
            <a:off x="263525" y="773418"/>
            <a:ext cx="11652241" cy="3807947"/>
          </a:xfrm>
          <a:prstGeom prst="rect">
            <a:avLst/>
          </a:prstGeom>
        </p:spPr>
        <p:txBody>
          <a:bodyPr vert="horz" wrap="square" lIns="72000" tIns="72000" rIns="72000" bIns="72000" rtlCol="0" anchor="t">
            <a:sp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216000" indent="-144000">
              <a:lnSpc>
                <a:spcPct val="100000"/>
              </a:lnSpc>
              <a:spcBef>
                <a:spcPts val="0"/>
              </a:spcBef>
              <a:buFont typeface="Arial" panose="020B0604020202020204" pitchFamily="34" charset="0"/>
              <a:buChar char="•"/>
            </a:pPr>
            <a:r>
              <a:rPr kumimoji="1" lang="ja-JP" altLang="en-US" sz="1400">
                <a:solidFill>
                  <a:srgbClr val="0066FF"/>
                </a:solidFill>
              </a:rPr>
              <a:t>本事業終了後、</a:t>
            </a:r>
            <a:r>
              <a:rPr kumimoji="1" lang="ja-JP" altLang="en-US" sz="1400" b="1" u="sng">
                <a:solidFill>
                  <a:srgbClr val="0066FF"/>
                </a:solidFill>
              </a:rPr>
              <a:t>初回の</a:t>
            </a:r>
            <a:r>
              <a:rPr kumimoji="1" lang="ja-JP" altLang="en-US" sz="1400">
                <a:solidFill>
                  <a:srgbClr val="0066FF"/>
                </a:solidFill>
              </a:rPr>
              <a:t>調達・購買が実行された際に</a:t>
            </a:r>
            <a:r>
              <a:rPr kumimoji="1" lang="ja-JP" altLang="en-US" sz="1400" b="1" u="sng">
                <a:solidFill>
                  <a:srgbClr val="0066FF"/>
                </a:solidFill>
              </a:rPr>
              <a:t>大企業等に直接的に生じる定量的な経済効果とその算出根拠</a:t>
            </a:r>
            <a:r>
              <a:rPr kumimoji="1" lang="ja-JP" altLang="en-US" sz="1400">
                <a:solidFill>
                  <a:srgbClr val="0066FF"/>
                </a:solidFill>
              </a:rPr>
              <a:t>、</a:t>
            </a:r>
            <a:r>
              <a:rPr kumimoji="1" lang="ja-JP" altLang="en-US" sz="1400" b="1" u="sng">
                <a:solidFill>
                  <a:srgbClr val="0066FF"/>
                </a:solidFill>
              </a:rPr>
              <a:t>左記効果の業界ベンチマーク比較</a:t>
            </a:r>
            <a:r>
              <a:rPr kumimoji="1" lang="ja-JP" altLang="en-US" sz="1400">
                <a:solidFill>
                  <a:srgbClr val="0066FF"/>
                </a:solidFill>
              </a:rPr>
              <a:t>（業界平均と比較した調達・購買のスピード及び革新性</a:t>
            </a:r>
            <a:r>
              <a:rPr kumimoji="1" lang="en-US" altLang="ja-JP" sz="1400" baseline="30000">
                <a:solidFill>
                  <a:srgbClr val="0066FF"/>
                </a:solidFill>
              </a:rPr>
              <a:t>※</a:t>
            </a:r>
            <a:r>
              <a:rPr kumimoji="1" lang="ja-JP" altLang="en-US" sz="1400" baseline="30000">
                <a:solidFill>
                  <a:srgbClr val="0066FF"/>
                </a:solidFill>
              </a:rPr>
              <a:t>１</a:t>
            </a:r>
            <a:r>
              <a:rPr kumimoji="1" lang="ja-JP" altLang="en-US" sz="1400">
                <a:solidFill>
                  <a:srgbClr val="0066FF"/>
                </a:solidFill>
              </a:rPr>
              <a:t>等）を、以下①②に従ってできる限り具体的に</a:t>
            </a:r>
            <a:r>
              <a:rPr kumimoji="1" lang="en-US" altLang="ja-JP" sz="1400" baseline="30000">
                <a:solidFill>
                  <a:srgbClr val="0066FF"/>
                </a:solidFill>
              </a:rPr>
              <a:t>※</a:t>
            </a:r>
            <a:r>
              <a:rPr kumimoji="1" lang="ja-JP" altLang="en-US" sz="1400" baseline="30000">
                <a:solidFill>
                  <a:srgbClr val="0066FF"/>
                </a:solidFill>
              </a:rPr>
              <a:t>２</a:t>
            </a:r>
            <a:r>
              <a:rPr kumimoji="1" lang="ja-JP" altLang="en-US" sz="1400">
                <a:solidFill>
                  <a:srgbClr val="0066FF"/>
                </a:solidFill>
              </a:rPr>
              <a:t>記載してください。</a:t>
            </a:r>
            <a:br>
              <a:rPr kumimoji="1" lang="en-US" altLang="ja-JP" sz="1400">
                <a:solidFill>
                  <a:srgbClr val="0066FF"/>
                </a:solidFill>
              </a:rPr>
            </a:br>
            <a:r>
              <a:rPr kumimoji="1" lang="en-US" altLang="ja-JP" sz="1400">
                <a:solidFill>
                  <a:srgbClr val="0066FF"/>
                </a:solidFill>
              </a:rPr>
              <a:t>※</a:t>
            </a:r>
            <a:r>
              <a:rPr kumimoji="1" lang="ja-JP" altLang="en-US" sz="1400">
                <a:solidFill>
                  <a:srgbClr val="0066FF"/>
                </a:solidFill>
              </a:rPr>
              <a:t>１：既存の取り組みと類似したものか、これまでにはない新たな取り組みであるか等が分かるようにしてください。</a:t>
            </a:r>
            <a:br>
              <a:rPr kumimoji="1" lang="en-US" altLang="ja-JP" sz="1400">
                <a:solidFill>
                  <a:srgbClr val="0066FF"/>
                </a:solidFill>
              </a:rPr>
            </a:br>
            <a:r>
              <a:rPr kumimoji="1" lang="en-US" altLang="ja-JP" sz="1400">
                <a:solidFill>
                  <a:srgbClr val="0066FF"/>
                </a:solidFill>
              </a:rPr>
              <a:t>※</a:t>
            </a:r>
            <a:r>
              <a:rPr kumimoji="1" lang="ja-JP" altLang="en-US" sz="1400">
                <a:solidFill>
                  <a:srgbClr val="0066FF"/>
                </a:solidFill>
              </a:rPr>
              <a:t>２：共同提案者であるスタートアップに公開できる範囲の情報で構いません。</a:t>
            </a:r>
            <a:endParaRPr kumimoji="1" lang="en-US" altLang="ja-JP" sz="1400">
              <a:solidFill>
                <a:srgbClr val="0066FF"/>
              </a:solidFill>
            </a:endParaRPr>
          </a:p>
          <a:p>
            <a:pPr marL="216000" indent="-144000">
              <a:lnSpc>
                <a:spcPct val="100000"/>
              </a:lnSpc>
              <a:spcBef>
                <a:spcPts val="0"/>
              </a:spcBef>
              <a:buFont typeface="Arial" panose="020B0604020202020204" pitchFamily="34" charset="0"/>
              <a:buChar char="•"/>
            </a:pPr>
            <a:r>
              <a:rPr kumimoji="1" lang="ja-JP" altLang="en-US" sz="1400">
                <a:solidFill>
                  <a:srgbClr val="0066FF"/>
                </a:solidFill>
              </a:rPr>
              <a:t>必要に応じて図・表等を挿入してください。</a:t>
            </a:r>
          </a:p>
          <a:p>
            <a:pPr marL="216000" indent="-144000">
              <a:lnSpc>
                <a:spcPct val="100000"/>
              </a:lnSpc>
              <a:spcBef>
                <a:spcPts val="0"/>
              </a:spcBef>
              <a:buFont typeface="Arial" panose="020B0604020202020204" pitchFamily="34" charset="0"/>
              <a:buChar char="•"/>
            </a:pPr>
            <a:endParaRPr kumimoji="1" lang="ja-JP" altLang="en-US" sz="1400">
              <a:solidFill>
                <a:srgbClr val="0066FF"/>
              </a:solidFill>
            </a:endParaRPr>
          </a:p>
          <a:p>
            <a:pPr marL="72000">
              <a:lnSpc>
                <a:spcPct val="100000"/>
              </a:lnSpc>
              <a:spcBef>
                <a:spcPts val="0"/>
              </a:spcBef>
            </a:pPr>
            <a:r>
              <a:rPr kumimoji="1" lang="ja-JP" altLang="en-US" sz="1400">
                <a:solidFill>
                  <a:srgbClr val="0066FF"/>
                </a:solidFill>
              </a:rPr>
              <a:t>　　①プロセス改善（主にコスト削減）の場合：</a:t>
            </a:r>
            <a:br>
              <a:rPr kumimoji="1" lang="en-US" altLang="ja-JP" sz="1400">
                <a:solidFill>
                  <a:srgbClr val="0066FF"/>
                </a:solidFill>
              </a:rPr>
            </a:br>
            <a:r>
              <a:rPr kumimoji="1" lang="ja-JP" altLang="en-US" sz="1400">
                <a:solidFill>
                  <a:srgbClr val="0066FF"/>
                </a:solidFill>
              </a:rPr>
              <a:t>　　　　①</a:t>
            </a:r>
            <a:r>
              <a:rPr kumimoji="1" lang="en-US" altLang="ja-JP" sz="1400">
                <a:solidFill>
                  <a:srgbClr val="0066FF"/>
                </a:solidFill>
              </a:rPr>
              <a:t>-1</a:t>
            </a:r>
            <a:r>
              <a:rPr kumimoji="1" lang="ja-JP" altLang="en-US" sz="1400">
                <a:solidFill>
                  <a:srgbClr val="0066FF"/>
                </a:solidFill>
              </a:rPr>
              <a:t>：その改善によって削減できるコストの大きさ</a:t>
            </a:r>
            <a:br>
              <a:rPr kumimoji="1" lang="en-US" altLang="ja-JP" sz="1400">
                <a:solidFill>
                  <a:srgbClr val="0066FF"/>
                </a:solidFill>
              </a:rPr>
            </a:br>
            <a:r>
              <a:rPr kumimoji="1" lang="ja-JP" altLang="en-US" sz="1400">
                <a:solidFill>
                  <a:srgbClr val="0066FF"/>
                </a:solidFill>
              </a:rPr>
              <a:t>　　　　①</a:t>
            </a:r>
            <a:r>
              <a:rPr kumimoji="1" lang="en-US" altLang="ja-JP" sz="1400">
                <a:solidFill>
                  <a:srgbClr val="0066FF"/>
                </a:solidFill>
              </a:rPr>
              <a:t>-2</a:t>
            </a:r>
            <a:r>
              <a:rPr kumimoji="1" lang="ja-JP" altLang="en-US" sz="1400">
                <a:solidFill>
                  <a:srgbClr val="0066FF"/>
                </a:solidFill>
              </a:rPr>
              <a:t>：その算出式（単価</a:t>
            </a:r>
            <a:r>
              <a:rPr kumimoji="1" lang="en-US" altLang="ja-JP" sz="1400">
                <a:solidFill>
                  <a:srgbClr val="0066FF"/>
                </a:solidFill>
              </a:rPr>
              <a:t>×</a:t>
            </a:r>
            <a:r>
              <a:rPr kumimoji="1" lang="ja-JP" altLang="en-US" sz="1400">
                <a:solidFill>
                  <a:srgbClr val="0066FF"/>
                </a:solidFill>
              </a:rPr>
              <a:t>数量等）</a:t>
            </a:r>
            <a:br>
              <a:rPr kumimoji="1" lang="en-US" altLang="ja-JP" sz="1400">
                <a:solidFill>
                  <a:srgbClr val="0066FF"/>
                </a:solidFill>
              </a:rPr>
            </a:br>
            <a:r>
              <a:rPr kumimoji="1" lang="ja-JP" altLang="en-US" sz="1400">
                <a:solidFill>
                  <a:srgbClr val="0066FF"/>
                </a:solidFill>
              </a:rPr>
              <a:t>　　　　①</a:t>
            </a:r>
            <a:r>
              <a:rPr kumimoji="1" lang="en-US" altLang="ja-JP" sz="1400">
                <a:solidFill>
                  <a:srgbClr val="0066FF"/>
                </a:solidFill>
              </a:rPr>
              <a:t>-3</a:t>
            </a:r>
            <a:r>
              <a:rPr kumimoji="1" lang="ja-JP" altLang="en-US" sz="1400">
                <a:solidFill>
                  <a:srgbClr val="0066FF"/>
                </a:solidFill>
              </a:rPr>
              <a:t>：補助金額に対する算出額の倍率</a:t>
            </a:r>
            <a:br>
              <a:rPr kumimoji="1" lang="en-US" altLang="ja-JP" sz="1400">
                <a:solidFill>
                  <a:srgbClr val="0066FF"/>
                </a:solidFill>
              </a:rPr>
            </a:br>
            <a:r>
              <a:rPr kumimoji="1" lang="ja-JP" altLang="en-US" sz="1400">
                <a:solidFill>
                  <a:srgbClr val="0066FF"/>
                </a:solidFill>
              </a:rPr>
              <a:t>　　　　①</a:t>
            </a:r>
            <a:r>
              <a:rPr kumimoji="1" lang="en-US" altLang="ja-JP" sz="1400">
                <a:solidFill>
                  <a:srgbClr val="0066FF"/>
                </a:solidFill>
              </a:rPr>
              <a:t>-4</a:t>
            </a:r>
            <a:r>
              <a:rPr kumimoji="1" lang="ja-JP" altLang="en-US" sz="1400">
                <a:solidFill>
                  <a:srgbClr val="0066FF"/>
                </a:solidFill>
              </a:rPr>
              <a:t>：上記効果の業界ベンチマーク比較（業界平均と比較した調達・購買のスピード及び革新性等）</a:t>
            </a:r>
            <a:endParaRPr kumimoji="1" lang="en-US" altLang="ja-JP" sz="1400">
              <a:solidFill>
                <a:srgbClr val="0066FF"/>
              </a:solidFill>
            </a:endParaRPr>
          </a:p>
          <a:p>
            <a:pPr marL="72000">
              <a:lnSpc>
                <a:spcPct val="100000"/>
              </a:lnSpc>
              <a:spcBef>
                <a:spcPts val="0"/>
              </a:spcBef>
            </a:pPr>
            <a:r>
              <a:rPr kumimoji="1" lang="ja-JP" altLang="en-US" sz="1400">
                <a:solidFill>
                  <a:srgbClr val="0066FF"/>
                </a:solidFill>
              </a:rPr>
              <a:t>　　　</a:t>
            </a:r>
            <a:br>
              <a:rPr kumimoji="1" lang="en-US" altLang="ja-JP" sz="1400">
                <a:solidFill>
                  <a:srgbClr val="0066FF"/>
                </a:solidFill>
              </a:rPr>
            </a:br>
            <a:r>
              <a:rPr kumimoji="1" lang="ja-JP" altLang="en-US" sz="1400">
                <a:solidFill>
                  <a:srgbClr val="0066FF"/>
                </a:solidFill>
              </a:rPr>
              <a:t>　　②既存製品・サービスの強化（性能アップ・利便性向上等）・③新規事業開発・次世代製品開発の場合：</a:t>
            </a:r>
            <a:br>
              <a:rPr kumimoji="1" lang="en-US" altLang="ja-JP" sz="1400">
                <a:solidFill>
                  <a:srgbClr val="0066FF"/>
                </a:solidFill>
              </a:rPr>
            </a:br>
            <a:r>
              <a:rPr kumimoji="1" lang="ja-JP" altLang="en-US" sz="1400">
                <a:solidFill>
                  <a:srgbClr val="0066FF"/>
                </a:solidFill>
              </a:rPr>
              <a:t>　　　　②</a:t>
            </a:r>
            <a:r>
              <a:rPr kumimoji="1" lang="en-US" altLang="ja-JP" sz="1400">
                <a:solidFill>
                  <a:srgbClr val="0066FF"/>
                </a:solidFill>
              </a:rPr>
              <a:t>/</a:t>
            </a:r>
            <a:r>
              <a:rPr kumimoji="1" lang="ja-JP" altLang="en-US" sz="1400">
                <a:solidFill>
                  <a:srgbClr val="0066FF"/>
                </a:solidFill>
              </a:rPr>
              <a:t>③</a:t>
            </a:r>
            <a:r>
              <a:rPr kumimoji="1" lang="en-US" altLang="ja-JP" sz="1400">
                <a:solidFill>
                  <a:srgbClr val="0066FF"/>
                </a:solidFill>
              </a:rPr>
              <a:t>-1</a:t>
            </a:r>
            <a:r>
              <a:rPr kumimoji="1" lang="ja-JP" altLang="en-US" sz="1400">
                <a:solidFill>
                  <a:srgbClr val="0066FF"/>
                </a:solidFill>
              </a:rPr>
              <a:t>：その事業化・製品化によって得られる売上金額</a:t>
            </a:r>
            <a:br>
              <a:rPr kumimoji="1" lang="en-US" altLang="ja-JP" sz="1400">
                <a:solidFill>
                  <a:srgbClr val="0066FF"/>
                </a:solidFill>
              </a:rPr>
            </a:br>
            <a:r>
              <a:rPr kumimoji="1" lang="ja-JP" altLang="en-US" sz="1400">
                <a:solidFill>
                  <a:srgbClr val="0066FF"/>
                </a:solidFill>
              </a:rPr>
              <a:t>　　　　②</a:t>
            </a:r>
            <a:r>
              <a:rPr kumimoji="1" lang="en-US" altLang="ja-JP" sz="1400">
                <a:solidFill>
                  <a:srgbClr val="0066FF"/>
                </a:solidFill>
              </a:rPr>
              <a:t>/</a:t>
            </a:r>
            <a:r>
              <a:rPr kumimoji="1" lang="ja-JP" altLang="en-US" sz="1400">
                <a:solidFill>
                  <a:srgbClr val="0066FF"/>
                </a:solidFill>
              </a:rPr>
              <a:t>③</a:t>
            </a:r>
            <a:r>
              <a:rPr kumimoji="1" lang="en-US" altLang="ja-JP" sz="1400">
                <a:solidFill>
                  <a:srgbClr val="0066FF"/>
                </a:solidFill>
              </a:rPr>
              <a:t>-2</a:t>
            </a:r>
            <a:r>
              <a:rPr kumimoji="1" lang="ja-JP" altLang="en-US" sz="1400">
                <a:solidFill>
                  <a:srgbClr val="0066FF"/>
                </a:solidFill>
              </a:rPr>
              <a:t>：その算出式（単価</a:t>
            </a:r>
            <a:r>
              <a:rPr kumimoji="1" lang="en-US" altLang="ja-JP" sz="1400">
                <a:solidFill>
                  <a:srgbClr val="0066FF"/>
                </a:solidFill>
              </a:rPr>
              <a:t>×</a:t>
            </a:r>
            <a:r>
              <a:rPr kumimoji="1" lang="ja-JP" altLang="en-US" sz="1400">
                <a:solidFill>
                  <a:srgbClr val="0066FF"/>
                </a:solidFill>
              </a:rPr>
              <a:t>数量等）</a:t>
            </a:r>
            <a:br>
              <a:rPr kumimoji="1" lang="en-US" altLang="ja-JP" sz="1400">
                <a:solidFill>
                  <a:srgbClr val="0066FF"/>
                </a:solidFill>
              </a:rPr>
            </a:br>
            <a:r>
              <a:rPr kumimoji="1" lang="ja-JP" altLang="en-US" sz="1400">
                <a:solidFill>
                  <a:srgbClr val="0066FF"/>
                </a:solidFill>
              </a:rPr>
              <a:t>　　　　②</a:t>
            </a:r>
            <a:r>
              <a:rPr kumimoji="1" lang="en-US" altLang="ja-JP" sz="1400">
                <a:solidFill>
                  <a:srgbClr val="0066FF"/>
                </a:solidFill>
              </a:rPr>
              <a:t>/</a:t>
            </a:r>
            <a:r>
              <a:rPr kumimoji="1" lang="ja-JP" altLang="en-US" sz="1400">
                <a:solidFill>
                  <a:srgbClr val="0066FF"/>
                </a:solidFill>
              </a:rPr>
              <a:t>③</a:t>
            </a:r>
            <a:r>
              <a:rPr kumimoji="1" lang="en-US" altLang="ja-JP" sz="1400">
                <a:solidFill>
                  <a:srgbClr val="0066FF"/>
                </a:solidFill>
              </a:rPr>
              <a:t>-3</a:t>
            </a:r>
            <a:r>
              <a:rPr kumimoji="1" lang="ja-JP" altLang="en-US" sz="1400">
                <a:solidFill>
                  <a:srgbClr val="0066FF"/>
                </a:solidFill>
              </a:rPr>
              <a:t>：補助金額に対する算出額の倍率</a:t>
            </a:r>
            <a:endParaRPr kumimoji="1" lang="en-US" altLang="ja-JP" sz="1400">
              <a:solidFill>
                <a:srgbClr val="0066FF"/>
              </a:solidFill>
            </a:endParaRPr>
          </a:p>
          <a:p>
            <a:pPr marL="72000">
              <a:lnSpc>
                <a:spcPct val="100000"/>
              </a:lnSpc>
              <a:spcBef>
                <a:spcPts val="0"/>
              </a:spcBef>
            </a:pPr>
            <a:r>
              <a:rPr kumimoji="1" lang="ja-JP" altLang="en-US" sz="1400">
                <a:solidFill>
                  <a:srgbClr val="0066FF"/>
                </a:solidFill>
              </a:rPr>
              <a:t>　　　　②</a:t>
            </a:r>
            <a:r>
              <a:rPr kumimoji="1" lang="en-US" altLang="ja-JP" sz="1400">
                <a:solidFill>
                  <a:srgbClr val="0066FF"/>
                </a:solidFill>
              </a:rPr>
              <a:t>/</a:t>
            </a:r>
            <a:r>
              <a:rPr kumimoji="1" lang="ja-JP" altLang="en-US" sz="1400">
                <a:solidFill>
                  <a:srgbClr val="0066FF"/>
                </a:solidFill>
              </a:rPr>
              <a:t>③</a:t>
            </a:r>
            <a:r>
              <a:rPr kumimoji="1" lang="en-US" altLang="ja-JP" sz="1400">
                <a:solidFill>
                  <a:srgbClr val="0066FF"/>
                </a:solidFill>
              </a:rPr>
              <a:t>-4</a:t>
            </a:r>
            <a:r>
              <a:rPr kumimoji="1" lang="ja-JP" altLang="en-US" sz="1400">
                <a:solidFill>
                  <a:srgbClr val="0066FF"/>
                </a:solidFill>
              </a:rPr>
              <a:t>：上記効果の業界ベンチマーク比較（業界平均と比較した調達・購買のスピード及び革新性等）</a:t>
            </a:r>
          </a:p>
        </p:txBody>
      </p:sp>
      <p:sp>
        <p:nvSpPr>
          <p:cNvPr id="28" name="正方形/長方形 27">
            <a:extLst>
              <a:ext uri="{FF2B5EF4-FFF2-40B4-BE49-F238E27FC236}">
                <a16:creationId xmlns:a16="http://schemas.microsoft.com/office/drawing/2014/main" id="{9D29CAED-CA62-7C06-51E3-8C821539275A}"/>
              </a:ext>
            </a:extLst>
          </p:cNvPr>
          <p:cNvSpPr/>
          <p:nvPr/>
        </p:nvSpPr>
        <p:spPr>
          <a:xfrm>
            <a:off x="1119452" y="4689232"/>
            <a:ext cx="9601360" cy="1828252"/>
          </a:xfrm>
          <a:prstGeom prst="rect">
            <a:avLst/>
          </a:prstGeom>
          <a:solidFill>
            <a:schemeClr val="tx2">
              <a:lumMod val="20000"/>
              <a:lumOff val="80000"/>
            </a:schemeClr>
          </a:solidFill>
          <a:ln w="12700" cap="rnd" cmpd="sng" algn="ctr">
            <a:solidFill>
              <a:srgbClr val="2F83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400">
                <a:solidFill>
                  <a:srgbClr val="2F83FF"/>
                </a:solidFill>
                <a:latin typeface="Meiryo UI" panose="020B0604030504040204" pitchFamily="50" charset="-128"/>
                <a:ea typeface="Meiryo UI" panose="020B0604030504040204" pitchFamily="50" charset="-128"/>
              </a:rPr>
              <a:t>作成ガイドに記載したルールに則って作成してください</a:t>
            </a:r>
            <a:endParaRPr kumimoji="1" lang="en-US" altLang="ja-JP" sz="2400">
              <a:solidFill>
                <a:srgbClr val="2F83FF"/>
              </a:solidFill>
              <a:latin typeface="Meiryo UI" panose="020B0604030504040204" pitchFamily="50" charset="-128"/>
              <a:ea typeface="Meiryo UI" panose="020B0604030504040204" pitchFamily="50" charset="-128"/>
            </a:endParaRPr>
          </a:p>
          <a:p>
            <a:pPr algn="ctr"/>
            <a:r>
              <a:rPr kumimoji="1" lang="ja-JP" altLang="en-US" sz="2400">
                <a:solidFill>
                  <a:srgbClr val="2F83FF"/>
                </a:solidFill>
                <a:latin typeface="Meiryo UI" panose="020B0604030504040204" pitchFamily="50" charset="-128"/>
                <a:ea typeface="Meiryo UI" panose="020B0604030504040204" pitchFamily="50" charset="-128"/>
              </a:rPr>
              <a:t>箇条書き等で項目を列挙する場合は、番号を振る等、分かりやすくしてください</a:t>
            </a:r>
            <a:endParaRPr kumimoji="1" lang="en-US" altLang="ja-JP" sz="2400">
              <a:solidFill>
                <a:srgbClr val="2F83FF"/>
              </a:solidFill>
              <a:latin typeface="Meiryo UI" panose="020B0604030504040204" pitchFamily="50" charset="-128"/>
              <a:ea typeface="Meiryo UI" panose="020B0604030504040204" pitchFamily="50" charset="-128"/>
            </a:endParaRPr>
          </a:p>
          <a:p>
            <a:pPr algn="ctr"/>
            <a:r>
              <a:rPr kumimoji="1" lang="ja-JP" altLang="en-US" sz="2400">
                <a:solidFill>
                  <a:srgbClr val="2F83FF"/>
                </a:solidFill>
                <a:latin typeface="Meiryo UI" panose="020B0604030504040204" pitchFamily="50" charset="-128"/>
                <a:ea typeface="Meiryo UI" panose="020B0604030504040204" pitchFamily="50" charset="-128"/>
              </a:rPr>
              <a:t>特に、フォントサイズは</a:t>
            </a:r>
            <a:r>
              <a:rPr kumimoji="1" lang="en-US" altLang="ja-JP" sz="2400">
                <a:solidFill>
                  <a:srgbClr val="2F83FF"/>
                </a:solidFill>
                <a:latin typeface="Meiryo UI" panose="020B0604030504040204" pitchFamily="50" charset="-128"/>
                <a:ea typeface="Meiryo UI" panose="020B0604030504040204" pitchFamily="50" charset="-128"/>
              </a:rPr>
              <a:t>11pt</a:t>
            </a:r>
            <a:r>
              <a:rPr kumimoji="1" lang="ja-JP" altLang="en-US" sz="2400">
                <a:solidFill>
                  <a:srgbClr val="2F83FF"/>
                </a:solidFill>
                <a:latin typeface="Meiryo UI" panose="020B0604030504040204" pitchFamily="50" charset="-128"/>
                <a:ea typeface="Meiryo UI" panose="020B0604030504040204" pitchFamily="50" charset="-128"/>
              </a:rPr>
              <a:t>以上を目安に記載してください</a:t>
            </a:r>
          </a:p>
        </p:txBody>
      </p:sp>
      <p:sp>
        <p:nvSpPr>
          <p:cNvPr id="7" name="矢印: 五方向 6">
            <a:extLst>
              <a:ext uri="{FF2B5EF4-FFF2-40B4-BE49-F238E27FC236}">
                <a16:creationId xmlns:a16="http://schemas.microsoft.com/office/drawing/2014/main" id="{37498BB2-2AB2-6A0B-4155-D2022FA57431}"/>
              </a:ext>
            </a:extLst>
          </p:cNvPr>
          <p:cNvSpPr/>
          <p:nvPr/>
        </p:nvSpPr>
        <p:spPr>
          <a:xfrm>
            <a:off x="4954418" y="-4281"/>
            <a:ext cx="481125" cy="230400"/>
          </a:xfrm>
          <a:prstGeom prst="homePlate">
            <a:avLst>
              <a:gd name="adj" fmla="val 26188"/>
            </a:avLst>
          </a:prstGeom>
          <a:solidFill>
            <a:srgbClr val="2F8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800">
                <a:solidFill>
                  <a:schemeClr val="bg1"/>
                </a:solidFill>
                <a:latin typeface="Meiryo UI" panose="020B0604030504040204" pitchFamily="50" charset="-128"/>
                <a:ea typeface="Meiryo UI" panose="020B0604030504040204" pitchFamily="50" charset="-128"/>
              </a:rPr>
              <a:t>初期購買</a:t>
            </a:r>
            <a:endParaRPr kumimoji="1" lang="en-US" altLang="ja-JP" sz="800">
              <a:solidFill>
                <a:schemeClr val="bg1"/>
              </a:solidFill>
              <a:latin typeface="Meiryo UI" panose="020B0604030504040204" pitchFamily="50" charset="-128"/>
              <a:ea typeface="Meiryo UI" panose="020B0604030504040204" pitchFamily="50" charset="-128"/>
            </a:endParaRPr>
          </a:p>
          <a:p>
            <a:pPr algn="ctr"/>
            <a:r>
              <a:rPr kumimoji="1" lang="ja-JP" altLang="en-US" sz="800">
                <a:solidFill>
                  <a:schemeClr val="bg1"/>
                </a:solidFill>
                <a:latin typeface="Meiryo UI" panose="020B0604030504040204" pitchFamily="50" charset="-128"/>
                <a:ea typeface="Meiryo UI" panose="020B0604030504040204" pitchFamily="50" charset="-128"/>
              </a:rPr>
              <a:t>・検証</a:t>
            </a:r>
          </a:p>
        </p:txBody>
      </p:sp>
      <p:sp>
        <p:nvSpPr>
          <p:cNvPr id="31" name="矢印: 五方向 30">
            <a:extLst>
              <a:ext uri="{FF2B5EF4-FFF2-40B4-BE49-F238E27FC236}">
                <a16:creationId xmlns:a16="http://schemas.microsoft.com/office/drawing/2014/main" id="{DF6DF7B4-86BE-966B-ADBB-E0BB5A01E61C}"/>
              </a:ext>
            </a:extLst>
          </p:cNvPr>
          <p:cNvSpPr/>
          <p:nvPr/>
        </p:nvSpPr>
        <p:spPr>
          <a:xfrm>
            <a:off x="5977260" y="-4281"/>
            <a:ext cx="481125" cy="230400"/>
          </a:xfrm>
          <a:prstGeom prst="homePlate">
            <a:avLst>
              <a:gd name="adj" fmla="val 26188"/>
            </a:avLst>
          </a:prstGeom>
          <a:solidFill>
            <a:srgbClr val="2F8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700">
                <a:solidFill>
                  <a:schemeClr val="bg1"/>
                </a:solidFill>
                <a:latin typeface="Meiryo UI" panose="020B0604030504040204" pitchFamily="50" charset="-128"/>
                <a:ea typeface="Meiryo UI" panose="020B0604030504040204" pitchFamily="50" charset="-128"/>
              </a:rPr>
              <a:t>製品化・</a:t>
            </a:r>
            <a:endParaRPr kumimoji="1" lang="en-US" altLang="ja-JP" sz="700">
              <a:solidFill>
                <a:schemeClr val="bg1"/>
              </a:solidFill>
              <a:latin typeface="Meiryo UI" panose="020B0604030504040204" pitchFamily="50" charset="-128"/>
              <a:ea typeface="Meiryo UI" panose="020B0604030504040204" pitchFamily="50" charset="-128"/>
            </a:endParaRPr>
          </a:p>
          <a:p>
            <a:pPr algn="ctr"/>
            <a:r>
              <a:rPr kumimoji="1" lang="ja-JP" altLang="en-US" sz="700">
                <a:solidFill>
                  <a:schemeClr val="bg1"/>
                </a:solidFill>
                <a:latin typeface="Meiryo UI" panose="020B0604030504040204" pitchFamily="50" charset="-128"/>
                <a:ea typeface="Meiryo UI" panose="020B0604030504040204" pitchFamily="50" charset="-128"/>
              </a:rPr>
              <a:t>プロセス導入</a:t>
            </a:r>
          </a:p>
        </p:txBody>
      </p:sp>
      <p:sp>
        <p:nvSpPr>
          <p:cNvPr id="32" name="矢印: 五方向 31">
            <a:extLst>
              <a:ext uri="{FF2B5EF4-FFF2-40B4-BE49-F238E27FC236}">
                <a16:creationId xmlns:a16="http://schemas.microsoft.com/office/drawing/2014/main" id="{E56A3DA1-26E6-2279-BBE7-D95856E9BA2B}"/>
              </a:ext>
            </a:extLst>
          </p:cNvPr>
          <p:cNvSpPr/>
          <p:nvPr/>
        </p:nvSpPr>
        <p:spPr>
          <a:xfrm>
            <a:off x="6488680" y="-4281"/>
            <a:ext cx="481125" cy="230400"/>
          </a:xfrm>
          <a:prstGeom prst="homePlate">
            <a:avLst>
              <a:gd name="adj" fmla="val 26188"/>
            </a:avLst>
          </a:prstGeom>
          <a:solidFill>
            <a:srgbClr val="2F8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800">
                <a:solidFill>
                  <a:schemeClr val="bg1"/>
                </a:solidFill>
                <a:latin typeface="Meiryo UI" panose="020B0604030504040204" pitchFamily="50" charset="-128"/>
                <a:ea typeface="Meiryo UI" panose="020B0604030504040204" pitchFamily="50" charset="-128"/>
              </a:rPr>
              <a:t>本格採用</a:t>
            </a:r>
            <a:endParaRPr kumimoji="1" lang="en-US" altLang="ja-JP" sz="800">
              <a:solidFill>
                <a:schemeClr val="bg1"/>
              </a:solidFill>
              <a:latin typeface="Meiryo UI" panose="020B0604030504040204" pitchFamily="50" charset="-128"/>
              <a:ea typeface="Meiryo UI" panose="020B0604030504040204" pitchFamily="50" charset="-128"/>
            </a:endParaRPr>
          </a:p>
        </p:txBody>
      </p:sp>
      <p:sp>
        <p:nvSpPr>
          <p:cNvPr id="33" name="矢印: 五方向 32">
            <a:extLst>
              <a:ext uri="{FF2B5EF4-FFF2-40B4-BE49-F238E27FC236}">
                <a16:creationId xmlns:a16="http://schemas.microsoft.com/office/drawing/2014/main" id="{4FEED6D9-7FB1-0446-93DD-7D2027800F10}"/>
              </a:ext>
            </a:extLst>
          </p:cNvPr>
          <p:cNvSpPr/>
          <p:nvPr/>
        </p:nvSpPr>
        <p:spPr>
          <a:xfrm>
            <a:off x="5465839" y="-4281"/>
            <a:ext cx="481125" cy="115200"/>
          </a:xfrm>
          <a:prstGeom prst="homePlate">
            <a:avLst>
              <a:gd name="adj" fmla="val 26188"/>
            </a:avLst>
          </a:prstGeom>
          <a:solidFill>
            <a:srgbClr val="2F8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800">
                <a:solidFill>
                  <a:schemeClr val="bg1"/>
                </a:solidFill>
                <a:latin typeface="Meiryo UI" panose="020B0604030504040204" pitchFamily="50" charset="-128"/>
                <a:ea typeface="Meiryo UI" panose="020B0604030504040204" pitchFamily="50" charset="-128"/>
              </a:rPr>
              <a:t>PoC</a:t>
            </a:r>
          </a:p>
        </p:txBody>
      </p:sp>
      <p:sp>
        <p:nvSpPr>
          <p:cNvPr id="34" name="矢印: 五方向 33">
            <a:extLst>
              <a:ext uri="{FF2B5EF4-FFF2-40B4-BE49-F238E27FC236}">
                <a16:creationId xmlns:a16="http://schemas.microsoft.com/office/drawing/2014/main" id="{AE8ED0F2-6E3C-65DD-C9C5-E01DFF0F1951}"/>
              </a:ext>
            </a:extLst>
          </p:cNvPr>
          <p:cNvSpPr/>
          <p:nvPr/>
        </p:nvSpPr>
        <p:spPr>
          <a:xfrm>
            <a:off x="5465839" y="110919"/>
            <a:ext cx="481125" cy="115200"/>
          </a:xfrm>
          <a:prstGeom prst="homePlate">
            <a:avLst>
              <a:gd name="adj" fmla="val 26188"/>
            </a:avLst>
          </a:prstGeom>
          <a:solidFill>
            <a:srgbClr val="2F8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600">
                <a:solidFill>
                  <a:schemeClr val="bg1"/>
                </a:solidFill>
                <a:latin typeface="Meiryo UI" panose="020B0604030504040204" pitchFamily="50" charset="-128"/>
                <a:ea typeface="Meiryo UI" panose="020B0604030504040204" pitchFamily="50" charset="-128"/>
              </a:rPr>
              <a:t>共同研究開発</a:t>
            </a:r>
            <a:endParaRPr kumimoji="1" lang="en-US" altLang="ja-JP" sz="600">
              <a:solidFill>
                <a:schemeClr val="bg1"/>
              </a:solidFill>
              <a:latin typeface="Meiryo UI" panose="020B0604030504040204" pitchFamily="50" charset="-128"/>
              <a:ea typeface="Meiryo UI" panose="020B0604030504040204" pitchFamily="50" charset="-128"/>
            </a:endParaRPr>
          </a:p>
        </p:txBody>
      </p:sp>
      <p:sp>
        <p:nvSpPr>
          <p:cNvPr id="5" name="矢印: 五方向 4">
            <a:extLst>
              <a:ext uri="{FF2B5EF4-FFF2-40B4-BE49-F238E27FC236}">
                <a16:creationId xmlns:a16="http://schemas.microsoft.com/office/drawing/2014/main" id="{C8DF6536-6565-A5ED-280E-F1834502D6D9}"/>
              </a:ext>
            </a:extLst>
          </p:cNvPr>
          <p:cNvSpPr/>
          <p:nvPr/>
        </p:nvSpPr>
        <p:spPr>
          <a:xfrm>
            <a:off x="4442997"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600">
                <a:solidFill>
                  <a:schemeClr val="tx1">
                    <a:lumMod val="85000"/>
                    <a:lumOff val="15000"/>
                  </a:schemeClr>
                </a:solidFill>
                <a:latin typeface="Meiryo UI" panose="020B0604030504040204" pitchFamily="50" charset="-128"/>
                <a:ea typeface="Meiryo UI" panose="020B0604030504040204" pitchFamily="50" charset="-128"/>
              </a:rPr>
              <a:t>スタートアップ</a:t>
            </a:r>
            <a:endParaRPr kumimoji="1" lang="en-US" altLang="ja-JP" sz="600">
              <a:solidFill>
                <a:schemeClr val="tx1">
                  <a:lumMod val="85000"/>
                  <a:lumOff val="15000"/>
                </a:schemeClr>
              </a:solidFill>
              <a:latin typeface="Meiryo UI" panose="020B0604030504040204" pitchFamily="50" charset="-128"/>
              <a:ea typeface="Meiryo UI" panose="020B0604030504040204" pitchFamily="50" charset="-128"/>
            </a:endParaRPr>
          </a:p>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探索</a:t>
            </a:r>
          </a:p>
        </p:txBody>
      </p:sp>
    </p:spTree>
    <p:extLst>
      <p:ext uri="{BB962C8B-B14F-4D97-AF65-F5344CB8AC3E}">
        <p14:creationId xmlns:p14="http://schemas.microsoft.com/office/powerpoint/2010/main" val="22894656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635959-338D-B47A-2868-E185F7356EC9}"/>
            </a:ext>
          </a:extLst>
        </p:cNvPr>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15E883C2-E66E-2CA4-ADF1-8175FB177547}"/>
              </a:ext>
            </a:extLst>
          </p:cNvPr>
          <p:cNvSpPr>
            <a:spLocks noGrp="1"/>
          </p:cNvSpPr>
          <p:nvPr>
            <p:ph type="ftr" sz="quarter" idx="10"/>
          </p:nvPr>
        </p:nvSpPr>
        <p:spPr/>
        <p:txBody>
          <a:bodyPr/>
          <a:lstStyle/>
          <a:p>
            <a:r>
              <a:rPr kumimoji="1" lang="en-US" altLang="ja-JP">
                <a:latin typeface="Meiryo UI" panose="020B0604030504040204" pitchFamily="50" charset="-128"/>
                <a:ea typeface="Meiryo UI" panose="020B0604030504040204" pitchFamily="50" charset="-128"/>
              </a:rPr>
              <a:t>NEDO</a:t>
            </a:r>
            <a:r>
              <a:rPr kumimoji="1" lang="ja-JP" altLang="en-US">
                <a:latin typeface="Meiryo UI" panose="020B0604030504040204" pitchFamily="50" charset="-128"/>
                <a:ea typeface="Meiryo UI" panose="020B0604030504040204" pitchFamily="50" charset="-128"/>
              </a:rPr>
              <a:t>　大企業調達事業</a:t>
            </a:r>
            <a:r>
              <a:rPr kumimoji="1" lang="en-US" altLang="ja-JP" err="1">
                <a:latin typeface="Meiryo UI" panose="020B0604030504040204" pitchFamily="50" charset="-128"/>
                <a:ea typeface="Meiryo UI" panose="020B0604030504040204" pitchFamily="50" charset="-128"/>
              </a:rPr>
              <a:t>PoP</a:t>
            </a:r>
            <a:r>
              <a:rPr kumimoji="1" lang="ja-JP" altLang="en-US">
                <a:latin typeface="Meiryo UI" panose="020B0604030504040204" pitchFamily="50" charset="-128"/>
                <a:ea typeface="Meiryo UI" panose="020B0604030504040204" pitchFamily="50" charset="-128"/>
              </a:rPr>
              <a:t>フェーズ／</a:t>
            </a:r>
            <a:r>
              <a:rPr kumimoji="1" lang="en-US" altLang="ja-JP" err="1"/>
              <a:t>GX_PoP</a:t>
            </a:r>
            <a:r>
              <a:rPr kumimoji="1" lang="ja-JP" altLang="ja-JP"/>
              <a:t>フェーズ</a:t>
            </a:r>
            <a:r>
              <a:rPr kumimoji="1" lang="ja-JP" altLang="en-US">
                <a:latin typeface="Meiryo UI" panose="020B0604030504040204" pitchFamily="50" charset="-128"/>
                <a:ea typeface="Meiryo UI" panose="020B0604030504040204" pitchFamily="50" charset="-128"/>
              </a:rPr>
              <a:t>　実施計画書</a:t>
            </a:r>
          </a:p>
        </p:txBody>
      </p:sp>
      <p:sp>
        <p:nvSpPr>
          <p:cNvPr id="3" name="スライド番号プレースホルダー 2">
            <a:extLst>
              <a:ext uri="{FF2B5EF4-FFF2-40B4-BE49-F238E27FC236}">
                <a16:creationId xmlns:a16="http://schemas.microsoft.com/office/drawing/2014/main" id="{9655E6DE-EAE0-7DEF-A2BB-AE9E51A02575}"/>
              </a:ext>
            </a:extLst>
          </p:cNvPr>
          <p:cNvSpPr>
            <a:spLocks noGrp="1"/>
          </p:cNvSpPr>
          <p:nvPr>
            <p:ph type="sldNum" sz="quarter" idx="11"/>
          </p:nvPr>
        </p:nvSpPr>
        <p:spPr/>
        <p:txBody>
          <a:bodyPr/>
          <a:lstStyle/>
          <a:p>
            <a:fld id="{DD7D37CF-FD62-4E77-99E3-C43766B7946D}" type="slidenum">
              <a:rPr kumimoji="1" lang="ja-JP" altLang="en-US" smtClean="0"/>
              <a:pPr/>
              <a:t>13</a:t>
            </a:fld>
            <a:endParaRPr kumimoji="1" lang="ja-JP" altLang="en-US"/>
          </a:p>
        </p:txBody>
      </p:sp>
      <p:sp>
        <p:nvSpPr>
          <p:cNvPr id="8" name="タイトル 7">
            <a:extLst>
              <a:ext uri="{FF2B5EF4-FFF2-40B4-BE49-F238E27FC236}">
                <a16:creationId xmlns:a16="http://schemas.microsoft.com/office/drawing/2014/main" id="{337F8724-A17C-CE9B-FD64-01BEA2B6C372}"/>
              </a:ext>
            </a:extLst>
          </p:cNvPr>
          <p:cNvSpPr>
            <a:spLocks noGrp="1"/>
          </p:cNvSpPr>
          <p:nvPr>
            <p:ph type="title"/>
          </p:nvPr>
        </p:nvSpPr>
        <p:spPr/>
        <p:txBody>
          <a:bodyPr/>
          <a:lstStyle/>
          <a:p>
            <a:r>
              <a:rPr lang="en-US" altLang="ja-JP" dirty="0"/>
              <a:t>5-2. </a:t>
            </a:r>
            <a:r>
              <a:rPr lang="ja-JP" altLang="en-US" dirty="0"/>
              <a:t>調達・購買によるインパクト（大企業等）｜長期</a:t>
            </a:r>
          </a:p>
        </p:txBody>
      </p:sp>
      <p:cxnSp>
        <p:nvCxnSpPr>
          <p:cNvPr id="4" name="直線コネクタ 3">
            <a:extLst>
              <a:ext uri="{FF2B5EF4-FFF2-40B4-BE49-F238E27FC236}">
                <a16:creationId xmlns:a16="http://schemas.microsoft.com/office/drawing/2014/main" id="{6A9AA571-D64F-6C16-AC65-CD6E4ED6D981}"/>
              </a:ext>
            </a:extLst>
          </p:cNvPr>
          <p:cNvCxnSpPr>
            <a:cxnSpLocks/>
          </p:cNvCxnSpPr>
          <p:nvPr/>
        </p:nvCxnSpPr>
        <p:spPr>
          <a:xfrm>
            <a:off x="263525" y="765175"/>
            <a:ext cx="1166495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6" name="Title 1">
            <a:extLst>
              <a:ext uri="{FF2B5EF4-FFF2-40B4-BE49-F238E27FC236}">
                <a16:creationId xmlns:a16="http://schemas.microsoft.com/office/drawing/2014/main" id="{AA5866BE-FD27-AC4E-C0FA-F070AE2681EB}"/>
              </a:ext>
            </a:extLst>
          </p:cNvPr>
          <p:cNvSpPr txBox="1">
            <a:spLocks/>
          </p:cNvSpPr>
          <p:nvPr/>
        </p:nvSpPr>
        <p:spPr>
          <a:xfrm>
            <a:off x="0" y="0"/>
            <a:ext cx="2063552" cy="228925"/>
          </a:xfrm>
          <a:prstGeom prst="rect">
            <a:avLst/>
          </a:prstGeom>
          <a:solidFill>
            <a:schemeClr val="tx1"/>
          </a:solidFill>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en-US" altLang="ja-JP" sz="1400" dirty="0">
                <a:solidFill>
                  <a:schemeClr val="bg1"/>
                </a:solidFill>
              </a:rPr>
              <a:t>5. </a:t>
            </a:r>
            <a:r>
              <a:rPr kumimoji="1" lang="ja-JP" altLang="en-US" sz="1400" dirty="0">
                <a:solidFill>
                  <a:schemeClr val="bg1"/>
                </a:solidFill>
              </a:rPr>
              <a:t>調達・購買計画</a:t>
            </a:r>
          </a:p>
        </p:txBody>
      </p:sp>
      <p:sp>
        <p:nvSpPr>
          <p:cNvPr id="10" name="矢印: 五方向 9">
            <a:extLst>
              <a:ext uri="{FF2B5EF4-FFF2-40B4-BE49-F238E27FC236}">
                <a16:creationId xmlns:a16="http://schemas.microsoft.com/office/drawing/2014/main" id="{94F3F20C-4557-C311-CD54-60150C37E450}"/>
              </a:ext>
            </a:extLst>
          </p:cNvPr>
          <p:cNvSpPr/>
          <p:nvPr/>
        </p:nvSpPr>
        <p:spPr>
          <a:xfrm>
            <a:off x="2908734"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会社戦略</a:t>
            </a:r>
          </a:p>
        </p:txBody>
      </p:sp>
      <p:sp>
        <p:nvSpPr>
          <p:cNvPr id="11" name="矢印: 五方向 10">
            <a:extLst>
              <a:ext uri="{FF2B5EF4-FFF2-40B4-BE49-F238E27FC236}">
                <a16:creationId xmlns:a16="http://schemas.microsoft.com/office/drawing/2014/main" id="{E109EBB6-F0DC-FD66-B7C6-B5517A4AFAFE}"/>
              </a:ext>
            </a:extLst>
          </p:cNvPr>
          <p:cNvSpPr/>
          <p:nvPr/>
        </p:nvSpPr>
        <p:spPr>
          <a:xfrm>
            <a:off x="3420155"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推進体制</a:t>
            </a:r>
          </a:p>
        </p:txBody>
      </p:sp>
      <p:sp>
        <p:nvSpPr>
          <p:cNvPr id="12" name="矢印: 五方向 11">
            <a:extLst>
              <a:ext uri="{FF2B5EF4-FFF2-40B4-BE49-F238E27FC236}">
                <a16:creationId xmlns:a16="http://schemas.microsoft.com/office/drawing/2014/main" id="{39EA5BEB-F3A8-64D0-27C9-072D6DD835C6}"/>
              </a:ext>
            </a:extLst>
          </p:cNvPr>
          <p:cNvSpPr/>
          <p:nvPr/>
        </p:nvSpPr>
        <p:spPr>
          <a:xfrm>
            <a:off x="3931576"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課題特定</a:t>
            </a:r>
          </a:p>
        </p:txBody>
      </p:sp>
      <p:sp>
        <p:nvSpPr>
          <p:cNvPr id="14" name="矢印: 五方向 13">
            <a:extLst>
              <a:ext uri="{FF2B5EF4-FFF2-40B4-BE49-F238E27FC236}">
                <a16:creationId xmlns:a16="http://schemas.microsoft.com/office/drawing/2014/main" id="{BC38CA17-935D-EF0E-60C2-359311AB408E}"/>
              </a:ext>
            </a:extLst>
          </p:cNvPr>
          <p:cNvSpPr/>
          <p:nvPr/>
        </p:nvSpPr>
        <p:spPr>
          <a:xfrm>
            <a:off x="4954418" y="-4281"/>
            <a:ext cx="481125" cy="230400"/>
          </a:xfrm>
          <a:prstGeom prst="homePlate">
            <a:avLst>
              <a:gd name="adj" fmla="val 26188"/>
            </a:avLst>
          </a:prstGeom>
          <a:solidFill>
            <a:srgbClr val="2F8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800">
                <a:solidFill>
                  <a:schemeClr val="bg1"/>
                </a:solidFill>
                <a:latin typeface="Meiryo UI" panose="020B0604030504040204" pitchFamily="50" charset="-128"/>
                <a:ea typeface="Meiryo UI" panose="020B0604030504040204" pitchFamily="50" charset="-128"/>
              </a:rPr>
              <a:t>初期購買</a:t>
            </a:r>
            <a:endParaRPr kumimoji="1" lang="en-US" altLang="ja-JP" sz="800">
              <a:solidFill>
                <a:schemeClr val="bg1"/>
              </a:solidFill>
              <a:latin typeface="Meiryo UI" panose="020B0604030504040204" pitchFamily="50" charset="-128"/>
              <a:ea typeface="Meiryo UI" panose="020B0604030504040204" pitchFamily="50" charset="-128"/>
            </a:endParaRPr>
          </a:p>
          <a:p>
            <a:pPr algn="ctr"/>
            <a:r>
              <a:rPr kumimoji="1" lang="ja-JP" altLang="en-US" sz="800">
                <a:solidFill>
                  <a:schemeClr val="bg1"/>
                </a:solidFill>
                <a:latin typeface="Meiryo UI" panose="020B0604030504040204" pitchFamily="50" charset="-128"/>
                <a:ea typeface="Meiryo UI" panose="020B0604030504040204" pitchFamily="50" charset="-128"/>
              </a:rPr>
              <a:t>・検証</a:t>
            </a:r>
          </a:p>
        </p:txBody>
      </p:sp>
      <p:sp>
        <p:nvSpPr>
          <p:cNvPr id="17" name="矢印: 五方向 16">
            <a:extLst>
              <a:ext uri="{FF2B5EF4-FFF2-40B4-BE49-F238E27FC236}">
                <a16:creationId xmlns:a16="http://schemas.microsoft.com/office/drawing/2014/main" id="{2D91B89A-B798-C360-F489-0D3E30F8D9AF}"/>
              </a:ext>
            </a:extLst>
          </p:cNvPr>
          <p:cNvSpPr/>
          <p:nvPr/>
        </p:nvSpPr>
        <p:spPr>
          <a:xfrm>
            <a:off x="2313309" y="-4281"/>
            <a:ext cx="481125" cy="230400"/>
          </a:xfrm>
          <a:prstGeom prst="homePlate">
            <a:avLst>
              <a:gd name="adj" fmla="val 26188"/>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900" b="1">
                <a:solidFill>
                  <a:srgbClr val="575757"/>
                </a:solidFill>
                <a:latin typeface="Meiryo UI" panose="020B0604030504040204" pitchFamily="50" charset="-128"/>
                <a:ea typeface="Meiryo UI" panose="020B0604030504040204" pitchFamily="50" charset="-128"/>
              </a:rPr>
              <a:t>協業プロセス：</a:t>
            </a:r>
          </a:p>
        </p:txBody>
      </p:sp>
      <p:sp>
        <p:nvSpPr>
          <p:cNvPr id="20" name="矢印: 五方向 19">
            <a:extLst>
              <a:ext uri="{FF2B5EF4-FFF2-40B4-BE49-F238E27FC236}">
                <a16:creationId xmlns:a16="http://schemas.microsoft.com/office/drawing/2014/main" id="{ECBB69D6-55DD-54A3-C2BA-12DF024362CB}"/>
              </a:ext>
            </a:extLst>
          </p:cNvPr>
          <p:cNvSpPr/>
          <p:nvPr/>
        </p:nvSpPr>
        <p:spPr>
          <a:xfrm>
            <a:off x="5977260" y="-4281"/>
            <a:ext cx="481125" cy="230400"/>
          </a:xfrm>
          <a:prstGeom prst="homePlate">
            <a:avLst>
              <a:gd name="adj" fmla="val 26188"/>
            </a:avLst>
          </a:prstGeom>
          <a:solidFill>
            <a:srgbClr val="2F8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700">
                <a:solidFill>
                  <a:schemeClr val="bg1"/>
                </a:solidFill>
                <a:latin typeface="Meiryo UI" panose="020B0604030504040204" pitchFamily="50" charset="-128"/>
                <a:ea typeface="Meiryo UI" panose="020B0604030504040204" pitchFamily="50" charset="-128"/>
              </a:rPr>
              <a:t>製品化・</a:t>
            </a:r>
            <a:endParaRPr kumimoji="1" lang="en-US" altLang="ja-JP" sz="700">
              <a:solidFill>
                <a:schemeClr val="bg1"/>
              </a:solidFill>
              <a:latin typeface="Meiryo UI" panose="020B0604030504040204" pitchFamily="50" charset="-128"/>
              <a:ea typeface="Meiryo UI" panose="020B0604030504040204" pitchFamily="50" charset="-128"/>
            </a:endParaRPr>
          </a:p>
          <a:p>
            <a:pPr algn="ctr"/>
            <a:r>
              <a:rPr kumimoji="1" lang="ja-JP" altLang="en-US" sz="700">
                <a:solidFill>
                  <a:schemeClr val="bg1"/>
                </a:solidFill>
                <a:latin typeface="Meiryo UI" panose="020B0604030504040204" pitchFamily="50" charset="-128"/>
                <a:ea typeface="Meiryo UI" panose="020B0604030504040204" pitchFamily="50" charset="-128"/>
              </a:rPr>
              <a:t>プロセス導入</a:t>
            </a:r>
          </a:p>
        </p:txBody>
      </p:sp>
      <p:sp>
        <p:nvSpPr>
          <p:cNvPr id="9" name="矢印: 五方向 8">
            <a:extLst>
              <a:ext uri="{FF2B5EF4-FFF2-40B4-BE49-F238E27FC236}">
                <a16:creationId xmlns:a16="http://schemas.microsoft.com/office/drawing/2014/main" id="{686DA45F-B3D1-57F0-0F22-27D9833E2F10}"/>
              </a:ext>
            </a:extLst>
          </p:cNvPr>
          <p:cNvSpPr/>
          <p:nvPr/>
        </p:nvSpPr>
        <p:spPr>
          <a:xfrm>
            <a:off x="6488680" y="-4281"/>
            <a:ext cx="481125" cy="230400"/>
          </a:xfrm>
          <a:prstGeom prst="homePlate">
            <a:avLst>
              <a:gd name="adj" fmla="val 26188"/>
            </a:avLst>
          </a:prstGeom>
          <a:solidFill>
            <a:srgbClr val="2F8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800">
                <a:solidFill>
                  <a:schemeClr val="bg1"/>
                </a:solidFill>
                <a:latin typeface="Meiryo UI" panose="020B0604030504040204" pitchFamily="50" charset="-128"/>
                <a:ea typeface="Meiryo UI" panose="020B0604030504040204" pitchFamily="50" charset="-128"/>
              </a:rPr>
              <a:t>本格採用</a:t>
            </a:r>
            <a:endParaRPr kumimoji="1" lang="en-US" altLang="ja-JP" sz="800">
              <a:solidFill>
                <a:schemeClr val="bg1"/>
              </a:solidFill>
              <a:latin typeface="Meiryo UI" panose="020B0604030504040204" pitchFamily="50" charset="-128"/>
              <a:ea typeface="Meiryo UI" panose="020B0604030504040204" pitchFamily="50" charset="-128"/>
            </a:endParaRPr>
          </a:p>
        </p:txBody>
      </p:sp>
      <p:sp>
        <p:nvSpPr>
          <p:cNvPr id="15" name="矢印: 五方向 14">
            <a:extLst>
              <a:ext uri="{FF2B5EF4-FFF2-40B4-BE49-F238E27FC236}">
                <a16:creationId xmlns:a16="http://schemas.microsoft.com/office/drawing/2014/main" id="{3373E725-35F6-F1D2-5B41-DBB33CC20116}"/>
              </a:ext>
            </a:extLst>
          </p:cNvPr>
          <p:cNvSpPr/>
          <p:nvPr/>
        </p:nvSpPr>
        <p:spPr>
          <a:xfrm>
            <a:off x="5465839" y="-4281"/>
            <a:ext cx="481125" cy="115200"/>
          </a:xfrm>
          <a:prstGeom prst="homePlate">
            <a:avLst>
              <a:gd name="adj" fmla="val 26188"/>
            </a:avLst>
          </a:prstGeom>
          <a:solidFill>
            <a:srgbClr val="2F8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800">
                <a:solidFill>
                  <a:schemeClr val="bg1"/>
                </a:solidFill>
                <a:latin typeface="Meiryo UI" panose="020B0604030504040204" pitchFamily="50" charset="-128"/>
                <a:ea typeface="Meiryo UI" panose="020B0604030504040204" pitchFamily="50" charset="-128"/>
              </a:rPr>
              <a:t>PoC</a:t>
            </a:r>
          </a:p>
        </p:txBody>
      </p:sp>
      <p:sp>
        <p:nvSpPr>
          <p:cNvPr id="22" name="矢印: 五方向 21">
            <a:extLst>
              <a:ext uri="{FF2B5EF4-FFF2-40B4-BE49-F238E27FC236}">
                <a16:creationId xmlns:a16="http://schemas.microsoft.com/office/drawing/2014/main" id="{EB8F09C1-EBD0-5EE5-B8A1-40067E1D470B}"/>
              </a:ext>
            </a:extLst>
          </p:cNvPr>
          <p:cNvSpPr/>
          <p:nvPr/>
        </p:nvSpPr>
        <p:spPr>
          <a:xfrm>
            <a:off x="5465839" y="110919"/>
            <a:ext cx="481125" cy="115200"/>
          </a:xfrm>
          <a:prstGeom prst="homePlate">
            <a:avLst>
              <a:gd name="adj" fmla="val 26188"/>
            </a:avLst>
          </a:prstGeom>
          <a:solidFill>
            <a:srgbClr val="2F8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600">
                <a:solidFill>
                  <a:schemeClr val="bg1"/>
                </a:solidFill>
                <a:latin typeface="Meiryo UI" panose="020B0604030504040204" pitchFamily="50" charset="-128"/>
                <a:ea typeface="Meiryo UI" panose="020B0604030504040204" pitchFamily="50" charset="-128"/>
              </a:rPr>
              <a:t>共同研究開発</a:t>
            </a:r>
            <a:endParaRPr kumimoji="1" lang="en-US" altLang="ja-JP" sz="600">
              <a:solidFill>
                <a:schemeClr val="bg1"/>
              </a:solidFill>
              <a:latin typeface="Meiryo UI" panose="020B0604030504040204" pitchFamily="50" charset="-128"/>
              <a:ea typeface="Meiryo UI" panose="020B0604030504040204" pitchFamily="50" charset="-128"/>
            </a:endParaRPr>
          </a:p>
        </p:txBody>
      </p:sp>
      <p:sp>
        <p:nvSpPr>
          <p:cNvPr id="18" name="Title 1">
            <a:extLst>
              <a:ext uri="{FF2B5EF4-FFF2-40B4-BE49-F238E27FC236}">
                <a16:creationId xmlns:a16="http://schemas.microsoft.com/office/drawing/2014/main" id="{B72728D7-EFF0-4BB9-0E3B-FD8C26F28B05}"/>
              </a:ext>
            </a:extLst>
          </p:cNvPr>
          <p:cNvSpPr txBox="1">
            <a:spLocks/>
          </p:cNvSpPr>
          <p:nvPr/>
        </p:nvSpPr>
        <p:spPr>
          <a:xfrm>
            <a:off x="11136922" y="-1626"/>
            <a:ext cx="1055077" cy="230551"/>
          </a:xfrm>
          <a:prstGeom prst="rect">
            <a:avLst/>
          </a:prstGeom>
          <a:solidFill>
            <a:srgbClr val="0070C0"/>
          </a:solidFill>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ja-JP" altLang="en-US" sz="1400">
                <a:solidFill>
                  <a:schemeClr val="bg1"/>
                </a:solidFill>
              </a:rPr>
              <a:t>大企業等</a:t>
            </a:r>
          </a:p>
        </p:txBody>
      </p:sp>
      <p:sp>
        <p:nvSpPr>
          <p:cNvPr id="21" name="Title 1">
            <a:extLst>
              <a:ext uri="{FF2B5EF4-FFF2-40B4-BE49-F238E27FC236}">
                <a16:creationId xmlns:a16="http://schemas.microsoft.com/office/drawing/2014/main" id="{CA2DBB8E-0053-3A5B-B5F2-DE9440457517}"/>
              </a:ext>
            </a:extLst>
          </p:cNvPr>
          <p:cNvSpPr txBox="1">
            <a:spLocks/>
          </p:cNvSpPr>
          <p:nvPr/>
        </p:nvSpPr>
        <p:spPr>
          <a:xfrm>
            <a:off x="11136922" y="228925"/>
            <a:ext cx="1055077" cy="230551"/>
          </a:xfrm>
          <a:prstGeom prst="rect">
            <a:avLst/>
          </a:prstGeom>
          <a:solidFill>
            <a:schemeClr val="bg2"/>
          </a:solidFill>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ja-JP" altLang="en-US" sz="1400">
                <a:solidFill>
                  <a:schemeClr val="bg1"/>
                </a:solidFill>
              </a:rPr>
              <a:t>スタートアップ</a:t>
            </a:r>
          </a:p>
        </p:txBody>
      </p:sp>
      <p:sp>
        <p:nvSpPr>
          <p:cNvPr id="23" name="Title 6">
            <a:extLst>
              <a:ext uri="{FF2B5EF4-FFF2-40B4-BE49-F238E27FC236}">
                <a16:creationId xmlns:a16="http://schemas.microsoft.com/office/drawing/2014/main" id="{074F92F2-8246-1F2A-8CB4-42FE9FFF3D58}"/>
              </a:ext>
            </a:extLst>
          </p:cNvPr>
          <p:cNvSpPr txBox="1">
            <a:spLocks/>
          </p:cNvSpPr>
          <p:nvPr/>
        </p:nvSpPr>
        <p:spPr bwMode="blackWhite">
          <a:xfrm>
            <a:off x="263525" y="773418"/>
            <a:ext cx="11652241" cy="3592504"/>
          </a:xfrm>
          <a:prstGeom prst="rect">
            <a:avLst/>
          </a:prstGeom>
        </p:spPr>
        <p:txBody>
          <a:bodyPr vert="horz" wrap="square" lIns="72000" tIns="72000" rIns="72000" bIns="72000" rtlCol="0" anchor="t">
            <a:sp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216000" indent="-144000">
              <a:lnSpc>
                <a:spcPct val="100000"/>
              </a:lnSpc>
              <a:spcBef>
                <a:spcPts val="0"/>
              </a:spcBef>
              <a:buFont typeface="Arial" panose="020B0604020202020204" pitchFamily="34" charset="0"/>
              <a:buChar char="•"/>
            </a:pPr>
            <a:r>
              <a:rPr kumimoji="1" lang="ja-JP" altLang="en-US" sz="1400" dirty="0">
                <a:solidFill>
                  <a:srgbClr val="0066FF"/>
                </a:solidFill>
              </a:rPr>
              <a:t>本事業終了後、初回の調達・購買が実行された</a:t>
            </a:r>
            <a:r>
              <a:rPr kumimoji="1" lang="ja-JP" altLang="en-US" sz="1400" b="1" u="sng" dirty="0">
                <a:solidFill>
                  <a:srgbClr val="0066FF"/>
                </a:solidFill>
              </a:rPr>
              <a:t>後に大企業等に波及的・長期的に生じる効果</a:t>
            </a:r>
            <a:r>
              <a:rPr kumimoji="1" lang="ja-JP" altLang="en-US" sz="1400" dirty="0">
                <a:solidFill>
                  <a:srgbClr val="0066FF"/>
                </a:solidFill>
              </a:rPr>
              <a:t>、</a:t>
            </a:r>
            <a:r>
              <a:rPr kumimoji="1" lang="ja-JP" altLang="en-US" sz="1400" b="1" u="sng" dirty="0">
                <a:solidFill>
                  <a:srgbClr val="0066FF"/>
                </a:solidFill>
              </a:rPr>
              <a:t>左記効果の業界ベンチマーク比較</a:t>
            </a:r>
            <a:r>
              <a:rPr kumimoji="1" lang="ja-JP" altLang="en-US" sz="1400" dirty="0">
                <a:solidFill>
                  <a:srgbClr val="0066FF"/>
                </a:solidFill>
              </a:rPr>
              <a:t>（業界平均と比較した調達・購買のスピード及び革新性</a:t>
            </a:r>
            <a:r>
              <a:rPr kumimoji="1" lang="en-US" altLang="ja-JP" sz="1400" baseline="30000" dirty="0">
                <a:solidFill>
                  <a:srgbClr val="0066FF"/>
                </a:solidFill>
              </a:rPr>
              <a:t>※</a:t>
            </a:r>
            <a:r>
              <a:rPr kumimoji="1" lang="ja-JP" altLang="en-US" sz="1400" baseline="30000" dirty="0">
                <a:solidFill>
                  <a:srgbClr val="0066FF"/>
                </a:solidFill>
              </a:rPr>
              <a:t>１</a:t>
            </a:r>
            <a:r>
              <a:rPr kumimoji="1" lang="ja-JP" altLang="en-US" sz="1400" dirty="0">
                <a:solidFill>
                  <a:srgbClr val="0066FF"/>
                </a:solidFill>
              </a:rPr>
              <a:t>等）をできる限り具体的</a:t>
            </a:r>
            <a:r>
              <a:rPr kumimoji="1" lang="en-US" altLang="ja-JP" sz="1400" baseline="30000" dirty="0">
                <a:solidFill>
                  <a:srgbClr val="0066FF"/>
                </a:solidFill>
              </a:rPr>
              <a:t>※</a:t>
            </a:r>
            <a:r>
              <a:rPr kumimoji="1" lang="ja-JP" altLang="en-US" sz="1400" baseline="30000" dirty="0">
                <a:solidFill>
                  <a:srgbClr val="0066FF"/>
                </a:solidFill>
              </a:rPr>
              <a:t>２</a:t>
            </a:r>
            <a:r>
              <a:rPr kumimoji="1" lang="ja-JP" altLang="en-US" sz="1400" dirty="0">
                <a:solidFill>
                  <a:srgbClr val="0066FF"/>
                </a:solidFill>
              </a:rPr>
              <a:t>に記載してください。</a:t>
            </a:r>
            <a:br>
              <a:rPr kumimoji="1" lang="en-US" altLang="ja-JP" sz="1400" dirty="0">
                <a:solidFill>
                  <a:srgbClr val="0066FF"/>
                </a:solidFill>
              </a:rPr>
            </a:br>
            <a:r>
              <a:rPr kumimoji="1" lang="en-US" altLang="ja-JP" sz="1400" dirty="0">
                <a:solidFill>
                  <a:srgbClr val="0066FF"/>
                </a:solidFill>
              </a:rPr>
              <a:t>※</a:t>
            </a:r>
            <a:r>
              <a:rPr kumimoji="1" lang="ja-JP" altLang="en-US" sz="1400" dirty="0">
                <a:solidFill>
                  <a:srgbClr val="0066FF"/>
                </a:solidFill>
              </a:rPr>
              <a:t>１：既存の取り組みと類似したものか、これまでにはない新たな取り組みであるか等が分かるようにしてください。</a:t>
            </a:r>
            <a:br>
              <a:rPr kumimoji="1" lang="en-US" altLang="ja-JP" sz="1400" dirty="0">
                <a:solidFill>
                  <a:srgbClr val="0066FF"/>
                </a:solidFill>
              </a:rPr>
            </a:br>
            <a:r>
              <a:rPr kumimoji="1" lang="en-US" altLang="ja-JP" sz="1400" dirty="0">
                <a:solidFill>
                  <a:srgbClr val="0066FF"/>
                </a:solidFill>
              </a:rPr>
              <a:t>※</a:t>
            </a:r>
            <a:r>
              <a:rPr kumimoji="1" lang="ja-JP" altLang="en-US" sz="1400" dirty="0">
                <a:solidFill>
                  <a:srgbClr val="0066FF"/>
                </a:solidFill>
              </a:rPr>
              <a:t>２：共同提案者であるスタートアップに公開できる範囲の情報で構いません。</a:t>
            </a:r>
            <a:endParaRPr kumimoji="1" lang="en-US" altLang="ja-JP" sz="1400" dirty="0">
              <a:solidFill>
                <a:srgbClr val="0066FF"/>
              </a:solidFill>
            </a:endParaRPr>
          </a:p>
          <a:p>
            <a:pPr marL="216000" indent="-144000">
              <a:lnSpc>
                <a:spcPct val="100000"/>
              </a:lnSpc>
              <a:spcBef>
                <a:spcPts val="0"/>
              </a:spcBef>
              <a:buFont typeface="Arial" panose="020B0604020202020204" pitchFamily="34" charset="0"/>
              <a:buChar char="•"/>
            </a:pPr>
            <a:r>
              <a:rPr kumimoji="1" lang="ja-JP" altLang="en-US" sz="1400" dirty="0">
                <a:solidFill>
                  <a:srgbClr val="0066FF"/>
                </a:solidFill>
              </a:rPr>
              <a:t>必要に応じて図・表等を挿入してください。</a:t>
            </a:r>
          </a:p>
          <a:p>
            <a:pPr marL="216000" indent="-144000">
              <a:lnSpc>
                <a:spcPct val="100000"/>
              </a:lnSpc>
              <a:spcBef>
                <a:spcPts val="0"/>
              </a:spcBef>
              <a:buFont typeface="Arial" panose="020B0604020202020204" pitchFamily="34" charset="0"/>
              <a:buChar char="•"/>
            </a:pPr>
            <a:endParaRPr kumimoji="1" lang="ja-JP" altLang="en-US" sz="1400" dirty="0">
              <a:solidFill>
                <a:srgbClr val="0066FF"/>
              </a:solidFill>
            </a:endParaRPr>
          </a:p>
          <a:p>
            <a:pPr marL="72000">
              <a:lnSpc>
                <a:spcPct val="100000"/>
              </a:lnSpc>
              <a:spcBef>
                <a:spcPts val="0"/>
              </a:spcBef>
            </a:pPr>
            <a:r>
              <a:rPr kumimoji="1" lang="ja-JP" altLang="en-US" sz="1400" dirty="0">
                <a:solidFill>
                  <a:srgbClr val="0066FF"/>
                </a:solidFill>
              </a:rPr>
              <a:t>　　例：（</a:t>
            </a:r>
            <a:r>
              <a:rPr kumimoji="1" lang="en-US" altLang="ja-JP" sz="1400" dirty="0">
                <a:solidFill>
                  <a:srgbClr val="0066FF"/>
                </a:solidFill>
              </a:rPr>
              <a:t>XX</a:t>
            </a:r>
            <a:r>
              <a:rPr kumimoji="1" lang="ja-JP" altLang="en-US" sz="1400" dirty="0">
                <a:solidFill>
                  <a:srgbClr val="0066FF"/>
                </a:solidFill>
              </a:rPr>
              <a:t>の取り組みで</a:t>
            </a:r>
            <a:r>
              <a:rPr kumimoji="1" lang="en-US" altLang="ja-JP" sz="1400" dirty="0">
                <a:solidFill>
                  <a:srgbClr val="0066FF"/>
                </a:solidFill>
              </a:rPr>
              <a:t>YY</a:t>
            </a:r>
            <a:r>
              <a:rPr kumimoji="1" lang="ja-JP" altLang="en-US" sz="1400" dirty="0">
                <a:solidFill>
                  <a:srgbClr val="0066FF"/>
                </a:solidFill>
              </a:rPr>
              <a:t>の波及効果を得るには、一般的に業界平均の〇〇年を要するが、本事業では〇年で</a:t>
            </a:r>
            <a:r>
              <a:rPr kumimoji="1" lang="en-US" altLang="ja-JP" sz="1400" dirty="0">
                <a:solidFill>
                  <a:srgbClr val="0066FF"/>
                </a:solidFill>
              </a:rPr>
              <a:t>YY</a:t>
            </a:r>
            <a:r>
              <a:rPr kumimoji="1" lang="ja-JP" altLang="en-US" sz="1400" dirty="0">
                <a:solidFill>
                  <a:srgbClr val="0066FF"/>
                </a:solidFill>
              </a:rPr>
              <a:t>の波及効果を実現することができる。</a:t>
            </a:r>
            <a:br>
              <a:rPr kumimoji="1" lang="en-US" altLang="ja-JP" sz="1400" dirty="0">
                <a:solidFill>
                  <a:srgbClr val="0066FF"/>
                </a:solidFill>
              </a:rPr>
            </a:br>
            <a:r>
              <a:rPr kumimoji="1" lang="ja-JP" altLang="en-US" sz="1400" dirty="0">
                <a:solidFill>
                  <a:srgbClr val="0066FF"/>
                </a:solidFill>
              </a:rPr>
              <a:t>　　　　　　</a:t>
            </a:r>
            <a:r>
              <a:rPr kumimoji="1" lang="en-US" altLang="ja-JP" sz="1400" dirty="0">
                <a:solidFill>
                  <a:srgbClr val="0066FF"/>
                </a:solidFill>
              </a:rPr>
              <a:t>ZZ</a:t>
            </a:r>
            <a:r>
              <a:rPr kumimoji="1" lang="ja-JP" altLang="en-US" sz="1400" dirty="0">
                <a:solidFill>
                  <a:srgbClr val="0066FF"/>
                </a:solidFill>
              </a:rPr>
              <a:t>の商用化は業界で初の試みであり、この事業の成功によって、自社が有する他製品に他社よりも早く広範囲に</a:t>
            </a:r>
            <a:r>
              <a:rPr kumimoji="1" lang="en-US" altLang="ja-JP" sz="1400" dirty="0">
                <a:solidFill>
                  <a:srgbClr val="0066FF"/>
                </a:solidFill>
              </a:rPr>
              <a:t>ZZ</a:t>
            </a:r>
            <a:r>
              <a:rPr kumimoji="1" lang="ja-JP" altLang="en-US" sz="1400" dirty="0">
                <a:solidFill>
                  <a:srgbClr val="0066FF"/>
                </a:solidFill>
              </a:rPr>
              <a:t>を組み込むことができるようになる。）</a:t>
            </a:r>
            <a:br>
              <a:rPr kumimoji="1" lang="en-US" altLang="ja-JP" sz="1400" dirty="0">
                <a:solidFill>
                  <a:srgbClr val="0066FF"/>
                </a:solidFill>
              </a:rPr>
            </a:br>
            <a:br>
              <a:rPr kumimoji="1" lang="en-US" altLang="ja-JP" sz="1400" dirty="0">
                <a:solidFill>
                  <a:srgbClr val="0066FF"/>
                </a:solidFill>
              </a:rPr>
            </a:br>
            <a:r>
              <a:rPr kumimoji="1" lang="ja-JP" altLang="en-US" sz="1400" dirty="0">
                <a:solidFill>
                  <a:srgbClr val="0066FF"/>
                </a:solidFill>
              </a:rPr>
              <a:t>　　参考（想定される波及的・長期的に生じる効果）：</a:t>
            </a:r>
            <a:endParaRPr kumimoji="1" lang="en-US" altLang="ja-JP" sz="1400" dirty="0">
              <a:solidFill>
                <a:srgbClr val="0066FF"/>
              </a:solidFill>
            </a:endParaRPr>
          </a:p>
          <a:p>
            <a:pPr marL="792000" indent="-216000">
              <a:lnSpc>
                <a:spcPct val="100000"/>
              </a:lnSpc>
              <a:spcBef>
                <a:spcPts val="0"/>
              </a:spcBef>
              <a:buFont typeface="Arial" panose="020B0604020202020204" pitchFamily="34" charset="0"/>
              <a:buChar char="•"/>
            </a:pPr>
            <a:r>
              <a:rPr kumimoji="1" lang="ja-JP" altLang="en-US" sz="1400" dirty="0">
                <a:solidFill>
                  <a:srgbClr val="0066FF"/>
                </a:solidFill>
              </a:rPr>
              <a:t>初回の調達・購買をきっかけに</a:t>
            </a:r>
            <a:r>
              <a:rPr kumimoji="1" lang="en-US" altLang="ja-JP" sz="1400" dirty="0">
                <a:solidFill>
                  <a:srgbClr val="0066FF"/>
                </a:solidFill>
              </a:rPr>
              <a:t>X</a:t>
            </a:r>
            <a:r>
              <a:rPr kumimoji="1" lang="ja-JP" altLang="en-US" sz="1400" dirty="0">
                <a:solidFill>
                  <a:srgbClr val="0066FF"/>
                </a:solidFill>
              </a:rPr>
              <a:t>年後により多量（</a:t>
            </a:r>
            <a:r>
              <a:rPr kumimoji="1" lang="en-US" altLang="ja-JP" sz="1400" dirty="0">
                <a:solidFill>
                  <a:srgbClr val="0066FF"/>
                </a:solidFill>
              </a:rPr>
              <a:t>XX</a:t>
            </a:r>
            <a:r>
              <a:rPr kumimoji="1" lang="ja-JP" altLang="en-US" sz="1400" dirty="0">
                <a:solidFill>
                  <a:srgbClr val="0066FF"/>
                </a:solidFill>
              </a:rPr>
              <a:t>ロット）の調達・購買を実行したことによって生じる経済効果</a:t>
            </a:r>
            <a:endParaRPr kumimoji="1" lang="en-US" altLang="ja-JP" sz="1400" dirty="0">
              <a:solidFill>
                <a:srgbClr val="0066FF"/>
              </a:solidFill>
            </a:endParaRPr>
          </a:p>
          <a:p>
            <a:pPr marL="792000" indent="-216000">
              <a:lnSpc>
                <a:spcPct val="100000"/>
              </a:lnSpc>
              <a:spcBef>
                <a:spcPts val="0"/>
              </a:spcBef>
              <a:buFont typeface="Arial" panose="020B0604020202020204" pitchFamily="34" charset="0"/>
              <a:buChar char="•"/>
            </a:pPr>
            <a:r>
              <a:rPr kumimoji="1" lang="ja-JP" altLang="en-US" sz="1400" dirty="0">
                <a:solidFill>
                  <a:srgbClr val="0066FF"/>
                </a:solidFill>
              </a:rPr>
              <a:t>スタートアップ製品の調達・購買実績をつくったことにより、対外・対内的に後続の調達・購買がやりやすくなる等の効果</a:t>
            </a:r>
            <a:endParaRPr kumimoji="1" lang="en-US" altLang="ja-JP" sz="1400" dirty="0">
              <a:solidFill>
                <a:srgbClr val="0066FF"/>
              </a:solidFill>
            </a:endParaRPr>
          </a:p>
          <a:p>
            <a:pPr marL="792000" indent="-216000">
              <a:lnSpc>
                <a:spcPct val="100000"/>
              </a:lnSpc>
              <a:spcBef>
                <a:spcPts val="0"/>
              </a:spcBef>
              <a:buFont typeface="Arial" panose="020B0604020202020204" pitchFamily="34" charset="0"/>
              <a:buChar char="•"/>
            </a:pPr>
            <a:r>
              <a:rPr kumimoji="1" lang="en-US" altLang="ja-JP" sz="1400" dirty="0">
                <a:solidFill>
                  <a:srgbClr val="0066FF"/>
                </a:solidFill>
              </a:rPr>
              <a:t>VCM</a:t>
            </a:r>
            <a:r>
              <a:rPr kumimoji="1" lang="ja-JP" altLang="en-US" sz="1400" dirty="0">
                <a:solidFill>
                  <a:srgbClr val="0066FF"/>
                </a:solidFill>
              </a:rPr>
              <a:t>の取り組み実績に関する対外的な広報効果</a:t>
            </a:r>
            <a:endParaRPr kumimoji="1" lang="en-US" altLang="ja-JP" sz="1400" dirty="0">
              <a:solidFill>
                <a:srgbClr val="0066FF"/>
              </a:solidFill>
            </a:endParaRPr>
          </a:p>
          <a:p>
            <a:pPr marL="792000" indent="-216000">
              <a:lnSpc>
                <a:spcPct val="100000"/>
              </a:lnSpc>
              <a:spcBef>
                <a:spcPts val="0"/>
              </a:spcBef>
              <a:buFont typeface="Arial" panose="020B0604020202020204" pitchFamily="34" charset="0"/>
              <a:buChar char="•"/>
            </a:pPr>
            <a:r>
              <a:rPr kumimoji="1" lang="en-US" altLang="ja-JP" sz="1400" dirty="0">
                <a:solidFill>
                  <a:srgbClr val="0066FF"/>
                </a:solidFill>
              </a:rPr>
              <a:t>XX</a:t>
            </a:r>
            <a:r>
              <a:rPr kumimoji="1" lang="ja-JP" altLang="en-US" sz="1400" dirty="0">
                <a:solidFill>
                  <a:srgbClr val="0066FF"/>
                </a:solidFill>
              </a:rPr>
              <a:t>分野における世界初</a:t>
            </a:r>
            <a:r>
              <a:rPr kumimoji="1" lang="en-US" altLang="ja-JP" sz="1400" dirty="0">
                <a:solidFill>
                  <a:srgbClr val="0066FF"/>
                </a:solidFill>
              </a:rPr>
              <a:t>/</a:t>
            </a:r>
            <a:r>
              <a:rPr kumimoji="1" lang="ja-JP" altLang="en-US" sz="1400" dirty="0">
                <a:solidFill>
                  <a:srgbClr val="0066FF"/>
                </a:solidFill>
              </a:rPr>
              <a:t>世界最先端の取り組み</a:t>
            </a:r>
            <a:r>
              <a:rPr kumimoji="1" lang="en-US" altLang="ja-JP" sz="1400" dirty="0">
                <a:solidFill>
                  <a:srgbClr val="0066FF"/>
                </a:solidFill>
              </a:rPr>
              <a:t>YY</a:t>
            </a:r>
            <a:r>
              <a:rPr kumimoji="1" lang="ja-JP" altLang="en-US" sz="1400" dirty="0">
                <a:solidFill>
                  <a:srgbClr val="0066FF"/>
                </a:solidFill>
              </a:rPr>
              <a:t>を行うことによる日本国としての競争力獲得等</a:t>
            </a:r>
            <a:endParaRPr kumimoji="1" lang="en-US" altLang="ja-JP" sz="1400" dirty="0">
              <a:solidFill>
                <a:srgbClr val="0066FF"/>
              </a:solidFill>
            </a:endParaRPr>
          </a:p>
          <a:p>
            <a:pPr marL="792000" indent="-216000">
              <a:lnSpc>
                <a:spcPct val="100000"/>
              </a:lnSpc>
              <a:spcBef>
                <a:spcPts val="0"/>
              </a:spcBef>
              <a:buFont typeface="Arial" panose="020B0604020202020204" pitchFamily="34" charset="0"/>
              <a:buChar char="•"/>
            </a:pPr>
            <a:r>
              <a:rPr kumimoji="1" lang="ja-JP" altLang="en-US" sz="1400" dirty="0">
                <a:solidFill>
                  <a:srgbClr val="0066FF"/>
                </a:solidFill>
              </a:rPr>
              <a:t>調達購買によって</a:t>
            </a:r>
            <a:r>
              <a:rPr kumimoji="1" lang="en-US" altLang="ja-JP" sz="1400" dirty="0">
                <a:solidFill>
                  <a:srgbClr val="0066FF"/>
                </a:solidFill>
              </a:rPr>
              <a:t>XX</a:t>
            </a:r>
            <a:r>
              <a:rPr kumimoji="1" lang="ja-JP" altLang="en-US" sz="1400" dirty="0">
                <a:solidFill>
                  <a:srgbClr val="0066FF"/>
                </a:solidFill>
              </a:rPr>
              <a:t>が実行されることによる社会貢献</a:t>
            </a:r>
          </a:p>
          <a:p>
            <a:pPr marL="216000" indent="-144000">
              <a:lnSpc>
                <a:spcPct val="100000"/>
              </a:lnSpc>
              <a:spcBef>
                <a:spcPts val="0"/>
              </a:spcBef>
              <a:buFont typeface="Arial" panose="020B0604020202020204" pitchFamily="34" charset="0"/>
              <a:buChar char="•"/>
            </a:pPr>
            <a:endParaRPr kumimoji="1" lang="ja-JP" altLang="en-US" sz="1400" dirty="0">
              <a:solidFill>
                <a:srgbClr val="0066FF"/>
              </a:solidFill>
            </a:endParaRPr>
          </a:p>
        </p:txBody>
      </p:sp>
      <p:sp>
        <p:nvSpPr>
          <p:cNvPr id="7" name="矢印: 五方向 6">
            <a:extLst>
              <a:ext uri="{FF2B5EF4-FFF2-40B4-BE49-F238E27FC236}">
                <a16:creationId xmlns:a16="http://schemas.microsoft.com/office/drawing/2014/main" id="{CE9DB68D-6ACB-E131-C96A-66597523E25E}"/>
              </a:ext>
            </a:extLst>
          </p:cNvPr>
          <p:cNvSpPr/>
          <p:nvPr/>
        </p:nvSpPr>
        <p:spPr>
          <a:xfrm>
            <a:off x="4442997"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600">
                <a:solidFill>
                  <a:schemeClr val="tx1">
                    <a:lumMod val="85000"/>
                    <a:lumOff val="15000"/>
                  </a:schemeClr>
                </a:solidFill>
                <a:latin typeface="Meiryo UI" panose="020B0604030504040204" pitchFamily="50" charset="-128"/>
                <a:ea typeface="Meiryo UI" panose="020B0604030504040204" pitchFamily="50" charset="-128"/>
              </a:rPr>
              <a:t>スタートアップ</a:t>
            </a:r>
            <a:endParaRPr kumimoji="1" lang="en-US" altLang="ja-JP" sz="600">
              <a:solidFill>
                <a:schemeClr val="tx1">
                  <a:lumMod val="85000"/>
                  <a:lumOff val="15000"/>
                </a:schemeClr>
              </a:solidFill>
              <a:latin typeface="Meiryo UI" panose="020B0604030504040204" pitchFamily="50" charset="-128"/>
              <a:ea typeface="Meiryo UI" panose="020B0604030504040204" pitchFamily="50" charset="-128"/>
            </a:endParaRPr>
          </a:p>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探索</a:t>
            </a:r>
          </a:p>
        </p:txBody>
      </p:sp>
      <p:sp>
        <p:nvSpPr>
          <p:cNvPr id="13" name="正方形/長方形 12">
            <a:extLst>
              <a:ext uri="{FF2B5EF4-FFF2-40B4-BE49-F238E27FC236}">
                <a16:creationId xmlns:a16="http://schemas.microsoft.com/office/drawing/2014/main" id="{0ADC8FC5-D874-6AC4-AF38-C97A1EE1929F}"/>
              </a:ext>
            </a:extLst>
          </p:cNvPr>
          <p:cNvSpPr/>
          <p:nvPr/>
        </p:nvSpPr>
        <p:spPr>
          <a:xfrm>
            <a:off x="1119452" y="4689232"/>
            <a:ext cx="9601360" cy="1828252"/>
          </a:xfrm>
          <a:prstGeom prst="rect">
            <a:avLst/>
          </a:prstGeom>
          <a:solidFill>
            <a:schemeClr val="tx2">
              <a:lumMod val="20000"/>
              <a:lumOff val="80000"/>
            </a:schemeClr>
          </a:solidFill>
          <a:ln w="12700" cap="rnd" cmpd="sng" algn="ctr">
            <a:solidFill>
              <a:srgbClr val="2F83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400">
                <a:solidFill>
                  <a:srgbClr val="2F83FF"/>
                </a:solidFill>
                <a:latin typeface="Meiryo UI" panose="020B0604030504040204" pitchFamily="50" charset="-128"/>
                <a:ea typeface="Meiryo UI" panose="020B0604030504040204" pitchFamily="50" charset="-128"/>
              </a:rPr>
              <a:t>作成ガイドに記載したルールに則って作成してください</a:t>
            </a:r>
            <a:endParaRPr kumimoji="1" lang="en-US" altLang="ja-JP" sz="2400">
              <a:solidFill>
                <a:srgbClr val="2F83FF"/>
              </a:solidFill>
              <a:latin typeface="Meiryo UI" panose="020B0604030504040204" pitchFamily="50" charset="-128"/>
              <a:ea typeface="Meiryo UI" panose="020B0604030504040204" pitchFamily="50" charset="-128"/>
            </a:endParaRPr>
          </a:p>
          <a:p>
            <a:pPr algn="ctr"/>
            <a:r>
              <a:rPr kumimoji="1" lang="ja-JP" altLang="en-US" sz="2400">
                <a:solidFill>
                  <a:srgbClr val="2F83FF"/>
                </a:solidFill>
                <a:latin typeface="Meiryo UI" panose="020B0604030504040204" pitchFamily="50" charset="-128"/>
                <a:ea typeface="Meiryo UI" panose="020B0604030504040204" pitchFamily="50" charset="-128"/>
              </a:rPr>
              <a:t>箇条書き等で項目を列挙する場合は、番号を振る等、分かりやすくしてください</a:t>
            </a:r>
            <a:endParaRPr kumimoji="1" lang="en-US" altLang="ja-JP" sz="2400">
              <a:solidFill>
                <a:srgbClr val="2F83FF"/>
              </a:solidFill>
              <a:latin typeface="Meiryo UI" panose="020B0604030504040204" pitchFamily="50" charset="-128"/>
              <a:ea typeface="Meiryo UI" panose="020B0604030504040204" pitchFamily="50" charset="-128"/>
            </a:endParaRPr>
          </a:p>
          <a:p>
            <a:pPr algn="ctr"/>
            <a:r>
              <a:rPr kumimoji="1" lang="ja-JP" altLang="en-US" sz="2400">
                <a:solidFill>
                  <a:srgbClr val="2F83FF"/>
                </a:solidFill>
                <a:latin typeface="Meiryo UI" panose="020B0604030504040204" pitchFamily="50" charset="-128"/>
                <a:ea typeface="Meiryo UI" panose="020B0604030504040204" pitchFamily="50" charset="-128"/>
              </a:rPr>
              <a:t>特に、フォントサイズは</a:t>
            </a:r>
            <a:r>
              <a:rPr kumimoji="1" lang="en-US" altLang="ja-JP" sz="2400">
                <a:solidFill>
                  <a:srgbClr val="2F83FF"/>
                </a:solidFill>
                <a:latin typeface="Meiryo UI" panose="020B0604030504040204" pitchFamily="50" charset="-128"/>
                <a:ea typeface="Meiryo UI" panose="020B0604030504040204" pitchFamily="50" charset="-128"/>
              </a:rPr>
              <a:t>11pt</a:t>
            </a:r>
            <a:r>
              <a:rPr kumimoji="1" lang="ja-JP" altLang="en-US" sz="2400">
                <a:solidFill>
                  <a:srgbClr val="2F83FF"/>
                </a:solidFill>
                <a:latin typeface="Meiryo UI" panose="020B0604030504040204" pitchFamily="50" charset="-128"/>
                <a:ea typeface="Meiryo UI" panose="020B0604030504040204" pitchFamily="50" charset="-128"/>
              </a:rPr>
              <a:t>以上を目安に記載してください</a:t>
            </a:r>
          </a:p>
        </p:txBody>
      </p:sp>
    </p:spTree>
    <p:extLst>
      <p:ext uri="{BB962C8B-B14F-4D97-AF65-F5344CB8AC3E}">
        <p14:creationId xmlns:p14="http://schemas.microsoft.com/office/powerpoint/2010/main" val="34667836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947996-1790-1429-2106-7CE78731D621}"/>
            </a:ext>
          </a:extLst>
        </p:cNvPr>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8AAA1661-510F-72E9-522B-BB50E8BEFACD}"/>
              </a:ext>
            </a:extLst>
          </p:cNvPr>
          <p:cNvSpPr>
            <a:spLocks noGrp="1"/>
          </p:cNvSpPr>
          <p:nvPr>
            <p:ph type="ftr" sz="quarter" idx="10"/>
          </p:nvPr>
        </p:nvSpPr>
        <p:spPr/>
        <p:txBody>
          <a:bodyPr/>
          <a:lstStyle/>
          <a:p>
            <a:r>
              <a:rPr kumimoji="1" lang="en-US" altLang="ja-JP">
                <a:latin typeface="Meiryo UI" panose="020B0604030504040204" pitchFamily="50" charset="-128"/>
                <a:ea typeface="Meiryo UI" panose="020B0604030504040204" pitchFamily="50" charset="-128"/>
              </a:rPr>
              <a:t>NEDO</a:t>
            </a:r>
            <a:r>
              <a:rPr kumimoji="1" lang="ja-JP" altLang="en-US">
                <a:latin typeface="Meiryo UI" panose="020B0604030504040204" pitchFamily="50" charset="-128"/>
                <a:ea typeface="Meiryo UI" panose="020B0604030504040204" pitchFamily="50" charset="-128"/>
              </a:rPr>
              <a:t>　大企業調達事業</a:t>
            </a:r>
            <a:r>
              <a:rPr kumimoji="1" lang="en-US" altLang="ja-JP" err="1">
                <a:latin typeface="Meiryo UI" panose="020B0604030504040204" pitchFamily="50" charset="-128"/>
                <a:ea typeface="Meiryo UI" panose="020B0604030504040204" pitchFamily="50" charset="-128"/>
              </a:rPr>
              <a:t>PoP</a:t>
            </a:r>
            <a:r>
              <a:rPr kumimoji="1" lang="ja-JP" altLang="en-US">
                <a:latin typeface="Meiryo UI" panose="020B0604030504040204" pitchFamily="50" charset="-128"/>
                <a:ea typeface="Meiryo UI" panose="020B0604030504040204" pitchFamily="50" charset="-128"/>
              </a:rPr>
              <a:t>フェーズ／</a:t>
            </a:r>
            <a:r>
              <a:rPr kumimoji="1" lang="en-US" altLang="ja-JP" err="1"/>
              <a:t>GX_PoP</a:t>
            </a:r>
            <a:r>
              <a:rPr kumimoji="1" lang="ja-JP" altLang="ja-JP"/>
              <a:t>フェーズ</a:t>
            </a:r>
            <a:r>
              <a:rPr kumimoji="1" lang="ja-JP" altLang="en-US">
                <a:latin typeface="Meiryo UI" panose="020B0604030504040204" pitchFamily="50" charset="-128"/>
                <a:ea typeface="Meiryo UI" panose="020B0604030504040204" pitchFamily="50" charset="-128"/>
              </a:rPr>
              <a:t>　実施計画書</a:t>
            </a:r>
          </a:p>
        </p:txBody>
      </p:sp>
      <p:sp>
        <p:nvSpPr>
          <p:cNvPr id="3" name="スライド番号プレースホルダー 2">
            <a:extLst>
              <a:ext uri="{FF2B5EF4-FFF2-40B4-BE49-F238E27FC236}">
                <a16:creationId xmlns:a16="http://schemas.microsoft.com/office/drawing/2014/main" id="{71E70749-5B2B-59CF-9E16-31D725B5CC83}"/>
              </a:ext>
            </a:extLst>
          </p:cNvPr>
          <p:cNvSpPr>
            <a:spLocks noGrp="1"/>
          </p:cNvSpPr>
          <p:nvPr>
            <p:ph type="sldNum" sz="quarter" idx="11"/>
          </p:nvPr>
        </p:nvSpPr>
        <p:spPr/>
        <p:txBody>
          <a:bodyPr/>
          <a:lstStyle/>
          <a:p>
            <a:fld id="{DD7D37CF-FD62-4E77-99E3-C43766B7946D}" type="slidenum">
              <a:rPr kumimoji="1" lang="ja-JP" altLang="en-US" smtClean="0"/>
              <a:pPr/>
              <a:t>14</a:t>
            </a:fld>
            <a:endParaRPr kumimoji="1" lang="ja-JP" altLang="en-US"/>
          </a:p>
        </p:txBody>
      </p:sp>
      <p:sp>
        <p:nvSpPr>
          <p:cNvPr id="8" name="タイトル 7">
            <a:extLst>
              <a:ext uri="{FF2B5EF4-FFF2-40B4-BE49-F238E27FC236}">
                <a16:creationId xmlns:a16="http://schemas.microsoft.com/office/drawing/2014/main" id="{1782905C-A9BE-9B91-C857-D4BEBF273B48}"/>
              </a:ext>
            </a:extLst>
          </p:cNvPr>
          <p:cNvSpPr>
            <a:spLocks noGrp="1"/>
          </p:cNvSpPr>
          <p:nvPr>
            <p:ph type="title"/>
          </p:nvPr>
        </p:nvSpPr>
        <p:spPr/>
        <p:txBody>
          <a:bodyPr/>
          <a:lstStyle/>
          <a:p>
            <a:r>
              <a:rPr lang="en-US" altLang="ja-JP" dirty="0"/>
              <a:t>5-3. </a:t>
            </a:r>
            <a:r>
              <a:rPr lang="ja-JP" altLang="en-US" dirty="0"/>
              <a:t>調達・購買によるインパクト（スタートアップ）｜短期</a:t>
            </a:r>
          </a:p>
        </p:txBody>
      </p:sp>
      <p:cxnSp>
        <p:nvCxnSpPr>
          <p:cNvPr id="4" name="直線コネクタ 3">
            <a:extLst>
              <a:ext uri="{FF2B5EF4-FFF2-40B4-BE49-F238E27FC236}">
                <a16:creationId xmlns:a16="http://schemas.microsoft.com/office/drawing/2014/main" id="{49E0FCDD-4458-EC57-1F2E-E900967B4E40}"/>
              </a:ext>
            </a:extLst>
          </p:cNvPr>
          <p:cNvCxnSpPr>
            <a:cxnSpLocks/>
          </p:cNvCxnSpPr>
          <p:nvPr/>
        </p:nvCxnSpPr>
        <p:spPr>
          <a:xfrm>
            <a:off x="263525" y="765175"/>
            <a:ext cx="1166495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6" name="Title 1">
            <a:extLst>
              <a:ext uri="{FF2B5EF4-FFF2-40B4-BE49-F238E27FC236}">
                <a16:creationId xmlns:a16="http://schemas.microsoft.com/office/drawing/2014/main" id="{95EBDDCA-8434-F26F-2707-801E66271228}"/>
              </a:ext>
            </a:extLst>
          </p:cNvPr>
          <p:cNvSpPr txBox="1">
            <a:spLocks/>
          </p:cNvSpPr>
          <p:nvPr/>
        </p:nvSpPr>
        <p:spPr>
          <a:xfrm>
            <a:off x="0" y="0"/>
            <a:ext cx="2063552" cy="228925"/>
          </a:xfrm>
          <a:prstGeom prst="rect">
            <a:avLst/>
          </a:prstGeom>
          <a:solidFill>
            <a:schemeClr val="tx1"/>
          </a:solidFill>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en-US" altLang="ja-JP" sz="1400" dirty="0">
                <a:solidFill>
                  <a:schemeClr val="bg1"/>
                </a:solidFill>
              </a:rPr>
              <a:t>5. </a:t>
            </a:r>
            <a:r>
              <a:rPr kumimoji="1" lang="ja-JP" altLang="en-US" sz="1400" dirty="0">
                <a:solidFill>
                  <a:schemeClr val="bg1"/>
                </a:solidFill>
              </a:rPr>
              <a:t>調達・購買計画</a:t>
            </a:r>
          </a:p>
        </p:txBody>
      </p:sp>
      <p:sp>
        <p:nvSpPr>
          <p:cNvPr id="16" name="矢印: 五方向 15">
            <a:extLst>
              <a:ext uri="{FF2B5EF4-FFF2-40B4-BE49-F238E27FC236}">
                <a16:creationId xmlns:a16="http://schemas.microsoft.com/office/drawing/2014/main" id="{DB5FAEF1-033D-000F-1A9C-6B9CB799046D}"/>
              </a:ext>
            </a:extLst>
          </p:cNvPr>
          <p:cNvSpPr/>
          <p:nvPr/>
        </p:nvSpPr>
        <p:spPr>
          <a:xfrm>
            <a:off x="2908734"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会社戦略</a:t>
            </a:r>
          </a:p>
        </p:txBody>
      </p:sp>
      <p:sp>
        <p:nvSpPr>
          <p:cNvPr id="17" name="矢印: 五方向 16">
            <a:extLst>
              <a:ext uri="{FF2B5EF4-FFF2-40B4-BE49-F238E27FC236}">
                <a16:creationId xmlns:a16="http://schemas.microsoft.com/office/drawing/2014/main" id="{111EEA6F-338C-2FBF-93D1-CC7604997C0E}"/>
              </a:ext>
            </a:extLst>
          </p:cNvPr>
          <p:cNvSpPr/>
          <p:nvPr/>
        </p:nvSpPr>
        <p:spPr>
          <a:xfrm>
            <a:off x="3420155"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推進体制</a:t>
            </a:r>
          </a:p>
        </p:txBody>
      </p:sp>
      <p:sp>
        <p:nvSpPr>
          <p:cNvPr id="18" name="矢印: 五方向 17">
            <a:extLst>
              <a:ext uri="{FF2B5EF4-FFF2-40B4-BE49-F238E27FC236}">
                <a16:creationId xmlns:a16="http://schemas.microsoft.com/office/drawing/2014/main" id="{327CDDDA-6E49-E9F9-5FF4-1D46A5269EED}"/>
              </a:ext>
            </a:extLst>
          </p:cNvPr>
          <p:cNvSpPr/>
          <p:nvPr/>
        </p:nvSpPr>
        <p:spPr>
          <a:xfrm>
            <a:off x="3931576"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課題特定</a:t>
            </a:r>
          </a:p>
        </p:txBody>
      </p:sp>
      <p:sp>
        <p:nvSpPr>
          <p:cNvPr id="21" name="矢印: 五方向 20">
            <a:extLst>
              <a:ext uri="{FF2B5EF4-FFF2-40B4-BE49-F238E27FC236}">
                <a16:creationId xmlns:a16="http://schemas.microsoft.com/office/drawing/2014/main" id="{3C454841-DA72-7F0C-E7AB-3645B0F3ECEC}"/>
              </a:ext>
            </a:extLst>
          </p:cNvPr>
          <p:cNvSpPr/>
          <p:nvPr/>
        </p:nvSpPr>
        <p:spPr>
          <a:xfrm>
            <a:off x="2313309" y="-4281"/>
            <a:ext cx="481125" cy="230400"/>
          </a:xfrm>
          <a:prstGeom prst="homePlate">
            <a:avLst>
              <a:gd name="adj" fmla="val 26188"/>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900" b="1">
                <a:solidFill>
                  <a:srgbClr val="575757"/>
                </a:solidFill>
                <a:latin typeface="Meiryo UI" panose="020B0604030504040204" pitchFamily="50" charset="-128"/>
                <a:ea typeface="Meiryo UI" panose="020B0604030504040204" pitchFamily="50" charset="-128"/>
              </a:rPr>
              <a:t>協業プロセス：</a:t>
            </a:r>
          </a:p>
        </p:txBody>
      </p:sp>
      <p:sp>
        <p:nvSpPr>
          <p:cNvPr id="22" name="正方形/長方形 21">
            <a:extLst>
              <a:ext uri="{FF2B5EF4-FFF2-40B4-BE49-F238E27FC236}">
                <a16:creationId xmlns:a16="http://schemas.microsoft.com/office/drawing/2014/main" id="{A544C747-A3AA-4FCE-FB5C-D46BED090D90}"/>
              </a:ext>
            </a:extLst>
          </p:cNvPr>
          <p:cNvSpPr/>
          <p:nvPr/>
        </p:nvSpPr>
        <p:spPr>
          <a:xfrm>
            <a:off x="1119452" y="3905442"/>
            <a:ext cx="9601360" cy="2100344"/>
          </a:xfrm>
          <a:prstGeom prst="rect">
            <a:avLst/>
          </a:prstGeom>
          <a:solidFill>
            <a:schemeClr val="tx2">
              <a:lumMod val="20000"/>
              <a:lumOff val="80000"/>
            </a:schemeClr>
          </a:solidFill>
          <a:ln w="12700" cap="rnd" cmpd="sng" algn="ctr">
            <a:solidFill>
              <a:srgbClr val="2F83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400">
                <a:solidFill>
                  <a:srgbClr val="2F83FF"/>
                </a:solidFill>
                <a:latin typeface="Meiryo UI" panose="020B0604030504040204" pitchFamily="50" charset="-128"/>
                <a:ea typeface="Meiryo UI" panose="020B0604030504040204" pitchFamily="50" charset="-128"/>
              </a:rPr>
              <a:t>作成ガイドに記載したルールに則って作成してください</a:t>
            </a:r>
            <a:endParaRPr kumimoji="1" lang="en-US" altLang="ja-JP" sz="2400">
              <a:solidFill>
                <a:srgbClr val="2F83FF"/>
              </a:solidFill>
              <a:latin typeface="Meiryo UI" panose="020B0604030504040204" pitchFamily="50" charset="-128"/>
              <a:ea typeface="Meiryo UI" panose="020B0604030504040204" pitchFamily="50" charset="-128"/>
            </a:endParaRPr>
          </a:p>
          <a:p>
            <a:pPr algn="ctr"/>
            <a:r>
              <a:rPr kumimoji="1" lang="ja-JP" altLang="en-US" sz="2400">
                <a:solidFill>
                  <a:srgbClr val="2F83FF"/>
                </a:solidFill>
                <a:latin typeface="Meiryo UI" panose="020B0604030504040204" pitchFamily="50" charset="-128"/>
                <a:ea typeface="Meiryo UI" panose="020B0604030504040204" pitchFamily="50" charset="-128"/>
              </a:rPr>
              <a:t>箇条書き等で項目を列挙する場合は、番号を振る等、分かりやすくしてください</a:t>
            </a:r>
            <a:endParaRPr kumimoji="1" lang="en-US" altLang="ja-JP" sz="2400">
              <a:solidFill>
                <a:srgbClr val="2F83FF"/>
              </a:solidFill>
              <a:latin typeface="Meiryo UI" panose="020B0604030504040204" pitchFamily="50" charset="-128"/>
              <a:ea typeface="Meiryo UI" panose="020B0604030504040204" pitchFamily="50" charset="-128"/>
            </a:endParaRPr>
          </a:p>
          <a:p>
            <a:pPr algn="ctr"/>
            <a:r>
              <a:rPr kumimoji="1" lang="ja-JP" altLang="en-US" sz="2400">
                <a:solidFill>
                  <a:srgbClr val="2F83FF"/>
                </a:solidFill>
                <a:latin typeface="Meiryo UI" panose="020B0604030504040204" pitchFamily="50" charset="-128"/>
                <a:ea typeface="Meiryo UI" panose="020B0604030504040204" pitchFamily="50" charset="-128"/>
              </a:rPr>
              <a:t>特に、フォントサイズは</a:t>
            </a:r>
            <a:r>
              <a:rPr kumimoji="1" lang="en-US" altLang="ja-JP" sz="2400">
                <a:solidFill>
                  <a:srgbClr val="2F83FF"/>
                </a:solidFill>
                <a:latin typeface="Meiryo UI" panose="020B0604030504040204" pitchFamily="50" charset="-128"/>
                <a:ea typeface="Meiryo UI" panose="020B0604030504040204" pitchFamily="50" charset="-128"/>
              </a:rPr>
              <a:t>11pt</a:t>
            </a:r>
            <a:r>
              <a:rPr kumimoji="1" lang="ja-JP" altLang="en-US" sz="2400">
                <a:solidFill>
                  <a:srgbClr val="2F83FF"/>
                </a:solidFill>
                <a:latin typeface="Meiryo UI" panose="020B0604030504040204" pitchFamily="50" charset="-128"/>
                <a:ea typeface="Meiryo UI" panose="020B0604030504040204" pitchFamily="50" charset="-128"/>
              </a:rPr>
              <a:t>以上を目安に記載してください</a:t>
            </a:r>
          </a:p>
        </p:txBody>
      </p:sp>
      <p:sp>
        <p:nvSpPr>
          <p:cNvPr id="12" name="Title 1">
            <a:extLst>
              <a:ext uri="{FF2B5EF4-FFF2-40B4-BE49-F238E27FC236}">
                <a16:creationId xmlns:a16="http://schemas.microsoft.com/office/drawing/2014/main" id="{9567C8A8-FD45-281E-E6C9-53CCEEC4490F}"/>
              </a:ext>
            </a:extLst>
          </p:cNvPr>
          <p:cNvSpPr txBox="1">
            <a:spLocks/>
          </p:cNvSpPr>
          <p:nvPr/>
        </p:nvSpPr>
        <p:spPr>
          <a:xfrm>
            <a:off x="11136922" y="-1626"/>
            <a:ext cx="1055077" cy="230551"/>
          </a:xfrm>
          <a:prstGeom prst="rect">
            <a:avLst/>
          </a:prstGeom>
          <a:solidFill>
            <a:schemeClr val="bg2"/>
          </a:solidFill>
        </p:spPr>
        <p:txBody>
          <a:bodyPr vert="horz" wrap="square" lIns="0" tIns="0" rIns="0" bIns="0" rtlCol="0" anchor="ctr">
            <a:noAutofit/>
          </a:bodyPr>
          <a:lstStyle>
            <a:defPPr>
              <a:defRPr lang="en-US"/>
            </a:defPPr>
            <a:lvl1pPr algn="ctr">
              <a:lnSpc>
                <a:spcPct val="90000"/>
              </a:lnSpc>
              <a:spcBef>
                <a:spcPct val="0"/>
              </a:spcBef>
              <a:buNone/>
              <a:defRPr kumimoji="1" sz="1400">
                <a:solidFill>
                  <a:schemeClr val="bg1"/>
                </a:solidFill>
                <a:latin typeface="Meiryo UI" panose="020B0604030504040204" pitchFamily="50" charset="-128"/>
                <a:ea typeface="Meiryo UI" panose="020B0604030504040204" pitchFamily="50" charset="-128"/>
                <a:cs typeface="+mj-cs"/>
              </a:defRPr>
            </a:lvl1pPr>
          </a:lstStyle>
          <a:p>
            <a:r>
              <a:rPr lang="ja-JP" altLang="en-US"/>
              <a:t>大企業等</a:t>
            </a:r>
          </a:p>
        </p:txBody>
      </p:sp>
      <p:sp>
        <p:nvSpPr>
          <p:cNvPr id="13" name="Title 1">
            <a:extLst>
              <a:ext uri="{FF2B5EF4-FFF2-40B4-BE49-F238E27FC236}">
                <a16:creationId xmlns:a16="http://schemas.microsoft.com/office/drawing/2014/main" id="{53B077B8-C8A3-8CA3-4325-601DDEE8A79C}"/>
              </a:ext>
            </a:extLst>
          </p:cNvPr>
          <p:cNvSpPr txBox="1">
            <a:spLocks/>
          </p:cNvSpPr>
          <p:nvPr/>
        </p:nvSpPr>
        <p:spPr>
          <a:xfrm>
            <a:off x="11136922" y="228925"/>
            <a:ext cx="1055077" cy="230551"/>
          </a:xfrm>
          <a:prstGeom prst="rect">
            <a:avLst/>
          </a:prstGeom>
          <a:solidFill>
            <a:srgbClr val="FF0000"/>
          </a:solidFill>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ja-JP" altLang="en-US" sz="1400">
                <a:solidFill>
                  <a:schemeClr val="bg1"/>
                </a:solidFill>
              </a:rPr>
              <a:t>スタートアップ</a:t>
            </a:r>
          </a:p>
        </p:txBody>
      </p:sp>
      <p:sp>
        <p:nvSpPr>
          <p:cNvPr id="26" name="Title 6">
            <a:extLst>
              <a:ext uri="{FF2B5EF4-FFF2-40B4-BE49-F238E27FC236}">
                <a16:creationId xmlns:a16="http://schemas.microsoft.com/office/drawing/2014/main" id="{0F1217D5-806A-2372-00FC-0E69FCB94FF1}"/>
              </a:ext>
            </a:extLst>
          </p:cNvPr>
          <p:cNvSpPr txBox="1">
            <a:spLocks/>
          </p:cNvSpPr>
          <p:nvPr/>
        </p:nvSpPr>
        <p:spPr bwMode="blackWhite">
          <a:xfrm>
            <a:off x="263525" y="773418"/>
            <a:ext cx="11652241" cy="2515286"/>
          </a:xfrm>
          <a:prstGeom prst="rect">
            <a:avLst/>
          </a:prstGeom>
        </p:spPr>
        <p:txBody>
          <a:bodyPr vert="horz" wrap="square" lIns="72000" tIns="72000" rIns="72000" bIns="72000" rtlCol="0" anchor="t">
            <a:sp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216000" indent="-144000">
              <a:lnSpc>
                <a:spcPct val="100000"/>
              </a:lnSpc>
              <a:spcBef>
                <a:spcPts val="0"/>
              </a:spcBef>
              <a:buFont typeface="Arial" panose="020B0604020202020204" pitchFamily="34" charset="0"/>
              <a:buChar char="•"/>
            </a:pPr>
            <a:r>
              <a:rPr kumimoji="1" lang="ja-JP" altLang="en-US" sz="1400">
                <a:solidFill>
                  <a:srgbClr val="0066FF"/>
                </a:solidFill>
              </a:rPr>
              <a:t>本事業終了後、</a:t>
            </a:r>
            <a:r>
              <a:rPr kumimoji="1" lang="ja-JP" altLang="en-US" sz="1400" b="1" u="sng">
                <a:solidFill>
                  <a:srgbClr val="0066FF"/>
                </a:solidFill>
              </a:rPr>
              <a:t>初回の</a:t>
            </a:r>
            <a:r>
              <a:rPr kumimoji="1" lang="ja-JP" altLang="en-US" sz="1400">
                <a:solidFill>
                  <a:srgbClr val="0066FF"/>
                </a:solidFill>
              </a:rPr>
              <a:t>調達・購買が実行された際に</a:t>
            </a:r>
            <a:r>
              <a:rPr kumimoji="1" lang="ja-JP" altLang="en-US" sz="1400" b="1" u="sng">
                <a:solidFill>
                  <a:srgbClr val="0066FF"/>
                </a:solidFill>
              </a:rPr>
              <a:t>スタートアップに直接的に生じる定量的な経済効果とその算出根拠</a:t>
            </a:r>
            <a:r>
              <a:rPr kumimoji="1" lang="ja-JP" altLang="en-US" sz="1400">
                <a:solidFill>
                  <a:srgbClr val="0066FF"/>
                </a:solidFill>
              </a:rPr>
              <a:t>、</a:t>
            </a:r>
            <a:r>
              <a:rPr kumimoji="1" lang="ja-JP" altLang="en-US" sz="1400" b="1" u="sng">
                <a:solidFill>
                  <a:srgbClr val="0066FF"/>
                </a:solidFill>
              </a:rPr>
              <a:t>左記効果の業界ベンチマーク比較</a:t>
            </a:r>
            <a:r>
              <a:rPr kumimoji="1" lang="ja-JP" altLang="en-US" sz="1400">
                <a:solidFill>
                  <a:srgbClr val="0066FF"/>
                </a:solidFill>
              </a:rPr>
              <a:t>（業界平均と比較した調達・購買のスピード及び革新性</a:t>
            </a:r>
            <a:r>
              <a:rPr kumimoji="1" lang="en-US" altLang="ja-JP" sz="1400" baseline="30000">
                <a:solidFill>
                  <a:srgbClr val="0066FF"/>
                </a:solidFill>
              </a:rPr>
              <a:t>※1</a:t>
            </a:r>
            <a:r>
              <a:rPr kumimoji="1" lang="ja-JP" altLang="en-US" sz="1400">
                <a:solidFill>
                  <a:srgbClr val="0066FF"/>
                </a:solidFill>
              </a:rPr>
              <a:t>等）を、以下①から④に従ってできる限り具体的に</a:t>
            </a:r>
            <a:r>
              <a:rPr kumimoji="1" lang="en-US" altLang="ja-JP" sz="1400" baseline="30000">
                <a:solidFill>
                  <a:srgbClr val="0066FF"/>
                </a:solidFill>
              </a:rPr>
              <a:t>※</a:t>
            </a:r>
            <a:r>
              <a:rPr kumimoji="1" lang="ja-JP" altLang="en-US" sz="1400" baseline="30000">
                <a:solidFill>
                  <a:srgbClr val="0066FF"/>
                </a:solidFill>
              </a:rPr>
              <a:t>２</a:t>
            </a:r>
            <a:r>
              <a:rPr kumimoji="1" lang="ja-JP" altLang="en-US" sz="1400">
                <a:solidFill>
                  <a:srgbClr val="0066FF"/>
                </a:solidFill>
              </a:rPr>
              <a:t>記載してください。</a:t>
            </a:r>
            <a:br>
              <a:rPr kumimoji="1" lang="en-US" altLang="ja-JP" sz="1400">
                <a:solidFill>
                  <a:srgbClr val="0066FF"/>
                </a:solidFill>
              </a:rPr>
            </a:br>
            <a:r>
              <a:rPr kumimoji="1" lang="en-US" altLang="ja-JP" sz="1400">
                <a:solidFill>
                  <a:srgbClr val="0066FF"/>
                </a:solidFill>
              </a:rPr>
              <a:t>※</a:t>
            </a:r>
            <a:r>
              <a:rPr kumimoji="1" lang="ja-JP" altLang="en-US" sz="1400">
                <a:solidFill>
                  <a:srgbClr val="0066FF"/>
                </a:solidFill>
              </a:rPr>
              <a:t>１：既存の取り組みと類似したものか、これまでにはない新たな取り組みであるか等が分かるようにしてください。</a:t>
            </a:r>
            <a:br>
              <a:rPr kumimoji="1" lang="en-US" altLang="ja-JP" sz="1400">
                <a:solidFill>
                  <a:srgbClr val="0066FF"/>
                </a:solidFill>
              </a:rPr>
            </a:br>
            <a:r>
              <a:rPr kumimoji="1" lang="en-US" altLang="ja-JP" sz="1400">
                <a:solidFill>
                  <a:srgbClr val="0066FF"/>
                </a:solidFill>
              </a:rPr>
              <a:t>※</a:t>
            </a:r>
            <a:r>
              <a:rPr kumimoji="1" lang="ja-JP" altLang="en-US" sz="1400">
                <a:solidFill>
                  <a:srgbClr val="0066FF"/>
                </a:solidFill>
              </a:rPr>
              <a:t>２：共同提案者である大企業等に公開できる範囲の情報で構いません。</a:t>
            </a:r>
            <a:endParaRPr kumimoji="1" lang="en-US" altLang="ja-JP" sz="1400">
              <a:solidFill>
                <a:srgbClr val="0066FF"/>
              </a:solidFill>
            </a:endParaRPr>
          </a:p>
          <a:p>
            <a:pPr marL="216000" indent="-144000">
              <a:lnSpc>
                <a:spcPct val="100000"/>
              </a:lnSpc>
              <a:spcBef>
                <a:spcPts val="0"/>
              </a:spcBef>
              <a:buFont typeface="Arial" panose="020B0604020202020204" pitchFamily="34" charset="0"/>
              <a:buChar char="•"/>
            </a:pPr>
            <a:r>
              <a:rPr kumimoji="1" lang="ja-JP" altLang="en-US" sz="1400">
                <a:solidFill>
                  <a:srgbClr val="0066FF"/>
                </a:solidFill>
              </a:rPr>
              <a:t>必要に応じて図・表等を挿入してください。</a:t>
            </a:r>
          </a:p>
          <a:p>
            <a:pPr marL="72000">
              <a:lnSpc>
                <a:spcPct val="100000"/>
              </a:lnSpc>
              <a:spcBef>
                <a:spcPts val="0"/>
              </a:spcBef>
            </a:pPr>
            <a:endParaRPr kumimoji="1" lang="en-US" altLang="ja-JP" sz="1400">
              <a:solidFill>
                <a:srgbClr val="0066FF"/>
              </a:solidFill>
            </a:endParaRPr>
          </a:p>
          <a:p>
            <a:pPr marL="72000">
              <a:lnSpc>
                <a:spcPct val="100000"/>
              </a:lnSpc>
              <a:spcBef>
                <a:spcPts val="0"/>
              </a:spcBef>
            </a:pPr>
            <a:r>
              <a:rPr kumimoji="1" lang="ja-JP" altLang="en-US" sz="1400">
                <a:solidFill>
                  <a:srgbClr val="0066FF"/>
                </a:solidFill>
              </a:rPr>
              <a:t>　　①</a:t>
            </a:r>
            <a:r>
              <a:rPr kumimoji="1" lang="en-US" altLang="ja-JP" sz="1400">
                <a:solidFill>
                  <a:srgbClr val="0066FF"/>
                </a:solidFill>
              </a:rPr>
              <a:t> </a:t>
            </a:r>
            <a:r>
              <a:rPr kumimoji="1" lang="ja-JP" altLang="en-US" sz="1400">
                <a:solidFill>
                  <a:srgbClr val="0066FF"/>
                </a:solidFill>
              </a:rPr>
              <a:t>売上金額</a:t>
            </a:r>
            <a:endParaRPr kumimoji="1" lang="en-US" altLang="ja-JP" sz="1400">
              <a:solidFill>
                <a:srgbClr val="0066FF"/>
              </a:solidFill>
            </a:endParaRPr>
          </a:p>
          <a:p>
            <a:pPr marL="72000">
              <a:lnSpc>
                <a:spcPct val="100000"/>
              </a:lnSpc>
              <a:spcBef>
                <a:spcPts val="0"/>
              </a:spcBef>
            </a:pPr>
            <a:r>
              <a:rPr kumimoji="1" lang="ja-JP" altLang="en-US" sz="1400">
                <a:solidFill>
                  <a:srgbClr val="0066FF"/>
                </a:solidFill>
              </a:rPr>
              <a:t>　　② その算出根拠（単価</a:t>
            </a:r>
            <a:r>
              <a:rPr kumimoji="1" lang="en-US" altLang="ja-JP" sz="1400">
                <a:solidFill>
                  <a:srgbClr val="0066FF"/>
                </a:solidFill>
              </a:rPr>
              <a:t>×</a:t>
            </a:r>
            <a:r>
              <a:rPr kumimoji="1" lang="ja-JP" altLang="en-US" sz="1400">
                <a:solidFill>
                  <a:srgbClr val="0066FF"/>
                </a:solidFill>
              </a:rPr>
              <a:t>数量等）</a:t>
            </a:r>
            <a:endParaRPr kumimoji="1" lang="en-US" altLang="ja-JP" sz="1400">
              <a:solidFill>
                <a:srgbClr val="0066FF"/>
              </a:solidFill>
            </a:endParaRPr>
          </a:p>
          <a:p>
            <a:pPr marL="72000">
              <a:lnSpc>
                <a:spcPct val="100000"/>
              </a:lnSpc>
              <a:spcBef>
                <a:spcPts val="0"/>
              </a:spcBef>
            </a:pPr>
            <a:r>
              <a:rPr kumimoji="1" lang="ja-JP" altLang="en-US" sz="1400">
                <a:solidFill>
                  <a:srgbClr val="0066FF"/>
                </a:solidFill>
              </a:rPr>
              <a:t>　　③ 補助金額に対する算出額の倍率</a:t>
            </a:r>
            <a:endParaRPr kumimoji="1" lang="en-US" altLang="ja-JP" sz="1400">
              <a:solidFill>
                <a:srgbClr val="0066FF"/>
              </a:solidFill>
            </a:endParaRPr>
          </a:p>
          <a:p>
            <a:pPr marL="72000">
              <a:lnSpc>
                <a:spcPct val="100000"/>
              </a:lnSpc>
              <a:spcBef>
                <a:spcPts val="0"/>
              </a:spcBef>
            </a:pPr>
            <a:r>
              <a:rPr kumimoji="1" lang="ja-JP" altLang="en-US" sz="1400">
                <a:solidFill>
                  <a:srgbClr val="0066FF"/>
                </a:solidFill>
              </a:rPr>
              <a:t>　　④ （可能であれば）収益率</a:t>
            </a:r>
            <a:br>
              <a:rPr kumimoji="1" lang="en-US" altLang="ja-JP" sz="1400">
                <a:solidFill>
                  <a:srgbClr val="0066FF"/>
                </a:solidFill>
              </a:rPr>
            </a:br>
            <a:endParaRPr kumimoji="1" lang="ja-JP" altLang="en-US" sz="1400">
              <a:solidFill>
                <a:srgbClr val="0066FF"/>
              </a:solidFill>
            </a:endParaRPr>
          </a:p>
        </p:txBody>
      </p:sp>
      <p:sp>
        <p:nvSpPr>
          <p:cNvPr id="9" name="矢印: 五方向 8">
            <a:extLst>
              <a:ext uri="{FF2B5EF4-FFF2-40B4-BE49-F238E27FC236}">
                <a16:creationId xmlns:a16="http://schemas.microsoft.com/office/drawing/2014/main" id="{B9AC958B-A732-6E72-D52A-AD6120893B86}"/>
              </a:ext>
            </a:extLst>
          </p:cNvPr>
          <p:cNvSpPr/>
          <p:nvPr/>
        </p:nvSpPr>
        <p:spPr>
          <a:xfrm>
            <a:off x="4954418" y="-4281"/>
            <a:ext cx="481125" cy="230400"/>
          </a:xfrm>
          <a:prstGeom prst="homePlate">
            <a:avLst>
              <a:gd name="adj" fmla="val 26188"/>
            </a:avLst>
          </a:prstGeom>
          <a:solidFill>
            <a:srgbClr val="2F8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800">
                <a:solidFill>
                  <a:schemeClr val="bg1"/>
                </a:solidFill>
                <a:latin typeface="Meiryo UI" panose="020B0604030504040204" pitchFamily="50" charset="-128"/>
                <a:ea typeface="Meiryo UI" panose="020B0604030504040204" pitchFamily="50" charset="-128"/>
              </a:rPr>
              <a:t>初期購買</a:t>
            </a:r>
            <a:endParaRPr kumimoji="1" lang="en-US" altLang="ja-JP" sz="800">
              <a:solidFill>
                <a:schemeClr val="bg1"/>
              </a:solidFill>
              <a:latin typeface="Meiryo UI" panose="020B0604030504040204" pitchFamily="50" charset="-128"/>
              <a:ea typeface="Meiryo UI" panose="020B0604030504040204" pitchFamily="50" charset="-128"/>
            </a:endParaRPr>
          </a:p>
          <a:p>
            <a:pPr algn="ctr"/>
            <a:r>
              <a:rPr kumimoji="1" lang="ja-JP" altLang="en-US" sz="800">
                <a:solidFill>
                  <a:schemeClr val="bg1"/>
                </a:solidFill>
                <a:latin typeface="Meiryo UI" panose="020B0604030504040204" pitchFamily="50" charset="-128"/>
                <a:ea typeface="Meiryo UI" panose="020B0604030504040204" pitchFamily="50" charset="-128"/>
              </a:rPr>
              <a:t>・検証</a:t>
            </a:r>
          </a:p>
        </p:txBody>
      </p:sp>
      <p:sp>
        <p:nvSpPr>
          <p:cNvPr id="10" name="矢印: 五方向 9">
            <a:extLst>
              <a:ext uri="{FF2B5EF4-FFF2-40B4-BE49-F238E27FC236}">
                <a16:creationId xmlns:a16="http://schemas.microsoft.com/office/drawing/2014/main" id="{6D0C6FDC-F8EC-BB64-DAA0-32EC941E6992}"/>
              </a:ext>
            </a:extLst>
          </p:cNvPr>
          <p:cNvSpPr/>
          <p:nvPr/>
        </p:nvSpPr>
        <p:spPr>
          <a:xfrm>
            <a:off x="5977260" y="-4281"/>
            <a:ext cx="481125" cy="230400"/>
          </a:xfrm>
          <a:prstGeom prst="homePlate">
            <a:avLst>
              <a:gd name="adj" fmla="val 26188"/>
            </a:avLst>
          </a:prstGeom>
          <a:solidFill>
            <a:srgbClr val="2F8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700">
                <a:solidFill>
                  <a:schemeClr val="bg1"/>
                </a:solidFill>
                <a:latin typeface="Meiryo UI" panose="020B0604030504040204" pitchFamily="50" charset="-128"/>
                <a:ea typeface="Meiryo UI" panose="020B0604030504040204" pitchFamily="50" charset="-128"/>
              </a:rPr>
              <a:t>製品化・</a:t>
            </a:r>
            <a:endParaRPr kumimoji="1" lang="en-US" altLang="ja-JP" sz="700">
              <a:solidFill>
                <a:schemeClr val="bg1"/>
              </a:solidFill>
              <a:latin typeface="Meiryo UI" panose="020B0604030504040204" pitchFamily="50" charset="-128"/>
              <a:ea typeface="Meiryo UI" panose="020B0604030504040204" pitchFamily="50" charset="-128"/>
            </a:endParaRPr>
          </a:p>
          <a:p>
            <a:pPr algn="ctr"/>
            <a:r>
              <a:rPr kumimoji="1" lang="ja-JP" altLang="en-US" sz="700">
                <a:solidFill>
                  <a:schemeClr val="bg1"/>
                </a:solidFill>
                <a:latin typeface="Meiryo UI" panose="020B0604030504040204" pitchFamily="50" charset="-128"/>
                <a:ea typeface="Meiryo UI" panose="020B0604030504040204" pitchFamily="50" charset="-128"/>
              </a:rPr>
              <a:t>プロセス導入</a:t>
            </a:r>
          </a:p>
        </p:txBody>
      </p:sp>
      <p:sp>
        <p:nvSpPr>
          <p:cNvPr id="11" name="矢印: 五方向 10">
            <a:extLst>
              <a:ext uri="{FF2B5EF4-FFF2-40B4-BE49-F238E27FC236}">
                <a16:creationId xmlns:a16="http://schemas.microsoft.com/office/drawing/2014/main" id="{B8E886BF-ACBC-4281-AA96-3F97CE172310}"/>
              </a:ext>
            </a:extLst>
          </p:cNvPr>
          <p:cNvSpPr/>
          <p:nvPr/>
        </p:nvSpPr>
        <p:spPr>
          <a:xfrm>
            <a:off x="6488680" y="-4281"/>
            <a:ext cx="481125" cy="230400"/>
          </a:xfrm>
          <a:prstGeom prst="homePlate">
            <a:avLst>
              <a:gd name="adj" fmla="val 26188"/>
            </a:avLst>
          </a:prstGeom>
          <a:solidFill>
            <a:srgbClr val="2F8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800">
                <a:solidFill>
                  <a:schemeClr val="bg1"/>
                </a:solidFill>
                <a:latin typeface="Meiryo UI" panose="020B0604030504040204" pitchFamily="50" charset="-128"/>
                <a:ea typeface="Meiryo UI" panose="020B0604030504040204" pitchFamily="50" charset="-128"/>
              </a:rPr>
              <a:t>本格採用</a:t>
            </a:r>
            <a:endParaRPr kumimoji="1" lang="en-US" altLang="ja-JP" sz="800">
              <a:solidFill>
                <a:schemeClr val="bg1"/>
              </a:solidFill>
              <a:latin typeface="Meiryo UI" panose="020B0604030504040204" pitchFamily="50" charset="-128"/>
              <a:ea typeface="Meiryo UI" panose="020B0604030504040204" pitchFamily="50" charset="-128"/>
            </a:endParaRPr>
          </a:p>
        </p:txBody>
      </p:sp>
      <p:sp>
        <p:nvSpPr>
          <p:cNvPr id="23" name="矢印: 五方向 22">
            <a:extLst>
              <a:ext uri="{FF2B5EF4-FFF2-40B4-BE49-F238E27FC236}">
                <a16:creationId xmlns:a16="http://schemas.microsoft.com/office/drawing/2014/main" id="{3D41AB7C-286D-BEE1-6F06-71FF78E9FFF2}"/>
              </a:ext>
            </a:extLst>
          </p:cNvPr>
          <p:cNvSpPr/>
          <p:nvPr/>
        </p:nvSpPr>
        <p:spPr>
          <a:xfrm>
            <a:off x="5465839" y="-4281"/>
            <a:ext cx="481125" cy="115200"/>
          </a:xfrm>
          <a:prstGeom prst="homePlate">
            <a:avLst>
              <a:gd name="adj" fmla="val 26188"/>
            </a:avLst>
          </a:prstGeom>
          <a:solidFill>
            <a:srgbClr val="2F8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800">
                <a:solidFill>
                  <a:schemeClr val="bg1"/>
                </a:solidFill>
                <a:latin typeface="Meiryo UI" panose="020B0604030504040204" pitchFamily="50" charset="-128"/>
                <a:ea typeface="Meiryo UI" panose="020B0604030504040204" pitchFamily="50" charset="-128"/>
              </a:rPr>
              <a:t>PoC</a:t>
            </a:r>
          </a:p>
        </p:txBody>
      </p:sp>
      <p:sp>
        <p:nvSpPr>
          <p:cNvPr id="24" name="矢印: 五方向 23">
            <a:extLst>
              <a:ext uri="{FF2B5EF4-FFF2-40B4-BE49-F238E27FC236}">
                <a16:creationId xmlns:a16="http://schemas.microsoft.com/office/drawing/2014/main" id="{4CBFC25F-5873-DE1B-BB51-86A56F33B8AB}"/>
              </a:ext>
            </a:extLst>
          </p:cNvPr>
          <p:cNvSpPr/>
          <p:nvPr/>
        </p:nvSpPr>
        <p:spPr>
          <a:xfrm>
            <a:off x="5465839" y="110919"/>
            <a:ext cx="481125" cy="115200"/>
          </a:xfrm>
          <a:prstGeom prst="homePlate">
            <a:avLst>
              <a:gd name="adj" fmla="val 26188"/>
            </a:avLst>
          </a:prstGeom>
          <a:solidFill>
            <a:srgbClr val="2F8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600">
                <a:solidFill>
                  <a:schemeClr val="bg1"/>
                </a:solidFill>
                <a:latin typeface="Meiryo UI" panose="020B0604030504040204" pitchFamily="50" charset="-128"/>
                <a:ea typeface="Meiryo UI" panose="020B0604030504040204" pitchFamily="50" charset="-128"/>
              </a:rPr>
              <a:t>共同研究開発</a:t>
            </a:r>
            <a:endParaRPr kumimoji="1" lang="en-US" altLang="ja-JP" sz="600">
              <a:solidFill>
                <a:schemeClr val="bg1"/>
              </a:solidFill>
              <a:latin typeface="Meiryo UI" panose="020B0604030504040204" pitchFamily="50" charset="-128"/>
              <a:ea typeface="Meiryo UI" panose="020B0604030504040204" pitchFamily="50" charset="-128"/>
            </a:endParaRPr>
          </a:p>
        </p:txBody>
      </p:sp>
      <p:sp>
        <p:nvSpPr>
          <p:cNvPr id="5" name="矢印: 五方向 4">
            <a:extLst>
              <a:ext uri="{FF2B5EF4-FFF2-40B4-BE49-F238E27FC236}">
                <a16:creationId xmlns:a16="http://schemas.microsoft.com/office/drawing/2014/main" id="{3A93D2F2-7844-4437-D834-C01738812507}"/>
              </a:ext>
            </a:extLst>
          </p:cNvPr>
          <p:cNvSpPr/>
          <p:nvPr/>
        </p:nvSpPr>
        <p:spPr>
          <a:xfrm>
            <a:off x="4442997"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600">
                <a:solidFill>
                  <a:schemeClr val="tx1">
                    <a:lumMod val="85000"/>
                    <a:lumOff val="15000"/>
                  </a:schemeClr>
                </a:solidFill>
                <a:latin typeface="Meiryo UI" panose="020B0604030504040204" pitchFamily="50" charset="-128"/>
                <a:ea typeface="Meiryo UI" panose="020B0604030504040204" pitchFamily="50" charset="-128"/>
              </a:rPr>
              <a:t>スタートアップ</a:t>
            </a:r>
            <a:endParaRPr kumimoji="1" lang="en-US" altLang="ja-JP" sz="600">
              <a:solidFill>
                <a:schemeClr val="tx1">
                  <a:lumMod val="85000"/>
                  <a:lumOff val="15000"/>
                </a:schemeClr>
              </a:solidFill>
              <a:latin typeface="Meiryo UI" panose="020B0604030504040204" pitchFamily="50" charset="-128"/>
              <a:ea typeface="Meiryo UI" panose="020B0604030504040204" pitchFamily="50" charset="-128"/>
            </a:endParaRPr>
          </a:p>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探索</a:t>
            </a:r>
          </a:p>
        </p:txBody>
      </p:sp>
    </p:spTree>
    <p:extLst>
      <p:ext uri="{BB962C8B-B14F-4D97-AF65-F5344CB8AC3E}">
        <p14:creationId xmlns:p14="http://schemas.microsoft.com/office/powerpoint/2010/main" val="19953943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50613F-2D85-BA40-1EDA-26F0EFE88534}"/>
            </a:ext>
          </a:extLst>
        </p:cNvPr>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11D38656-1604-7B15-B76B-F85E388D4095}"/>
              </a:ext>
            </a:extLst>
          </p:cNvPr>
          <p:cNvSpPr>
            <a:spLocks noGrp="1"/>
          </p:cNvSpPr>
          <p:nvPr>
            <p:ph type="ftr" sz="quarter" idx="10"/>
          </p:nvPr>
        </p:nvSpPr>
        <p:spPr/>
        <p:txBody>
          <a:bodyPr/>
          <a:lstStyle/>
          <a:p>
            <a:r>
              <a:rPr kumimoji="1" lang="en-US" altLang="ja-JP">
                <a:latin typeface="Meiryo UI" panose="020B0604030504040204" pitchFamily="50" charset="-128"/>
                <a:ea typeface="Meiryo UI" panose="020B0604030504040204" pitchFamily="50" charset="-128"/>
              </a:rPr>
              <a:t>NEDO</a:t>
            </a:r>
            <a:r>
              <a:rPr kumimoji="1" lang="ja-JP" altLang="en-US">
                <a:latin typeface="Meiryo UI" panose="020B0604030504040204" pitchFamily="50" charset="-128"/>
                <a:ea typeface="Meiryo UI" panose="020B0604030504040204" pitchFamily="50" charset="-128"/>
              </a:rPr>
              <a:t>　大企業調達事業</a:t>
            </a:r>
            <a:r>
              <a:rPr kumimoji="1" lang="en-US" altLang="ja-JP" err="1">
                <a:latin typeface="Meiryo UI" panose="020B0604030504040204" pitchFamily="50" charset="-128"/>
                <a:ea typeface="Meiryo UI" panose="020B0604030504040204" pitchFamily="50" charset="-128"/>
              </a:rPr>
              <a:t>PoP</a:t>
            </a:r>
            <a:r>
              <a:rPr kumimoji="1" lang="ja-JP" altLang="en-US">
                <a:latin typeface="Meiryo UI" panose="020B0604030504040204" pitchFamily="50" charset="-128"/>
                <a:ea typeface="Meiryo UI" panose="020B0604030504040204" pitchFamily="50" charset="-128"/>
              </a:rPr>
              <a:t>フェーズ／</a:t>
            </a:r>
            <a:r>
              <a:rPr kumimoji="1" lang="en-US" altLang="ja-JP" err="1"/>
              <a:t>GX_PoP</a:t>
            </a:r>
            <a:r>
              <a:rPr kumimoji="1" lang="ja-JP" altLang="ja-JP"/>
              <a:t>フェーズ</a:t>
            </a:r>
            <a:r>
              <a:rPr kumimoji="1" lang="ja-JP" altLang="en-US">
                <a:latin typeface="Meiryo UI" panose="020B0604030504040204" pitchFamily="50" charset="-128"/>
                <a:ea typeface="Meiryo UI" panose="020B0604030504040204" pitchFamily="50" charset="-128"/>
              </a:rPr>
              <a:t>　実施計画書</a:t>
            </a:r>
          </a:p>
        </p:txBody>
      </p:sp>
      <p:sp>
        <p:nvSpPr>
          <p:cNvPr id="3" name="スライド番号プレースホルダー 2">
            <a:extLst>
              <a:ext uri="{FF2B5EF4-FFF2-40B4-BE49-F238E27FC236}">
                <a16:creationId xmlns:a16="http://schemas.microsoft.com/office/drawing/2014/main" id="{62FA722B-7219-A8F7-9BFA-2B6B0629F1DC}"/>
              </a:ext>
            </a:extLst>
          </p:cNvPr>
          <p:cNvSpPr>
            <a:spLocks noGrp="1"/>
          </p:cNvSpPr>
          <p:nvPr>
            <p:ph type="sldNum" sz="quarter" idx="11"/>
          </p:nvPr>
        </p:nvSpPr>
        <p:spPr/>
        <p:txBody>
          <a:bodyPr/>
          <a:lstStyle/>
          <a:p>
            <a:fld id="{DD7D37CF-FD62-4E77-99E3-C43766B7946D}" type="slidenum">
              <a:rPr kumimoji="1" lang="ja-JP" altLang="en-US" smtClean="0"/>
              <a:pPr/>
              <a:t>15</a:t>
            </a:fld>
            <a:endParaRPr kumimoji="1" lang="ja-JP" altLang="en-US"/>
          </a:p>
        </p:txBody>
      </p:sp>
      <p:sp>
        <p:nvSpPr>
          <p:cNvPr id="8" name="タイトル 7">
            <a:extLst>
              <a:ext uri="{FF2B5EF4-FFF2-40B4-BE49-F238E27FC236}">
                <a16:creationId xmlns:a16="http://schemas.microsoft.com/office/drawing/2014/main" id="{09445D3B-AE06-1D87-213A-3C5DAA9C7720}"/>
              </a:ext>
            </a:extLst>
          </p:cNvPr>
          <p:cNvSpPr>
            <a:spLocks noGrp="1"/>
          </p:cNvSpPr>
          <p:nvPr>
            <p:ph type="title"/>
          </p:nvPr>
        </p:nvSpPr>
        <p:spPr/>
        <p:txBody>
          <a:bodyPr/>
          <a:lstStyle/>
          <a:p>
            <a:r>
              <a:rPr lang="en-US" altLang="ja-JP" dirty="0"/>
              <a:t>5-3. </a:t>
            </a:r>
            <a:r>
              <a:rPr lang="ja-JP" altLang="en-US" dirty="0"/>
              <a:t>調達・購買によるインパクト（スタートアップ）｜長期</a:t>
            </a:r>
          </a:p>
        </p:txBody>
      </p:sp>
      <p:cxnSp>
        <p:nvCxnSpPr>
          <p:cNvPr id="4" name="直線コネクタ 3">
            <a:extLst>
              <a:ext uri="{FF2B5EF4-FFF2-40B4-BE49-F238E27FC236}">
                <a16:creationId xmlns:a16="http://schemas.microsoft.com/office/drawing/2014/main" id="{F3CF9741-3D3F-8D5F-0B6F-1F8D77D07AF5}"/>
              </a:ext>
            </a:extLst>
          </p:cNvPr>
          <p:cNvCxnSpPr>
            <a:cxnSpLocks/>
          </p:cNvCxnSpPr>
          <p:nvPr/>
        </p:nvCxnSpPr>
        <p:spPr>
          <a:xfrm>
            <a:off x="263525" y="765175"/>
            <a:ext cx="1166495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6" name="Title 1">
            <a:extLst>
              <a:ext uri="{FF2B5EF4-FFF2-40B4-BE49-F238E27FC236}">
                <a16:creationId xmlns:a16="http://schemas.microsoft.com/office/drawing/2014/main" id="{7DBAED71-4108-96C2-2DA9-E91000AE6223}"/>
              </a:ext>
            </a:extLst>
          </p:cNvPr>
          <p:cNvSpPr txBox="1">
            <a:spLocks/>
          </p:cNvSpPr>
          <p:nvPr/>
        </p:nvSpPr>
        <p:spPr>
          <a:xfrm>
            <a:off x="0" y="0"/>
            <a:ext cx="2063552" cy="228925"/>
          </a:xfrm>
          <a:prstGeom prst="rect">
            <a:avLst/>
          </a:prstGeom>
          <a:solidFill>
            <a:schemeClr val="tx1"/>
          </a:solidFill>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en-US" altLang="ja-JP" sz="1400" dirty="0">
                <a:solidFill>
                  <a:schemeClr val="bg1"/>
                </a:solidFill>
              </a:rPr>
              <a:t>5. </a:t>
            </a:r>
            <a:r>
              <a:rPr kumimoji="1" lang="ja-JP" altLang="en-US" sz="1400" dirty="0">
                <a:solidFill>
                  <a:schemeClr val="bg1"/>
                </a:solidFill>
              </a:rPr>
              <a:t>調達・購買計画</a:t>
            </a:r>
          </a:p>
        </p:txBody>
      </p:sp>
      <p:sp>
        <p:nvSpPr>
          <p:cNvPr id="58" name="矢印: 五方向 57">
            <a:extLst>
              <a:ext uri="{FF2B5EF4-FFF2-40B4-BE49-F238E27FC236}">
                <a16:creationId xmlns:a16="http://schemas.microsoft.com/office/drawing/2014/main" id="{7B31DA7E-1C98-2206-0169-A2FF83A22D20}"/>
              </a:ext>
            </a:extLst>
          </p:cNvPr>
          <p:cNvSpPr/>
          <p:nvPr/>
        </p:nvSpPr>
        <p:spPr>
          <a:xfrm>
            <a:off x="2313309" y="-4281"/>
            <a:ext cx="481125" cy="230400"/>
          </a:xfrm>
          <a:prstGeom prst="homePlate">
            <a:avLst>
              <a:gd name="adj" fmla="val 26188"/>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900" b="1">
                <a:solidFill>
                  <a:srgbClr val="575757"/>
                </a:solidFill>
                <a:latin typeface="Meiryo UI" panose="020B0604030504040204" pitchFamily="50" charset="-128"/>
                <a:ea typeface="Meiryo UI" panose="020B0604030504040204" pitchFamily="50" charset="-128"/>
              </a:rPr>
              <a:t>協業プロセス：</a:t>
            </a:r>
          </a:p>
        </p:txBody>
      </p:sp>
      <p:sp>
        <p:nvSpPr>
          <p:cNvPr id="16" name="矢印: 五方向 15">
            <a:extLst>
              <a:ext uri="{FF2B5EF4-FFF2-40B4-BE49-F238E27FC236}">
                <a16:creationId xmlns:a16="http://schemas.microsoft.com/office/drawing/2014/main" id="{47A49F85-2D81-8EE3-5614-C38FEB4C1CAE}"/>
              </a:ext>
            </a:extLst>
          </p:cNvPr>
          <p:cNvSpPr/>
          <p:nvPr/>
        </p:nvSpPr>
        <p:spPr>
          <a:xfrm>
            <a:off x="2313309" y="-4281"/>
            <a:ext cx="481125" cy="230400"/>
          </a:xfrm>
          <a:prstGeom prst="homePlate">
            <a:avLst>
              <a:gd name="adj" fmla="val 26188"/>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900" b="1">
                <a:solidFill>
                  <a:srgbClr val="575757"/>
                </a:solidFill>
                <a:latin typeface="Meiryo UI" panose="020B0604030504040204" pitchFamily="50" charset="-128"/>
                <a:ea typeface="Meiryo UI" panose="020B0604030504040204" pitchFamily="50" charset="-128"/>
              </a:rPr>
              <a:t>協業プロセス：</a:t>
            </a:r>
          </a:p>
        </p:txBody>
      </p:sp>
      <p:sp>
        <p:nvSpPr>
          <p:cNvPr id="17" name="矢印: 五方向 16">
            <a:extLst>
              <a:ext uri="{FF2B5EF4-FFF2-40B4-BE49-F238E27FC236}">
                <a16:creationId xmlns:a16="http://schemas.microsoft.com/office/drawing/2014/main" id="{9A26F64F-6C53-7BBF-73E8-FAE4D77D0A20}"/>
              </a:ext>
            </a:extLst>
          </p:cNvPr>
          <p:cNvSpPr/>
          <p:nvPr/>
        </p:nvSpPr>
        <p:spPr>
          <a:xfrm>
            <a:off x="3420155"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推進体制</a:t>
            </a:r>
          </a:p>
        </p:txBody>
      </p:sp>
      <p:sp>
        <p:nvSpPr>
          <p:cNvPr id="18" name="矢印: 五方向 17">
            <a:extLst>
              <a:ext uri="{FF2B5EF4-FFF2-40B4-BE49-F238E27FC236}">
                <a16:creationId xmlns:a16="http://schemas.microsoft.com/office/drawing/2014/main" id="{4846E5C9-C868-6934-4461-9B812397F928}"/>
              </a:ext>
            </a:extLst>
          </p:cNvPr>
          <p:cNvSpPr/>
          <p:nvPr/>
        </p:nvSpPr>
        <p:spPr>
          <a:xfrm>
            <a:off x="3931576"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課題特定</a:t>
            </a:r>
          </a:p>
        </p:txBody>
      </p:sp>
      <p:sp>
        <p:nvSpPr>
          <p:cNvPr id="25" name="矢印: 五方向 24">
            <a:extLst>
              <a:ext uri="{FF2B5EF4-FFF2-40B4-BE49-F238E27FC236}">
                <a16:creationId xmlns:a16="http://schemas.microsoft.com/office/drawing/2014/main" id="{1AF118C5-B519-3C2D-D956-9EE0105F20CB}"/>
              </a:ext>
            </a:extLst>
          </p:cNvPr>
          <p:cNvSpPr/>
          <p:nvPr/>
        </p:nvSpPr>
        <p:spPr>
          <a:xfrm>
            <a:off x="2908734"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会社戦略</a:t>
            </a:r>
          </a:p>
        </p:txBody>
      </p:sp>
      <p:sp>
        <p:nvSpPr>
          <p:cNvPr id="13" name="正方形/長方形 12">
            <a:extLst>
              <a:ext uri="{FF2B5EF4-FFF2-40B4-BE49-F238E27FC236}">
                <a16:creationId xmlns:a16="http://schemas.microsoft.com/office/drawing/2014/main" id="{D778345A-D0F1-F69C-7368-C6A000D48074}"/>
              </a:ext>
            </a:extLst>
          </p:cNvPr>
          <p:cNvSpPr/>
          <p:nvPr/>
        </p:nvSpPr>
        <p:spPr>
          <a:xfrm>
            <a:off x="1119452" y="3905442"/>
            <a:ext cx="9601360" cy="2100344"/>
          </a:xfrm>
          <a:prstGeom prst="rect">
            <a:avLst/>
          </a:prstGeom>
          <a:solidFill>
            <a:schemeClr val="tx2">
              <a:lumMod val="20000"/>
              <a:lumOff val="80000"/>
            </a:schemeClr>
          </a:solidFill>
          <a:ln w="12700" cap="rnd" cmpd="sng" algn="ctr">
            <a:solidFill>
              <a:srgbClr val="2F83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400">
                <a:solidFill>
                  <a:srgbClr val="2F83FF"/>
                </a:solidFill>
                <a:latin typeface="Meiryo UI" panose="020B0604030504040204" pitchFamily="50" charset="-128"/>
                <a:ea typeface="Meiryo UI" panose="020B0604030504040204" pitchFamily="50" charset="-128"/>
              </a:rPr>
              <a:t>作成ガイドに記載したルールに則って作成してください</a:t>
            </a:r>
            <a:endParaRPr kumimoji="1" lang="en-US" altLang="ja-JP" sz="2400">
              <a:solidFill>
                <a:srgbClr val="2F83FF"/>
              </a:solidFill>
              <a:latin typeface="Meiryo UI" panose="020B0604030504040204" pitchFamily="50" charset="-128"/>
              <a:ea typeface="Meiryo UI" panose="020B0604030504040204" pitchFamily="50" charset="-128"/>
            </a:endParaRPr>
          </a:p>
          <a:p>
            <a:pPr algn="ctr"/>
            <a:r>
              <a:rPr kumimoji="1" lang="ja-JP" altLang="en-US" sz="2400">
                <a:solidFill>
                  <a:srgbClr val="2F83FF"/>
                </a:solidFill>
                <a:latin typeface="Meiryo UI" panose="020B0604030504040204" pitchFamily="50" charset="-128"/>
                <a:ea typeface="Meiryo UI" panose="020B0604030504040204" pitchFamily="50" charset="-128"/>
              </a:rPr>
              <a:t>箇条書き等で項目を列挙する場合は、番号を振る等、分かりやすくしてください</a:t>
            </a:r>
            <a:endParaRPr kumimoji="1" lang="en-US" altLang="ja-JP" sz="2400">
              <a:solidFill>
                <a:srgbClr val="2F83FF"/>
              </a:solidFill>
              <a:latin typeface="Meiryo UI" panose="020B0604030504040204" pitchFamily="50" charset="-128"/>
              <a:ea typeface="Meiryo UI" panose="020B0604030504040204" pitchFamily="50" charset="-128"/>
            </a:endParaRPr>
          </a:p>
          <a:p>
            <a:pPr algn="ctr"/>
            <a:r>
              <a:rPr kumimoji="1" lang="ja-JP" altLang="en-US" sz="2400">
                <a:solidFill>
                  <a:srgbClr val="2F83FF"/>
                </a:solidFill>
                <a:latin typeface="Meiryo UI" panose="020B0604030504040204" pitchFamily="50" charset="-128"/>
                <a:ea typeface="Meiryo UI" panose="020B0604030504040204" pitchFamily="50" charset="-128"/>
              </a:rPr>
              <a:t>特に、フォントサイズは</a:t>
            </a:r>
            <a:r>
              <a:rPr kumimoji="1" lang="en-US" altLang="ja-JP" sz="2400">
                <a:solidFill>
                  <a:srgbClr val="2F83FF"/>
                </a:solidFill>
                <a:latin typeface="Meiryo UI" panose="020B0604030504040204" pitchFamily="50" charset="-128"/>
                <a:ea typeface="Meiryo UI" panose="020B0604030504040204" pitchFamily="50" charset="-128"/>
              </a:rPr>
              <a:t>11pt</a:t>
            </a:r>
            <a:r>
              <a:rPr kumimoji="1" lang="ja-JP" altLang="en-US" sz="2400">
                <a:solidFill>
                  <a:srgbClr val="2F83FF"/>
                </a:solidFill>
                <a:latin typeface="Meiryo UI" panose="020B0604030504040204" pitchFamily="50" charset="-128"/>
                <a:ea typeface="Meiryo UI" panose="020B0604030504040204" pitchFamily="50" charset="-128"/>
              </a:rPr>
              <a:t>以上を目安に記載してください</a:t>
            </a:r>
          </a:p>
        </p:txBody>
      </p:sp>
      <p:sp>
        <p:nvSpPr>
          <p:cNvPr id="9" name="Title 1">
            <a:extLst>
              <a:ext uri="{FF2B5EF4-FFF2-40B4-BE49-F238E27FC236}">
                <a16:creationId xmlns:a16="http://schemas.microsoft.com/office/drawing/2014/main" id="{4E963484-AFA7-7D54-1836-5A8A7FDC809D}"/>
              </a:ext>
            </a:extLst>
          </p:cNvPr>
          <p:cNvSpPr txBox="1">
            <a:spLocks/>
          </p:cNvSpPr>
          <p:nvPr/>
        </p:nvSpPr>
        <p:spPr>
          <a:xfrm>
            <a:off x="11136922" y="-1626"/>
            <a:ext cx="1055077" cy="230551"/>
          </a:xfrm>
          <a:prstGeom prst="rect">
            <a:avLst/>
          </a:prstGeom>
          <a:solidFill>
            <a:schemeClr val="bg2"/>
          </a:solidFill>
        </p:spPr>
        <p:txBody>
          <a:bodyPr vert="horz" wrap="square" lIns="0" tIns="0" rIns="0" bIns="0" rtlCol="0" anchor="ctr">
            <a:noAutofit/>
          </a:bodyPr>
          <a:lstStyle>
            <a:defPPr>
              <a:defRPr lang="en-US"/>
            </a:defPPr>
            <a:lvl1pPr algn="ctr">
              <a:lnSpc>
                <a:spcPct val="90000"/>
              </a:lnSpc>
              <a:spcBef>
                <a:spcPct val="0"/>
              </a:spcBef>
              <a:buNone/>
              <a:defRPr kumimoji="1" sz="1400">
                <a:solidFill>
                  <a:schemeClr val="bg1"/>
                </a:solidFill>
                <a:latin typeface="Meiryo UI" panose="020B0604030504040204" pitchFamily="50" charset="-128"/>
                <a:ea typeface="Meiryo UI" panose="020B0604030504040204" pitchFamily="50" charset="-128"/>
                <a:cs typeface="+mj-cs"/>
              </a:defRPr>
            </a:lvl1pPr>
          </a:lstStyle>
          <a:p>
            <a:r>
              <a:rPr lang="ja-JP" altLang="en-US"/>
              <a:t>大企業等</a:t>
            </a:r>
          </a:p>
        </p:txBody>
      </p:sp>
      <p:sp>
        <p:nvSpPr>
          <p:cNvPr id="10" name="Title 1">
            <a:extLst>
              <a:ext uri="{FF2B5EF4-FFF2-40B4-BE49-F238E27FC236}">
                <a16:creationId xmlns:a16="http://schemas.microsoft.com/office/drawing/2014/main" id="{999AC72C-5EC7-74D1-5E04-9826B3AFFF74}"/>
              </a:ext>
            </a:extLst>
          </p:cNvPr>
          <p:cNvSpPr txBox="1">
            <a:spLocks/>
          </p:cNvSpPr>
          <p:nvPr/>
        </p:nvSpPr>
        <p:spPr>
          <a:xfrm>
            <a:off x="11136922" y="228925"/>
            <a:ext cx="1055077" cy="230551"/>
          </a:xfrm>
          <a:prstGeom prst="rect">
            <a:avLst/>
          </a:prstGeom>
          <a:solidFill>
            <a:srgbClr val="FF0000"/>
          </a:solidFill>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ja-JP" altLang="en-US" sz="1400">
                <a:solidFill>
                  <a:schemeClr val="bg1"/>
                </a:solidFill>
              </a:rPr>
              <a:t>スタートアップ</a:t>
            </a:r>
          </a:p>
        </p:txBody>
      </p:sp>
      <p:sp>
        <p:nvSpPr>
          <p:cNvPr id="14" name="Title 6">
            <a:extLst>
              <a:ext uri="{FF2B5EF4-FFF2-40B4-BE49-F238E27FC236}">
                <a16:creationId xmlns:a16="http://schemas.microsoft.com/office/drawing/2014/main" id="{96BB5651-97E6-32BC-6856-00D91A61B411}"/>
              </a:ext>
            </a:extLst>
          </p:cNvPr>
          <p:cNvSpPr txBox="1">
            <a:spLocks/>
          </p:cNvSpPr>
          <p:nvPr/>
        </p:nvSpPr>
        <p:spPr bwMode="blackWhite">
          <a:xfrm>
            <a:off x="263525" y="773418"/>
            <a:ext cx="11652241" cy="2515286"/>
          </a:xfrm>
          <a:prstGeom prst="rect">
            <a:avLst/>
          </a:prstGeom>
        </p:spPr>
        <p:txBody>
          <a:bodyPr vert="horz" wrap="square" lIns="72000" tIns="72000" rIns="72000" bIns="72000" rtlCol="0" anchor="t">
            <a:spAutoFit/>
          </a:bodyPr>
          <a:lstStyle>
            <a:defPPr>
              <a:defRPr lang="en-US"/>
            </a:defPPr>
            <a:lvl1pPr marL="216000" indent="-144000">
              <a:lnSpc>
                <a:spcPct val="100000"/>
              </a:lnSpc>
              <a:spcBef>
                <a:spcPts val="0"/>
              </a:spcBef>
              <a:buFont typeface="Arial" panose="020B0604020202020204" pitchFamily="34" charset="0"/>
              <a:buChar char="•"/>
              <a:defRPr kumimoji="1" sz="1400">
                <a:solidFill>
                  <a:srgbClr val="0066FF"/>
                </a:solidFill>
                <a:latin typeface="Meiryo UI" panose="020B0604030504040204" pitchFamily="50" charset="-128"/>
                <a:ea typeface="Meiryo UI" panose="020B0604030504040204" pitchFamily="50" charset="-128"/>
                <a:cs typeface="+mj-cs"/>
              </a:defRPr>
            </a:lvl1pPr>
          </a:lstStyle>
          <a:p>
            <a:r>
              <a:rPr lang="ja-JP" altLang="en-US" dirty="0"/>
              <a:t>本事業終了後、初回の調達・購買が実行された</a:t>
            </a:r>
            <a:r>
              <a:rPr lang="ja-JP" altLang="en-US" b="1" u="sng" dirty="0"/>
              <a:t>後にスタートアップに波及的・長期的に生じる効果</a:t>
            </a:r>
            <a:r>
              <a:rPr lang="ja-JP" altLang="en-US" dirty="0"/>
              <a:t>、 </a:t>
            </a:r>
            <a:r>
              <a:rPr lang="ja-JP" altLang="en-US" b="1" u="sng" dirty="0"/>
              <a:t>左記効果の業界ベンチマーク比較</a:t>
            </a:r>
            <a:r>
              <a:rPr lang="ja-JP" altLang="en-US" dirty="0"/>
              <a:t>（業界平均と比較した調達・購買のスピード及び革新性</a:t>
            </a:r>
            <a:r>
              <a:rPr lang="en-US" altLang="ja-JP" baseline="30000" dirty="0"/>
              <a:t>※</a:t>
            </a:r>
            <a:r>
              <a:rPr lang="ja-JP" altLang="en-US" baseline="30000" dirty="0"/>
              <a:t>１</a:t>
            </a:r>
            <a:r>
              <a:rPr lang="ja-JP" altLang="en-US" dirty="0"/>
              <a:t>等）をできる限り具体的</a:t>
            </a:r>
            <a:r>
              <a:rPr lang="en-US" altLang="ja-JP" baseline="30000" dirty="0"/>
              <a:t>※</a:t>
            </a:r>
            <a:r>
              <a:rPr lang="ja-JP" altLang="en-US" baseline="30000" dirty="0"/>
              <a:t>２</a:t>
            </a:r>
            <a:r>
              <a:rPr lang="ja-JP" altLang="en-US" dirty="0"/>
              <a:t>に記載してください。</a:t>
            </a:r>
            <a:br>
              <a:rPr lang="en-US" altLang="ja-JP" dirty="0"/>
            </a:br>
            <a:r>
              <a:rPr lang="en-US" altLang="ja-JP" dirty="0"/>
              <a:t>※</a:t>
            </a:r>
            <a:r>
              <a:rPr lang="ja-JP" altLang="en-US" dirty="0"/>
              <a:t>１：既存の取り組みと類似したものか、これまでにはない新たな取り組みであるか等が分かるようにしてください。</a:t>
            </a:r>
            <a:br>
              <a:rPr lang="en-US" altLang="ja-JP" dirty="0"/>
            </a:br>
            <a:r>
              <a:rPr lang="en-US" altLang="ja-JP" dirty="0"/>
              <a:t>※</a:t>
            </a:r>
            <a:r>
              <a:rPr lang="ja-JP" altLang="en-US" dirty="0"/>
              <a:t>２：共同提案者である大企業等に公開できる範囲の情報で構いません。</a:t>
            </a:r>
            <a:endParaRPr lang="en-US" altLang="ja-JP" dirty="0"/>
          </a:p>
          <a:p>
            <a:pPr marL="72000" indent="0">
              <a:buNone/>
            </a:pPr>
            <a:r>
              <a:rPr lang="ja-JP" altLang="en-US" dirty="0"/>
              <a:t>　</a:t>
            </a:r>
            <a:endParaRPr lang="en-US" altLang="ja-JP" dirty="0"/>
          </a:p>
          <a:p>
            <a:pPr marL="72000" indent="0">
              <a:buNone/>
            </a:pPr>
            <a:r>
              <a:rPr lang="ja-JP" altLang="en-US" dirty="0"/>
              <a:t>　　例：（</a:t>
            </a:r>
            <a:r>
              <a:rPr lang="en-US" altLang="ja-JP" dirty="0"/>
              <a:t>XX</a:t>
            </a:r>
            <a:r>
              <a:rPr lang="ja-JP" altLang="en-US" dirty="0"/>
              <a:t>の取り組みで</a:t>
            </a:r>
            <a:r>
              <a:rPr lang="en-US" altLang="ja-JP" dirty="0"/>
              <a:t>YY</a:t>
            </a:r>
            <a:r>
              <a:rPr lang="ja-JP" altLang="en-US" dirty="0"/>
              <a:t>の波及効果を得るには、一般的に業界平均の〇〇年を要するが、本事業では〇年で</a:t>
            </a:r>
            <a:r>
              <a:rPr lang="en-US" altLang="ja-JP" dirty="0"/>
              <a:t>YY</a:t>
            </a:r>
            <a:r>
              <a:rPr lang="ja-JP" altLang="en-US" dirty="0"/>
              <a:t>の波及効果を実現することができる。</a:t>
            </a:r>
            <a:br>
              <a:rPr lang="en-US" altLang="ja-JP" dirty="0"/>
            </a:br>
            <a:r>
              <a:rPr lang="ja-JP" altLang="en-US" dirty="0"/>
              <a:t>　　　　　　また、これまで活用が難しかった</a:t>
            </a:r>
            <a:r>
              <a:rPr lang="en-US" altLang="ja-JP" dirty="0"/>
              <a:t>ZZ</a:t>
            </a:r>
            <a:r>
              <a:rPr lang="ja-JP" altLang="en-US" dirty="0"/>
              <a:t>材料を使うという点で業界における先駆的な取り組みであり、業界における先行事例の確立・普及浸透に貢献する。）</a:t>
            </a:r>
            <a:endParaRPr lang="en-US" altLang="ja-JP" dirty="0"/>
          </a:p>
          <a:p>
            <a:pPr marL="72000" indent="0">
              <a:buNone/>
            </a:pPr>
            <a:endParaRPr lang="en-US" altLang="ja-JP" dirty="0"/>
          </a:p>
          <a:p>
            <a:pPr marL="72000" indent="0">
              <a:buNone/>
            </a:pPr>
            <a:r>
              <a:rPr lang="ja-JP" altLang="en-US" dirty="0"/>
              <a:t>　　参考（想定される波及的・長期的に生じる効果） ：</a:t>
            </a:r>
            <a:endParaRPr lang="en-US" altLang="ja-JP" dirty="0"/>
          </a:p>
          <a:p>
            <a:pPr marL="792000" indent="-216000"/>
            <a:r>
              <a:rPr lang="ja-JP" altLang="en-US" dirty="0"/>
              <a:t>売上</a:t>
            </a:r>
            <a:r>
              <a:rPr lang="en-US" altLang="ja-JP" dirty="0"/>
              <a:t>X</a:t>
            </a:r>
            <a:r>
              <a:rPr lang="ja-JP" altLang="en-US" dirty="0"/>
              <a:t>円の獲得による、バリュエーションが</a:t>
            </a:r>
            <a:r>
              <a:rPr lang="en-US" altLang="ja-JP" dirty="0"/>
              <a:t>XX</a:t>
            </a:r>
            <a:r>
              <a:rPr lang="ja-JP" altLang="en-US" dirty="0"/>
              <a:t>億円へと上昇する見込み、それによる大手</a:t>
            </a:r>
            <a:r>
              <a:rPr lang="en-US" altLang="ja-JP" dirty="0"/>
              <a:t>VC</a:t>
            </a:r>
            <a:r>
              <a:rPr lang="ja-JP" altLang="en-US" dirty="0"/>
              <a:t>の</a:t>
            </a:r>
            <a:r>
              <a:rPr lang="en-US" altLang="ja-JP" dirty="0"/>
              <a:t>YY</a:t>
            </a:r>
            <a:r>
              <a:rPr lang="ja-JP" altLang="en-US" dirty="0"/>
              <a:t>社からの資金調達</a:t>
            </a:r>
            <a:r>
              <a:rPr lang="en-US" altLang="ja-JP" dirty="0"/>
              <a:t>XX</a:t>
            </a:r>
            <a:r>
              <a:rPr lang="ja-JP" altLang="en-US" dirty="0"/>
              <a:t>億円の見込み</a:t>
            </a:r>
            <a:endParaRPr lang="en-US" altLang="ja-JP" dirty="0"/>
          </a:p>
          <a:p>
            <a:pPr marL="792000" indent="-216000"/>
            <a:r>
              <a:rPr lang="ja-JP" altLang="en-US" dirty="0"/>
              <a:t>大手大企業への販売実績獲得による、他の大企業</a:t>
            </a:r>
            <a:r>
              <a:rPr lang="en-US" altLang="ja-JP" dirty="0"/>
              <a:t>ZZ</a:t>
            </a:r>
            <a:r>
              <a:rPr lang="ja-JP" altLang="en-US" dirty="0"/>
              <a:t>社との</a:t>
            </a:r>
            <a:r>
              <a:rPr lang="en-US" altLang="ja-JP" dirty="0"/>
              <a:t>XX</a:t>
            </a:r>
            <a:r>
              <a:rPr lang="ja-JP" altLang="en-US" dirty="0"/>
              <a:t>に関する取り組み開始の見込み</a:t>
            </a:r>
          </a:p>
        </p:txBody>
      </p:sp>
      <p:sp>
        <p:nvSpPr>
          <p:cNvPr id="5" name="矢印: 五方向 4">
            <a:extLst>
              <a:ext uri="{FF2B5EF4-FFF2-40B4-BE49-F238E27FC236}">
                <a16:creationId xmlns:a16="http://schemas.microsoft.com/office/drawing/2014/main" id="{CBD850F6-EDBD-EEAD-8530-2DD7D6012A95}"/>
              </a:ext>
            </a:extLst>
          </p:cNvPr>
          <p:cNvSpPr/>
          <p:nvPr/>
        </p:nvSpPr>
        <p:spPr>
          <a:xfrm>
            <a:off x="4954418" y="-4281"/>
            <a:ext cx="481125" cy="230400"/>
          </a:xfrm>
          <a:prstGeom prst="homePlate">
            <a:avLst>
              <a:gd name="adj" fmla="val 26188"/>
            </a:avLst>
          </a:prstGeom>
          <a:solidFill>
            <a:srgbClr val="2F8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800">
                <a:solidFill>
                  <a:schemeClr val="bg1"/>
                </a:solidFill>
                <a:latin typeface="Meiryo UI" panose="020B0604030504040204" pitchFamily="50" charset="-128"/>
                <a:ea typeface="Meiryo UI" panose="020B0604030504040204" pitchFamily="50" charset="-128"/>
              </a:rPr>
              <a:t>初期購買</a:t>
            </a:r>
            <a:endParaRPr kumimoji="1" lang="en-US" altLang="ja-JP" sz="800">
              <a:solidFill>
                <a:schemeClr val="bg1"/>
              </a:solidFill>
              <a:latin typeface="Meiryo UI" panose="020B0604030504040204" pitchFamily="50" charset="-128"/>
              <a:ea typeface="Meiryo UI" panose="020B0604030504040204" pitchFamily="50" charset="-128"/>
            </a:endParaRPr>
          </a:p>
          <a:p>
            <a:pPr algn="ctr"/>
            <a:r>
              <a:rPr kumimoji="1" lang="ja-JP" altLang="en-US" sz="800">
                <a:solidFill>
                  <a:schemeClr val="bg1"/>
                </a:solidFill>
                <a:latin typeface="Meiryo UI" panose="020B0604030504040204" pitchFamily="50" charset="-128"/>
                <a:ea typeface="Meiryo UI" panose="020B0604030504040204" pitchFamily="50" charset="-128"/>
              </a:rPr>
              <a:t>・検証</a:t>
            </a:r>
          </a:p>
        </p:txBody>
      </p:sp>
      <p:sp>
        <p:nvSpPr>
          <p:cNvPr id="7" name="矢印: 五方向 6">
            <a:extLst>
              <a:ext uri="{FF2B5EF4-FFF2-40B4-BE49-F238E27FC236}">
                <a16:creationId xmlns:a16="http://schemas.microsoft.com/office/drawing/2014/main" id="{624F523D-34CD-474D-51B6-4E03154CFCD4}"/>
              </a:ext>
            </a:extLst>
          </p:cNvPr>
          <p:cNvSpPr/>
          <p:nvPr/>
        </p:nvSpPr>
        <p:spPr>
          <a:xfrm>
            <a:off x="5977260" y="-4281"/>
            <a:ext cx="481125" cy="230400"/>
          </a:xfrm>
          <a:prstGeom prst="homePlate">
            <a:avLst>
              <a:gd name="adj" fmla="val 26188"/>
            </a:avLst>
          </a:prstGeom>
          <a:solidFill>
            <a:srgbClr val="2F8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700">
                <a:solidFill>
                  <a:schemeClr val="bg1"/>
                </a:solidFill>
                <a:latin typeface="Meiryo UI" panose="020B0604030504040204" pitchFamily="50" charset="-128"/>
                <a:ea typeface="Meiryo UI" panose="020B0604030504040204" pitchFamily="50" charset="-128"/>
              </a:rPr>
              <a:t>製品化・</a:t>
            </a:r>
            <a:endParaRPr kumimoji="1" lang="en-US" altLang="ja-JP" sz="700">
              <a:solidFill>
                <a:schemeClr val="bg1"/>
              </a:solidFill>
              <a:latin typeface="Meiryo UI" panose="020B0604030504040204" pitchFamily="50" charset="-128"/>
              <a:ea typeface="Meiryo UI" panose="020B0604030504040204" pitchFamily="50" charset="-128"/>
            </a:endParaRPr>
          </a:p>
          <a:p>
            <a:pPr algn="ctr"/>
            <a:r>
              <a:rPr kumimoji="1" lang="ja-JP" altLang="en-US" sz="700">
                <a:solidFill>
                  <a:schemeClr val="bg1"/>
                </a:solidFill>
                <a:latin typeface="Meiryo UI" panose="020B0604030504040204" pitchFamily="50" charset="-128"/>
                <a:ea typeface="Meiryo UI" panose="020B0604030504040204" pitchFamily="50" charset="-128"/>
              </a:rPr>
              <a:t>プロセス導入</a:t>
            </a:r>
          </a:p>
        </p:txBody>
      </p:sp>
      <p:sp>
        <p:nvSpPr>
          <p:cNvPr id="11" name="矢印: 五方向 10">
            <a:extLst>
              <a:ext uri="{FF2B5EF4-FFF2-40B4-BE49-F238E27FC236}">
                <a16:creationId xmlns:a16="http://schemas.microsoft.com/office/drawing/2014/main" id="{6C6BA8F1-F601-49E1-7417-5C0E72896626}"/>
              </a:ext>
            </a:extLst>
          </p:cNvPr>
          <p:cNvSpPr/>
          <p:nvPr/>
        </p:nvSpPr>
        <p:spPr>
          <a:xfrm>
            <a:off x="6488680" y="-4281"/>
            <a:ext cx="481125" cy="230400"/>
          </a:xfrm>
          <a:prstGeom prst="homePlate">
            <a:avLst>
              <a:gd name="adj" fmla="val 26188"/>
            </a:avLst>
          </a:prstGeom>
          <a:solidFill>
            <a:srgbClr val="2F8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800">
                <a:solidFill>
                  <a:schemeClr val="bg1"/>
                </a:solidFill>
                <a:latin typeface="Meiryo UI" panose="020B0604030504040204" pitchFamily="50" charset="-128"/>
                <a:ea typeface="Meiryo UI" panose="020B0604030504040204" pitchFamily="50" charset="-128"/>
              </a:rPr>
              <a:t>本格採用</a:t>
            </a:r>
            <a:endParaRPr kumimoji="1" lang="en-US" altLang="ja-JP" sz="800">
              <a:solidFill>
                <a:schemeClr val="bg1"/>
              </a:solidFill>
              <a:latin typeface="Meiryo UI" panose="020B0604030504040204" pitchFamily="50" charset="-128"/>
              <a:ea typeface="Meiryo UI" panose="020B0604030504040204" pitchFamily="50" charset="-128"/>
            </a:endParaRPr>
          </a:p>
        </p:txBody>
      </p:sp>
      <p:sp>
        <p:nvSpPr>
          <p:cNvPr id="12" name="矢印: 五方向 11">
            <a:extLst>
              <a:ext uri="{FF2B5EF4-FFF2-40B4-BE49-F238E27FC236}">
                <a16:creationId xmlns:a16="http://schemas.microsoft.com/office/drawing/2014/main" id="{A83ED1F8-4FEA-091B-704C-22483AAA9F53}"/>
              </a:ext>
            </a:extLst>
          </p:cNvPr>
          <p:cNvSpPr/>
          <p:nvPr/>
        </p:nvSpPr>
        <p:spPr>
          <a:xfrm>
            <a:off x="5465839" y="-4281"/>
            <a:ext cx="481125" cy="115200"/>
          </a:xfrm>
          <a:prstGeom prst="homePlate">
            <a:avLst>
              <a:gd name="adj" fmla="val 26188"/>
            </a:avLst>
          </a:prstGeom>
          <a:solidFill>
            <a:srgbClr val="2F8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800">
                <a:solidFill>
                  <a:schemeClr val="bg1"/>
                </a:solidFill>
                <a:latin typeface="Meiryo UI" panose="020B0604030504040204" pitchFamily="50" charset="-128"/>
                <a:ea typeface="Meiryo UI" panose="020B0604030504040204" pitchFamily="50" charset="-128"/>
              </a:rPr>
              <a:t>PoC</a:t>
            </a:r>
          </a:p>
        </p:txBody>
      </p:sp>
      <p:sp>
        <p:nvSpPr>
          <p:cNvPr id="15" name="矢印: 五方向 14">
            <a:extLst>
              <a:ext uri="{FF2B5EF4-FFF2-40B4-BE49-F238E27FC236}">
                <a16:creationId xmlns:a16="http://schemas.microsoft.com/office/drawing/2014/main" id="{1D1F5B4B-226B-BF69-6C55-38C0666ADA13}"/>
              </a:ext>
            </a:extLst>
          </p:cNvPr>
          <p:cNvSpPr/>
          <p:nvPr/>
        </p:nvSpPr>
        <p:spPr>
          <a:xfrm>
            <a:off x="5465839" y="110919"/>
            <a:ext cx="481125" cy="115200"/>
          </a:xfrm>
          <a:prstGeom prst="homePlate">
            <a:avLst>
              <a:gd name="adj" fmla="val 26188"/>
            </a:avLst>
          </a:prstGeom>
          <a:solidFill>
            <a:srgbClr val="2F8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600">
                <a:solidFill>
                  <a:schemeClr val="bg1"/>
                </a:solidFill>
                <a:latin typeface="Meiryo UI" panose="020B0604030504040204" pitchFamily="50" charset="-128"/>
                <a:ea typeface="Meiryo UI" panose="020B0604030504040204" pitchFamily="50" charset="-128"/>
              </a:rPr>
              <a:t>共同研究開発</a:t>
            </a:r>
            <a:endParaRPr kumimoji="1" lang="en-US" altLang="ja-JP" sz="600">
              <a:solidFill>
                <a:schemeClr val="bg1"/>
              </a:solidFill>
              <a:latin typeface="Meiryo UI" panose="020B0604030504040204" pitchFamily="50" charset="-128"/>
              <a:ea typeface="Meiryo UI" panose="020B0604030504040204" pitchFamily="50" charset="-128"/>
            </a:endParaRPr>
          </a:p>
        </p:txBody>
      </p:sp>
      <p:sp>
        <p:nvSpPr>
          <p:cNvPr id="20" name="矢印: 五方向 19">
            <a:extLst>
              <a:ext uri="{FF2B5EF4-FFF2-40B4-BE49-F238E27FC236}">
                <a16:creationId xmlns:a16="http://schemas.microsoft.com/office/drawing/2014/main" id="{10256081-9354-6751-FAC5-E3EC296D6E21}"/>
              </a:ext>
            </a:extLst>
          </p:cNvPr>
          <p:cNvSpPr/>
          <p:nvPr/>
        </p:nvSpPr>
        <p:spPr>
          <a:xfrm>
            <a:off x="4442997"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600">
                <a:solidFill>
                  <a:schemeClr val="tx1">
                    <a:lumMod val="85000"/>
                    <a:lumOff val="15000"/>
                  </a:schemeClr>
                </a:solidFill>
                <a:latin typeface="Meiryo UI" panose="020B0604030504040204" pitchFamily="50" charset="-128"/>
                <a:ea typeface="Meiryo UI" panose="020B0604030504040204" pitchFamily="50" charset="-128"/>
              </a:rPr>
              <a:t>スタートアップ</a:t>
            </a:r>
            <a:endParaRPr kumimoji="1" lang="en-US" altLang="ja-JP" sz="600">
              <a:solidFill>
                <a:schemeClr val="tx1">
                  <a:lumMod val="85000"/>
                  <a:lumOff val="15000"/>
                </a:schemeClr>
              </a:solidFill>
              <a:latin typeface="Meiryo UI" panose="020B0604030504040204" pitchFamily="50" charset="-128"/>
              <a:ea typeface="Meiryo UI" panose="020B0604030504040204" pitchFamily="50" charset="-128"/>
            </a:endParaRPr>
          </a:p>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探索</a:t>
            </a:r>
          </a:p>
        </p:txBody>
      </p:sp>
    </p:spTree>
    <p:extLst>
      <p:ext uri="{BB962C8B-B14F-4D97-AF65-F5344CB8AC3E}">
        <p14:creationId xmlns:p14="http://schemas.microsoft.com/office/powerpoint/2010/main" val="20007991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24CA3B-AFE9-3C89-FF7D-75F5E136A85D}"/>
            </a:ext>
          </a:extLst>
        </p:cNvPr>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EE027E50-5955-271C-D0FE-5FD88F993DCA}"/>
              </a:ext>
            </a:extLst>
          </p:cNvPr>
          <p:cNvSpPr>
            <a:spLocks noGrp="1"/>
          </p:cNvSpPr>
          <p:nvPr>
            <p:ph type="ftr" sz="quarter" idx="10"/>
          </p:nvPr>
        </p:nvSpPr>
        <p:spPr/>
        <p:txBody>
          <a:bodyPr/>
          <a:lstStyle/>
          <a:p>
            <a:r>
              <a:rPr kumimoji="1" lang="en-US" altLang="ja-JP">
                <a:latin typeface="Meiryo UI" panose="020B0604030504040204" pitchFamily="50" charset="-128"/>
                <a:ea typeface="Meiryo UI" panose="020B0604030504040204" pitchFamily="50" charset="-128"/>
              </a:rPr>
              <a:t>NEDO</a:t>
            </a:r>
            <a:r>
              <a:rPr kumimoji="1" lang="ja-JP" altLang="en-US">
                <a:latin typeface="Meiryo UI" panose="020B0604030504040204" pitchFamily="50" charset="-128"/>
                <a:ea typeface="Meiryo UI" panose="020B0604030504040204" pitchFamily="50" charset="-128"/>
              </a:rPr>
              <a:t>　大企業調達事業</a:t>
            </a:r>
            <a:r>
              <a:rPr kumimoji="1" lang="en-US" altLang="ja-JP" err="1">
                <a:latin typeface="Meiryo UI" panose="020B0604030504040204" pitchFamily="50" charset="-128"/>
                <a:ea typeface="Meiryo UI" panose="020B0604030504040204" pitchFamily="50" charset="-128"/>
              </a:rPr>
              <a:t>PoP</a:t>
            </a:r>
            <a:r>
              <a:rPr kumimoji="1" lang="ja-JP" altLang="en-US">
                <a:latin typeface="Meiryo UI" panose="020B0604030504040204" pitchFamily="50" charset="-128"/>
                <a:ea typeface="Meiryo UI" panose="020B0604030504040204" pitchFamily="50" charset="-128"/>
              </a:rPr>
              <a:t>フェーズ／</a:t>
            </a:r>
            <a:r>
              <a:rPr kumimoji="1" lang="en-US" altLang="ja-JP" err="1"/>
              <a:t>GX_PoP</a:t>
            </a:r>
            <a:r>
              <a:rPr kumimoji="1" lang="ja-JP" altLang="ja-JP"/>
              <a:t>フェーズ</a:t>
            </a:r>
            <a:r>
              <a:rPr kumimoji="1" lang="ja-JP" altLang="en-US">
                <a:latin typeface="Meiryo UI" panose="020B0604030504040204" pitchFamily="50" charset="-128"/>
                <a:ea typeface="Meiryo UI" panose="020B0604030504040204" pitchFamily="50" charset="-128"/>
              </a:rPr>
              <a:t>　実施計画書</a:t>
            </a:r>
          </a:p>
        </p:txBody>
      </p:sp>
      <p:sp>
        <p:nvSpPr>
          <p:cNvPr id="3" name="スライド番号プレースホルダー 2">
            <a:extLst>
              <a:ext uri="{FF2B5EF4-FFF2-40B4-BE49-F238E27FC236}">
                <a16:creationId xmlns:a16="http://schemas.microsoft.com/office/drawing/2014/main" id="{EC21AB2B-C981-9798-673E-88B4F58E686B}"/>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7D37CF-FD62-4E77-99E3-C43766B7946D}" type="slidenum">
              <a:rPr kumimoji="1" lang="ja-JP" altLang="en-US" sz="1000" b="0" i="0" u="none" strike="noStrike" kern="1200" cap="none" spc="0" normalizeH="0" baseline="0" noProof="0" smtClean="0">
                <a:ln>
                  <a:noFill/>
                </a:ln>
                <a:solidFill>
                  <a:prstClr val="black">
                    <a:tint val="82000"/>
                  </a:prstClr>
                </a:solidFill>
                <a:effectLst/>
                <a:uLnTx/>
                <a:uFillTx/>
                <a:latin typeface="Arial" panose="020B060402020202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1" lang="ja-JP" altLang="en-US" sz="1000" b="0" i="0" u="none" strike="noStrike" kern="1200" cap="none" spc="0" normalizeH="0" baseline="0" noProof="0">
              <a:ln>
                <a:noFill/>
              </a:ln>
              <a:solidFill>
                <a:prstClr val="black">
                  <a:tint val="82000"/>
                </a:prstClr>
              </a:solidFill>
              <a:effectLst/>
              <a:uLnTx/>
              <a:uFillTx/>
              <a:latin typeface="Arial" panose="020B0604020202020204"/>
              <a:ea typeface="ＭＳ Ｐゴシック" panose="020B0600070205080204" pitchFamily="50" charset="-128"/>
              <a:cs typeface="+mn-cs"/>
            </a:endParaRPr>
          </a:p>
        </p:txBody>
      </p:sp>
      <p:sp>
        <p:nvSpPr>
          <p:cNvPr id="8" name="タイトル 7">
            <a:extLst>
              <a:ext uri="{FF2B5EF4-FFF2-40B4-BE49-F238E27FC236}">
                <a16:creationId xmlns:a16="http://schemas.microsoft.com/office/drawing/2014/main" id="{D51B5B32-535F-6706-84CE-1AB42651E03B}"/>
              </a:ext>
            </a:extLst>
          </p:cNvPr>
          <p:cNvSpPr>
            <a:spLocks noGrp="1"/>
          </p:cNvSpPr>
          <p:nvPr>
            <p:ph type="title"/>
          </p:nvPr>
        </p:nvSpPr>
        <p:spPr/>
        <p:txBody>
          <a:bodyPr/>
          <a:lstStyle/>
          <a:p>
            <a:r>
              <a:rPr lang="en-US" altLang="ja-JP" dirty="0"/>
              <a:t>6. XXXX</a:t>
            </a:r>
            <a:endParaRPr lang="ja-JP" altLang="en-US" dirty="0"/>
          </a:p>
        </p:txBody>
      </p:sp>
      <p:cxnSp>
        <p:nvCxnSpPr>
          <p:cNvPr id="4" name="直線コネクタ 3">
            <a:extLst>
              <a:ext uri="{FF2B5EF4-FFF2-40B4-BE49-F238E27FC236}">
                <a16:creationId xmlns:a16="http://schemas.microsoft.com/office/drawing/2014/main" id="{7DD8EA03-A95E-E84F-3E4D-03488A26956C}"/>
              </a:ext>
            </a:extLst>
          </p:cNvPr>
          <p:cNvCxnSpPr>
            <a:cxnSpLocks/>
          </p:cNvCxnSpPr>
          <p:nvPr/>
        </p:nvCxnSpPr>
        <p:spPr>
          <a:xfrm>
            <a:off x="263525" y="765175"/>
            <a:ext cx="1166495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9" name="Title 1">
            <a:extLst>
              <a:ext uri="{FF2B5EF4-FFF2-40B4-BE49-F238E27FC236}">
                <a16:creationId xmlns:a16="http://schemas.microsoft.com/office/drawing/2014/main" id="{97DE3DCD-192F-61A8-9D81-21C8265B3C97}"/>
              </a:ext>
            </a:extLst>
          </p:cNvPr>
          <p:cNvSpPr txBox="1">
            <a:spLocks/>
          </p:cNvSpPr>
          <p:nvPr/>
        </p:nvSpPr>
        <p:spPr>
          <a:xfrm>
            <a:off x="0" y="0"/>
            <a:ext cx="2063552" cy="228925"/>
          </a:xfrm>
          <a:prstGeom prst="rect">
            <a:avLst/>
          </a:prstGeom>
          <a:solidFill>
            <a:schemeClr val="tx1"/>
          </a:solidFill>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zh-TW" sz="1400" dirty="0">
                <a:solidFill>
                  <a:prstClr val="white"/>
                </a:solidFill>
              </a:rPr>
              <a:t>6</a:t>
            </a:r>
            <a:r>
              <a:rPr kumimoji="1" lang="en-US" altLang="zh-TW" sz="1400" b="0"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 </a:t>
            </a:r>
            <a:r>
              <a:rPr kumimoji="1" lang="ja-JP" altLang="en-US" sz="1400" b="0"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補足</a:t>
            </a:r>
            <a:endParaRPr kumimoji="1" lang="en-US" altLang="zh-TW" sz="1400" b="0"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p:txBody>
      </p:sp>
      <p:sp>
        <p:nvSpPr>
          <p:cNvPr id="5" name="正方形/長方形 4">
            <a:extLst>
              <a:ext uri="{FF2B5EF4-FFF2-40B4-BE49-F238E27FC236}">
                <a16:creationId xmlns:a16="http://schemas.microsoft.com/office/drawing/2014/main" id="{105CED28-BD4D-6CF3-D103-FE90B5C67131}"/>
              </a:ext>
            </a:extLst>
          </p:cNvPr>
          <p:cNvSpPr/>
          <p:nvPr/>
        </p:nvSpPr>
        <p:spPr>
          <a:xfrm>
            <a:off x="1119452" y="3905442"/>
            <a:ext cx="9601360" cy="2100344"/>
          </a:xfrm>
          <a:prstGeom prst="rect">
            <a:avLst/>
          </a:prstGeom>
          <a:solidFill>
            <a:schemeClr val="tx2">
              <a:lumMod val="20000"/>
              <a:lumOff val="80000"/>
            </a:schemeClr>
          </a:solidFill>
          <a:ln w="12700" cap="rnd" cmpd="sng" algn="ctr">
            <a:solidFill>
              <a:srgbClr val="2F83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400">
                <a:solidFill>
                  <a:srgbClr val="2F83FF"/>
                </a:solidFill>
                <a:latin typeface="Meiryo UI" panose="020B0604030504040204" pitchFamily="50" charset="-128"/>
                <a:ea typeface="Meiryo UI" panose="020B0604030504040204" pitchFamily="50" charset="-128"/>
              </a:rPr>
              <a:t>作成ガイドに記載したルールに則って作成してください</a:t>
            </a:r>
            <a:endParaRPr kumimoji="1" lang="en-US" altLang="ja-JP" sz="2400">
              <a:solidFill>
                <a:srgbClr val="2F83FF"/>
              </a:solidFill>
              <a:latin typeface="Meiryo UI" panose="020B0604030504040204" pitchFamily="50" charset="-128"/>
              <a:ea typeface="Meiryo UI" panose="020B0604030504040204" pitchFamily="50" charset="-128"/>
            </a:endParaRPr>
          </a:p>
          <a:p>
            <a:pPr algn="ctr"/>
            <a:r>
              <a:rPr kumimoji="1" lang="ja-JP" altLang="en-US" sz="2400">
                <a:solidFill>
                  <a:srgbClr val="2F83FF"/>
                </a:solidFill>
                <a:latin typeface="Meiryo UI" panose="020B0604030504040204" pitchFamily="50" charset="-128"/>
                <a:ea typeface="Meiryo UI" panose="020B0604030504040204" pitchFamily="50" charset="-128"/>
              </a:rPr>
              <a:t>箇条書き等で項目を列挙する場合は、番号を振る等、分かりやすくしてください</a:t>
            </a:r>
            <a:endParaRPr kumimoji="1" lang="en-US" altLang="ja-JP" sz="2400">
              <a:solidFill>
                <a:srgbClr val="2F83FF"/>
              </a:solidFill>
              <a:latin typeface="Meiryo UI" panose="020B0604030504040204" pitchFamily="50" charset="-128"/>
              <a:ea typeface="Meiryo UI" panose="020B0604030504040204" pitchFamily="50" charset="-128"/>
            </a:endParaRPr>
          </a:p>
          <a:p>
            <a:pPr algn="ctr"/>
            <a:r>
              <a:rPr kumimoji="1" lang="ja-JP" altLang="en-US" sz="2400">
                <a:solidFill>
                  <a:srgbClr val="2F83FF"/>
                </a:solidFill>
                <a:latin typeface="Meiryo UI" panose="020B0604030504040204" pitchFamily="50" charset="-128"/>
                <a:ea typeface="Meiryo UI" panose="020B0604030504040204" pitchFamily="50" charset="-128"/>
              </a:rPr>
              <a:t>特に、フォントサイズは</a:t>
            </a:r>
            <a:r>
              <a:rPr kumimoji="1" lang="en-US" altLang="ja-JP" sz="2400">
                <a:solidFill>
                  <a:srgbClr val="2F83FF"/>
                </a:solidFill>
                <a:latin typeface="Meiryo UI" panose="020B0604030504040204" pitchFamily="50" charset="-128"/>
                <a:ea typeface="Meiryo UI" panose="020B0604030504040204" pitchFamily="50" charset="-128"/>
              </a:rPr>
              <a:t>11pt</a:t>
            </a:r>
            <a:r>
              <a:rPr kumimoji="1" lang="ja-JP" altLang="en-US" sz="2400">
                <a:solidFill>
                  <a:srgbClr val="2F83FF"/>
                </a:solidFill>
                <a:latin typeface="Meiryo UI" panose="020B0604030504040204" pitchFamily="50" charset="-128"/>
                <a:ea typeface="Meiryo UI" panose="020B0604030504040204" pitchFamily="50" charset="-128"/>
              </a:rPr>
              <a:t>以上を目安に記載してください</a:t>
            </a:r>
          </a:p>
        </p:txBody>
      </p:sp>
      <p:sp>
        <p:nvSpPr>
          <p:cNvPr id="11" name="Title 6">
            <a:extLst>
              <a:ext uri="{FF2B5EF4-FFF2-40B4-BE49-F238E27FC236}">
                <a16:creationId xmlns:a16="http://schemas.microsoft.com/office/drawing/2014/main" id="{6345FC48-541A-0973-D003-572D6081F6CE}"/>
              </a:ext>
            </a:extLst>
          </p:cNvPr>
          <p:cNvSpPr txBox="1">
            <a:spLocks/>
          </p:cNvSpPr>
          <p:nvPr/>
        </p:nvSpPr>
        <p:spPr bwMode="blackWhite">
          <a:xfrm>
            <a:off x="263525" y="773418"/>
            <a:ext cx="11652241" cy="576293"/>
          </a:xfrm>
          <a:prstGeom prst="rect">
            <a:avLst/>
          </a:prstGeom>
        </p:spPr>
        <p:txBody>
          <a:bodyPr vert="horz" wrap="square" lIns="72000" tIns="72000" rIns="72000" bIns="72000" rtlCol="0" anchor="t">
            <a:sp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216000" indent="-144000">
              <a:lnSpc>
                <a:spcPct val="100000"/>
              </a:lnSpc>
              <a:spcBef>
                <a:spcPts val="0"/>
              </a:spcBef>
              <a:buFont typeface="Arial" panose="020B0604020202020204" pitchFamily="34" charset="0"/>
              <a:buChar char="•"/>
            </a:pPr>
            <a:r>
              <a:rPr kumimoji="1" lang="ja-JP" altLang="en-US" sz="1400" dirty="0">
                <a:solidFill>
                  <a:srgbClr val="0066FF"/>
                </a:solidFill>
              </a:rPr>
              <a:t>その他特記事項や追加したい資料（会社概要・技術概要等）があれば、最大</a:t>
            </a:r>
            <a:r>
              <a:rPr kumimoji="1" lang="en-US" altLang="ja-JP" sz="1400" dirty="0">
                <a:solidFill>
                  <a:srgbClr val="0066FF"/>
                </a:solidFill>
              </a:rPr>
              <a:t>10</a:t>
            </a:r>
            <a:r>
              <a:rPr kumimoji="1" lang="ja-JP" altLang="en-US" sz="1400" dirty="0">
                <a:solidFill>
                  <a:srgbClr val="0066FF"/>
                </a:solidFill>
              </a:rPr>
              <a:t>ページまで追加することが可能です（スタートアップ・大企業等のどちらも追加可能ですが、両者合わせて</a:t>
            </a:r>
            <a:r>
              <a:rPr kumimoji="1" lang="en-US" altLang="ja-JP" sz="1400" dirty="0">
                <a:solidFill>
                  <a:srgbClr val="0066FF"/>
                </a:solidFill>
              </a:rPr>
              <a:t>10</a:t>
            </a:r>
            <a:r>
              <a:rPr kumimoji="1" lang="ja-JP" altLang="en-US" sz="1400" dirty="0">
                <a:solidFill>
                  <a:srgbClr val="0066FF"/>
                </a:solidFill>
              </a:rPr>
              <a:t>ページまでとします）。</a:t>
            </a:r>
          </a:p>
        </p:txBody>
      </p:sp>
    </p:spTree>
    <p:extLst>
      <p:ext uri="{BB962C8B-B14F-4D97-AF65-F5344CB8AC3E}">
        <p14:creationId xmlns:p14="http://schemas.microsoft.com/office/powerpoint/2010/main" val="14071821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77B885-D851-157C-89AC-528CD43F3F24}"/>
            </a:ext>
          </a:extLst>
        </p:cNvPr>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B352EA88-4170-4259-2FB9-327687D25667}"/>
              </a:ext>
            </a:extLst>
          </p:cNvPr>
          <p:cNvSpPr>
            <a:spLocks noGrp="1"/>
          </p:cNvSpPr>
          <p:nvPr>
            <p:ph type="ftr" sz="quarter" idx="10"/>
          </p:nvPr>
        </p:nvSpPr>
        <p:spPr/>
        <p:txBody>
          <a:bodyPr/>
          <a:lstStyle/>
          <a:p>
            <a:r>
              <a:rPr kumimoji="1" lang="en-US" altLang="ja-JP">
                <a:latin typeface="Meiryo UI" panose="020B0604030504040204" pitchFamily="50" charset="-128"/>
                <a:ea typeface="Meiryo UI" panose="020B0604030504040204" pitchFamily="50" charset="-128"/>
              </a:rPr>
              <a:t>NEDO</a:t>
            </a:r>
            <a:r>
              <a:rPr kumimoji="1" lang="ja-JP" altLang="en-US">
                <a:latin typeface="Meiryo UI" panose="020B0604030504040204" pitchFamily="50" charset="-128"/>
                <a:ea typeface="Meiryo UI" panose="020B0604030504040204" pitchFamily="50" charset="-128"/>
              </a:rPr>
              <a:t>　大企業調達事業</a:t>
            </a:r>
            <a:r>
              <a:rPr kumimoji="1" lang="en-US" altLang="ja-JP" err="1">
                <a:latin typeface="Meiryo UI" panose="020B0604030504040204" pitchFamily="50" charset="-128"/>
                <a:ea typeface="Meiryo UI" panose="020B0604030504040204" pitchFamily="50" charset="-128"/>
              </a:rPr>
              <a:t>PoP</a:t>
            </a:r>
            <a:r>
              <a:rPr kumimoji="1" lang="ja-JP" altLang="en-US">
                <a:latin typeface="Meiryo UI" panose="020B0604030504040204" pitchFamily="50" charset="-128"/>
                <a:ea typeface="Meiryo UI" panose="020B0604030504040204" pitchFamily="50" charset="-128"/>
              </a:rPr>
              <a:t>フェーズ／</a:t>
            </a:r>
            <a:r>
              <a:rPr kumimoji="1" lang="en-US" altLang="ja-JP" err="1"/>
              <a:t>GX_PoP</a:t>
            </a:r>
            <a:r>
              <a:rPr kumimoji="1" lang="ja-JP" altLang="ja-JP"/>
              <a:t>フェーズ</a:t>
            </a:r>
            <a:r>
              <a:rPr kumimoji="1" lang="ja-JP" altLang="en-US">
                <a:latin typeface="Meiryo UI" panose="020B0604030504040204" pitchFamily="50" charset="-128"/>
                <a:ea typeface="Meiryo UI" panose="020B0604030504040204" pitchFamily="50" charset="-128"/>
              </a:rPr>
              <a:t>　実施計画書</a:t>
            </a:r>
          </a:p>
        </p:txBody>
      </p:sp>
      <p:sp>
        <p:nvSpPr>
          <p:cNvPr id="3" name="スライド番号プレースホルダー 2">
            <a:extLst>
              <a:ext uri="{FF2B5EF4-FFF2-40B4-BE49-F238E27FC236}">
                <a16:creationId xmlns:a16="http://schemas.microsoft.com/office/drawing/2014/main" id="{C94573D2-A948-637F-B56B-2A7B1D36752F}"/>
              </a:ext>
            </a:extLst>
          </p:cNvPr>
          <p:cNvSpPr>
            <a:spLocks noGrp="1"/>
          </p:cNvSpPr>
          <p:nvPr>
            <p:ph type="sldNum" sz="quarter" idx="11"/>
          </p:nvPr>
        </p:nvSpPr>
        <p:spPr/>
        <p:txBody>
          <a:bodyPr/>
          <a:lstStyle/>
          <a:p>
            <a:fld id="{DD7D37CF-FD62-4E77-99E3-C43766B7946D}" type="slidenum">
              <a:rPr kumimoji="1" lang="ja-JP" altLang="en-US" smtClean="0"/>
              <a:pPr/>
              <a:t>1</a:t>
            </a:fld>
            <a:endParaRPr kumimoji="1" lang="ja-JP" altLang="en-US"/>
          </a:p>
        </p:txBody>
      </p:sp>
      <p:pic>
        <p:nvPicPr>
          <p:cNvPr id="6" name="図 5">
            <a:extLst>
              <a:ext uri="{FF2B5EF4-FFF2-40B4-BE49-F238E27FC236}">
                <a16:creationId xmlns:a16="http://schemas.microsoft.com/office/drawing/2014/main" id="{02219C20-1A1C-5E42-5B9C-06D738DB7F6F}"/>
              </a:ext>
            </a:extLst>
          </p:cNvPr>
          <p:cNvPicPr>
            <a:picLocks noChangeAspect="1"/>
          </p:cNvPicPr>
          <p:nvPr/>
        </p:nvPicPr>
        <p:blipFill>
          <a:blip r:embed="rId2"/>
          <a:stretch>
            <a:fillRect/>
          </a:stretch>
        </p:blipFill>
        <p:spPr>
          <a:xfrm>
            <a:off x="6017846" y="2093635"/>
            <a:ext cx="5775388" cy="3998347"/>
          </a:xfrm>
          <a:prstGeom prst="rect">
            <a:avLst/>
          </a:prstGeom>
          <a:ln>
            <a:solidFill>
              <a:schemeClr val="bg1">
                <a:lumMod val="95000"/>
              </a:schemeClr>
            </a:solidFill>
          </a:ln>
          <a:effectLst>
            <a:outerShdw blurRad="50800" dist="50800" dir="2700000" algn="tl" rotWithShape="0">
              <a:prstClr val="black">
                <a:alpha val="40000"/>
              </a:prstClr>
            </a:outerShdw>
          </a:effectLst>
        </p:spPr>
      </p:pic>
      <p:sp>
        <p:nvSpPr>
          <p:cNvPr id="12" name="フッター プレースホルダー 1">
            <a:extLst>
              <a:ext uri="{FF2B5EF4-FFF2-40B4-BE49-F238E27FC236}">
                <a16:creationId xmlns:a16="http://schemas.microsoft.com/office/drawing/2014/main" id="{69266157-22D6-548A-BEED-3867880E9F58}"/>
              </a:ext>
            </a:extLst>
          </p:cNvPr>
          <p:cNvSpPr txBox="1">
            <a:spLocks/>
          </p:cNvSpPr>
          <p:nvPr/>
        </p:nvSpPr>
        <p:spPr>
          <a:xfrm>
            <a:off x="525664" y="6159788"/>
            <a:ext cx="5140490" cy="228600"/>
          </a:xfrm>
          <a:prstGeom prst="rect">
            <a:avLst/>
          </a:prstGeom>
        </p:spPr>
        <p:txBody>
          <a:bodyPr vert="horz" lIns="91440" tIns="45720" rIns="91440" bIns="45720" rtlCol="0" anchor="ctr"/>
          <a:lstStyle>
            <a:defPPr>
              <a:defRPr lang="en-US"/>
            </a:defPPr>
            <a:lvl1pPr marL="0" algn="l" defTabSz="914400" rtl="0" eaLnBrk="1" latinLnBrk="0" hangingPunct="1">
              <a:defRPr sz="8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1" lang="en-US" altLang="ja-JP" dirty="0">
                <a:solidFill>
                  <a:srgbClr val="2F83FF"/>
                </a:solidFill>
                <a:latin typeface="Meiryo UI" panose="020B0604030504040204" pitchFamily="50" charset="-128"/>
                <a:ea typeface="Meiryo UI" panose="020B0604030504040204" pitchFamily="50" charset="-128"/>
              </a:rPr>
              <a:t>*</a:t>
            </a:r>
            <a:r>
              <a:rPr kumimoji="1" lang="ja-JP" altLang="en-US" dirty="0">
                <a:solidFill>
                  <a:srgbClr val="2F83FF"/>
                </a:solidFill>
                <a:latin typeface="Meiryo UI" panose="020B0604030504040204" pitchFamily="50" charset="-128"/>
                <a:ea typeface="Meiryo UI" panose="020B0604030504040204" pitchFamily="50" charset="-128"/>
              </a:rPr>
              <a:t> </a:t>
            </a:r>
            <a:r>
              <a:rPr kumimoji="1" lang="en-US" altLang="ja-JP" dirty="0">
                <a:solidFill>
                  <a:srgbClr val="2F83FF"/>
                </a:solidFill>
                <a:latin typeface="Meiryo UI" panose="020B0604030504040204" pitchFamily="50" charset="-128"/>
                <a:ea typeface="Meiryo UI" panose="020B0604030504040204" pitchFamily="50" charset="-128"/>
              </a:rPr>
              <a:t>https://www.meti.go.jp/policy/tech_promotion/partnership/guideline.pdf</a:t>
            </a:r>
            <a:endParaRPr kumimoji="1" lang="ja-JP" altLang="en-US" dirty="0">
              <a:solidFill>
                <a:srgbClr val="2F83FF"/>
              </a:solidFill>
              <a:latin typeface="Meiryo UI" panose="020B0604030504040204" pitchFamily="50" charset="-128"/>
              <a:ea typeface="Meiryo UI" panose="020B0604030504040204" pitchFamily="50" charset="-128"/>
            </a:endParaRPr>
          </a:p>
        </p:txBody>
      </p:sp>
      <p:sp>
        <p:nvSpPr>
          <p:cNvPr id="16" name="テキスト ボックス 15">
            <a:extLst>
              <a:ext uri="{FF2B5EF4-FFF2-40B4-BE49-F238E27FC236}">
                <a16:creationId xmlns:a16="http://schemas.microsoft.com/office/drawing/2014/main" id="{20AE9EA7-F14C-5F35-D4F0-58BEC8502656}"/>
              </a:ext>
            </a:extLst>
          </p:cNvPr>
          <p:cNvSpPr txBox="1"/>
          <p:nvPr/>
        </p:nvSpPr>
        <p:spPr>
          <a:xfrm>
            <a:off x="223138" y="194471"/>
            <a:ext cx="7416824" cy="892552"/>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r>
              <a:rPr lang="en-US" altLang="ja-JP" sz="2000" b="1" kern="100">
                <a:solidFill>
                  <a:srgbClr val="0066FF"/>
                </a:solidFill>
                <a:effectLst/>
                <a:latin typeface="Meiryo UI" panose="020B0604030504040204" pitchFamily="50" charset="-128"/>
                <a:ea typeface="Meiryo UI" panose="020B0604030504040204" pitchFamily="50" charset="-128"/>
                <a:cs typeface="Times New Roman" panose="02020603050405020304" pitchFamily="18" charset="0"/>
              </a:rPr>
              <a:t>2025</a:t>
            </a:r>
            <a:r>
              <a:rPr lang="ja-JP" altLang="en-US" sz="2000" b="1" kern="100">
                <a:solidFill>
                  <a:srgbClr val="0066FF"/>
                </a:solidFill>
                <a:effectLst/>
                <a:latin typeface="Meiryo UI" panose="020B0604030504040204" pitchFamily="50" charset="-128"/>
                <a:ea typeface="Meiryo UI" panose="020B0604030504040204" pitchFamily="50" charset="-128"/>
                <a:cs typeface="Times New Roman" panose="02020603050405020304" pitchFamily="18" charset="0"/>
              </a:rPr>
              <a:t>年度　大企業調達事業　</a:t>
            </a:r>
            <a:r>
              <a:rPr lang="en-US" altLang="ja-JP" sz="2000" b="1" kern="100" err="1">
                <a:solidFill>
                  <a:srgbClr val="0066FF"/>
                </a:solidFill>
                <a:effectLst/>
                <a:latin typeface="Meiryo UI" panose="020B0604030504040204" pitchFamily="50" charset="-128"/>
                <a:ea typeface="Meiryo UI" panose="020B0604030504040204" pitchFamily="50" charset="-128"/>
                <a:cs typeface="Times New Roman" panose="02020603050405020304" pitchFamily="18" charset="0"/>
              </a:rPr>
              <a:t>PoP</a:t>
            </a:r>
            <a:r>
              <a:rPr lang="ja-JP" altLang="en-US" sz="2000" b="1" kern="100">
                <a:solidFill>
                  <a:srgbClr val="0066FF"/>
                </a:solidFill>
                <a:effectLst/>
                <a:latin typeface="Meiryo UI" panose="020B0604030504040204" pitchFamily="50" charset="-128"/>
                <a:ea typeface="Meiryo UI" panose="020B0604030504040204" pitchFamily="50" charset="-128"/>
                <a:cs typeface="Times New Roman" panose="02020603050405020304" pitchFamily="18" charset="0"/>
              </a:rPr>
              <a:t>フェーズ・</a:t>
            </a:r>
            <a:r>
              <a:rPr lang="en-US" altLang="ja-JP" sz="2000" b="1" kern="100" err="1">
                <a:solidFill>
                  <a:srgbClr val="0066FF"/>
                </a:solidFill>
                <a:effectLst/>
                <a:latin typeface="Meiryo UI" panose="020B0604030504040204" pitchFamily="50" charset="-128"/>
                <a:ea typeface="Meiryo UI" panose="020B0604030504040204" pitchFamily="50" charset="-128"/>
                <a:cs typeface="Times New Roman" panose="02020603050405020304" pitchFamily="18" charset="0"/>
              </a:rPr>
              <a:t>GX_PoP</a:t>
            </a:r>
            <a:r>
              <a:rPr lang="ja-JP" altLang="en-US" sz="2000" b="1" kern="100">
                <a:solidFill>
                  <a:srgbClr val="0066FF"/>
                </a:solidFill>
                <a:effectLst/>
                <a:latin typeface="Meiryo UI" panose="020B0604030504040204" pitchFamily="50" charset="-128"/>
                <a:ea typeface="Meiryo UI" panose="020B0604030504040204" pitchFamily="50" charset="-128"/>
                <a:cs typeface="Times New Roman" panose="02020603050405020304" pitchFamily="18" charset="0"/>
              </a:rPr>
              <a:t>フェーズ</a:t>
            </a:r>
            <a:endParaRPr lang="en-US" altLang="ja-JP" sz="2000" b="1" kern="100">
              <a:solidFill>
                <a:srgbClr val="0066FF"/>
              </a:solidFill>
              <a:effectLst/>
              <a:latin typeface="Meiryo UI" panose="020B0604030504040204" pitchFamily="50" charset="-128"/>
              <a:ea typeface="Meiryo UI" panose="020B0604030504040204" pitchFamily="50" charset="-128"/>
              <a:cs typeface="Times New Roman" panose="02020603050405020304" pitchFamily="18" charset="0"/>
            </a:endParaRPr>
          </a:p>
          <a:p>
            <a:r>
              <a:rPr lang="ja-JP" altLang="en-US" sz="3200" b="1">
                <a:solidFill>
                  <a:srgbClr val="0066FF"/>
                </a:solidFill>
                <a:latin typeface="Meiryo UI" panose="020B0604030504040204" pitchFamily="50" charset="-128"/>
                <a:ea typeface="Meiryo UI" panose="020B0604030504040204" pitchFamily="50" charset="-128"/>
              </a:rPr>
              <a:t>実施計画書作成ガイド（</a:t>
            </a:r>
            <a:r>
              <a:rPr lang="en-US" altLang="ja-JP" sz="3200" b="1">
                <a:solidFill>
                  <a:srgbClr val="0066FF"/>
                </a:solidFill>
                <a:latin typeface="Meiryo UI" panose="020B0604030504040204" pitchFamily="50" charset="-128"/>
                <a:ea typeface="Meiryo UI" panose="020B0604030504040204" pitchFamily="50" charset="-128"/>
              </a:rPr>
              <a:t>2/2</a:t>
            </a:r>
            <a:r>
              <a:rPr lang="ja-JP" altLang="en-US" sz="3200" b="1">
                <a:solidFill>
                  <a:srgbClr val="0066FF"/>
                </a:solidFill>
                <a:latin typeface="Meiryo UI" panose="020B0604030504040204" pitchFamily="50" charset="-128"/>
                <a:ea typeface="Meiryo UI" panose="020B0604030504040204" pitchFamily="50" charset="-128"/>
              </a:rPr>
              <a:t>）</a:t>
            </a:r>
          </a:p>
        </p:txBody>
      </p:sp>
      <p:sp>
        <p:nvSpPr>
          <p:cNvPr id="17" name="Title 6">
            <a:extLst>
              <a:ext uri="{FF2B5EF4-FFF2-40B4-BE49-F238E27FC236}">
                <a16:creationId xmlns:a16="http://schemas.microsoft.com/office/drawing/2014/main" id="{7F1B11A9-AE16-BA1B-5BE2-4CEB888C4777}"/>
              </a:ext>
            </a:extLst>
          </p:cNvPr>
          <p:cNvSpPr txBox="1">
            <a:spLocks/>
          </p:cNvSpPr>
          <p:nvPr/>
        </p:nvSpPr>
        <p:spPr bwMode="blackWhite">
          <a:xfrm>
            <a:off x="525664" y="1781258"/>
            <a:ext cx="5140490" cy="1538883"/>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spcAft>
                <a:spcPts val="600"/>
              </a:spcAft>
            </a:pPr>
            <a:r>
              <a:rPr kumimoji="1" lang="ja-JP" altLang="en-US" sz="1600">
                <a:solidFill>
                  <a:srgbClr val="0066FF"/>
                </a:solidFill>
              </a:rPr>
              <a:t>＜注意事項＞</a:t>
            </a:r>
            <a:endParaRPr kumimoji="1" lang="en-US" altLang="ja-JP" sz="1600">
              <a:solidFill>
                <a:srgbClr val="0066FF"/>
              </a:solidFill>
            </a:endParaRPr>
          </a:p>
          <a:p>
            <a:pPr marL="144000" indent="-144000">
              <a:spcAft>
                <a:spcPts val="600"/>
              </a:spcAft>
              <a:buFont typeface="Arial" panose="020B0604020202020204" pitchFamily="34" charset="0"/>
              <a:buChar char="•"/>
            </a:pPr>
            <a:r>
              <a:rPr kumimoji="1" lang="ja-JP" altLang="en-US" sz="1400">
                <a:solidFill>
                  <a:srgbClr val="0066FF"/>
                </a:solidFill>
              </a:rPr>
              <a:t>本事業は、経済産業省公表の「共創パートナーシップ　調達・購買ガイドライン*」に記載された</a:t>
            </a:r>
            <a:r>
              <a:rPr kumimoji="1" lang="ja-JP" altLang="en-US" sz="1400" b="1" u="sng">
                <a:solidFill>
                  <a:srgbClr val="0066FF"/>
                </a:solidFill>
              </a:rPr>
              <a:t>「望ましい協業プロセス」を踏まえて実施</a:t>
            </a:r>
            <a:r>
              <a:rPr kumimoji="1" lang="ja-JP" altLang="en-US" sz="1400">
                <a:solidFill>
                  <a:srgbClr val="0066FF"/>
                </a:solidFill>
              </a:rPr>
              <a:t>します。</a:t>
            </a:r>
            <a:br>
              <a:rPr kumimoji="1" lang="en-US" altLang="ja-JP" sz="1400">
                <a:solidFill>
                  <a:srgbClr val="0066FF"/>
                </a:solidFill>
              </a:rPr>
            </a:br>
            <a:r>
              <a:rPr kumimoji="1" lang="ja-JP" altLang="en-US" sz="1400">
                <a:solidFill>
                  <a:srgbClr val="0066FF"/>
                </a:solidFill>
              </a:rPr>
              <a:t>（プロセス詳細は右図を参照してください）</a:t>
            </a:r>
            <a:endParaRPr kumimoji="1" lang="en-US" altLang="ja-JP" sz="1400">
              <a:solidFill>
                <a:srgbClr val="0066FF"/>
              </a:solidFill>
            </a:endParaRPr>
          </a:p>
          <a:p>
            <a:pPr marL="144000" indent="-144000">
              <a:spcAft>
                <a:spcPts val="600"/>
              </a:spcAft>
              <a:buFont typeface="Arial" panose="020B0604020202020204" pitchFamily="34" charset="0"/>
              <a:buChar char="•"/>
            </a:pPr>
            <a:r>
              <a:rPr kumimoji="1" lang="ja-JP" altLang="en-US" sz="1400">
                <a:solidFill>
                  <a:srgbClr val="0066FF"/>
                </a:solidFill>
              </a:rPr>
              <a:t>各ページのヘッダーに、「望ましい協業プロセス」のどの部分に当てはまるかを示した矢羽根を掲載しておりますので、対応する内容を記載してください。</a:t>
            </a:r>
            <a:endParaRPr kumimoji="1" lang="en-US" altLang="ja-JP" sz="1400">
              <a:solidFill>
                <a:srgbClr val="0066FF"/>
              </a:solidFill>
            </a:endParaRPr>
          </a:p>
        </p:txBody>
      </p:sp>
      <p:sp>
        <p:nvSpPr>
          <p:cNvPr id="18" name="Title 6">
            <a:extLst>
              <a:ext uri="{FF2B5EF4-FFF2-40B4-BE49-F238E27FC236}">
                <a16:creationId xmlns:a16="http://schemas.microsoft.com/office/drawing/2014/main" id="{826D72C5-94BB-F20C-9AB9-7511903D2565}"/>
              </a:ext>
            </a:extLst>
          </p:cNvPr>
          <p:cNvSpPr txBox="1">
            <a:spLocks/>
          </p:cNvSpPr>
          <p:nvPr/>
        </p:nvSpPr>
        <p:spPr bwMode="blackWhite">
          <a:xfrm>
            <a:off x="7324439" y="194471"/>
            <a:ext cx="4405034" cy="1329595"/>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en-US" altLang="ja-JP" sz="3200" b="1" u="sng">
                <a:solidFill>
                  <a:srgbClr val="0066FF"/>
                </a:solidFill>
              </a:rPr>
              <a:t>※</a:t>
            </a:r>
            <a:r>
              <a:rPr kumimoji="1" lang="ja-JP" altLang="en-US" sz="3200" b="1" u="sng">
                <a:solidFill>
                  <a:srgbClr val="0066FF"/>
                </a:solidFill>
              </a:rPr>
              <a:t>本ページは提出時は、必ず削除してから</a:t>
            </a:r>
            <a:br>
              <a:rPr kumimoji="1" lang="en-US" altLang="ja-JP" sz="3200" b="1" u="sng">
                <a:solidFill>
                  <a:srgbClr val="0066FF"/>
                </a:solidFill>
              </a:rPr>
            </a:br>
            <a:r>
              <a:rPr kumimoji="1" lang="ja-JP" altLang="en-US" sz="3200" b="1" u="sng">
                <a:solidFill>
                  <a:srgbClr val="0066FF"/>
                </a:solidFill>
              </a:rPr>
              <a:t>提出してください</a:t>
            </a:r>
            <a:endParaRPr kumimoji="1" lang="en-US" altLang="ja-JP" sz="3200" b="1" u="sng">
              <a:solidFill>
                <a:srgbClr val="0066FF"/>
              </a:solidFill>
            </a:endParaRPr>
          </a:p>
        </p:txBody>
      </p:sp>
      <p:sp>
        <p:nvSpPr>
          <p:cNvPr id="25" name="Title 6">
            <a:extLst>
              <a:ext uri="{FF2B5EF4-FFF2-40B4-BE49-F238E27FC236}">
                <a16:creationId xmlns:a16="http://schemas.microsoft.com/office/drawing/2014/main" id="{15CB9155-D066-34DE-24C0-EC32D676D839}"/>
              </a:ext>
            </a:extLst>
          </p:cNvPr>
          <p:cNvSpPr txBox="1">
            <a:spLocks/>
          </p:cNvSpPr>
          <p:nvPr/>
        </p:nvSpPr>
        <p:spPr bwMode="blackWhite">
          <a:xfrm>
            <a:off x="6017846" y="1781258"/>
            <a:ext cx="5140490" cy="2215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spcAft>
                <a:spcPts val="600"/>
              </a:spcAft>
            </a:pPr>
            <a:r>
              <a:rPr kumimoji="1" lang="ja-JP" altLang="en-US" sz="1600">
                <a:solidFill>
                  <a:srgbClr val="0066FF"/>
                </a:solidFill>
              </a:rPr>
              <a:t>＜共創パートナーシップ 調達・購買ガイドライン（抜粋）＞</a:t>
            </a:r>
            <a:endParaRPr kumimoji="1" lang="en-US" altLang="ja-JP" sz="1600">
              <a:solidFill>
                <a:srgbClr val="0066FF"/>
              </a:solidFill>
            </a:endParaRPr>
          </a:p>
        </p:txBody>
      </p:sp>
      <p:pic>
        <p:nvPicPr>
          <p:cNvPr id="8" name="図 7">
            <a:extLst>
              <a:ext uri="{FF2B5EF4-FFF2-40B4-BE49-F238E27FC236}">
                <a16:creationId xmlns:a16="http://schemas.microsoft.com/office/drawing/2014/main" id="{08953B9C-C29F-82C7-CCF7-E4DB4F359E88}"/>
              </a:ext>
            </a:extLst>
          </p:cNvPr>
          <p:cNvPicPr>
            <a:picLocks noChangeAspect="1"/>
          </p:cNvPicPr>
          <p:nvPr/>
        </p:nvPicPr>
        <p:blipFill>
          <a:blip r:embed="rId3"/>
          <a:stretch>
            <a:fillRect/>
          </a:stretch>
        </p:blipFill>
        <p:spPr>
          <a:xfrm>
            <a:off x="663222" y="3971109"/>
            <a:ext cx="5002932" cy="1504180"/>
          </a:xfrm>
          <a:prstGeom prst="rect">
            <a:avLst/>
          </a:prstGeom>
          <a:effectLst>
            <a:outerShdw blurRad="50800" dist="38100" dir="2700000" algn="tl" rotWithShape="0">
              <a:prstClr val="black">
                <a:alpha val="40000"/>
              </a:prstClr>
            </a:outerShdw>
          </a:effectLst>
        </p:spPr>
      </p:pic>
      <p:sp>
        <p:nvSpPr>
          <p:cNvPr id="24" name="右中かっこ 23">
            <a:extLst>
              <a:ext uri="{FF2B5EF4-FFF2-40B4-BE49-F238E27FC236}">
                <a16:creationId xmlns:a16="http://schemas.microsoft.com/office/drawing/2014/main" id="{AECA2C95-55D8-D698-1269-463178986A50}"/>
              </a:ext>
            </a:extLst>
          </p:cNvPr>
          <p:cNvSpPr/>
          <p:nvPr/>
        </p:nvSpPr>
        <p:spPr>
          <a:xfrm rot="16200000">
            <a:off x="3657603" y="2219243"/>
            <a:ext cx="152250" cy="3300591"/>
          </a:xfrm>
          <a:prstGeom prst="rightBrace">
            <a:avLst>
              <a:gd name="adj1" fmla="val 85944"/>
              <a:gd name="adj2" fmla="val 50000"/>
            </a:avLst>
          </a:prstGeom>
          <a:ln w="19050" cap="rnd">
            <a:solidFill>
              <a:srgbClr val="0066FF"/>
            </a:solidFill>
            <a:prstDash val="solid"/>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6" name="Title 6">
            <a:extLst>
              <a:ext uri="{FF2B5EF4-FFF2-40B4-BE49-F238E27FC236}">
                <a16:creationId xmlns:a16="http://schemas.microsoft.com/office/drawing/2014/main" id="{969D1D53-29C9-5064-D673-8B589F55C0F0}"/>
              </a:ext>
            </a:extLst>
          </p:cNvPr>
          <p:cNvSpPr txBox="1">
            <a:spLocks/>
          </p:cNvSpPr>
          <p:nvPr/>
        </p:nvSpPr>
        <p:spPr bwMode="blackWhite">
          <a:xfrm>
            <a:off x="2081062" y="3629326"/>
            <a:ext cx="3305328" cy="15234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spcAft>
                <a:spcPts val="600"/>
              </a:spcAft>
            </a:pPr>
            <a:r>
              <a:rPr kumimoji="1" lang="ja-JP" altLang="en-US" sz="1100">
                <a:solidFill>
                  <a:srgbClr val="0066FF"/>
                </a:solidFill>
              </a:rPr>
              <a:t>各ページのヘッダーに記載した「望ましい協業プロセス」</a:t>
            </a:r>
            <a:endParaRPr kumimoji="1" lang="en-US" altLang="ja-JP" sz="1100">
              <a:solidFill>
                <a:srgbClr val="0066FF"/>
              </a:solidFill>
            </a:endParaRPr>
          </a:p>
        </p:txBody>
      </p:sp>
    </p:spTree>
    <p:extLst>
      <p:ext uri="{BB962C8B-B14F-4D97-AF65-F5344CB8AC3E}">
        <p14:creationId xmlns:p14="http://schemas.microsoft.com/office/powerpoint/2010/main" val="13917549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09F47B-09F3-8119-F711-FB3B60589AB4}"/>
            </a:ext>
          </a:extLst>
        </p:cNvPr>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FC3E288F-7CB7-48CC-9D08-31E5836E1D10}"/>
              </a:ext>
            </a:extLst>
          </p:cNvPr>
          <p:cNvSpPr>
            <a:spLocks noGrp="1"/>
          </p:cNvSpPr>
          <p:nvPr>
            <p:ph type="ftr" sz="quarter" idx="10"/>
          </p:nvPr>
        </p:nvSpPr>
        <p:spPr/>
        <p:txBody>
          <a:bodyPr/>
          <a:lstStyle/>
          <a:p>
            <a:r>
              <a:rPr kumimoji="1" lang="en-US" altLang="ja-JP">
                <a:latin typeface="Meiryo UI" panose="020B0604030504040204" pitchFamily="50" charset="-128"/>
                <a:ea typeface="Meiryo UI" panose="020B0604030504040204" pitchFamily="50" charset="-128"/>
              </a:rPr>
              <a:t>NEDO</a:t>
            </a:r>
            <a:r>
              <a:rPr kumimoji="1" lang="ja-JP" altLang="en-US">
                <a:latin typeface="Meiryo UI" panose="020B0604030504040204" pitchFamily="50" charset="-128"/>
                <a:ea typeface="Meiryo UI" panose="020B0604030504040204" pitchFamily="50" charset="-128"/>
              </a:rPr>
              <a:t>　大企業調達事業</a:t>
            </a:r>
            <a:r>
              <a:rPr kumimoji="1" lang="en-US" altLang="ja-JP" err="1">
                <a:latin typeface="Meiryo UI" panose="020B0604030504040204" pitchFamily="50" charset="-128"/>
                <a:ea typeface="Meiryo UI" panose="020B0604030504040204" pitchFamily="50" charset="-128"/>
              </a:rPr>
              <a:t>PoP</a:t>
            </a:r>
            <a:r>
              <a:rPr kumimoji="1" lang="ja-JP" altLang="en-US">
                <a:latin typeface="Meiryo UI" panose="020B0604030504040204" pitchFamily="50" charset="-128"/>
                <a:ea typeface="Meiryo UI" panose="020B0604030504040204" pitchFamily="50" charset="-128"/>
              </a:rPr>
              <a:t>フェーズ／</a:t>
            </a:r>
            <a:r>
              <a:rPr kumimoji="1" lang="en-US" altLang="ja-JP" err="1"/>
              <a:t>GX_PoP</a:t>
            </a:r>
            <a:r>
              <a:rPr kumimoji="1" lang="ja-JP" altLang="ja-JP"/>
              <a:t>フェーズ</a:t>
            </a:r>
            <a:r>
              <a:rPr kumimoji="1" lang="ja-JP" altLang="en-US">
                <a:latin typeface="Meiryo UI" panose="020B0604030504040204" pitchFamily="50" charset="-128"/>
                <a:ea typeface="Meiryo UI" panose="020B0604030504040204" pitchFamily="50" charset="-128"/>
              </a:rPr>
              <a:t>　実施計画書</a:t>
            </a:r>
          </a:p>
        </p:txBody>
      </p:sp>
      <p:sp>
        <p:nvSpPr>
          <p:cNvPr id="3" name="スライド番号プレースホルダー 2">
            <a:extLst>
              <a:ext uri="{FF2B5EF4-FFF2-40B4-BE49-F238E27FC236}">
                <a16:creationId xmlns:a16="http://schemas.microsoft.com/office/drawing/2014/main" id="{BE5FFD15-834E-4147-1F45-F975BC3340F6}"/>
              </a:ext>
            </a:extLst>
          </p:cNvPr>
          <p:cNvSpPr>
            <a:spLocks noGrp="1"/>
          </p:cNvSpPr>
          <p:nvPr>
            <p:ph type="sldNum" sz="quarter" idx="11"/>
          </p:nvPr>
        </p:nvSpPr>
        <p:spPr/>
        <p:txBody>
          <a:bodyPr/>
          <a:lstStyle/>
          <a:p>
            <a:fld id="{DD7D37CF-FD62-4E77-99E3-C43766B7946D}" type="slidenum">
              <a:rPr kumimoji="1" lang="ja-JP" altLang="en-US" smtClean="0"/>
              <a:pPr/>
              <a:t>2</a:t>
            </a:fld>
            <a:endParaRPr kumimoji="1" lang="ja-JP" altLang="en-US"/>
          </a:p>
        </p:txBody>
      </p:sp>
      <p:sp>
        <p:nvSpPr>
          <p:cNvPr id="8" name="タイトル 7">
            <a:extLst>
              <a:ext uri="{FF2B5EF4-FFF2-40B4-BE49-F238E27FC236}">
                <a16:creationId xmlns:a16="http://schemas.microsoft.com/office/drawing/2014/main" id="{ABFAC683-D3F8-8436-62BA-5BB13DCA9C21}"/>
              </a:ext>
            </a:extLst>
          </p:cNvPr>
          <p:cNvSpPr>
            <a:spLocks noGrp="1"/>
          </p:cNvSpPr>
          <p:nvPr>
            <p:ph type="title"/>
          </p:nvPr>
        </p:nvSpPr>
        <p:spPr>
          <a:xfrm>
            <a:off x="272151" y="507550"/>
            <a:ext cx="11652241" cy="295911"/>
          </a:xfrm>
        </p:spPr>
        <p:txBody>
          <a:bodyPr/>
          <a:lstStyle/>
          <a:p>
            <a:r>
              <a:rPr lang="en-US" altLang="ja-JP"/>
              <a:t>1. </a:t>
            </a:r>
            <a:r>
              <a:rPr lang="ja-JP" altLang="en-US">
                <a:solidFill>
                  <a:srgbClr val="0066FF"/>
                </a:solidFill>
              </a:rPr>
              <a:t>〇〇〇</a:t>
            </a:r>
            <a:r>
              <a:rPr lang="ja-JP" altLang="en-US" sz="1400">
                <a:solidFill>
                  <a:srgbClr val="0066FF"/>
                </a:solidFill>
              </a:rPr>
              <a:t>（大企業等の会社名を記載してください）</a:t>
            </a:r>
            <a:r>
              <a:rPr lang="ja-JP" altLang="en-US"/>
              <a:t>｜</a:t>
            </a:r>
            <a:r>
              <a:rPr lang="ja-JP" altLang="en-US">
                <a:solidFill>
                  <a:srgbClr val="0066FF"/>
                </a:solidFill>
              </a:rPr>
              <a:t>〇〇〇</a:t>
            </a:r>
            <a:r>
              <a:rPr lang="ja-JP" altLang="en-US" sz="1400">
                <a:solidFill>
                  <a:srgbClr val="0066FF"/>
                </a:solidFill>
              </a:rPr>
              <a:t>（スタートアップの会社名を記載してください）</a:t>
            </a:r>
            <a:r>
              <a:rPr lang="ja-JP" altLang="en-US">
                <a:solidFill>
                  <a:srgbClr val="0066FF"/>
                </a:solidFill>
              </a:rPr>
              <a:t>　</a:t>
            </a:r>
            <a:r>
              <a:rPr lang="ja-JP" altLang="en-US"/>
              <a:t>の提案概要</a:t>
            </a:r>
          </a:p>
        </p:txBody>
      </p:sp>
      <p:cxnSp>
        <p:nvCxnSpPr>
          <p:cNvPr id="4" name="直線コネクタ 3">
            <a:extLst>
              <a:ext uri="{FF2B5EF4-FFF2-40B4-BE49-F238E27FC236}">
                <a16:creationId xmlns:a16="http://schemas.microsoft.com/office/drawing/2014/main" id="{6A7C47EA-BF08-B123-75DD-8571385BE5A7}"/>
              </a:ext>
            </a:extLst>
          </p:cNvPr>
          <p:cNvCxnSpPr>
            <a:cxnSpLocks/>
          </p:cNvCxnSpPr>
          <p:nvPr/>
        </p:nvCxnSpPr>
        <p:spPr>
          <a:xfrm>
            <a:off x="263525" y="867816"/>
            <a:ext cx="1166495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0" name="Title 6">
            <a:extLst>
              <a:ext uri="{FF2B5EF4-FFF2-40B4-BE49-F238E27FC236}">
                <a16:creationId xmlns:a16="http://schemas.microsoft.com/office/drawing/2014/main" id="{FD4F801E-F5A3-A427-FBD9-4921DC32CAF2}"/>
              </a:ext>
            </a:extLst>
          </p:cNvPr>
          <p:cNvSpPr txBox="1">
            <a:spLocks/>
          </p:cNvSpPr>
          <p:nvPr/>
        </p:nvSpPr>
        <p:spPr bwMode="blackWhite">
          <a:xfrm>
            <a:off x="263525" y="857397"/>
            <a:ext cx="11652241" cy="791737"/>
          </a:xfrm>
          <a:prstGeom prst="rect">
            <a:avLst/>
          </a:prstGeom>
        </p:spPr>
        <p:txBody>
          <a:bodyPr vert="horz" wrap="square" lIns="72000" tIns="72000" rIns="72000" bIns="72000" rtlCol="0" anchor="t">
            <a:sp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216000" indent="-144000">
              <a:lnSpc>
                <a:spcPct val="100000"/>
              </a:lnSpc>
              <a:spcBef>
                <a:spcPts val="0"/>
              </a:spcBef>
              <a:buFont typeface="Arial" panose="020B0604020202020204" pitchFamily="34" charset="0"/>
              <a:buChar char="•"/>
            </a:pPr>
            <a:r>
              <a:rPr kumimoji="1" lang="ja-JP" altLang="en-US" sz="1400" dirty="0">
                <a:solidFill>
                  <a:srgbClr val="0066FF"/>
                </a:solidFill>
              </a:rPr>
              <a:t>本事業での実施計画（全体像）について、ページ</a:t>
            </a:r>
            <a:r>
              <a:rPr kumimoji="1" lang="en-US" altLang="ja-JP" sz="1400" dirty="0">
                <a:solidFill>
                  <a:srgbClr val="0066FF"/>
                </a:solidFill>
              </a:rPr>
              <a:t>1</a:t>
            </a:r>
            <a:r>
              <a:rPr kumimoji="1" lang="ja-JP" altLang="en-US" sz="1400" dirty="0">
                <a:solidFill>
                  <a:srgbClr val="0066FF"/>
                </a:solidFill>
              </a:rPr>
              <a:t>枚で分かりやすく整理してください。下記はサンプル図のため、列の追加・削除や図の挿入等、適宜変更していただいて構いませんが、</a:t>
            </a:r>
            <a:r>
              <a:rPr kumimoji="1" lang="ja-JP" altLang="en-US" sz="1400" b="1" u="sng" dirty="0">
                <a:solidFill>
                  <a:srgbClr val="0066FF"/>
                </a:solidFill>
              </a:rPr>
              <a:t>大企業等及びスタートアップの各実施事項</a:t>
            </a:r>
            <a:r>
              <a:rPr kumimoji="1" lang="ja-JP" altLang="en-US" sz="1400" dirty="0">
                <a:solidFill>
                  <a:srgbClr val="0066FF"/>
                </a:solidFill>
              </a:rPr>
              <a:t>について、</a:t>
            </a:r>
            <a:r>
              <a:rPr kumimoji="1" lang="ja-JP" altLang="en-US" sz="1400" b="1" u="sng" dirty="0">
                <a:solidFill>
                  <a:srgbClr val="0066FF"/>
                </a:solidFill>
              </a:rPr>
              <a:t>期間</a:t>
            </a:r>
            <a:r>
              <a:rPr kumimoji="1" lang="ja-JP" altLang="en-US" sz="1400" dirty="0">
                <a:solidFill>
                  <a:srgbClr val="0066FF"/>
                </a:solidFill>
              </a:rPr>
              <a:t>・</a:t>
            </a:r>
            <a:r>
              <a:rPr kumimoji="1" lang="ja-JP" altLang="en-US" sz="1400" b="1" u="sng" dirty="0">
                <a:solidFill>
                  <a:srgbClr val="0066FF"/>
                </a:solidFill>
              </a:rPr>
              <a:t>費用</a:t>
            </a:r>
            <a:r>
              <a:rPr kumimoji="1" lang="ja-JP" altLang="en-US" sz="1400" dirty="0">
                <a:solidFill>
                  <a:srgbClr val="0066FF"/>
                </a:solidFill>
              </a:rPr>
              <a:t>・</a:t>
            </a:r>
            <a:r>
              <a:rPr kumimoji="1" lang="ja-JP" altLang="en-US" sz="1400" b="1" u="sng" dirty="0">
                <a:solidFill>
                  <a:srgbClr val="0066FF"/>
                </a:solidFill>
              </a:rPr>
              <a:t>達成目標（両者共通も可能ですが数値目標を記載してください）</a:t>
            </a:r>
            <a:r>
              <a:rPr kumimoji="1" lang="ja-JP" altLang="en-US" sz="1400" dirty="0">
                <a:solidFill>
                  <a:srgbClr val="0066FF"/>
                </a:solidFill>
              </a:rPr>
              <a:t>・</a:t>
            </a:r>
            <a:r>
              <a:rPr kumimoji="1" lang="ja-JP" altLang="en-US" sz="1400" b="1" u="sng" dirty="0">
                <a:solidFill>
                  <a:srgbClr val="0066FF"/>
                </a:solidFill>
              </a:rPr>
              <a:t>実施内容</a:t>
            </a:r>
            <a:r>
              <a:rPr kumimoji="1" lang="ja-JP" altLang="en-US" sz="1400" dirty="0">
                <a:solidFill>
                  <a:srgbClr val="0066FF"/>
                </a:solidFill>
              </a:rPr>
              <a:t>を含むように記載してください。</a:t>
            </a:r>
            <a:r>
              <a:rPr kumimoji="1" lang="ja-JP" altLang="en-US" sz="1400" b="1" u="sng" dirty="0">
                <a:solidFill>
                  <a:srgbClr val="0066FF"/>
                </a:solidFill>
              </a:rPr>
              <a:t>「調達・購買（想定される効果）」は、本資料の</a:t>
            </a:r>
            <a:r>
              <a:rPr kumimoji="1" lang="en-US" altLang="ja-JP" sz="1400" b="1" u="sng" dirty="0">
                <a:solidFill>
                  <a:srgbClr val="0066FF"/>
                </a:solidFill>
              </a:rPr>
              <a:t>P12</a:t>
            </a:r>
            <a:r>
              <a:rPr kumimoji="1" lang="ja-JP" altLang="en-US" sz="1400" b="1" u="sng" dirty="0">
                <a:solidFill>
                  <a:srgbClr val="0066FF"/>
                </a:solidFill>
              </a:rPr>
              <a:t>～</a:t>
            </a:r>
            <a:r>
              <a:rPr kumimoji="1" lang="en-US" altLang="ja-JP" sz="1400" b="1" u="sng" dirty="0">
                <a:solidFill>
                  <a:srgbClr val="0066FF"/>
                </a:solidFill>
              </a:rPr>
              <a:t>15</a:t>
            </a:r>
            <a:r>
              <a:rPr kumimoji="1" lang="ja-JP" altLang="en-US" sz="1400" b="1" u="sng" dirty="0">
                <a:solidFill>
                  <a:srgbClr val="0066FF"/>
                </a:solidFill>
              </a:rPr>
              <a:t>に記載いただく内容に基づいて</a:t>
            </a:r>
            <a:r>
              <a:rPr kumimoji="1" lang="ja-JP" altLang="en-US" sz="1400" dirty="0">
                <a:solidFill>
                  <a:srgbClr val="0066FF"/>
                </a:solidFill>
              </a:rPr>
              <a:t>作成してください。</a:t>
            </a:r>
          </a:p>
        </p:txBody>
      </p:sp>
      <p:sp>
        <p:nvSpPr>
          <p:cNvPr id="11" name="Title 1">
            <a:extLst>
              <a:ext uri="{FF2B5EF4-FFF2-40B4-BE49-F238E27FC236}">
                <a16:creationId xmlns:a16="http://schemas.microsoft.com/office/drawing/2014/main" id="{E3C600A0-463D-50CA-FCED-27180850BE0B}"/>
              </a:ext>
            </a:extLst>
          </p:cNvPr>
          <p:cNvSpPr txBox="1">
            <a:spLocks/>
          </p:cNvSpPr>
          <p:nvPr/>
        </p:nvSpPr>
        <p:spPr>
          <a:xfrm>
            <a:off x="0" y="0"/>
            <a:ext cx="2063552" cy="228925"/>
          </a:xfrm>
          <a:prstGeom prst="rect">
            <a:avLst/>
          </a:prstGeom>
          <a:solidFill>
            <a:schemeClr val="tx1"/>
          </a:solidFill>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en-US" altLang="ja-JP" sz="1400">
                <a:solidFill>
                  <a:schemeClr val="bg1"/>
                </a:solidFill>
              </a:rPr>
              <a:t>1. </a:t>
            </a:r>
            <a:r>
              <a:rPr kumimoji="1" lang="ja-JP" altLang="en-US" sz="1400">
                <a:solidFill>
                  <a:schemeClr val="bg1"/>
                </a:solidFill>
              </a:rPr>
              <a:t>概要</a:t>
            </a:r>
          </a:p>
        </p:txBody>
      </p:sp>
      <p:sp>
        <p:nvSpPr>
          <p:cNvPr id="12" name="Title 1">
            <a:extLst>
              <a:ext uri="{FF2B5EF4-FFF2-40B4-BE49-F238E27FC236}">
                <a16:creationId xmlns:a16="http://schemas.microsoft.com/office/drawing/2014/main" id="{D9BDA6DE-CD87-5381-A45A-344627F5192E}"/>
              </a:ext>
            </a:extLst>
          </p:cNvPr>
          <p:cNvSpPr txBox="1">
            <a:spLocks/>
          </p:cNvSpPr>
          <p:nvPr/>
        </p:nvSpPr>
        <p:spPr>
          <a:xfrm>
            <a:off x="11136922" y="-1626"/>
            <a:ext cx="1055077" cy="230551"/>
          </a:xfrm>
          <a:prstGeom prst="rect">
            <a:avLst/>
          </a:prstGeom>
          <a:solidFill>
            <a:srgbClr val="0070C0"/>
          </a:solidFill>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ja-JP" altLang="en-US" sz="1400">
                <a:solidFill>
                  <a:schemeClr val="bg1"/>
                </a:solidFill>
              </a:rPr>
              <a:t>大企業等</a:t>
            </a:r>
          </a:p>
        </p:txBody>
      </p:sp>
      <p:sp>
        <p:nvSpPr>
          <p:cNvPr id="13" name="Title 1">
            <a:extLst>
              <a:ext uri="{FF2B5EF4-FFF2-40B4-BE49-F238E27FC236}">
                <a16:creationId xmlns:a16="http://schemas.microsoft.com/office/drawing/2014/main" id="{33E13115-BFFE-8544-CAE6-F569A313D09C}"/>
              </a:ext>
            </a:extLst>
          </p:cNvPr>
          <p:cNvSpPr txBox="1">
            <a:spLocks/>
          </p:cNvSpPr>
          <p:nvPr/>
        </p:nvSpPr>
        <p:spPr>
          <a:xfrm>
            <a:off x="11136922" y="228925"/>
            <a:ext cx="1055077" cy="230551"/>
          </a:xfrm>
          <a:prstGeom prst="rect">
            <a:avLst/>
          </a:prstGeom>
          <a:solidFill>
            <a:srgbClr val="FF0000"/>
          </a:solidFill>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ja-JP" altLang="en-US" sz="1400">
                <a:solidFill>
                  <a:schemeClr val="bg1"/>
                </a:solidFill>
              </a:rPr>
              <a:t>スタートアップ</a:t>
            </a:r>
          </a:p>
        </p:txBody>
      </p:sp>
      <p:sp>
        <p:nvSpPr>
          <p:cNvPr id="65" name="正方形/長方形 64">
            <a:extLst>
              <a:ext uri="{FF2B5EF4-FFF2-40B4-BE49-F238E27FC236}">
                <a16:creationId xmlns:a16="http://schemas.microsoft.com/office/drawing/2014/main" id="{0F31FF2F-F429-44C8-EC2D-E5F70E04DF58}"/>
              </a:ext>
            </a:extLst>
          </p:cNvPr>
          <p:cNvSpPr/>
          <p:nvPr/>
        </p:nvSpPr>
        <p:spPr>
          <a:xfrm>
            <a:off x="9509294" y="1659727"/>
            <a:ext cx="2198139" cy="416906"/>
          </a:xfrm>
          <a:prstGeom prst="rect">
            <a:avLst/>
          </a:prstGeom>
          <a:solidFill>
            <a:schemeClr val="bg1"/>
          </a:solidFill>
          <a:ln w="9525" cap="flat" cmpd="sng" algn="ctr">
            <a:solidFill>
              <a:srgbClr val="0066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調達・購買</a:t>
            </a:r>
            <a:br>
              <a:rPr kumimoji="1" lang="en-US" altLang="ja-JP"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br>
            <a:r>
              <a:rPr kumimoji="1" lang="ja-JP" altLang="en-US"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（想定される効果）</a:t>
            </a:r>
            <a:endParaRPr kumimoji="1" lang="en-US" altLang="ja-JP"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endParaRPr>
          </a:p>
        </p:txBody>
      </p:sp>
      <p:sp>
        <p:nvSpPr>
          <p:cNvPr id="81" name="正方形/長方形 80">
            <a:extLst>
              <a:ext uri="{FF2B5EF4-FFF2-40B4-BE49-F238E27FC236}">
                <a16:creationId xmlns:a16="http://schemas.microsoft.com/office/drawing/2014/main" id="{936D788B-69CA-9AE3-DAA5-0E21FB01CE18}"/>
              </a:ext>
            </a:extLst>
          </p:cNvPr>
          <p:cNvSpPr/>
          <p:nvPr/>
        </p:nvSpPr>
        <p:spPr>
          <a:xfrm>
            <a:off x="375140" y="2100212"/>
            <a:ext cx="812131" cy="225552"/>
          </a:xfrm>
          <a:prstGeom prst="rect">
            <a:avLst/>
          </a:prstGeom>
          <a:solidFill>
            <a:schemeClr val="bg1">
              <a:lumMod val="7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100" b="0" i="0" u="none" strike="noStrike" kern="0" cap="none" spc="0" normalizeH="0" baseline="0" noProof="0">
                <a:ln>
                  <a:noFill/>
                </a:ln>
                <a:solidFill>
                  <a:srgbClr val="0066FF"/>
                </a:solidFill>
                <a:effectLst/>
                <a:uLnTx/>
                <a:uFillTx/>
                <a:latin typeface="Meiryo UI" panose="020B0604030504040204" pitchFamily="50" charset="-128"/>
                <a:ea typeface="Meiryo UI" panose="020B0604030504040204" pitchFamily="50" charset="-128"/>
              </a:rPr>
              <a:t>期間</a:t>
            </a:r>
            <a:endParaRPr kumimoji="1" lang="en-US" altLang="ja-JP" sz="1100" b="0" i="0" u="none" strike="noStrike" kern="0" cap="none" spc="0" normalizeH="0" baseline="0" noProof="0">
              <a:ln>
                <a:noFill/>
              </a:ln>
              <a:solidFill>
                <a:srgbClr val="0066FF"/>
              </a:solidFill>
              <a:effectLst/>
              <a:uLnTx/>
              <a:uFillTx/>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AC3B77FD-7BF9-6E5B-911E-96D24E953A8A}"/>
              </a:ext>
            </a:extLst>
          </p:cNvPr>
          <p:cNvSpPr/>
          <p:nvPr/>
        </p:nvSpPr>
        <p:spPr>
          <a:xfrm>
            <a:off x="375140" y="1655107"/>
            <a:ext cx="812131" cy="416906"/>
          </a:xfrm>
          <a:prstGeom prst="rect">
            <a:avLst/>
          </a:prstGeom>
          <a:solidFill>
            <a:schemeClr val="bg1">
              <a:lumMod val="7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100" b="0" i="0" u="none" strike="noStrike" kern="0" cap="none" spc="0" normalizeH="0" baseline="0" noProof="0">
                <a:ln>
                  <a:noFill/>
                </a:ln>
                <a:solidFill>
                  <a:srgbClr val="0066FF"/>
                </a:solidFill>
                <a:effectLst/>
                <a:uLnTx/>
                <a:uFillTx/>
                <a:latin typeface="Meiryo UI" panose="020B0604030504040204" pitchFamily="50" charset="-128"/>
                <a:ea typeface="Meiryo UI" panose="020B0604030504040204" pitchFamily="50" charset="-128"/>
              </a:rPr>
              <a:t>実施事項</a:t>
            </a:r>
            <a:endParaRPr kumimoji="1" lang="en-US" altLang="ja-JP" sz="1100" b="0" i="0" u="none" strike="noStrike" kern="0" cap="none" spc="0" normalizeH="0" baseline="0" noProof="0">
              <a:ln>
                <a:noFill/>
              </a:ln>
              <a:solidFill>
                <a:srgbClr val="0066FF"/>
              </a:solidFill>
              <a:effectLst/>
              <a:uLnTx/>
              <a:uFillTx/>
              <a:latin typeface="Meiryo UI" panose="020B0604030504040204" pitchFamily="50" charset="-128"/>
              <a:ea typeface="Meiryo UI" panose="020B0604030504040204" pitchFamily="50" charset="-128"/>
            </a:endParaRPr>
          </a:p>
        </p:txBody>
      </p:sp>
      <p:sp>
        <p:nvSpPr>
          <p:cNvPr id="80" name="正方形/長方形 79">
            <a:extLst>
              <a:ext uri="{FF2B5EF4-FFF2-40B4-BE49-F238E27FC236}">
                <a16:creationId xmlns:a16="http://schemas.microsoft.com/office/drawing/2014/main" id="{4D2B7EEA-D01F-0569-55BB-691011FEFB3E}"/>
              </a:ext>
            </a:extLst>
          </p:cNvPr>
          <p:cNvSpPr/>
          <p:nvPr/>
        </p:nvSpPr>
        <p:spPr>
          <a:xfrm>
            <a:off x="703556" y="2375868"/>
            <a:ext cx="483715" cy="328038"/>
          </a:xfrm>
          <a:prstGeom prst="rect">
            <a:avLst/>
          </a:prstGeom>
          <a:solidFill>
            <a:schemeClr val="bg1">
              <a:lumMod val="7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100" b="0" i="0" u="none" strike="noStrike" kern="0" cap="none" spc="0" normalizeH="0" baseline="0" noProof="0">
                <a:ln>
                  <a:noFill/>
                </a:ln>
                <a:solidFill>
                  <a:srgbClr val="0066FF"/>
                </a:solidFill>
                <a:effectLst/>
                <a:uLnTx/>
                <a:uFillTx/>
                <a:latin typeface="Meiryo UI" panose="020B0604030504040204" pitchFamily="50" charset="-128"/>
                <a:ea typeface="Meiryo UI" panose="020B0604030504040204" pitchFamily="50" charset="-128"/>
              </a:rPr>
              <a:t>費用</a:t>
            </a:r>
            <a:endParaRPr kumimoji="1" lang="en-US" altLang="ja-JP" sz="1100" b="0" i="0" u="none" strike="noStrike" kern="0" cap="none" spc="0" normalizeH="0" baseline="0" noProof="0">
              <a:ln>
                <a:noFill/>
              </a:ln>
              <a:solidFill>
                <a:srgbClr val="0066FF"/>
              </a:solidFill>
              <a:effectLst/>
              <a:uLnTx/>
              <a:uFillTx/>
              <a:latin typeface="Meiryo UI" panose="020B0604030504040204" pitchFamily="50" charset="-128"/>
              <a:ea typeface="Meiryo UI" panose="020B0604030504040204" pitchFamily="50" charset="-128"/>
            </a:endParaRPr>
          </a:p>
        </p:txBody>
      </p:sp>
      <p:sp>
        <p:nvSpPr>
          <p:cNvPr id="83" name="正方形/長方形 82">
            <a:extLst>
              <a:ext uri="{FF2B5EF4-FFF2-40B4-BE49-F238E27FC236}">
                <a16:creationId xmlns:a16="http://schemas.microsoft.com/office/drawing/2014/main" id="{7C9BA8F2-0C20-442D-7CC6-25DE92A21887}"/>
              </a:ext>
            </a:extLst>
          </p:cNvPr>
          <p:cNvSpPr/>
          <p:nvPr/>
        </p:nvSpPr>
        <p:spPr>
          <a:xfrm>
            <a:off x="703556" y="2757504"/>
            <a:ext cx="483715" cy="328038"/>
          </a:xfrm>
          <a:prstGeom prst="rect">
            <a:avLst/>
          </a:prstGeom>
          <a:solidFill>
            <a:schemeClr val="bg1">
              <a:lumMod val="7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100" b="0" i="0" u="none" strike="noStrike" kern="0" cap="none" spc="0" normalizeH="0" baseline="0" noProof="0">
                <a:ln>
                  <a:noFill/>
                </a:ln>
                <a:solidFill>
                  <a:srgbClr val="0066FF"/>
                </a:solidFill>
                <a:effectLst/>
                <a:uLnTx/>
                <a:uFillTx/>
                <a:latin typeface="Meiryo UI" panose="020B0604030504040204" pitchFamily="50" charset="-128"/>
                <a:ea typeface="Meiryo UI" panose="020B0604030504040204" pitchFamily="50" charset="-128"/>
              </a:rPr>
              <a:t>達成目標</a:t>
            </a:r>
            <a:endParaRPr kumimoji="1" lang="en-US" altLang="ja-JP" sz="1100" b="0" i="0" u="none" strike="noStrike" kern="0" cap="none" spc="0" normalizeH="0" baseline="0" noProof="0">
              <a:ln>
                <a:noFill/>
              </a:ln>
              <a:solidFill>
                <a:srgbClr val="0066FF"/>
              </a:solidFill>
              <a:effectLst/>
              <a:uLnTx/>
              <a:uFillTx/>
              <a:latin typeface="Meiryo UI" panose="020B0604030504040204" pitchFamily="50" charset="-128"/>
              <a:ea typeface="Meiryo UI" panose="020B0604030504040204" pitchFamily="50" charset="-128"/>
            </a:endParaRPr>
          </a:p>
        </p:txBody>
      </p:sp>
      <p:sp>
        <p:nvSpPr>
          <p:cNvPr id="84" name="正方形/長方形 83">
            <a:extLst>
              <a:ext uri="{FF2B5EF4-FFF2-40B4-BE49-F238E27FC236}">
                <a16:creationId xmlns:a16="http://schemas.microsoft.com/office/drawing/2014/main" id="{0EBB13A8-C8AF-AA0C-2D19-9CE8CAE900D1}"/>
              </a:ext>
            </a:extLst>
          </p:cNvPr>
          <p:cNvSpPr/>
          <p:nvPr/>
        </p:nvSpPr>
        <p:spPr>
          <a:xfrm>
            <a:off x="703556" y="3139140"/>
            <a:ext cx="483715" cy="1289477"/>
          </a:xfrm>
          <a:prstGeom prst="rect">
            <a:avLst/>
          </a:prstGeom>
          <a:solidFill>
            <a:schemeClr val="bg1">
              <a:lumMod val="7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100" b="0" i="0" u="none" strike="noStrike" kern="0" cap="none" spc="0" normalizeH="0" baseline="0" noProof="0">
                <a:ln>
                  <a:noFill/>
                </a:ln>
                <a:solidFill>
                  <a:srgbClr val="0066FF"/>
                </a:solidFill>
                <a:effectLst/>
                <a:uLnTx/>
                <a:uFillTx/>
                <a:latin typeface="Meiryo UI" panose="020B0604030504040204" pitchFamily="50" charset="-128"/>
                <a:ea typeface="Meiryo UI" panose="020B0604030504040204" pitchFamily="50" charset="-128"/>
              </a:rPr>
              <a:t>実施内容</a:t>
            </a:r>
            <a:endParaRPr kumimoji="1" lang="en-US" altLang="ja-JP" sz="1100" b="0" i="0" u="none" strike="noStrike" kern="0" cap="none" spc="0" normalizeH="0" baseline="0" noProof="0">
              <a:ln>
                <a:noFill/>
              </a:ln>
              <a:solidFill>
                <a:srgbClr val="0066FF"/>
              </a:solidFill>
              <a:effectLst/>
              <a:uLnTx/>
              <a:uFillTx/>
              <a:latin typeface="Meiryo UI" panose="020B0604030504040204" pitchFamily="50" charset="-128"/>
              <a:ea typeface="Meiryo UI" panose="020B0604030504040204" pitchFamily="50" charset="-128"/>
            </a:endParaRPr>
          </a:p>
        </p:txBody>
      </p:sp>
      <p:sp>
        <p:nvSpPr>
          <p:cNvPr id="66" name="正方形/長方形 65">
            <a:extLst>
              <a:ext uri="{FF2B5EF4-FFF2-40B4-BE49-F238E27FC236}">
                <a16:creationId xmlns:a16="http://schemas.microsoft.com/office/drawing/2014/main" id="{A4908716-D613-7166-FC19-7029DFE36302}"/>
              </a:ext>
            </a:extLst>
          </p:cNvPr>
          <p:cNvSpPr/>
          <p:nvPr/>
        </p:nvSpPr>
        <p:spPr>
          <a:xfrm>
            <a:off x="9509294" y="4472393"/>
            <a:ext cx="2198139" cy="2046784"/>
          </a:xfrm>
          <a:prstGeom prst="rect">
            <a:avLst/>
          </a:prstGeom>
          <a:solidFill>
            <a:schemeClr val="bg1"/>
          </a:solidFill>
          <a:ln w="9525" cap="flat" cmpd="sng" algn="ctr">
            <a:solidFill>
              <a:srgbClr val="0066FF"/>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・大企業等へ製品</a:t>
            </a:r>
            <a:r>
              <a:rPr kumimoji="1" lang="en-US" altLang="ja-JP"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XX</a:t>
            </a:r>
            <a:r>
              <a:rPr kumimoji="1" lang="ja-JP" altLang="en-US"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を</a:t>
            </a:r>
            <a:r>
              <a:rPr kumimoji="1" lang="en-US" altLang="ja-JP"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YY</a:t>
            </a:r>
            <a:r>
              <a:rPr kumimoji="1" lang="ja-JP" altLang="en-US"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単位販売し、</a:t>
            </a:r>
            <a:r>
              <a:rPr kumimoji="1" lang="en-US" altLang="ja-JP"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ZZ</a:t>
            </a:r>
            <a:r>
              <a:rPr kumimoji="1" lang="ja-JP" altLang="en-US" sz="1200" kern="0">
                <a:solidFill>
                  <a:srgbClr val="2F83FF"/>
                </a:solidFill>
                <a:latin typeface="Meiryo UI" panose="020B0604030504040204" pitchFamily="50" charset="-128"/>
                <a:ea typeface="Meiryo UI" panose="020B0604030504040204" pitchFamily="50" charset="-128"/>
              </a:rPr>
              <a:t>円</a:t>
            </a:r>
            <a:r>
              <a:rPr kumimoji="1" lang="ja-JP" altLang="en-US"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売上獲得</a:t>
            </a:r>
            <a:endParaRPr kumimoji="1" lang="en-US" altLang="ja-JP"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endParaRPr kumimoji="1" lang="en-US" altLang="ja-JP" sz="1200" kern="0">
              <a:solidFill>
                <a:srgbClr val="2F83FF"/>
              </a:solidFill>
              <a:latin typeface="Meiryo UI" panose="020B0604030504040204" pitchFamily="50" charset="-128"/>
              <a:ea typeface="Meiryo UI"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200" kern="0">
                <a:solidFill>
                  <a:srgbClr val="2F83FF"/>
                </a:solidFill>
                <a:latin typeface="Meiryo UI" panose="020B0604030504040204" pitchFamily="50" charset="-128"/>
                <a:ea typeface="Meiryo UI" panose="020B0604030504040204" pitchFamily="50" charset="-128"/>
              </a:rPr>
              <a:t>・開発の完了と売上の創出をもって投資家</a:t>
            </a:r>
            <a:r>
              <a:rPr kumimoji="1" lang="en-US" altLang="ja-JP" sz="1200" kern="0">
                <a:solidFill>
                  <a:srgbClr val="2F83FF"/>
                </a:solidFill>
                <a:latin typeface="Meiryo UI" panose="020B0604030504040204" pitchFamily="50" charset="-128"/>
                <a:ea typeface="Meiryo UI" panose="020B0604030504040204" pitchFamily="50" charset="-128"/>
              </a:rPr>
              <a:t>XX</a:t>
            </a:r>
            <a:r>
              <a:rPr kumimoji="1" lang="ja-JP" altLang="en-US" sz="1200" kern="0">
                <a:solidFill>
                  <a:srgbClr val="2F83FF"/>
                </a:solidFill>
                <a:latin typeface="Meiryo UI" panose="020B0604030504040204" pitchFamily="50" charset="-128"/>
                <a:ea typeface="Meiryo UI" panose="020B0604030504040204" pitchFamily="50" charset="-128"/>
              </a:rPr>
              <a:t>より</a:t>
            </a:r>
            <a:r>
              <a:rPr kumimoji="1" lang="en-US" altLang="ja-JP" sz="1200" kern="0">
                <a:solidFill>
                  <a:srgbClr val="2F83FF"/>
                </a:solidFill>
                <a:latin typeface="Meiryo UI" panose="020B0604030504040204" pitchFamily="50" charset="-128"/>
                <a:ea typeface="Meiryo UI" panose="020B0604030504040204" pitchFamily="50" charset="-128"/>
              </a:rPr>
              <a:t>YY</a:t>
            </a:r>
            <a:r>
              <a:rPr kumimoji="1" lang="ja-JP" altLang="en-US" sz="1200" kern="0">
                <a:solidFill>
                  <a:srgbClr val="2F83FF"/>
                </a:solidFill>
                <a:latin typeface="Meiryo UI" panose="020B0604030504040204" pitchFamily="50" charset="-128"/>
                <a:ea typeface="Meiryo UI" panose="020B0604030504040204" pitchFamily="50" charset="-128"/>
              </a:rPr>
              <a:t>円のエクイティ調達を実現</a:t>
            </a:r>
            <a:endParaRPr kumimoji="1" lang="en-US" altLang="ja-JP"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endParaRPr>
          </a:p>
        </p:txBody>
      </p:sp>
      <p:sp>
        <p:nvSpPr>
          <p:cNvPr id="67" name="正方形/長方形 66">
            <a:extLst>
              <a:ext uri="{FF2B5EF4-FFF2-40B4-BE49-F238E27FC236}">
                <a16:creationId xmlns:a16="http://schemas.microsoft.com/office/drawing/2014/main" id="{FB0C1D16-412D-93CF-C6A9-4A60CAA65E71}"/>
              </a:ext>
            </a:extLst>
          </p:cNvPr>
          <p:cNvSpPr/>
          <p:nvPr/>
        </p:nvSpPr>
        <p:spPr>
          <a:xfrm>
            <a:off x="9509294" y="2375868"/>
            <a:ext cx="2198139" cy="2071716"/>
          </a:xfrm>
          <a:prstGeom prst="rect">
            <a:avLst/>
          </a:prstGeom>
          <a:solidFill>
            <a:schemeClr val="bg1"/>
          </a:solidFill>
          <a:ln w="9525" cap="flat" cmpd="sng" algn="ctr">
            <a:solidFill>
              <a:srgbClr val="0066FF"/>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・スタートアップ製品</a:t>
            </a:r>
            <a:r>
              <a:rPr kumimoji="1" lang="en-US" altLang="ja-JP"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XX</a:t>
            </a:r>
            <a:r>
              <a:rPr kumimoji="1" lang="ja-JP" altLang="en-US"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を新規事業</a:t>
            </a:r>
            <a:r>
              <a:rPr kumimoji="1" lang="en-US" altLang="ja-JP"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YY</a:t>
            </a:r>
            <a:r>
              <a:rPr kumimoji="1" lang="ja-JP" altLang="en-US"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に組み入れることで新たな市場開拓を実現し、売上</a:t>
            </a:r>
            <a:r>
              <a:rPr kumimoji="1" lang="en-US" altLang="ja-JP"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ZZ</a:t>
            </a:r>
            <a:r>
              <a:rPr kumimoji="1" lang="ja-JP" altLang="en-US"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円の見込み</a:t>
            </a:r>
            <a:endParaRPr kumimoji="1" lang="en-US" altLang="ja-JP"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endParaRPr kumimoji="1" lang="en-US" altLang="ja-JP" sz="1200" kern="0">
              <a:solidFill>
                <a:srgbClr val="2F83FF"/>
              </a:solidFill>
              <a:latin typeface="Meiryo UI" panose="020B0604030504040204" pitchFamily="50" charset="-128"/>
              <a:ea typeface="Meiryo UI"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a:t>
            </a:r>
            <a:r>
              <a:rPr kumimoji="1" lang="ja-JP" altLang="en-US" sz="1200" kern="0">
                <a:solidFill>
                  <a:srgbClr val="2F83FF"/>
                </a:solidFill>
                <a:latin typeface="Meiryo UI" panose="020B0604030504040204" pitchFamily="50" charset="-128"/>
                <a:ea typeface="Meiryo UI" panose="020B0604030504040204" pitchFamily="50" charset="-128"/>
              </a:rPr>
              <a:t>製品</a:t>
            </a:r>
            <a:r>
              <a:rPr kumimoji="1" lang="en-US" altLang="ja-JP" sz="1200" kern="0">
                <a:solidFill>
                  <a:srgbClr val="2F83FF"/>
                </a:solidFill>
                <a:latin typeface="Meiryo UI" panose="020B0604030504040204" pitchFamily="50" charset="-128"/>
                <a:ea typeface="Meiryo UI" panose="020B0604030504040204" pitchFamily="50" charset="-128"/>
              </a:rPr>
              <a:t>XX</a:t>
            </a:r>
            <a:r>
              <a:rPr kumimoji="1" lang="ja-JP" altLang="en-US" sz="1200" kern="0">
                <a:solidFill>
                  <a:srgbClr val="2F83FF"/>
                </a:solidFill>
                <a:latin typeface="Meiryo UI" panose="020B0604030504040204" pitchFamily="50" charset="-128"/>
                <a:ea typeface="Meiryo UI" panose="020B0604030504040204" pitchFamily="50" charset="-128"/>
              </a:rPr>
              <a:t>を</a:t>
            </a:r>
            <a:r>
              <a:rPr kumimoji="1" lang="en-US" altLang="ja-JP"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YY</a:t>
            </a:r>
            <a:r>
              <a:rPr kumimoji="1" lang="ja-JP" altLang="en-US"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の生産ラインに組み入れることで、生産効率を</a:t>
            </a:r>
            <a:r>
              <a:rPr kumimoji="1" lang="en-US" altLang="ja-JP"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ZZ</a:t>
            </a:r>
            <a:r>
              <a:rPr kumimoji="1" lang="ja-JP" altLang="en-US"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％改善</a:t>
            </a:r>
            <a:endParaRPr kumimoji="1" lang="en-US" altLang="ja-JP"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CA947789-8EE2-9C46-970E-EBFDB9539594}"/>
              </a:ext>
            </a:extLst>
          </p:cNvPr>
          <p:cNvSpPr/>
          <p:nvPr/>
        </p:nvSpPr>
        <p:spPr>
          <a:xfrm>
            <a:off x="375140" y="4470677"/>
            <a:ext cx="295684" cy="2046784"/>
          </a:xfrm>
          <a:prstGeom prst="rect">
            <a:avLst/>
          </a:prstGeom>
          <a:solidFill>
            <a:srgbClr val="FF0000"/>
          </a:solidFill>
          <a:ln w="12700" cap="flat" cmpd="sng" algn="ctr">
            <a:noFill/>
            <a:prstDash val="solid"/>
            <a:miter lim="800000"/>
          </a:ln>
          <a:effectLst/>
        </p:spPr>
        <p:txBody>
          <a:bodyPr vert="eaVert"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200" kern="0">
                <a:solidFill>
                  <a:schemeClr val="bg1"/>
                </a:solidFill>
                <a:latin typeface="Meiryo UI" panose="020B0604030504040204" pitchFamily="50" charset="-128"/>
                <a:ea typeface="Meiryo UI" panose="020B0604030504040204" pitchFamily="50" charset="-128"/>
              </a:rPr>
              <a:t>スタートアップ</a:t>
            </a:r>
            <a:endParaRPr kumimoji="1" lang="en-US" altLang="ja-JP" sz="1200" b="0" i="0" u="none" strike="noStrike" kern="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40E5EFD2-1142-F8E7-4C0B-A745D741CD08}"/>
              </a:ext>
            </a:extLst>
          </p:cNvPr>
          <p:cNvSpPr/>
          <p:nvPr/>
        </p:nvSpPr>
        <p:spPr>
          <a:xfrm>
            <a:off x="375140" y="2375868"/>
            <a:ext cx="295684" cy="2046784"/>
          </a:xfrm>
          <a:prstGeom prst="rect">
            <a:avLst/>
          </a:prstGeom>
          <a:solidFill>
            <a:srgbClr val="0070C0"/>
          </a:solidFill>
          <a:ln w="12700" cap="flat" cmpd="sng" algn="ctr">
            <a:noFill/>
            <a:prstDash val="solid"/>
            <a:miter lim="800000"/>
          </a:ln>
          <a:effectLst/>
        </p:spPr>
        <p:txBody>
          <a:bodyPr vert="eaVert"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200" b="0" i="0" u="none" strike="noStrike" kern="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rPr>
              <a:t>大企業等</a:t>
            </a:r>
            <a:endParaRPr kumimoji="1" lang="en-US" altLang="ja-JP" sz="1200" b="0" i="0" u="none" strike="noStrike" kern="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58D97DAB-A059-7282-2795-3CB303D057C7}"/>
              </a:ext>
            </a:extLst>
          </p:cNvPr>
          <p:cNvSpPr/>
          <p:nvPr/>
        </p:nvSpPr>
        <p:spPr>
          <a:xfrm>
            <a:off x="703556" y="4470677"/>
            <a:ext cx="483715" cy="328038"/>
          </a:xfrm>
          <a:prstGeom prst="rect">
            <a:avLst/>
          </a:prstGeom>
          <a:solidFill>
            <a:schemeClr val="bg1">
              <a:lumMod val="7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100" b="0" i="0" u="none" strike="noStrike" kern="0" cap="none" spc="0" normalizeH="0" baseline="0" noProof="0">
                <a:ln>
                  <a:noFill/>
                </a:ln>
                <a:solidFill>
                  <a:srgbClr val="0066FF"/>
                </a:solidFill>
                <a:effectLst/>
                <a:uLnTx/>
                <a:uFillTx/>
                <a:latin typeface="Meiryo UI" panose="020B0604030504040204" pitchFamily="50" charset="-128"/>
                <a:ea typeface="Meiryo UI" panose="020B0604030504040204" pitchFamily="50" charset="-128"/>
              </a:rPr>
              <a:t>費用</a:t>
            </a:r>
            <a:endParaRPr kumimoji="1" lang="en-US" altLang="ja-JP" sz="1100" b="0" i="0" u="none" strike="noStrike" kern="0" cap="none" spc="0" normalizeH="0" baseline="0" noProof="0">
              <a:ln>
                <a:noFill/>
              </a:ln>
              <a:solidFill>
                <a:srgbClr val="0066FF"/>
              </a:solidFill>
              <a:effectLst/>
              <a:uLnTx/>
              <a:uFillTx/>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886D677C-F7BC-FF75-F44B-FC61F54E02A5}"/>
              </a:ext>
            </a:extLst>
          </p:cNvPr>
          <p:cNvSpPr/>
          <p:nvPr/>
        </p:nvSpPr>
        <p:spPr>
          <a:xfrm>
            <a:off x="703556" y="4852312"/>
            <a:ext cx="483715" cy="328038"/>
          </a:xfrm>
          <a:prstGeom prst="rect">
            <a:avLst/>
          </a:prstGeom>
          <a:solidFill>
            <a:schemeClr val="bg1">
              <a:lumMod val="7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100" b="0" i="0" u="none" strike="noStrike" kern="0" cap="none" spc="0" normalizeH="0" baseline="0" noProof="0">
                <a:ln>
                  <a:noFill/>
                </a:ln>
                <a:solidFill>
                  <a:srgbClr val="0066FF"/>
                </a:solidFill>
                <a:effectLst/>
                <a:uLnTx/>
                <a:uFillTx/>
                <a:latin typeface="Meiryo UI" panose="020B0604030504040204" pitchFamily="50" charset="-128"/>
                <a:ea typeface="Meiryo UI" panose="020B0604030504040204" pitchFamily="50" charset="-128"/>
              </a:rPr>
              <a:t>達成目標</a:t>
            </a:r>
            <a:endParaRPr kumimoji="1" lang="en-US" altLang="ja-JP" sz="1100" b="0" i="0" u="none" strike="noStrike" kern="0" cap="none" spc="0" normalizeH="0" baseline="0" noProof="0">
              <a:ln>
                <a:noFill/>
              </a:ln>
              <a:solidFill>
                <a:srgbClr val="0066FF"/>
              </a:solidFill>
              <a:effectLst/>
              <a:uLnTx/>
              <a:uFillTx/>
              <a:latin typeface="Meiryo UI" panose="020B0604030504040204" pitchFamily="50" charset="-128"/>
              <a:ea typeface="Meiryo UI" panose="020B0604030504040204" pitchFamily="50" charset="-128"/>
            </a:endParaRPr>
          </a:p>
        </p:txBody>
      </p:sp>
      <p:sp>
        <p:nvSpPr>
          <p:cNvPr id="102" name="正方形/長方形 101">
            <a:extLst>
              <a:ext uri="{FF2B5EF4-FFF2-40B4-BE49-F238E27FC236}">
                <a16:creationId xmlns:a16="http://schemas.microsoft.com/office/drawing/2014/main" id="{C7C26248-F7D7-FBA6-5753-AC16E8E94E8C}"/>
              </a:ext>
            </a:extLst>
          </p:cNvPr>
          <p:cNvSpPr/>
          <p:nvPr/>
        </p:nvSpPr>
        <p:spPr>
          <a:xfrm>
            <a:off x="703556" y="5233949"/>
            <a:ext cx="483715" cy="1289477"/>
          </a:xfrm>
          <a:prstGeom prst="rect">
            <a:avLst/>
          </a:prstGeom>
          <a:solidFill>
            <a:schemeClr val="bg1">
              <a:lumMod val="7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100" b="0" i="0" u="none" strike="noStrike" kern="0" cap="none" spc="0" normalizeH="0" baseline="0" noProof="0">
                <a:ln>
                  <a:noFill/>
                </a:ln>
                <a:solidFill>
                  <a:srgbClr val="0066FF"/>
                </a:solidFill>
                <a:effectLst/>
                <a:uLnTx/>
                <a:uFillTx/>
                <a:latin typeface="Meiryo UI" panose="020B0604030504040204" pitchFamily="50" charset="-128"/>
                <a:ea typeface="Meiryo UI" panose="020B0604030504040204" pitchFamily="50" charset="-128"/>
              </a:rPr>
              <a:t>実施内容</a:t>
            </a:r>
            <a:endParaRPr kumimoji="1" lang="en-US" altLang="ja-JP" sz="1100" b="0" i="0" u="none" strike="noStrike" kern="0" cap="none" spc="0" normalizeH="0" baseline="0" noProof="0">
              <a:ln>
                <a:noFill/>
              </a:ln>
              <a:solidFill>
                <a:srgbClr val="0066FF"/>
              </a:solidFill>
              <a:effectLst/>
              <a:uLnTx/>
              <a:uFillTx/>
              <a:latin typeface="Meiryo UI" panose="020B0604030504040204" pitchFamily="50" charset="-128"/>
              <a:ea typeface="Meiryo UI" panose="020B0604030504040204" pitchFamily="50" charset="-128"/>
            </a:endParaRPr>
          </a:p>
        </p:txBody>
      </p:sp>
      <p:sp>
        <p:nvSpPr>
          <p:cNvPr id="55" name="矢印: 五方向 54">
            <a:extLst>
              <a:ext uri="{FF2B5EF4-FFF2-40B4-BE49-F238E27FC236}">
                <a16:creationId xmlns:a16="http://schemas.microsoft.com/office/drawing/2014/main" id="{5B54205F-B9DC-ACDC-89B6-846CFA8898C2}"/>
              </a:ext>
            </a:extLst>
          </p:cNvPr>
          <p:cNvSpPr/>
          <p:nvPr/>
        </p:nvSpPr>
        <p:spPr>
          <a:xfrm>
            <a:off x="1246448" y="1654499"/>
            <a:ext cx="2556000" cy="422133"/>
          </a:xfrm>
          <a:prstGeom prst="homePlate">
            <a:avLst>
              <a:gd name="adj" fmla="val 15479"/>
            </a:avLst>
          </a:prstGeom>
          <a:solidFill>
            <a:schemeClr val="bg1"/>
          </a:solidFill>
          <a:ln w="9525" cap="flat" cmpd="sng" algn="ctr">
            <a:solidFill>
              <a:srgbClr val="0066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①</a:t>
            </a:r>
            <a:r>
              <a:rPr kumimoji="1" lang="ja-JP" altLang="en-US" sz="1200" kern="0">
                <a:solidFill>
                  <a:srgbClr val="2F83FF"/>
                </a:solidFill>
                <a:latin typeface="Meiryo UI" panose="020B0604030504040204" pitchFamily="50" charset="-128"/>
                <a:ea typeface="Meiryo UI" panose="020B0604030504040204" pitchFamily="50" charset="-128"/>
              </a:rPr>
              <a:t>　</a:t>
            </a:r>
            <a:r>
              <a:rPr kumimoji="1" lang="en-US" altLang="ja-JP" sz="1200" kern="0">
                <a:solidFill>
                  <a:srgbClr val="2F83FF"/>
                </a:solidFill>
                <a:latin typeface="Meiryo UI" panose="020B0604030504040204" pitchFamily="50" charset="-128"/>
                <a:ea typeface="Meiryo UI" panose="020B0604030504040204" pitchFamily="50" charset="-128"/>
              </a:rPr>
              <a:t>XXX</a:t>
            </a:r>
            <a:r>
              <a:rPr kumimoji="1" lang="ja-JP" altLang="en-US" sz="1200" kern="0">
                <a:solidFill>
                  <a:srgbClr val="2F83FF"/>
                </a:solidFill>
                <a:latin typeface="Meiryo UI" panose="020B0604030504040204" pitchFamily="50" charset="-128"/>
                <a:ea typeface="Meiryo UI" panose="020B0604030504040204" pitchFamily="50" charset="-128"/>
              </a:rPr>
              <a:t>の開発</a:t>
            </a:r>
            <a:endParaRPr kumimoji="1" lang="ja-JP" altLang="en-US"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endParaRPr>
          </a:p>
        </p:txBody>
      </p:sp>
      <p:sp>
        <p:nvSpPr>
          <p:cNvPr id="85" name="正方形/長方形 84">
            <a:extLst>
              <a:ext uri="{FF2B5EF4-FFF2-40B4-BE49-F238E27FC236}">
                <a16:creationId xmlns:a16="http://schemas.microsoft.com/office/drawing/2014/main" id="{4013B2E4-25F7-6F1D-9A9F-6B7166CAA5D3}"/>
              </a:ext>
            </a:extLst>
          </p:cNvPr>
          <p:cNvSpPr/>
          <p:nvPr/>
        </p:nvSpPr>
        <p:spPr>
          <a:xfrm>
            <a:off x="1246448" y="2100212"/>
            <a:ext cx="2536906" cy="225552"/>
          </a:xfrm>
          <a:prstGeom prst="rect">
            <a:avLst/>
          </a:prstGeom>
          <a:solidFill>
            <a:schemeClr val="bg1"/>
          </a:solidFill>
          <a:ln w="9525" cap="flat" cmpd="sng" algn="ctr">
            <a:solidFill>
              <a:srgbClr val="0066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en-US" altLang="ja-JP"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X</a:t>
            </a:r>
            <a:r>
              <a:rPr kumimoji="1" lang="ja-JP" altLang="en-US"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カ月</a:t>
            </a:r>
            <a:endParaRPr kumimoji="1" lang="en-US" altLang="ja-JP"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B8787448-66EB-B664-B56E-7BA867971159}"/>
              </a:ext>
            </a:extLst>
          </p:cNvPr>
          <p:cNvSpPr/>
          <p:nvPr/>
        </p:nvSpPr>
        <p:spPr>
          <a:xfrm>
            <a:off x="1246448" y="2759380"/>
            <a:ext cx="2536906" cy="328038"/>
          </a:xfrm>
          <a:prstGeom prst="rect">
            <a:avLst/>
          </a:prstGeom>
          <a:solidFill>
            <a:schemeClr val="bg1"/>
          </a:solidFill>
          <a:ln w="9525" cap="flat" cmpd="sng" algn="ctr">
            <a:solidFill>
              <a:srgbClr val="0066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200" kern="0">
                <a:solidFill>
                  <a:srgbClr val="2F83FF"/>
                </a:solidFill>
                <a:latin typeface="Meiryo UI" panose="020B0604030504040204" pitchFamily="50" charset="-128"/>
                <a:ea typeface="Meiryo UI" panose="020B0604030504040204" pitchFamily="50" charset="-128"/>
              </a:rPr>
              <a:t>目標値：</a:t>
            </a:r>
            <a:r>
              <a:rPr kumimoji="1" lang="en-US" altLang="ja-JP" sz="1200" kern="0">
                <a:solidFill>
                  <a:srgbClr val="2F83FF"/>
                </a:solidFill>
                <a:latin typeface="Meiryo UI" panose="020B0604030504040204" pitchFamily="50" charset="-128"/>
                <a:ea typeface="Meiryo UI" panose="020B0604030504040204" pitchFamily="50" charset="-128"/>
              </a:rPr>
              <a:t>XX</a:t>
            </a:r>
            <a:r>
              <a:rPr kumimoji="1" lang="ja-JP" altLang="en-US" sz="1200" kern="0">
                <a:solidFill>
                  <a:srgbClr val="2F83FF"/>
                </a:solidFill>
                <a:latin typeface="Meiryo UI" panose="020B0604030504040204" pitchFamily="50" charset="-128"/>
                <a:ea typeface="Meiryo UI" panose="020B0604030504040204" pitchFamily="50" charset="-128"/>
              </a:rPr>
              <a:t>％</a:t>
            </a:r>
            <a:endParaRPr kumimoji="1" lang="en-US" altLang="ja-JP"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31DC76A4-D941-A67E-C2C0-E55DB43C6011}"/>
              </a:ext>
            </a:extLst>
          </p:cNvPr>
          <p:cNvSpPr/>
          <p:nvPr/>
        </p:nvSpPr>
        <p:spPr>
          <a:xfrm>
            <a:off x="1246448" y="3142891"/>
            <a:ext cx="2536906" cy="1285726"/>
          </a:xfrm>
          <a:prstGeom prst="rect">
            <a:avLst/>
          </a:prstGeom>
          <a:solidFill>
            <a:schemeClr val="bg1"/>
          </a:solidFill>
          <a:ln w="9525" cap="flat" cmpd="sng" algn="ctr">
            <a:solidFill>
              <a:srgbClr val="0066FF"/>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a:t>
            </a:r>
            <a:r>
              <a:rPr kumimoji="1" lang="en-US" altLang="ja-JP"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XX</a:t>
            </a:r>
            <a:r>
              <a:rPr kumimoji="1" lang="ja-JP" altLang="en-US"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の開発</a:t>
            </a:r>
            <a:endParaRPr kumimoji="1" lang="en-US" altLang="ja-JP"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200" kern="0">
                <a:solidFill>
                  <a:srgbClr val="2F83FF"/>
                </a:solidFill>
                <a:latin typeface="Meiryo UI" panose="020B0604030504040204" pitchFamily="50" charset="-128"/>
                <a:ea typeface="Meiryo UI" panose="020B0604030504040204" pitchFamily="50" charset="-128"/>
              </a:rPr>
              <a:t>・</a:t>
            </a:r>
            <a:r>
              <a:rPr kumimoji="1" lang="en-US" altLang="ja-JP" sz="1200" kern="0">
                <a:solidFill>
                  <a:srgbClr val="2F83FF"/>
                </a:solidFill>
                <a:latin typeface="Meiryo UI" panose="020B0604030504040204" pitchFamily="50" charset="-128"/>
                <a:ea typeface="Meiryo UI" panose="020B0604030504040204" pitchFamily="50" charset="-128"/>
              </a:rPr>
              <a:t>YY</a:t>
            </a:r>
            <a:r>
              <a:rPr kumimoji="1" lang="ja-JP" altLang="en-US" sz="1200" kern="0">
                <a:solidFill>
                  <a:srgbClr val="2F83FF"/>
                </a:solidFill>
                <a:latin typeface="Meiryo UI" panose="020B0604030504040204" pitchFamily="50" charset="-128"/>
                <a:ea typeface="Meiryo UI" panose="020B0604030504040204" pitchFamily="50" charset="-128"/>
              </a:rPr>
              <a:t>の調査</a:t>
            </a:r>
            <a:endParaRPr kumimoji="1" lang="en-US" altLang="ja-JP" sz="1200" kern="0">
              <a:solidFill>
                <a:srgbClr val="2F83FF"/>
              </a:solidFill>
              <a:latin typeface="Meiryo UI" panose="020B0604030504040204" pitchFamily="50" charset="-128"/>
              <a:ea typeface="Meiryo UI"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a:t>
            </a:r>
            <a:r>
              <a:rPr kumimoji="1" lang="en-US" altLang="ja-JP"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ZZ</a:t>
            </a:r>
            <a:r>
              <a:rPr kumimoji="1" lang="ja-JP" altLang="en-US"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の評価</a:t>
            </a:r>
            <a:endParaRPr kumimoji="1" lang="en-US" altLang="ja-JP"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endParaRPr>
          </a:p>
        </p:txBody>
      </p:sp>
      <p:sp>
        <p:nvSpPr>
          <p:cNvPr id="86" name="正方形/長方形 85">
            <a:extLst>
              <a:ext uri="{FF2B5EF4-FFF2-40B4-BE49-F238E27FC236}">
                <a16:creationId xmlns:a16="http://schemas.microsoft.com/office/drawing/2014/main" id="{52BE9D73-011C-97DD-0C08-261CD89724CD}"/>
              </a:ext>
            </a:extLst>
          </p:cNvPr>
          <p:cNvSpPr/>
          <p:nvPr/>
        </p:nvSpPr>
        <p:spPr>
          <a:xfrm>
            <a:off x="1246448" y="2375868"/>
            <a:ext cx="2536906" cy="328038"/>
          </a:xfrm>
          <a:prstGeom prst="rect">
            <a:avLst/>
          </a:prstGeom>
          <a:solidFill>
            <a:schemeClr val="bg1"/>
          </a:solidFill>
          <a:ln w="9525" cap="flat" cmpd="sng" algn="ctr">
            <a:solidFill>
              <a:srgbClr val="0066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en-US" altLang="ja-JP" sz="1200" kern="0">
                <a:solidFill>
                  <a:srgbClr val="2F83FF"/>
                </a:solidFill>
                <a:latin typeface="Meiryo UI" panose="020B0604030504040204" pitchFamily="50" charset="-128"/>
                <a:ea typeface="Meiryo UI" panose="020B0604030504040204" pitchFamily="50" charset="-128"/>
              </a:rPr>
              <a:t>XXX</a:t>
            </a:r>
            <a:r>
              <a:rPr kumimoji="1" lang="ja-JP" altLang="en-US" sz="1200" kern="0">
                <a:solidFill>
                  <a:srgbClr val="2F83FF"/>
                </a:solidFill>
                <a:latin typeface="Meiryo UI" panose="020B0604030504040204" pitchFamily="50" charset="-128"/>
                <a:ea typeface="Meiryo UI" panose="020B0604030504040204" pitchFamily="50" charset="-128"/>
              </a:rPr>
              <a:t>万円</a:t>
            </a:r>
            <a:endParaRPr kumimoji="1" lang="en-US" altLang="ja-JP"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8F64356A-F494-BF6B-A713-00A380E20779}"/>
              </a:ext>
            </a:extLst>
          </p:cNvPr>
          <p:cNvSpPr/>
          <p:nvPr/>
        </p:nvSpPr>
        <p:spPr>
          <a:xfrm>
            <a:off x="1246448" y="4843463"/>
            <a:ext cx="2536906" cy="328038"/>
          </a:xfrm>
          <a:prstGeom prst="rect">
            <a:avLst/>
          </a:prstGeom>
          <a:solidFill>
            <a:schemeClr val="bg1"/>
          </a:solidFill>
          <a:ln w="9525" cap="flat" cmpd="sng" algn="ctr">
            <a:solidFill>
              <a:srgbClr val="0066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200" kern="0">
                <a:solidFill>
                  <a:srgbClr val="2F83FF"/>
                </a:solidFill>
                <a:latin typeface="Meiryo UI" panose="020B0604030504040204" pitchFamily="50" charset="-128"/>
                <a:ea typeface="Meiryo UI" panose="020B0604030504040204" pitchFamily="50" charset="-128"/>
              </a:rPr>
              <a:t>目標値：</a:t>
            </a:r>
            <a:r>
              <a:rPr kumimoji="1" lang="en-US" altLang="ja-JP" sz="1200" kern="0">
                <a:solidFill>
                  <a:srgbClr val="2F83FF"/>
                </a:solidFill>
                <a:latin typeface="Meiryo UI" panose="020B0604030504040204" pitchFamily="50" charset="-128"/>
                <a:ea typeface="Meiryo UI" panose="020B0604030504040204" pitchFamily="50" charset="-128"/>
              </a:rPr>
              <a:t>XX</a:t>
            </a:r>
            <a:r>
              <a:rPr kumimoji="1" lang="ja-JP" altLang="en-US" sz="1200" kern="0">
                <a:solidFill>
                  <a:srgbClr val="2F83FF"/>
                </a:solidFill>
                <a:latin typeface="Meiryo UI" panose="020B0604030504040204" pitchFamily="50" charset="-128"/>
                <a:ea typeface="Meiryo UI" panose="020B0604030504040204" pitchFamily="50" charset="-128"/>
              </a:rPr>
              <a:t>％</a:t>
            </a:r>
            <a:endParaRPr kumimoji="1" lang="en-US" altLang="ja-JP"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F8113F16-DAC2-B609-CB73-1CE550491D3A}"/>
              </a:ext>
            </a:extLst>
          </p:cNvPr>
          <p:cNvSpPr/>
          <p:nvPr/>
        </p:nvSpPr>
        <p:spPr>
          <a:xfrm>
            <a:off x="1246448" y="5226974"/>
            <a:ext cx="2536906" cy="1285726"/>
          </a:xfrm>
          <a:prstGeom prst="rect">
            <a:avLst/>
          </a:prstGeom>
          <a:solidFill>
            <a:schemeClr val="bg1"/>
          </a:solidFill>
          <a:ln w="9525" cap="flat" cmpd="sng" algn="ctr">
            <a:solidFill>
              <a:srgbClr val="0066FF"/>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a:t>
            </a:r>
            <a:r>
              <a:rPr kumimoji="1" lang="en-US" altLang="ja-JP"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XX</a:t>
            </a:r>
            <a:r>
              <a:rPr kumimoji="1" lang="ja-JP" altLang="en-US"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の開発</a:t>
            </a:r>
            <a:endParaRPr kumimoji="1" lang="en-US" altLang="ja-JP"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200" kern="0">
                <a:solidFill>
                  <a:srgbClr val="2F83FF"/>
                </a:solidFill>
                <a:latin typeface="Meiryo UI" panose="020B0604030504040204" pitchFamily="50" charset="-128"/>
                <a:ea typeface="Meiryo UI" panose="020B0604030504040204" pitchFamily="50" charset="-128"/>
              </a:rPr>
              <a:t>・</a:t>
            </a:r>
            <a:r>
              <a:rPr kumimoji="1" lang="en-US" altLang="ja-JP" sz="1200" kern="0">
                <a:solidFill>
                  <a:srgbClr val="2F83FF"/>
                </a:solidFill>
                <a:latin typeface="Meiryo UI" panose="020B0604030504040204" pitchFamily="50" charset="-128"/>
                <a:ea typeface="Meiryo UI" panose="020B0604030504040204" pitchFamily="50" charset="-128"/>
              </a:rPr>
              <a:t>YY</a:t>
            </a:r>
            <a:r>
              <a:rPr kumimoji="1" lang="ja-JP" altLang="en-US" sz="1200" kern="0">
                <a:solidFill>
                  <a:srgbClr val="2F83FF"/>
                </a:solidFill>
                <a:latin typeface="Meiryo UI" panose="020B0604030504040204" pitchFamily="50" charset="-128"/>
                <a:ea typeface="Meiryo UI" panose="020B0604030504040204" pitchFamily="50" charset="-128"/>
              </a:rPr>
              <a:t>の調査</a:t>
            </a:r>
            <a:endParaRPr kumimoji="1" lang="en-US" altLang="ja-JP" sz="1200" kern="0">
              <a:solidFill>
                <a:srgbClr val="2F83FF"/>
              </a:solidFill>
              <a:latin typeface="Meiryo UI" panose="020B0604030504040204" pitchFamily="50" charset="-128"/>
              <a:ea typeface="Meiryo UI"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a:t>
            </a:r>
            <a:r>
              <a:rPr kumimoji="1" lang="en-US" altLang="ja-JP"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ZZ</a:t>
            </a:r>
            <a:r>
              <a:rPr kumimoji="1" lang="ja-JP" altLang="en-US"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の評価</a:t>
            </a:r>
            <a:endParaRPr kumimoji="1" lang="en-US" altLang="ja-JP"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endParaRPr>
          </a:p>
        </p:txBody>
      </p:sp>
      <p:sp>
        <p:nvSpPr>
          <p:cNvPr id="105" name="正方形/長方形 104">
            <a:extLst>
              <a:ext uri="{FF2B5EF4-FFF2-40B4-BE49-F238E27FC236}">
                <a16:creationId xmlns:a16="http://schemas.microsoft.com/office/drawing/2014/main" id="{37C97FFE-0FCE-75DA-E379-A5D6BD70C19E}"/>
              </a:ext>
            </a:extLst>
          </p:cNvPr>
          <p:cNvSpPr/>
          <p:nvPr/>
        </p:nvSpPr>
        <p:spPr>
          <a:xfrm>
            <a:off x="1246448" y="4459951"/>
            <a:ext cx="2536906" cy="328038"/>
          </a:xfrm>
          <a:prstGeom prst="rect">
            <a:avLst/>
          </a:prstGeom>
          <a:solidFill>
            <a:schemeClr val="bg1"/>
          </a:solidFill>
          <a:ln w="9525" cap="flat" cmpd="sng" algn="ctr">
            <a:solidFill>
              <a:srgbClr val="0066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en-US" altLang="ja-JP" sz="1200" kern="0">
                <a:solidFill>
                  <a:srgbClr val="2F83FF"/>
                </a:solidFill>
                <a:latin typeface="Meiryo UI" panose="020B0604030504040204" pitchFamily="50" charset="-128"/>
                <a:ea typeface="Meiryo UI" panose="020B0604030504040204" pitchFamily="50" charset="-128"/>
              </a:rPr>
              <a:t>XXX</a:t>
            </a:r>
            <a:r>
              <a:rPr kumimoji="1" lang="ja-JP" altLang="en-US" sz="1200" kern="0">
                <a:solidFill>
                  <a:srgbClr val="2F83FF"/>
                </a:solidFill>
                <a:latin typeface="Meiryo UI" panose="020B0604030504040204" pitchFamily="50" charset="-128"/>
                <a:ea typeface="Meiryo UI" panose="020B0604030504040204" pitchFamily="50" charset="-128"/>
              </a:rPr>
              <a:t>万円</a:t>
            </a:r>
            <a:endParaRPr kumimoji="1" lang="en-US" altLang="ja-JP"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endParaRPr>
          </a:p>
        </p:txBody>
      </p:sp>
      <p:sp>
        <p:nvSpPr>
          <p:cNvPr id="89" name="矢印: 五方向 88">
            <a:extLst>
              <a:ext uri="{FF2B5EF4-FFF2-40B4-BE49-F238E27FC236}">
                <a16:creationId xmlns:a16="http://schemas.microsoft.com/office/drawing/2014/main" id="{D4B323D2-D6D3-4FA5-B13E-67C4A24BC013}"/>
              </a:ext>
            </a:extLst>
          </p:cNvPr>
          <p:cNvSpPr/>
          <p:nvPr/>
        </p:nvSpPr>
        <p:spPr>
          <a:xfrm>
            <a:off x="3829325" y="1654499"/>
            <a:ext cx="2556000" cy="422133"/>
          </a:xfrm>
          <a:prstGeom prst="homePlate">
            <a:avLst>
              <a:gd name="adj" fmla="val 15479"/>
            </a:avLst>
          </a:prstGeom>
          <a:solidFill>
            <a:schemeClr val="bg1"/>
          </a:solidFill>
          <a:ln w="9525" cap="flat" cmpd="sng" algn="ctr">
            <a:solidFill>
              <a:srgbClr val="0066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200" kern="0">
                <a:solidFill>
                  <a:srgbClr val="2F83FF"/>
                </a:solidFill>
                <a:latin typeface="Meiryo UI" panose="020B0604030504040204" pitchFamily="50" charset="-128"/>
                <a:ea typeface="Meiryo UI" panose="020B0604030504040204" pitchFamily="50" charset="-128"/>
              </a:rPr>
              <a:t>②　</a:t>
            </a:r>
            <a:r>
              <a:rPr kumimoji="1" lang="en-US" altLang="ja-JP" sz="1200" kern="0">
                <a:solidFill>
                  <a:srgbClr val="2F83FF"/>
                </a:solidFill>
                <a:latin typeface="Meiryo UI" panose="020B0604030504040204" pitchFamily="50" charset="-128"/>
                <a:ea typeface="Meiryo UI" panose="020B0604030504040204" pitchFamily="50" charset="-128"/>
              </a:rPr>
              <a:t>XXX</a:t>
            </a:r>
            <a:r>
              <a:rPr kumimoji="1" lang="ja-JP" altLang="en-US" sz="1200" kern="0">
                <a:solidFill>
                  <a:srgbClr val="2F83FF"/>
                </a:solidFill>
                <a:latin typeface="Meiryo UI" panose="020B0604030504040204" pitchFamily="50" charset="-128"/>
                <a:ea typeface="Meiryo UI" panose="020B0604030504040204" pitchFamily="50" charset="-128"/>
              </a:rPr>
              <a:t>の評価</a:t>
            </a:r>
            <a:endParaRPr kumimoji="1" lang="ja-JP" altLang="en-US"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endParaRPr>
          </a:p>
        </p:txBody>
      </p:sp>
      <p:sp>
        <p:nvSpPr>
          <p:cNvPr id="92" name="正方形/長方形 91">
            <a:extLst>
              <a:ext uri="{FF2B5EF4-FFF2-40B4-BE49-F238E27FC236}">
                <a16:creationId xmlns:a16="http://schemas.microsoft.com/office/drawing/2014/main" id="{F6359EAC-E7FE-E144-D214-E2BE6D509A80}"/>
              </a:ext>
            </a:extLst>
          </p:cNvPr>
          <p:cNvSpPr/>
          <p:nvPr/>
        </p:nvSpPr>
        <p:spPr>
          <a:xfrm>
            <a:off x="3829312" y="2100212"/>
            <a:ext cx="2536906" cy="225552"/>
          </a:xfrm>
          <a:prstGeom prst="rect">
            <a:avLst/>
          </a:prstGeom>
          <a:solidFill>
            <a:schemeClr val="bg1"/>
          </a:solidFill>
          <a:ln w="9525" cap="flat" cmpd="sng" algn="ctr">
            <a:solidFill>
              <a:srgbClr val="0066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en-US" altLang="ja-JP"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X</a:t>
            </a:r>
            <a:r>
              <a:rPr kumimoji="1" lang="ja-JP" altLang="en-US"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カ月</a:t>
            </a:r>
            <a:endParaRPr kumimoji="1" lang="en-US" altLang="ja-JP"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DA188002-3D49-08F1-2E4D-D8DE26207C75}"/>
              </a:ext>
            </a:extLst>
          </p:cNvPr>
          <p:cNvSpPr/>
          <p:nvPr/>
        </p:nvSpPr>
        <p:spPr>
          <a:xfrm>
            <a:off x="3829312" y="2759380"/>
            <a:ext cx="2536906" cy="328038"/>
          </a:xfrm>
          <a:prstGeom prst="rect">
            <a:avLst/>
          </a:prstGeom>
          <a:solidFill>
            <a:schemeClr val="bg1"/>
          </a:solidFill>
          <a:ln w="9525" cap="flat" cmpd="sng" algn="ctr">
            <a:solidFill>
              <a:srgbClr val="0066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200" kern="0">
                <a:solidFill>
                  <a:srgbClr val="2F83FF"/>
                </a:solidFill>
                <a:latin typeface="Meiryo UI" panose="020B0604030504040204" pitchFamily="50" charset="-128"/>
                <a:ea typeface="Meiryo UI" panose="020B0604030504040204" pitchFamily="50" charset="-128"/>
              </a:rPr>
              <a:t>目標値：</a:t>
            </a:r>
            <a:r>
              <a:rPr kumimoji="1" lang="en-US" altLang="ja-JP" sz="1200" kern="0">
                <a:solidFill>
                  <a:srgbClr val="2F83FF"/>
                </a:solidFill>
                <a:latin typeface="Meiryo UI" panose="020B0604030504040204" pitchFamily="50" charset="-128"/>
                <a:ea typeface="Meiryo UI" panose="020B0604030504040204" pitchFamily="50" charset="-128"/>
              </a:rPr>
              <a:t>XX</a:t>
            </a:r>
            <a:r>
              <a:rPr kumimoji="1" lang="ja-JP" altLang="en-US" sz="1200" kern="0">
                <a:solidFill>
                  <a:srgbClr val="2F83FF"/>
                </a:solidFill>
                <a:latin typeface="Meiryo UI" panose="020B0604030504040204" pitchFamily="50" charset="-128"/>
                <a:ea typeface="Meiryo UI" panose="020B0604030504040204" pitchFamily="50" charset="-128"/>
              </a:rPr>
              <a:t>％</a:t>
            </a:r>
            <a:endParaRPr kumimoji="1" lang="en-US" altLang="ja-JP"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endParaRPr>
          </a:p>
        </p:txBody>
      </p:sp>
      <p:sp>
        <p:nvSpPr>
          <p:cNvPr id="91" name="正方形/長方形 90">
            <a:extLst>
              <a:ext uri="{FF2B5EF4-FFF2-40B4-BE49-F238E27FC236}">
                <a16:creationId xmlns:a16="http://schemas.microsoft.com/office/drawing/2014/main" id="{217790DF-5E0C-1B9F-FA9C-F0D55917988B}"/>
              </a:ext>
            </a:extLst>
          </p:cNvPr>
          <p:cNvSpPr/>
          <p:nvPr/>
        </p:nvSpPr>
        <p:spPr>
          <a:xfrm>
            <a:off x="3829325" y="3142891"/>
            <a:ext cx="2536906" cy="1285726"/>
          </a:xfrm>
          <a:prstGeom prst="rect">
            <a:avLst/>
          </a:prstGeom>
          <a:solidFill>
            <a:schemeClr val="bg1"/>
          </a:solidFill>
          <a:ln w="9525" cap="flat" cmpd="sng" algn="ctr">
            <a:solidFill>
              <a:srgbClr val="0066FF"/>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a:t>
            </a:r>
            <a:r>
              <a:rPr kumimoji="1" lang="en-US" altLang="ja-JP"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XX</a:t>
            </a:r>
            <a:r>
              <a:rPr kumimoji="1" lang="ja-JP" altLang="en-US"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の開発</a:t>
            </a:r>
            <a:endParaRPr kumimoji="1" lang="en-US" altLang="ja-JP"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200" kern="0">
                <a:solidFill>
                  <a:srgbClr val="2F83FF"/>
                </a:solidFill>
                <a:latin typeface="Meiryo UI" panose="020B0604030504040204" pitchFamily="50" charset="-128"/>
                <a:ea typeface="Meiryo UI" panose="020B0604030504040204" pitchFamily="50" charset="-128"/>
              </a:rPr>
              <a:t>・</a:t>
            </a:r>
            <a:r>
              <a:rPr kumimoji="1" lang="en-US" altLang="ja-JP" sz="1200" kern="0">
                <a:solidFill>
                  <a:srgbClr val="2F83FF"/>
                </a:solidFill>
                <a:latin typeface="Meiryo UI" panose="020B0604030504040204" pitchFamily="50" charset="-128"/>
                <a:ea typeface="Meiryo UI" panose="020B0604030504040204" pitchFamily="50" charset="-128"/>
              </a:rPr>
              <a:t>YY</a:t>
            </a:r>
            <a:r>
              <a:rPr kumimoji="1" lang="ja-JP" altLang="en-US" sz="1200" kern="0">
                <a:solidFill>
                  <a:srgbClr val="2F83FF"/>
                </a:solidFill>
                <a:latin typeface="Meiryo UI" panose="020B0604030504040204" pitchFamily="50" charset="-128"/>
                <a:ea typeface="Meiryo UI" panose="020B0604030504040204" pitchFamily="50" charset="-128"/>
              </a:rPr>
              <a:t>の調査</a:t>
            </a:r>
            <a:endParaRPr kumimoji="1" lang="en-US" altLang="ja-JP" sz="1200" kern="0">
              <a:solidFill>
                <a:srgbClr val="2F83FF"/>
              </a:solidFill>
              <a:latin typeface="Meiryo UI" panose="020B0604030504040204" pitchFamily="50" charset="-128"/>
              <a:ea typeface="Meiryo UI"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a:t>
            </a:r>
            <a:r>
              <a:rPr kumimoji="1" lang="en-US" altLang="ja-JP"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ZZ</a:t>
            </a:r>
            <a:r>
              <a:rPr kumimoji="1" lang="ja-JP" altLang="en-US"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の評価</a:t>
            </a:r>
            <a:endParaRPr kumimoji="1" lang="en-US" altLang="ja-JP"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endParaRPr>
          </a:p>
        </p:txBody>
      </p:sp>
      <p:sp>
        <p:nvSpPr>
          <p:cNvPr id="93" name="正方形/長方形 92">
            <a:extLst>
              <a:ext uri="{FF2B5EF4-FFF2-40B4-BE49-F238E27FC236}">
                <a16:creationId xmlns:a16="http://schemas.microsoft.com/office/drawing/2014/main" id="{E5C7B654-9CC9-1CB8-2234-4B89D1C555FE}"/>
              </a:ext>
            </a:extLst>
          </p:cNvPr>
          <p:cNvSpPr/>
          <p:nvPr/>
        </p:nvSpPr>
        <p:spPr>
          <a:xfrm>
            <a:off x="3829312" y="2375868"/>
            <a:ext cx="2536906" cy="328038"/>
          </a:xfrm>
          <a:prstGeom prst="rect">
            <a:avLst/>
          </a:prstGeom>
          <a:solidFill>
            <a:schemeClr val="bg1"/>
          </a:solidFill>
          <a:ln w="9525" cap="flat" cmpd="sng" algn="ctr">
            <a:solidFill>
              <a:srgbClr val="0066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en-US" altLang="ja-JP" sz="1200" kern="0">
                <a:solidFill>
                  <a:srgbClr val="2F83FF"/>
                </a:solidFill>
                <a:latin typeface="Meiryo UI" panose="020B0604030504040204" pitchFamily="50" charset="-128"/>
                <a:ea typeface="Meiryo UI" panose="020B0604030504040204" pitchFamily="50" charset="-128"/>
              </a:rPr>
              <a:t>XXX</a:t>
            </a:r>
            <a:r>
              <a:rPr kumimoji="1" lang="ja-JP" altLang="en-US" sz="1200" kern="0">
                <a:solidFill>
                  <a:srgbClr val="2F83FF"/>
                </a:solidFill>
                <a:latin typeface="Meiryo UI" panose="020B0604030504040204" pitchFamily="50" charset="-128"/>
                <a:ea typeface="Meiryo UI" panose="020B0604030504040204" pitchFamily="50" charset="-128"/>
              </a:rPr>
              <a:t>万円</a:t>
            </a:r>
            <a:endParaRPr kumimoji="1" lang="en-US" altLang="ja-JP"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endParaRPr>
          </a:p>
        </p:txBody>
      </p:sp>
      <p:sp>
        <p:nvSpPr>
          <p:cNvPr id="106" name="正方形/長方形 105">
            <a:extLst>
              <a:ext uri="{FF2B5EF4-FFF2-40B4-BE49-F238E27FC236}">
                <a16:creationId xmlns:a16="http://schemas.microsoft.com/office/drawing/2014/main" id="{9F444382-BA9C-6B25-A2C7-E3DB0F5099DE}"/>
              </a:ext>
            </a:extLst>
          </p:cNvPr>
          <p:cNvSpPr/>
          <p:nvPr/>
        </p:nvSpPr>
        <p:spPr>
          <a:xfrm>
            <a:off x="3829312" y="4843463"/>
            <a:ext cx="2536906" cy="328038"/>
          </a:xfrm>
          <a:prstGeom prst="rect">
            <a:avLst/>
          </a:prstGeom>
          <a:solidFill>
            <a:schemeClr val="bg1"/>
          </a:solidFill>
          <a:ln w="9525" cap="flat" cmpd="sng" algn="ctr">
            <a:solidFill>
              <a:srgbClr val="0066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200" kern="0">
                <a:solidFill>
                  <a:srgbClr val="2F83FF"/>
                </a:solidFill>
                <a:latin typeface="Meiryo UI" panose="020B0604030504040204" pitchFamily="50" charset="-128"/>
                <a:ea typeface="Meiryo UI" panose="020B0604030504040204" pitchFamily="50" charset="-128"/>
              </a:rPr>
              <a:t>目標値：</a:t>
            </a:r>
            <a:r>
              <a:rPr kumimoji="1" lang="en-US" altLang="ja-JP" sz="1200" kern="0">
                <a:solidFill>
                  <a:srgbClr val="2F83FF"/>
                </a:solidFill>
                <a:latin typeface="Meiryo UI" panose="020B0604030504040204" pitchFamily="50" charset="-128"/>
                <a:ea typeface="Meiryo UI" panose="020B0604030504040204" pitchFamily="50" charset="-128"/>
              </a:rPr>
              <a:t>XX</a:t>
            </a:r>
            <a:r>
              <a:rPr kumimoji="1" lang="ja-JP" altLang="en-US" sz="1200" kern="0">
                <a:solidFill>
                  <a:srgbClr val="2F83FF"/>
                </a:solidFill>
                <a:latin typeface="Meiryo UI" panose="020B0604030504040204" pitchFamily="50" charset="-128"/>
                <a:ea typeface="Meiryo UI" panose="020B0604030504040204" pitchFamily="50" charset="-128"/>
              </a:rPr>
              <a:t>％</a:t>
            </a:r>
            <a:endParaRPr kumimoji="1" lang="en-US" altLang="ja-JP"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endParaRPr>
          </a:p>
        </p:txBody>
      </p:sp>
      <p:sp>
        <p:nvSpPr>
          <p:cNvPr id="107" name="正方形/長方形 106">
            <a:extLst>
              <a:ext uri="{FF2B5EF4-FFF2-40B4-BE49-F238E27FC236}">
                <a16:creationId xmlns:a16="http://schemas.microsoft.com/office/drawing/2014/main" id="{00CF08AC-9855-75A2-F530-1D39F216F3F6}"/>
              </a:ext>
            </a:extLst>
          </p:cNvPr>
          <p:cNvSpPr/>
          <p:nvPr/>
        </p:nvSpPr>
        <p:spPr>
          <a:xfrm>
            <a:off x="3829325" y="5226974"/>
            <a:ext cx="2536906" cy="1285726"/>
          </a:xfrm>
          <a:prstGeom prst="rect">
            <a:avLst/>
          </a:prstGeom>
          <a:solidFill>
            <a:schemeClr val="bg1"/>
          </a:solidFill>
          <a:ln w="9525" cap="flat" cmpd="sng" algn="ctr">
            <a:solidFill>
              <a:srgbClr val="0066FF"/>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a:t>
            </a:r>
            <a:r>
              <a:rPr kumimoji="1" lang="en-US" altLang="ja-JP"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XX</a:t>
            </a:r>
            <a:r>
              <a:rPr kumimoji="1" lang="ja-JP" altLang="en-US"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の開発</a:t>
            </a:r>
            <a:endParaRPr kumimoji="1" lang="en-US" altLang="ja-JP"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200" kern="0">
                <a:solidFill>
                  <a:srgbClr val="2F83FF"/>
                </a:solidFill>
                <a:latin typeface="Meiryo UI" panose="020B0604030504040204" pitchFamily="50" charset="-128"/>
                <a:ea typeface="Meiryo UI" panose="020B0604030504040204" pitchFamily="50" charset="-128"/>
              </a:rPr>
              <a:t>・</a:t>
            </a:r>
            <a:r>
              <a:rPr kumimoji="1" lang="en-US" altLang="ja-JP" sz="1200" kern="0">
                <a:solidFill>
                  <a:srgbClr val="2F83FF"/>
                </a:solidFill>
                <a:latin typeface="Meiryo UI" panose="020B0604030504040204" pitchFamily="50" charset="-128"/>
                <a:ea typeface="Meiryo UI" panose="020B0604030504040204" pitchFamily="50" charset="-128"/>
              </a:rPr>
              <a:t>YY</a:t>
            </a:r>
            <a:r>
              <a:rPr kumimoji="1" lang="ja-JP" altLang="en-US" sz="1200" kern="0">
                <a:solidFill>
                  <a:srgbClr val="2F83FF"/>
                </a:solidFill>
                <a:latin typeface="Meiryo UI" panose="020B0604030504040204" pitchFamily="50" charset="-128"/>
                <a:ea typeface="Meiryo UI" panose="020B0604030504040204" pitchFamily="50" charset="-128"/>
              </a:rPr>
              <a:t>の調査</a:t>
            </a:r>
            <a:endParaRPr kumimoji="1" lang="en-US" altLang="ja-JP" sz="1200" kern="0">
              <a:solidFill>
                <a:srgbClr val="2F83FF"/>
              </a:solidFill>
              <a:latin typeface="Meiryo UI" panose="020B0604030504040204" pitchFamily="50" charset="-128"/>
              <a:ea typeface="Meiryo UI"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a:t>
            </a:r>
            <a:r>
              <a:rPr kumimoji="1" lang="en-US" altLang="ja-JP"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ZZ</a:t>
            </a:r>
            <a:r>
              <a:rPr kumimoji="1" lang="ja-JP" altLang="en-US"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の評価</a:t>
            </a:r>
            <a:endParaRPr kumimoji="1" lang="en-US" altLang="ja-JP"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endParaRPr>
          </a:p>
        </p:txBody>
      </p:sp>
      <p:sp>
        <p:nvSpPr>
          <p:cNvPr id="108" name="正方形/長方形 107">
            <a:extLst>
              <a:ext uri="{FF2B5EF4-FFF2-40B4-BE49-F238E27FC236}">
                <a16:creationId xmlns:a16="http://schemas.microsoft.com/office/drawing/2014/main" id="{757D75EF-0912-CA0B-2C2B-16A161380187}"/>
              </a:ext>
            </a:extLst>
          </p:cNvPr>
          <p:cNvSpPr/>
          <p:nvPr/>
        </p:nvSpPr>
        <p:spPr>
          <a:xfrm>
            <a:off x="3829312" y="4459951"/>
            <a:ext cx="2536906" cy="328038"/>
          </a:xfrm>
          <a:prstGeom prst="rect">
            <a:avLst/>
          </a:prstGeom>
          <a:solidFill>
            <a:schemeClr val="bg1"/>
          </a:solidFill>
          <a:ln w="9525" cap="flat" cmpd="sng" algn="ctr">
            <a:solidFill>
              <a:srgbClr val="0066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en-US" altLang="ja-JP" sz="1200" kern="0">
                <a:solidFill>
                  <a:srgbClr val="2F83FF"/>
                </a:solidFill>
                <a:latin typeface="Meiryo UI" panose="020B0604030504040204" pitchFamily="50" charset="-128"/>
                <a:ea typeface="Meiryo UI" panose="020B0604030504040204" pitchFamily="50" charset="-128"/>
              </a:rPr>
              <a:t>XXX</a:t>
            </a:r>
            <a:r>
              <a:rPr kumimoji="1" lang="ja-JP" altLang="en-US" sz="1200" kern="0">
                <a:solidFill>
                  <a:srgbClr val="2F83FF"/>
                </a:solidFill>
                <a:latin typeface="Meiryo UI" panose="020B0604030504040204" pitchFamily="50" charset="-128"/>
                <a:ea typeface="Meiryo UI" panose="020B0604030504040204" pitchFamily="50" charset="-128"/>
              </a:rPr>
              <a:t>万円</a:t>
            </a:r>
            <a:endParaRPr kumimoji="1" lang="en-US" altLang="ja-JP"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endParaRPr>
          </a:p>
        </p:txBody>
      </p:sp>
      <p:sp>
        <p:nvSpPr>
          <p:cNvPr id="109" name="矢印: 五方向 108">
            <a:extLst>
              <a:ext uri="{FF2B5EF4-FFF2-40B4-BE49-F238E27FC236}">
                <a16:creationId xmlns:a16="http://schemas.microsoft.com/office/drawing/2014/main" id="{FF6FC5B6-5794-2BBE-5EC5-1D61ACA39C22}"/>
              </a:ext>
            </a:extLst>
          </p:cNvPr>
          <p:cNvSpPr/>
          <p:nvPr/>
        </p:nvSpPr>
        <p:spPr>
          <a:xfrm>
            <a:off x="6435009" y="1654499"/>
            <a:ext cx="2556000" cy="422133"/>
          </a:xfrm>
          <a:prstGeom prst="homePlate">
            <a:avLst>
              <a:gd name="adj" fmla="val 15479"/>
            </a:avLst>
          </a:prstGeom>
          <a:solidFill>
            <a:schemeClr val="bg1"/>
          </a:solidFill>
          <a:ln w="9525" cap="flat" cmpd="sng" algn="ctr">
            <a:solidFill>
              <a:srgbClr val="0066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200" kern="0">
                <a:solidFill>
                  <a:srgbClr val="2F83FF"/>
                </a:solidFill>
                <a:latin typeface="Meiryo UI" panose="020B0604030504040204" pitchFamily="50" charset="-128"/>
                <a:ea typeface="Meiryo UI" panose="020B0604030504040204" pitchFamily="50" charset="-128"/>
              </a:rPr>
              <a:t>③　</a:t>
            </a:r>
            <a:r>
              <a:rPr kumimoji="1" lang="en-US" altLang="ja-JP" sz="1200" kern="0">
                <a:solidFill>
                  <a:srgbClr val="2F83FF"/>
                </a:solidFill>
                <a:latin typeface="Meiryo UI" panose="020B0604030504040204" pitchFamily="50" charset="-128"/>
                <a:ea typeface="Meiryo UI" panose="020B0604030504040204" pitchFamily="50" charset="-128"/>
              </a:rPr>
              <a:t>XXX</a:t>
            </a:r>
            <a:r>
              <a:rPr kumimoji="1" lang="ja-JP" altLang="en-US" sz="1200" kern="0">
                <a:solidFill>
                  <a:srgbClr val="2F83FF"/>
                </a:solidFill>
                <a:latin typeface="Meiryo UI" panose="020B0604030504040204" pitchFamily="50" charset="-128"/>
                <a:ea typeface="Meiryo UI" panose="020B0604030504040204" pitchFamily="50" charset="-128"/>
              </a:rPr>
              <a:t>の実証</a:t>
            </a:r>
            <a:endParaRPr kumimoji="1" lang="ja-JP" altLang="en-US"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endParaRPr>
          </a:p>
        </p:txBody>
      </p:sp>
      <p:sp>
        <p:nvSpPr>
          <p:cNvPr id="112" name="正方形/長方形 111">
            <a:extLst>
              <a:ext uri="{FF2B5EF4-FFF2-40B4-BE49-F238E27FC236}">
                <a16:creationId xmlns:a16="http://schemas.microsoft.com/office/drawing/2014/main" id="{C2B1EC8C-18D2-5281-9E69-A9D4E400C881}"/>
              </a:ext>
            </a:extLst>
          </p:cNvPr>
          <p:cNvSpPr/>
          <p:nvPr/>
        </p:nvSpPr>
        <p:spPr>
          <a:xfrm>
            <a:off x="6434996" y="2100212"/>
            <a:ext cx="2536906" cy="225552"/>
          </a:xfrm>
          <a:prstGeom prst="rect">
            <a:avLst/>
          </a:prstGeom>
          <a:solidFill>
            <a:schemeClr val="bg1"/>
          </a:solidFill>
          <a:ln w="9525" cap="flat" cmpd="sng" algn="ctr">
            <a:solidFill>
              <a:srgbClr val="0066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en-US" altLang="ja-JP"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X</a:t>
            </a:r>
            <a:r>
              <a:rPr kumimoji="1" lang="ja-JP" altLang="en-US"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カ月</a:t>
            </a:r>
            <a:endParaRPr kumimoji="1" lang="en-US" altLang="ja-JP"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endParaRPr>
          </a:p>
        </p:txBody>
      </p:sp>
      <p:sp>
        <p:nvSpPr>
          <p:cNvPr id="110" name="正方形/長方形 109">
            <a:extLst>
              <a:ext uri="{FF2B5EF4-FFF2-40B4-BE49-F238E27FC236}">
                <a16:creationId xmlns:a16="http://schemas.microsoft.com/office/drawing/2014/main" id="{04C7CB91-B3B8-12F9-FF1B-12685377EDD6}"/>
              </a:ext>
            </a:extLst>
          </p:cNvPr>
          <p:cNvSpPr/>
          <p:nvPr/>
        </p:nvSpPr>
        <p:spPr>
          <a:xfrm>
            <a:off x="6434996" y="2759380"/>
            <a:ext cx="2536906" cy="328038"/>
          </a:xfrm>
          <a:prstGeom prst="rect">
            <a:avLst/>
          </a:prstGeom>
          <a:solidFill>
            <a:schemeClr val="bg1"/>
          </a:solidFill>
          <a:ln w="9525" cap="flat" cmpd="sng" algn="ctr">
            <a:solidFill>
              <a:srgbClr val="0066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200" kern="0">
                <a:solidFill>
                  <a:srgbClr val="2F83FF"/>
                </a:solidFill>
                <a:latin typeface="Meiryo UI" panose="020B0604030504040204" pitchFamily="50" charset="-128"/>
                <a:ea typeface="Meiryo UI" panose="020B0604030504040204" pitchFamily="50" charset="-128"/>
              </a:rPr>
              <a:t>目標値：</a:t>
            </a:r>
            <a:r>
              <a:rPr kumimoji="1" lang="en-US" altLang="ja-JP" sz="1200" kern="0">
                <a:solidFill>
                  <a:srgbClr val="2F83FF"/>
                </a:solidFill>
                <a:latin typeface="Meiryo UI" panose="020B0604030504040204" pitchFamily="50" charset="-128"/>
                <a:ea typeface="Meiryo UI" panose="020B0604030504040204" pitchFamily="50" charset="-128"/>
              </a:rPr>
              <a:t>XX</a:t>
            </a:r>
            <a:r>
              <a:rPr kumimoji="1" lang="ja-JP" altLang="en-US" sz="1200" kern="0">
                <a:solidFill>
                  <a:srgbClr val="2F83FF"/>
                </a:solidFill>
                <a:latin typeface="Meiryo UI" panose="020B0604030504040204" pitchFamily="50" charset="-128"/>
                <a:ea typeface="Meiryo UI" panose="020B0604030504040204" pitchFamily="50" charset="-128"/>
              </a:rPr>
              <a:t>％</a:t>
            </a:r>
            <a:endParaRPr kumimoji="1" lang="en-US" altLang="ja-JP"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endParaRPr>
          </a:p>
        </p:txBody>
      </p:sp>
      <p:sp>
        <p:nvSpPr>
          <p:cNvPr id="111" name="正方形/長方形 110">
            <a:extLst>
              <a:ext uri="{FF2B5EF4-FFF2-40B4-BE49-F238E27FC236}">
                <a16:creationId xmlns:a16="http://schemas.microsoft.com/office/drawing/2014/main" id="{FA4109E4-D4F5-DBC4-B88C-3A0A4175B73B}"/>
              </a:ext>
            </a:extLst>
          </p:cNvPr>
          <p:cNvSpPr/>
          <p:nvPr/>
        </p:nvSpPr>
        <p:spPr>
          <a:xfrm>
            <a:off x="6435009" y="3142891"/>
            <a:ext cx="2536906" cy="1285726"/>
          </a:xfrm>
          <a:prstGeom prst="rect">
            <a:avLst/>
          </a:prstGeom>
          <a:solidFill>
            <a:schemeClr val="bg1"/>
          </a:solidFill>
          <a:ln w="9525" cap="flat" cmpd="sng" algn="ctr">
            <a:solidFill>
              <a:srgbClr val="0066FF"/>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a:t>
            </a:r>
            <a:r>
              <a:rPr kumimoji="1" lang="en-US" altLang="ja-JP"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XX</a:t>
            </a:r>
            <a:r>
              <a:rPr kumimoji="1" lang="ja-JP" altLang="en-US"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の開発</a:t>
            </a:r>
            <a:endParaRPr kumimoji="1" lang="en-US" altLang="ja-JP"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200" kern="0">
                <a:solidFill>
                  <a:srgbClr val="2F83FF"/>
                </a:solidFill>
                <a:latin typeface="Meiryo UI" panose="020B0604030504040204" pitchFamily="50" charset="-128"/>
                <a:ea typeface="Meiryo UI" panose="020B0604030504040204" pitchFamily="50" charset="-128"/>
              </a:rPr>
              <a:t>・</a:t>
            </a:r>
            <a:r>
              <a:rPr kumimoji="1" lang="en-US" altLang="ja-JP" sz="1200" kern="0">
                <a:solidFill>
                  <a:srgbClr val="2F83FF"/>
                </a:solidFill>
                <a:latin typeface="Meiryo UI" panose="020B0604030504040204" pitchFamily="50" charset="-128"/>
                <a:ea typeface="Meiryo UI" panose="020B0604030504040204" pitchFamily="50" charset="-128"/>
              </a:rPr>
              <a:t>YY</a:t>
            </a:r>
            <a:r>
              <a:rPr kumimoji="1" lang="ja-JP" altLang="en-US" sz="1200" kern="0">
                <a:solidFill>
                  <a:srgbClr val="2F83FF"/>
                </a:solidFill>
                <a:latin typeface="Meiryo UI" panose="020B0604030504040204" pitchFamily="50" charset="-128"/>
                <a:ea typeface="Meiryo UI" panose="020B0604030504040204" pitchFamily="50" charset="-128"/>
              </a:rPr>
              <a:t>の調査</a:t>
            </a:r>
            <a:endParaRPr kumimoji="1" lang="en-US" altLang="ja-JP" sz="1200" kern="0">
              <a:solidFill>
                <a:srgbClr val="2F83FF"/>
              </a:solidFill>
              <a:latin typeface="Meiryo UI" panose="020B0604030504040204" pitchFamily="50" charset="-128"/>
              <a:ea typeface="Meiryo UI"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a:t>
            </a:r>
            <a:r>
              <a:rPr kumimoji="1" lang="en-US" altLang="ja-JP"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ZZ</a:t>
            </a:r>
            <a:r>
              <a:rPr kumimoji="1" lang="ja-JP" altLang="en-US"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の評価</a:t>
            </a:r>
            <a:endParaRPr kumimoji="1" lang="en-US" altLang="ja-JP"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endParaRPr>
          </a:p>
        </p:txBody>
      </p:sp>
      <p:sp>
        <p:nvSpPr>
          <p:cNvPr id="113" name="正方形/長方形 112">
            <a:extLst>
              <a:ext uri="{FF2B5EF4-FFF2-40B4-BE49-F238E27FC236}">
                <a16:creationId xmlns:a16="http://schemas.microsoft.com/office/drawing/2014/main" id="{9991F39C-B55C-529E-8B1B-462EEEAA3450}"/>
              </a:ext>
            </a:extLst>
          </p:cNvPr>
          <p:cNvSpPr/>
          <p:nvPr/>
        </p:nvSpPr>
        <p:spPr>
          <a:xfrm>
            <a:off x="6434996" y="2375868"/>
            <a:ext cx="2536906" cy="328038"/>
          </a:xfrm>
          <a:prstGeom prst="rect">
            <a:avLst/>
          </a:prstGeom>
          <a:solidFill>
            <a:schemeClr val="bg1"/>
          </a:solidFill>
          <a:ln w="9525" cap="flat" cmpd="sng" algn="ctr">
            <a:solidFill>
              <a:srgbClr val="0066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en-US" altLang="ja-JP" sz="1200" kern="0">
                <a:solidFill>
                  <a:srgbClr val="2F83FF"/>
                </a:solidFill>
                <a:latin typeface="Meiryo UI" panose="020B0604030504040204" pitchFamily="50" charset="-128"/>
                <a:ea typeface="Meiryo UI" panose="020B0604030504040204" pitchFamily="50" charset="-128"/>
              </a:rPr>
              <a:t>XXX</a:t>
            </a:r>
            <a:r>
              <a:rPr kumimoji="1" lang="ja-JP" altLang="en-US" sz="1200" kern="0">
                <a:solidFill>
                  <a:srgbClr val="2F83FF"/>
                </a:solidFill>
                <a:latin typeface="Meiryo UI" panose="020B0604030504040204" pitchFamily="50" charset="-128"/>
                <a:ea typeface="Meiryo UI" panose="020B0604030504040204" pitchFamily="50" charset="-128"/>
              </a:rPr>
              <a:t>万円</a:t>
            </a:r>
            <a:endParaRPr kumimoji="1" lang="en-US" altLang="ja-JP"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endParaRPr>
          </a:p>
        </p:txBody>
      </p:sp>
      <p:sp>
        <p:nvSpPr>
          <p:cNvPr id="114" name="正方形/長方形 113">
            <a:extLst>
              <a:ext uri="{FF2B5EF4-FFF2-40B4-BE49-F238E27FC236}">
                <a16:creationId xmlns:a16="http://schemas.microsoft.com/office/drawing/2014/main" id="{10CCB02C-CD77-E74F-88C0-520D0668F1FF}"/>
              </a:ext>
            </a:extLst>
          </p:cNvPr>
          <p:cNvSpPr/>
          <p:nvPr/>
        </p:nvSpPr>
        <p:spPr>
          <a:xfrm>
            <a:off x="6434996" y="4843463"/>
            <a:ext cx="2536906" cy="328038"/>
          </a:xfrm>
          <a:prstGeom prst="rect">
            <a:avLst/>
          </a:prstGeom>
          <a:solidFill>
            <a:schemeClr val="bg1"/>
          </a:solidFill>
          <a:ln w="9525" cap="flat" cmpd="sng" algn="ctr">
            <a:solidFill>
              <a:srgbClr val="0066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200" kern="0">
                <a:solidFill>
                  <a:srgbClr val="2F83FF"/>
                </a:solidFill>
                <a:latin typeface="Meiryo UI" panose="020B0604030504040204" pitchFamily="50" charset="-128"/>
                <a:ea typeface="Meiryo UI" panose="020B0604030504040204" pitchFamily="50" charset="-128"/>
              </a:rPr>
              <a:t>目標値：</a:t>
            </a:r>
            <a:r>
              <a:rPr kumimoji="1" lang="en-US" altLang="ja-JP" sz="1200" kern="0">
                <a:solidFill>
                  <a:srgbClr val="2F83FF"/>
                </a:solidFill>
                <a:latin typeface="Meiryo UI" panose="020B0604030504040204" pitchFamily="50" charset="-128"/>
                <a:ea typeface="Meiryo UI" panose="020B0604030504040204" pitchFamily="50" charset="-128"/>
              </a:rPr>
              <a:t>XX</a:t>
            </a:r>
            <a:r>
              <a:rPr kumimoji="1" lang="ja-JP" altLang="en-US" sz="1200" kern="0">
                <a:solidFill>
                  <a:srgbClr val="2F83FF"/>
                </a:solidFill>
                <a:latin typeface="Meiryo UI" panose="020B0604030504040204" pitchFamily="50" charset="-128"/>
                <a:ea typeface="Meiryo UI" panose="020B0604030504040204" pitchFamily="50" charset="-128"/>
              </a:rPr>
              <a:t>％</a:t>
            </a:r>
            <a:endParaRPr kumimoji="1" lang="en-US" altLang="ja-JP"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endParaRPr>
          </a:p>
        </p:txBody>
      </p:sp>
      <p:sp>
        <p:nvSpPr>
          <p:cNvPr id="115" name="正方形/長方形 114">
            <a:extLst>
              <a:ext uri="{FF2B5EF4-FFF2-40B4-BE49-F238E27FC236}">
                <a16:creationId xmlns:a16="http://schemas.microsoft.com/office/drawing/2014/main" id="{AC63F033-91F5-F280-669C-2913CB9D6E05}"/>
              </a:ext>
            </a:extLst>
          </p:cNvPr>
          <p:cNvSpPr/>
          <p:nvPr/>
        </p:nvSpPr>
        <p:spPr>
          <a:xfrm>
            <a:off x="6435009" y="5226974"/>
            <a:ext cx="2536906" cy="1285726"/>
          </a:xfrm>
          <a:prstGeom prst="rect">
            <a:avLst/>
          </a:prstGeom>
          <a:solidFill>
            <a:schemeClr val="bg1"/>
          </a:solidFill>
          <a:ln w="9525" cap="flat" cmpd="sng" algn="ctr">
            <a:solidFill>
              <a:srgbClr val="0066FF"/>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a:t>
            </a:r>
            <a:r>
              <a:rPr kumimoji="1" lang="en-US" altLang="ja-JP"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XX</a:t>
            </a:r>
            <a:r>
              <a:rPr kumimoji="1" lang="ja-JP" altLang="en-US"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の開発</a:t>
            </a:r>
            <a:endParaRPr kumimoji="1" lang="en-US" altLang="ja-JP"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200" kern="0">
                <a:solidFill>
                  <a:srgbClr val="2F83FF"/>
                </a:solidFill>
                <a:latin typeface="Meiryo UI" panose="020B0604030504040204" pitchFamily="50" charset="-128"/>
                <a:ea typeface="Meiryo UI" panose="020B0604030504040204" pitchFamily="50" charset="-128"/>
              </a:rPr>
              <a:t>・</a:t>
            </a:r>
            <a:r>
              <a:rPr kumimoji="1" lang="en-US" altLang="ja-JP" sz="1200" kern="0">
                <a:solidFill>
                  <a:srgbClr val="2F83FF"/>
                </a:solidFill>
                <a:latin typeface="Meiryo UI" panose="020B0604030504040204" pitchFamily="50" charset="-128"/>
                <a:ea typeface="Meiryo UI" panose="020B0604030504040204" pitchFamily="50" charset="-128"/>
              </a:rPr>
              <a:t>YY</a:t>
            </a:r>
            <a:r>
              <a:rPr kumimoji="1" lang="ja-JP" altLang="en-US" sz="1200" kern="0">
                <a:solidFill>
                  <a:srgbClr val="2F83FF"/>
                </a:solidFill>
                <a:latin typeface="Meiryo UI" panose="020B0604030504040204" pitchFamily="50" charset="-128"/>
                <a:ea typeface="Meiryo UI" panose="020B0604030504040204" pitchFamily="50" charset="-128"/>
              </a:rPr>
              <a:t>の調査</a:t>
            </a:r>
            <a:endParaRPr kumimoji="1" lang="en-US" altLang="ja-JP" sz="1200" kern="0">
              <a:solidFill>
                <a:srgbClr val="2F83FF"/>
              </a:solidFill>
              <a:latin typeface="Meiryo UI" panose="020B0604030504040204" pitchFamily="50" charset="-128"/>
              <a:ea typeface="Meiryo UI"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a:t>
            </a:r>
            <a:r>
              <a:rPr kumimoji="1" lang="en-US" altLang="ja-JP"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ZZ</a:t>
            </a:r>
            <a:r>
              <a:rPr kumimoji="1" lang="ja-JP" altLang="en-US"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の評価</a:t>
            </a:r>
            <a:endParaRPr kumimoji="1" lang="en-US" altLang="ja-JP"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endParaRPr>
          </a:p>
        </p:txBody>
      </p:sp>
      <p:sp>
        <p:nvSpPr>
          <p:cNvPr id="116" name="正方形/長方形 115">
            <a:extLst>
              <a:ext uri="{FF2B5EF4-FFF2-40B4-BE49-F238E27FC236}">
                <a16:creationId xmlns:a16="http://schemas.microsoft.com/office/drawing/2014/main" id="{8A8989AB-4540-534B-7B48-DDAA0F37F9CA}"/>
              </a:ext>
            </a:extLst>
          </p:cNvPr>
          <p:cNvSpPr/>
          <p:nvPr/>
        </p:nvSpPr>
        <p:spPr>
          <a:xfrm>
            <a:off x="6434996" y="4459951"/>
            <a:ext cx="2536906" cy="328038"/>
          </a:xfrm>
          <a:prstGeom prst="rect">
            <a:avLst/>
          </a:prstGeom>
          <a:solidFill>
            <a:schemeClr val="bg1"/>
          </a:solidFill>
          <a:ln w="9525" cap="flat" cmpd="sng" algn="ctr">
            <a:solidFill>
              <a:srgbClr val="0066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en-US" altLang="ja-JP" sz="1200" kern="0">
                <a:solidFill>
                  <a:srgbClr val="2F83FF"/>
                </a:solidFill>
                <a:latin typeface="Meiryo UI" panose="020B0604030504040204" pitchFamily="50" charset="-128"/>
                <a:ea typeface="Meiryo UI" panose="020B0604030504040204" pitchFamily="50" charset="-128"/>
              </a:rPr>
              <a:t>XXX</a:t>
            </a:r>
            <a:r>
              <a:rPr kumimoji="1" lang="ja-JP" altLang="en-US" sz="1200" kern="0">
                <a:solidFill>
                  <a:srgbClr val="2F83FF"/>
                </a:solidFill>
                <a:latin typeface="Meiryo UI" panose="020B0604030504040204" pitchFamily="50" charset="-128"/>
                <a:ea typeface="Meiryo UI" panose="020B0604030504040204" pitchFamily="50" charset="-128"/>
              </a:rPr>
              <a:t>万円</a:t>
            </a:r>
            <a:endParaRPr kumimoji="1" lang="en-US" altLang="ja-JP"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endParaRPr>
          </a:p>
        </p:txBody>
      </p:sp>
      <p:sp>
        <p:nvSpPr>
          <p:cNvPr id="121" name="二等辺三角形 120">
            <a:extLst>
              <a:ext uri="{FF2B5EF4-FFF2-40B4-BE49-F238E27FC236}">
                <a16:creationId xmlns:a16="http://schemas.microsoft.com/office/drawing/2014/main" id="{D9F6BF5E-0220-DF3D-254B-1D1BF809CFA4}"/>
              </a:ext>
            </a:extLst>
          </p:cNvPr>
          <p:cNvSpPr/>
          <p:nvPr/>
        </p:nvSpPr>
        <p:spPr>
          <a:xfrm rot="5400000">
            <a:off x="7022856" y="4092289"/>
            <a:ext cx="4462519" cy="353329"/>
          </a:xfrm>
          <a:prstGeom prst="triangle">
            <a:avLst/>
          </a:prstGeom>
          <a:solidFill>
            <a:schemeClr val="bg1">
              <a:lumMod val="85000"/>
            </a:schemeClr>
          </a:solidFill>
          <a:ln w="9525" cap="flat" cmpd="sng" algn="ctr">
            <a:noFill/>
            <a:prstDash val="solid"/>
            <a:miter lim="800000"/>
          </a:ln>
          <a:effectLst/>
        </p:spPr>
        <p:txBody>
          <a:bodyPr rtlCol="0" anchor="ctr"/>
          <a:lstStyle/>
          <a:p>
            <a:pPr algn="ctr"/>
            <a:endParaRPr kumimoji="1" lang="ja-JP" altLang="en-US" sz="1050" kern="0">
              <a:solidFill>
                <a:schemeClr val="bg1"/>
              </a:solidFill>
              <a:latin typeface="Meiryo UI" panose="020B0604030504040204" pitchFamily="50" charset="-128"/>
              <a:ea typeface="Meiryo UI" panose="020B0604030504040204" pitchFamily="50" charset="-128"/>
            </a:endParaRPr>
          </a:p>
        </p:txBody>
      </p:sp>
      <p:sp>
        <p:nvSpPr>
          <p:cNvPr id="122" name="正方形/長方形 121">
            <a:extLst>
              <a:ext uri="{FF2B5EF4-FFF2-40B4-BE49-F238E27FC236}">
                <a16:creationId xmlns:a16="http://schemas.microsoft.com/office/drawing/2014/main" id="{F1EC9013-E26D-9D2E-ACE1-5B72D8F978C9}"/>
              </a:ext>
            </a:extLst>
          </p:cNvPr>
          <p:cNvSpPr/>
          <p:nvPr/>
        </p:nvSpPr>
        <p:spPr>
          <a:xfrm>
            <a:off x="9030561" y="3501266"/>
            <a:ext cx="365383" cy="1535374"/>
          </a:xfrm>
          <a:prstGeom prst="rect">
            <a:avLst/>
          </a:prstGeom>
          <a:noFill/>
          <a:ln w="9525"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調達・購買</a:t>
            </a:r>
            <a:endParaRPr kumimoji="1"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D9540DF8-8E7E-CB41-FA47-28D0A27DFEF9}"/>
              </a:ext>
            </a:extLst>
          </p:cNvPr>
          <p:cNvSpPr/>
          <p:nvPr/>
        </p:nvSpPr>
        <p:spPr>
          <a:xfrm rot="19800000">
            <a:off x="3428190" y="3772454"/>
            <a:ext cx="5335620" cy="467168"/>
          </a:xfrm>
          <a:prstGeom prst="rect">
            <a:avLst/>
          </a:prstGeom>
          <a:solidFill>
            <a:schemeClr val="tx2">
              <a:lumMod val="20000"/>
              <a:lumOff val="80000"/>
            </a:schemeClr>
          </a:solidFill>
          <a:ln w="9525" cap="rnd" cmpd="sng" algn="ctr">
            <a:solidFill>
              <a:srgbClr val="2F83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a:solidFill>
                  <a:srgbClr val="2F83FF"/>
                </a:solidFill>
                <a:latin typeface="Meiryo UI" panose="020B0604030504040204" pitchFamily="50" charset="-128"/>
                <a:ea typeface="Meiryo UI" panose="020B0604030504040204" pitchFamily="50" charset="-128"/>
              </a:rPr>
              <a:t>サンプル</a:t>
            </a:r>
            <a:endParaRPr kumimoji="1" lang="en-US" altLang="ja-JP">
              <a:solidFill>
                <a:srgbClr val="2F83FF"/>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70B44640-A589-E9AC-8F1C-63C38FF5EF67}"/>
              </a:ext>
            </a:extLst>
          </p:cNvPr>
          <p:cNvSpPr/>
          <p:nvPr/>
        </p:nvSpPr>
        <p:spPr>
          <a:xfrm>
            <a:off x="9509294" y="2100212"/>
            <a:ext cx="2199600" cy="225552"/>
          </a:xfrm>
          <a:prstGeom prst="rect">
            <a:avLst/>
          </a:prstGeom>
          <a:solidFill>
            <a:schemeClr val="bg1"/>
          </a:solidFill>
          <a:ln w="9525" cap="flat" cmpd="sng" algn="ctr">
            <a:solidFill>
              <a:srgbClr val="0066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200" kern="0">
                <a:solidFill>
                  <a:srgbClr val="2F83FF"/>
                </a:solidFill>
                <a:latin typeface="Meiryo UI" panose="020B0604030504040204" pitchFamily="50" charset="-128"/>
                <a:ea typeface="Meiryo UI" panose="020B0604030504040204" pitchFamily="50" charset="-128"/>
              </a:rPr>
              <a:t>事業終了後</a:t>
            </a:r>
            <a:r>
              <a:rPr kumimoji="1" lang="en-US" altLang="ja-JP"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X</a:t>
            </a:r>
            <a:r>
              <a:rPr kumimoji="1" lang="ja-JP" altLang="en-US"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rPr>
              <a:t>カ月</a:t>
            </a:r>
            <a:endParaRPr kumimoji="1" lang="en-US" altLang="ja-JP" sz="1200" b="0" i="0" u="none" strike="noStrike" kern="0" cap="none" spc="0" normalizeH="0" baseline="0" noProof="0">
              <a:ln>
                <a:noFill/>
              </a:ln>
              <a:solidFill>
                <a:srgbClr val="2F83FF"/>
              </a:solidFill>
              <a:effectLst/>
              <a:uLnTx/>
              <a:uFillTx/>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CD2C3716-A999-9396-0D38-D650D61A3711}"/>
              </a:ext>
            </a:extLst>
          </p:cNvPr>
          <p:cNvSpPr/>
          <p:nvPr/>
        </p:nvSpPr>
        <p:spPr>
          <a:xfrm>
            <a:off x="7043376" y="22659"/>
            <a:ext cx="3434245" cy="445588"/>
          </a:xfrm>
          <a:prstGeom prst="rect">
            <a:avLst/>
          </a:prstGeom>
          <a:noFill/>
        </p:spPr>
        <p:txBody>
          <a:bodyPr vert="horz" wrap="square" lIns="0" tIns="0" rIns="0" bIns="0" rtlCol="0" anchor="ctr">
            <a:noAutofit/>
          </a:bodyPr>
          <a:lstStyle/>
          <a:p>
            <a:pPr>
              <a:lnSpc>
                <a:spcPct val="90000"/>
              </a:lnSpc>
              <a:spcBef>
                <a:spcPct val="0"/>
              </a:spcBef>
            </a:pPr>
            <a:r>
              <a:rPr kumimoji="1" lang="ja-JP" altLang="en-US" sz="1100" b="1">
                <a:latin typeface="Meiryo UI" panose="020B0604030504040204" pitchFamily="50" charset="-128"/>
                <a:ea typeface="Meiryo UI" panose="020B0604030504040204" pitchFamily="50" charset="-128"/>
                <a:cs typeface="+mj-cs"/>
              </a:rPr>
              <a:t>①プロセス改善（主にコスト削減）</a:t>
            </a:r>
            <a:endParaRPr kumimoji="1" lang="en-US" altLang="ja-JP" sz="1100" b="1">
              <a:latin typeface="Meiryo UI" panose="020B0604030504040204" pitchFamily="50" charset="-128"/>
              <a:ea typeface="Meiryo UI" panose="020B0604030504040204" pitchFamily="50" charset="-128"/>
              <a:cs typeface="+mj-cs"/>
            </a:endParaRPr>
          </a:p>
          <a:p>
            <a:pPr>
              <a:lnSpc>
                <a:spcPct val="90000"/>
              </a:lnSpc>
              <a:spcBef>
                <a:spcPct val="0"/>
              </a:spcBef>
            </a:pPr>
            <a:r>
              <a:rPr kumimoji="1" lang="ja-JP" altLang="en-US" sz="1100" b="1">
                <a:latin typeface="Meiryo UI" panose="020B0604030504040204" pitchFamily="50" charset="-128"/>
                <a:ea typeface="Meiryo UI" panose="020B0604030504040204" pitchFamily="50" charset="-128"/>
                <a:cs typeface="+mj-cs"/>
              </a:rPr>
              <a:t>②既存製品・サービスの強化（性能アップ・利便性向上等）</a:t>
            </a:r>
            <a:endParaRPr kumimoji="1" lang="en-US" altLang="ja-JP" sz="1100" b="1">
              <a:latin typeface="Meiryo UI" panose="020B0604030504040204" pitchFamily="50" charset="-128"/>
              <a:ea typeface="Meiryo UI" panose="020B0604030504040204" pitchFamily="50" charset="-128"/>
              <a:cs typeface="+mj-cs"/>
            </a:endParaRPr>
          </a:p>
          <a:p>
            <a:pPr>
              <a:lnSpc>
                <a:spcPct val="90000"/>
              </a:lnSpc>
              <a:spcBef>
                <a:spcPct val="0"/>
              </a:spcBef>
            </a:pPr>
            <a:r>
              <a:rPr kumimoji="1" lang="ja-JP" altLang="en-US" sz="1100" b="1">
                <a:latin typeface="Meiryo UI" panose="020B0604030504040204" pitchFamily="50" charset="-128"/>
                <a:ea typeface="Meiryo UI" panose="020B0604030504040204" pitchFamily="50" charset="-128"/>
                <a:cs typeface="+mj-cs"/>
              </a:rPr>
              <a:t>③新規事業開発・次世代製品開発</a:t>
            </a:r>
          </a:p>
        </p:txBody>
      </p:sp>
      <p:sp>
        <p:nvSpPr>
          <p:cNvPr id="5" name="動作設定ボタン: 空白 4">
            <a:hlinkClick r:id="" action="ppaction://noaction" highlightClick="1"/>
            <a:extLst>
              <a:ext uri="{FF2B5EF4-FFF2-40B4-BE49-F238E27FC236}">
                <a16:creationId xmlns:a16="http://schemas.microsoft.com/office/drawing/2014/main" id="{AC220FB7-CD6B-4D3D-BFE8-A84E8A8B1CF1}"/>
              </a:ext>
            </a:extLst>
          </p:cNvPr>
          <p:cNvSpPr/>
          <p:nvPr/>
        </p:nvSpPr>
        <p:spPr>
          <a:xfrm>
            <a:off x="10477621" y="7915"/>
            <a:ext cx="578005" cy="435280"/>
          </a:xfrm>
          <a:prstGeom prst="actionButtonBlank">
            <a:avLst/>
          </a:prstGeom>
          <a:noFill/>
          <a:ln w="2857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kumimoji="1" lang="ja-JP" altLang="en-US" sz="900" dirty="0">
                <a:solidFill>
                  <a:srgbClr val="0066FF"/>
                </a:solidFill>
                <a:latin typeface="Meiryo UI" panose="020B0604030504040204" pitchFamily="50" charset="-128"/>
                <a:ea typeface="Meiryo UI" panose="020B0604030504040204" pitchFamily="50" charset="-128"/>
              </a:rPr>
              <a:t>①②③のいずれかを記載</a:t>
            </a:r>
            <a:r>
              <a:rPr kumimoji="1" lang="en-US" altLang="ja-JP" sz="900" dirty="0">
                <a:solidFill>
                  <a:srgbClr val="0066FF"/>
                </a:solidFill>
                <a:latin typeface="Meiryo UI" panose="020B0604030504040204" pitchFamily="50" charset="-128"/>
                <a:ea typeface="Meiryo UI" panose="020B0604030504040204" pitchFamily="50" charset="-128"/>
              </a:rPr>
              <a:t> </a:t>
            </a:r>
          </a:p>
        </p:txBody>
      </p:sp>
      <p:sp>
        <p:nvSpPr>
          <p:cNvPr id="14" name="正方形/長方形 13">
            <a:extLst>
              <a:ext uri="{FF2B5EF4-FFF2-40B4-BE49-F238E27FC236}">
                <a16:creationId xmlns:a16="http://schemas.microsoft.com/office/drawing/2014/main" id="{E3C28840-7CE1-A9C3-7F7C-289093E62E1C}"/>
              </a:ext>
            </a:extLst>
          </p:cNvPr>
          <p:cNvSpPr/>
          <p:nvPr/>
        </p:nvSpPr>
        <p:spPr>
          <a:xfrm>
            <a:off x="5200699" y="86499"/>
            <a:ext cx="1842677" cy="327222"/>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a:solidFill>
                  <a:srgbClr val="2F83FF"/>
                </a:solidFill>
                <a:latin typeface="Meiryo UI" panose="020B0604030504040204" pitchFamily="50" charset="-128"/>
                <a:ea typeface="Meiryo UI" panose="020B0604030504040204" pitchFamily="50" charset="-128"/>
              </a:rPr>
              <a:t>大企業等の戦略課題</a:t>
            </a:r>
            <a:r>
              <a:rPr kumimoji="1" lang="ja-JP" altLang="en-US" sz="1200">
                <a:solidFill>
                  <a:srgbClr val="2F83FF"/>
                </a:solidFill>
                <a:latin typeface="Meiryo UI" panose="020B0604030504040204" pitchFamily="50" charset="-128"/>
                <a:ea typeface="Meiryo UI" panose="020B0604030504040204" pitchFamily="50" charset="-128"/>
              </a:rPr>
              <a:t>として当てはまる番号を選択➡</a:t>
            </a:r>
          </a:p>
        </p:txBody>
      </p:sp>
    </p:spTree>
    <p:extLst>
      <p:ext uri="{BB962C8B-B14F-4D97-AF65-F5344CB8AC3E}">
        <p14:creationId xmlns:p14="http://schemas.microsoft.com/office/powerpoint/2010/main" val="42201052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A187AF-7AAB-B07D-1224-E396BFD590F8}"/>
            </a:ext>
          </a:extLst>
        </p:cNvPr>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CBA8B974-F7F7-9E75-5021-82BA4FC942B6}"/>
              </a:ext>
            </a:extLst>
          </p:cNvPr>
          <p:cNvSpPr>
            <a:spLocks noGrp="1"/>
          </p:cNvSpPr>
          <p:nvPr>
            <p:ph type="ftr" sz="quarter" idx="10"/>
          </p:nvPr>
        </p:nvSpPr>
        <p:spPr/>
        <p:txBody>
          <a:bodyPr/>
          <a:lstStyle/>
          <a:p>
            <a:r>
              <a:rPr kumimoji="1" lang="en-US" altLang="ja-JP">
                <a:latin typeface="Meiryo UI" panose="020B0604030504040204" pitchFamily="50" charset="-128"/>
                <a:ea typeface="Meiryo UI" panose="020B0604030504040204" pitchFamily="50" charset="-128"/>
              </a:rPr>
              <a:t>NEDO</a:t>
            </a:r>
            <a:r>
              <a:rPr kumimoji="1" lang="ja-JP" altLang="en-US">
                <a:latin typeface="Meiryo UI" panose="020B0604030504040204" pitchFamily="50" charset="-128"/>
                <a:ea typeface="Meiryo UI" panose="020B0604030504040204" pitchFamily="50" charset="-128"/>
              </a:rPr>
              <a:t>　大企業調達事業</a:t>
            </a:r>
            <a:r>
              <a:rPr kumimoji="1" lang="en-US" altLang="ja-JP" err="1">
                <a:latin typeface="Meiryo UI" panose="020B0604030504040204" pitchFamily="50" charset="-128"/>
                <a:ea typeface="Meiryo UI" panose="020B0604030504040204" pitchFamily="50" charset="-128"/>
              </a:rPr>
              <a:t>PoP</a:t>
            </a:r>
            <a:r>
              <a:rPr kumimoji="1" lang="ja-JP" altLang="en-US">
                <a:latin typeface="Meiryo UI" panose="020B0604030504040204" pitchFamily="50" charset="-128"/>
                <a:ea typeface="Meiryo UI" panose="020B0604030504040204" pitchFamily="50" charset="-128"/>
              </a:rPr>
              <a:t>フェーズ／</a:t>
            </a:r>
            <a:r>
              <a:rPr kumimoji="1" lang="en-US" altLang="ja-JP" err="1"/>
              <a:t>GX_PoP</a:t>
            </a:r>
            <a:r>
              <a:rPr kumimoji="1" lang="ja-JP" altLang="ja-JP"/>
              <a:t>フェーズ</a:t>
            </a:r>
            <a:r>
              <a:rPr kumimoji="1" lang="ja-JP" altLang="en-US">
                <a:latin typeface="Meiryo UI" panose="020B0604030504040204" pitchFamily="50" charset="-128"/>
                <a:ea typeface="Meiryo UI" panose="020B0604030504040204" pitchFamily="50" charset="-128"/>
              </a:rPr>
              <a:t>　実施計画書</a:t>
            </a:r>
          </a:p>
        </p:txBody>
      </p:sp>
      <p:sp>
        <p:nvSpPr>
          <p:cNvPr id="3" name="スライド番号プレースホルダー 2">
            <a:extLst>
              <a:ext uri="{FF2B5EF4-FFF2-40B4-BE49-F238E27FC236}">
                <a16:creationId xmlns:a16="http://schemas.microsoft.com/office/drawing/2014/main" id="{30F2573E-9474-599D-AA69-4558E4C6D494}"/>
              </a:ext>
            </a:extLst>
          </p:cNvPr>
          <p:cNvSpPr>
            <a:spLocks noGrp="1"/>
          </p:cNvSpPr>
          <p:nvPr>
            <p:ph type="sldNum" sz="quarter" idx="11"/>
          </p:nvPr>
        </p:nvSpPr>
        <p:spPr/>
        <p:txBody>
          <a:bodyPr/>
          <a:lstStyle/>
          <a:p>
            <a:fld id="{DD7D37CF-FD62-4E77-99E3-C43766B7946D}" type="slidenum">
              <a:rPr kumimoji="1" lang="ja-JP" altLang="en-US" smtClean="0"/>
              <a:pPr/>
              <a:t>3</a:t>
            </a:fld>
            <a:endParaRPr kumimoji="1" lang="ja-JP" altLang="en-US"/>
          </a:p>
        </p:txBody>
      </p:sp>
      <p:sp>
        <p:nvSpPr>
          <p:cNvPr id="8" name="タイトル 7">
            <a:extLst>
              <a:ext uri="{FF2B5EF4-FFF2-40B4-BE49-F238E27FC236}">
                <a16:creationId xmlns:a16="http://schemas.microsoft.com/office/drawing/2014/main" id="{A27FE875-A59B-4307-D206-DF692AC80E65}"/>
              </a:ext>
            </a:extLst>
          </p:cNvPr>
          <p:cNvSpPr>
            <a:spLocks noGrp="1"/>
          </p:cNvSpPr>
          <p:nvPr>
            <p:ph type="title"/>
          </p:nvPr>
        </p:nvSpPr>
        <p:spPr/>
        <p:txBody>
          <a:bodyPr/>
          <a:lstStyle/>
          <a:p>
            <a:r>
              <a:rPr lang="en-US" altLang="ja-JP"/>
              <a:t>2-1. </a:t>
            </a:r>
            <a:r>
              <a:rPr lang="ja-JP" altLang="en-US"/>
              <a:t>大企業等の戦略課題と戦略的利益｜会社戦略</a:t>
            </a:r>
            <a:endParaRPr lang="en-US" altLang="ja-JP"/>
          </a:p>
        </p:txBody>
      </p:sp>
      <p:cxnSp>
        <p:nvCxnSpPr>
          <p:cNvPr id="4" name="直線コネクタ 3">
            <a:extLst>
              <a:ext uri="{FF2B5EF4-FFF2-40B4-BE49-F238E27FC236}">
                <a16:creationId xmlns:a16="http://schemas.microsoft.com/office/drawing/2014/main" id="{F252E0EA-720B-9108-7E86-89DC14889AB9}"/>
              </a:ext>
            </a:extLst>
          </p:cNvPr>
          <p:cNvCxnSpPr>
            <a:cxnSpLocks/>
          </p:cNvCxnSpPr>
          <p:nvPr/>
        </p:nvCxnSpPr>
        <p:spPr>
          <a:xfrm>
            <a:off x="263525" y="765175"/>
            <a:ext cx="1166495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6" name="Title 1">
            <a:extLst>
              <a:ext uri="{FF2B5EF4-FFF2-40B4-BE49-F238E27FC236}">
                <a16:creationId xmlns:a16="http://schemas.microsoft.com/office/drawing/2014/main" id="{08048373-AB40-88E9-FBEA-7E4FFCD0FCCF}"/>
              </a:ext>
            </a:extLst>
          </p:cNvPr>
          <p:cNvSpPr txBox="1">
            <a:spLocks/>
          </p:cNvSpPr>
          <p:nvPr/>
        </p:nvSpPr>
        <p:spPr>
          <a:xfrm>
            <a:off x="0" y="0"/>
            <a:ext cx="2063552" cy="228925"/>
          </a:xfrm>
          <a:prstGeom prst="rect">
            <a:avLst/>
          </a:prstGeom>
          <a:solidFill>
            <a:schemeClr val="tx1"/>
          </a:solidFill>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en-US" altLang="ja-JP" sz="1400">
                <a:solidFill>
                  <a:schemeClr val="bg1"/>
                </a:solidFill>
              </a:rPr>
              <a:t>2. </a:t>
            </a:r>
            <a:r>
              <a:rPr kumimoji="1" lang="ja-JP" altLang="en-US" sz="1400">
                <a:solidFill>
                  <a:schemeClr val="bg1"/>
                </a:solidFill>
              </a:rPr>
              <a:t>事業概要</a:t>
            </a:r>
          </a:p>
        </p:txBody>
      </p:sp>
      <p:sp>
        <p:nvSpPr>
          <p:cNvPr id="26" name="矢印: 五方向 25">
            <a:extLst>
              <a:ext uri="{FF2B5EF4-FFF2-40B4-BE49-F238E27FC236}">
                <a16:creationId xmlns:a16="http://schemas.microsoft.com/office/drawing/2014/main" id="{AD3F9AD9-DF07-A484-EFD7-5A1FDF36B1EC}"/>
              </a:ext>
            </a:extLst>
          </p:cNvPr>
          <p:cNvSpPr/>
          <p:nvPr/>
        </p:nvSpPr>
        <p:spPr>
          <a:xfrm>
            <a:off x="2313309" y="-4281"/>
            <a:ext cx="481125" cy="230400"/>
          </a:xfrm>
          <a:prstGeom prst="homePlate">
            <a:avLst>
              <a:gd name="adj" fmla="val 26188"/>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900" b="1">
                <a:solidFill>
                  <a:srgbClr val="575757"/>
                </a:solidFill>
                <a:latin typeface="Meiryo UI" panose="020B0604030504040204" pitchFamily="50" charset="-128"/>
                <a:ea typeface="Meiryo UI" panose="020B0604030504040204" pitchFamily="50" charset="-128"/>
              </a:rPr>
              <a:t>協業プロセス：</a:t>
            </a:r>
          </a:p>
        </p:txBody>
      </p:sp>
      <p:sp>
        <p:nvSpPr>
          <p:cNvPr id="11" name="矢印: 五方向 10">
            <a:extLst>
              <a:ext uri="{FF2B5EF4-FFF2-40B4-BE49-F238E27FC236}">
                <a16:creationId xmlns:a16="http://schemas.microsoft.com/office/drawing/2014/main" id="{E02BF244-FCF0-8E9E-72E7-708A6AF08656}"/>
              </a:ext>
            </a:extLst>
          </p:cNvPr>
          <p:cNvSpPr/>
          <p:nvPr/>
        </p:nvSpPr>
        <p:spPr>
          <a:xfrm>
            <a:off x="3420155"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推進体制</a:t>
            </a:r>
          </a:p>
        </p:txBody>
      </p:sp>
      <p:sp>
        <p:nvSpPr>
          <p:cNvPr id="12" name="矢印: 五方向 11">
            <a:extLst>
              <a:ext uri="{FF2B5EF4-FFF2-40B4-BE49-F238E27FC236}">
                <a16:creationId xmlns:a16="http://schemas.microsoft.com/office/drawing/2014/main" id="{B6CBCE37-FA76-FA23-AB52-13510392BFAD}"/>
              </a:ext>
            </a:extLst>
          </p:cNvPr>
          <p:cNvSpPr/>
          <p:nvPr/>
        </p:nvSpPr>
        <p:spPr>
          <a:xfrm>
            <a:off x="3931576"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課題特定</a:t>
            </a:r>
          </a:p>
        </p:txBody>
      </p:sp>
      <p:sp>
        <p:nvSpPr>
          <p:cNvPr id="13" name="矢印: 五方向 12">
            <a:extLst>
              <a:ext uri="{FF2B5EF4-FFF2-40B4-BE49-F238E27FC236}">
                <a16:creationId xmlns:a16="http://schemas.microsoft.com/office/drawing/2014/main" id="{BCBCBE94-C6A8-CD38-AD38-B1CE879B6A18}"/>
              </a:ext>
            </a:extLst>
          </p:cNvPr>
          <p:cNvSpPr/>
          <p:nvPr/>
        </p:nvSpPr>
        <p:spPr>
          <a:xfrm>
            <a:off x="4442997"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600">
                <a:solidFill>
                  <a:schemeClr val="tx1">
                    <a:lumMod val="85000"/>
                    <a:lumOff val="15000"/>
                  </a:schemeClr>
                </a:solidFill>
                <a:latin typeface="Meiryo UI" panose="020B0604030504040204" pitchFamily="50" charset="-128"/>
                <a:ea typeface="Meiryo UI" panose="020B0604030504040204" pitchFamily="50" charset="-128"/>
              </a:rPr>
              <a:t>スタートアップ</a:t>
            </a:r>
            <a:endParaRPr kumimoji="1" lang="en-US" altLang="ja-JP" sz="600">
              <a:solidFill>
                <a:schemeClr val="tx1">
                  <a:lumMod val="85000"/>
                  <a:lumOff val="15000"/>
                </a:schemeClr>
              </a:solidFill>
              <a:latin typeface="Meiryo UI" panose="020B0604030504040204" pitchFamily="50" charset="-128"/>
              <a:ea typeface="Meiryo UI" panose="020B0604030504040204" pitchFamily="50" charset="-128"/>
            </a:endParaRPr>
          </a:p>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探索</a:t>
            </a:r>
          </a:p>
        </p:txBody>
      </p:sp>
      <p:sp>
        <p:nvSpPr>
          <p:cNvPr id="14" name="矢印: 五方向 13">
            <a:extLst>
              <a:ext uri="{FF2B5EF4-FFF2-40B4-BE49-F238E27FC236}">
                <a16:creationId xmlns:a16="http://schemas.microsoft.com/office/drawing/2014/main" id="{16AF4321-6ECB-5E86-0BED-102E92EBBE71}"/>
              </a:ext>
            </a:extLst>
          </p:cNvPr>
          <p:cNvSpPr/>
          <p:nvPr/>
        </p:nvSpPr>
        <p:spPr>
          <a:xfrm>
            <a:off x="4954418"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初期購買</a:t>
            </a:r>
            <a:endParaRPr kumimoji="1" lang="en-US" altLang="ja-JP" sz="800">
              <a:solidFill>
                <a:schemeClr val="tx1">
                  <a:lumMod val="85000"/>
                  <a:lumOff val="15000"/>
                </a:schemeClr>
              </a:solidFill>
              <a:latin typeface="Meiryo UI" panose="020B0604030504040204" pitchFamily="50" charset="-128"/>
              <a:ea typeface="Meiryo UI" panose="020B0604030504040204" pitchFamily="50" charset="-128"/>
            </a:endParaRPr>
          </a:p>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・検証</a:t>
            </a:r>
          </a:p>
        </p:txBody>
      </p:sp>
      <p:sp>
        <p:nvSpPr>
          <p:cNvPr id="15" name="矢印: 五方向 14">
            <a:extLst>
              <a:ext uri="{FF2B5EF4-FFF2-40B4-BE49-F238E27FC236}">
                <a16:creationId xmlns:a16="http://schemas.microsoft.com/office/drawing/2014/main" id="{D7F48F88-6872-ED79-9CDB-7C163E0CC9B2}"/>
              </a:ext>
            </a:extLst>
          </p:cNvPr>
          <p:cNvSpPr/>
          <p:nvPr/>
        </p:nvSpPr>
        <p:spPr>
          <a:xfrm>
            <a:off x="6488680"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本格採用</a:t>
            </a:r>
            <a:endParaRPr kumimoji="1" lang="en-US" altLang="ja-JP" sz="800">
              <a:solidFill>
                <a:schemeClr val="tx1">
                  <a:lumMod val="85000"/>
                  <a:lumOff val="15000"/>
                </a:schemeClr>
              </a:solidFill>
              <a:latin typeface="Meiryo UI" panose="020B0604030504040204" pitchFamily="50" charset="-128"/>
              <a:ea typeface="Meiryo UI" panose="020B0604030504040204" pitchFamily="50" charset="-128"/>
            </a:endParaRPr>
          </a:p>
        </p:txBody>
      </p:sp>
      <p:sp>
        <p:nvSpPr>
          <p:cNvPr id="16" name="矢印: 五方向 15">
            <a:extLst>
              <a:ext uri="{FF2B5EF4-FFF2-40B4-BE49-F238E27FC236}">
                <a16:creationId xmlns:a16="http://schemas.microsoft.com/office/drawing/2014/main" id="{9B607939-CACA-CF3C-81C5-08F515D617AA}"/>
              </a:ext>
            </a:extLst>
          </p:cNvPr>
          <p:cNvSpPr/>
          <p:nvPr/>
        </p:nvSpPr>
        <p:spPr>
          <a:xfrm>
            <a:off x="5465839" y="-4281"/>
            <a:ext cx="481125" cy="1152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800">
                <a:solidFill>
                  <a:schemeClr val="tx1">
                    <a:lumMod val="85000"/>
                    <a:lumOff val="15000"/>
                  </a:schemeClr>
                </a:solidFill>
                <a:latin typeface="Meiryo UI" panose="020B0604030504040204" pitchFamily="50" charset="-128"/>
                <a:ea typeface="Meiryo UI" panose="020B0604030504040204" pitchFamily="50" charset="-128"/>
              </a:rPr>
              <a:t>PoC</a:t>
            </a:r>
          </a:p>
        </p:txBody>
      </p:sp>
      <p:sp>
        <p:nvSpPr>
          <p:cNvPr id="17" name="矢印: 五方向 16">
            <a:extLst>
              <a:ext uri="{FF2B5EF4-FFF2-40B4-BE49-F238E27FC236}">
                <a16:creationId xmlns:a16="http://schemas.microsoft.com/office/drawing/2014/main" id="{4D7D9816-7104-A86E-A4CE-B017DFC3636B}"/>
              </a:ext>
            </a:extLst>
          </p:cNvPr>
          <p:cNvSpPr/>
          <p:nvPr/>
        </p:nvSpPr>
        <p:spPr>
          <a:xfrm>
            <a:off x="5465839" y="110919"/>
            <a:ext cx="481125" cy="1152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600">
                <a:solidFill>
                  <a:schemeClr val="tx1">
                    <a:lumMod val="85000"/>
                    <a:lumOff val="15000"/>
                  </a:schemeClr>
                </a:solidFill>
                <a:latin typeface="Meiryo UI" panose="020B0604030504040204" pitchFamily="50" charset="-128"/>
                <a:ea typeface="Meiryo UI" panose="020B0604030504040204" pitchFamily="50" charset="-128"/>
              </a:rPr>
              <a:t>共同研究開発</a:t>
            </a:r>
            <a:endParaRPr kumimoji="1" lang="en-US" altLang="ja-JP" sz="600">
              <a:solidFill>
                <a:schemeClr val="tx1">
                  <a:lumMod val="85000"/>
                  <a:lumOff val="15000"/>
                </a:schemeClr>
              </a:solidFill>
              <a:latin typeface="Meiryo UI" panose="020B0604030504040204" pitchFamily="50" charset="-128"/>
              <a:ea typeface="Meiryo UI" panose="020B0604030504040204" pitchFamily="50" charset="-128"/>
            </a:endParaRPr>
          </a:p>
        </p:txBody>
      </p:sp>
      <p:sp>
        <p:nvSpPr>
          <p:cNvPr id="18" name="矢印: 五方向 17">
            <a:extLst>
              <a:ext uri="{FF2B5EF4-FFF2-40B4-BE49-F238E27FC236}">
                <a16:creationId xmlns:a16="http://schemas.microsoft.com/office/drawing/2014/main" id="{EFD72FAF-23DE-9367-201A-CDC9D20719DA}"/>
              </a:ext>
            </a:extLst>
          </p:cNvPr>
          <p:cNvSpPr/>
          <p:nvPr/>
        </p:nvSpPr>
        <p:spPr>
          <a:xfrm>
            <a:off x="5977260"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700">
                <a:solidFill>
                  <a:schemeClr val="tx1">
                    <a:lumMod val="85000"/>
                    <a:lumOff val="15000"/>
                  </a:schemeClr>
                </a:solidFill>
                <a:latin typeface="Meiryo UI" panose="020B0604030504040204" pitchFamily="50" charset="-128"/>
                <a:ea typeface="Meiryo UI" panose="020B0604030504040204" pitchFamily="50" charset="-128"/>
              </a:rPr>
              <a:t>製品化・</a:t>
            </a:r>
            <a:endParaRPr kumimoji="1" lang="en-US" altLang="ja-JP" sz="700">
              <a:solidFill>
                <a:schemeClr val="tx1">
                  <a:lumMod val="85000"/>
                  <a:lumOff val="15000"/>
                </a:schemeClr>
              </a:solidFill>
              <a:latin typeface="Meiryo UI" panose="020B0604030504040204" pitchFamily="50" charset="-128"/>
              <a:ea typeface="Meiryo UI" panose="020B0604030504040204" pitchFamily="50" charset="-128"/>
            </a:endParaRPr>
          </a:p>
          <a:p>
            <a:pPr algn="ctr"/>
            <a:r>
              <a:rPr kumimoji="1" lang="ja-JP" altLang="en-US" sz="700">
                <a:solidFill>
                  <a:schemeClr val="tx1">
                    <a:lumMod val="85000"/>
                    <a:lumOff val="15000"/>
                  </a:schemeClr>
                </a:solidFill>
                <a:latin typeface="Meiryo UI" panose="020B0604030504040204" pitchFamily="50" charset="-128"/>
                <a:ea typeface="Meiryo UI" panose="020B0604030504040204" pitchFamily="50" charset="-128"/>
              </a:rPr>
              <a:t>プロセス導入</a:t>
            </a:r>
          </a:p>
        </p:txBody>
      </p:sp>
      <p:sp>
        <p:nvSpPr>
          <p:cNvPr id="24" name="矢印: 五方向 23">
            <a:extLst>
              <a:ext uri="{FF2B5EF4-FFF2-40B4-BE49-F238E27FC236}">
                <a16:creationId xmlns:a16="http://schemas.microsoft.com/office/drawing/2014/main" id="{E45D8877-8FFE-195C-5EBE-3336330DB02C}"/>
              </a:ext>
            </a:extLst>
          </p:cNvPr>
          <p:cNvSpPr/>
          <p:nvPr/>
        </p:nvSpPr>
        <p:spPr>
          <a:xfrm>
            <a:off x="2908734" y="-4281"/>
            <a:ext cx="481125" cy="230400"/>
          </a:xfrm>
          <a:prstGeom prst="homePlate">
            <a:avLst>
              <a:gd name="adj" fmla="val 26188"/>
            </a:avLst>
          </a:prstGeom>
          <a:solidFill>
            <a:srgbClr val="2F8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800">
                <a:solidFill>
                  <a:schemeClr val="bg1"/>
                </a:solidFill>
                <a:latin typeface="Meiryo UI" panose="020B0604030504040204" pitchFamily="50" charset="-128"/>
                <a:ea typeface="Meiryo UI" panose="020B0604030504040204" pitchFamily="50" charset="-128"/>
              </a:rPr>
              <a:t>会社戦略</a:t>
            </a:r>
          </a:p>
        </p:txBody>
      </p:sp>
      <p:sp>
        <p:nvSpPr>
          <p:cNvPr id="21" name="正方形/長方形 20">
            <a:extLst>
              <a:ext uri="{FF2B5EF4-FFF2-40B4-BE49-F238E27FC236}">
                <a16:creationId xmlns:a16="http://schemas.microsoft.com/office/drawing/2014/main" id="{10D83355-7571-569D-039E-3F6536285015}"/>
              </a:ext>
            </a:extLst>
          </p:cNvPr>
          <p:cNvSpPr/>
          <p:nvPr/>
        </p:nvSpPr>
        <p:spPr>
          <a:xfrm>
            <a:off x="1119452" y="3905442"/>
            <a:ext cx="9601360" cy="2100344"/>
          </a:xfrm>
          <a:prstGeom prst="rect">
            <a:avLst/>
          </a:prstGeom>
          <a:solidFill>
            <a:schemeClr val="tx2">
              <a:lumMod val="20000"/>
              <a:lumOff val="80000"/>
            </a:schemeClr>
          </a:solidFill>
          <a:ln w="12700" cap="rnd" cmpd="sng" algn="ctr">
            <a:solidFill>
              <a:srgbClr val="2F83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400">
                <a:solidFill>
                  <a:srgbClr val="2F83FF"/>
                </a:solidFill>
                <a:latin typeface="Meiryo UI" panose="020B0604030504040204" pitchFamily="50" charset="-128"/>
                <a:ea typeface="Meiryo UI" panose="020B0604030504040204" pitchFamily="50" charset="-128"/>
              </a:rPr>
              <a:t>作成ガイドに記載したルールに則って作成してください</a:t>
            </a:r>
            <a:endParaRPr kumimoji="1" lang="en-US" altLang="ja-JP" sz="2400">
              <a:solidFill>
                <a:srgbClr val="2F83FF"/>
              </a:solidFill>
              <a:latin typeface="Meiryo UI" panose="020B0604030504040204" pitchFamily="50" charset="-128"/>
              <a:ea typeface="Meiryo UI" panose="020B0604030504040204" pitchFamily="50" charset="-128"/>
            </a:endParaRPr>
          </a:p>
          <a:p>
            <a:pPr algn="ctr"/>
            <a:r>
              <a:rPr kumimoji="1" lang="ja-JP" altLang="en-US" sz="2400">
                <a:solidFill>
                  <a:srgbClr val="2F83FF"/>
                </a:solidFill>
                <a:latin typeface="Meiryo UI" panose="020B0604030504040204" pitchFamily="50" charset="-128"/>
                <a:ea typeface="Meiryo UI" panose="020B0604030504040204" pitchFamily="50" charset="-128"/>
              </a:rPr>
              <a:t>箇条書き等で項目を列挙する場合は、番号を振る等、分かりやすくしてください</a:t>
            </a:r>
            <a:endParaRPr kumimoji="1" lang="en-US" altLang="ja-JP" sz="2400">
              <a:solidFill>
                <a:srgbClr val="2F83FF"/>
              </a:solidFill>
              <a:latin typeface="Meiryo UI" panose="020B0604030504040204" pitchFamily="50" charset="-128"/>
              <a:ea typeface="Meiryo UI" panose="020B0604030504040204" pitchFamily="50" charset="-128"/>
            </a:endParaRPr>
          </a:p>
          <a:p>
            <a:pPr algn="ctr"/>
            <a:r>
              <a:rPr kumimoji="1" lang="ja-JP" altLang="en-US" sz="2400">
                <a:solidFill>
                  <a:srgbClr val="2F83FF"/>
                </a:solidFill>
                <a:latin typeface="Meiryo UI" panose="020B0604030504040204" pitchFamily="50" charset="-128"/>
                <a:ea typeface="Meiryo UI" panose="020B0604030504040204" pitchFamily="50" charset="-128"/>
              </a:rPr>
              <a:t>特に、フォントサイズは</a:t>
            </a:r>
            <a:r>
              <a:rPr kumimoji="1" lang="en-US" altLang="ja-JP" sz="2400">
                <a:solidFill>
                  <a:srgbClr val="2F83FF"/>
                </a:solidFill>
                <a:latin typeface="Meiryo UI" panose="020B0604030504040204" pitchFamily="50" charset="-128"/>
                <a:ea typeface="Meiryo UI" panose="020B0604030504040204" pitchFamily="50" charset="-128"/>
              </a:rPr>
              <a:t>11pt</a:t>
            </a:r>
            <a:r>
              <a:rPr kumimoji="1" lang="ja-JP" altLang="en-US" sz="2400">
                <a:solidFill>
                  <a:srgbClr val="2F83FF"/>
                </a:solidFill>
                <a:latin typeface="Meiryo UI" panose="020B0604030504040204" pitchFamily="50" charset="-128"/>
                <a:ea typeface="Meiryo UI" panose="020B0604030504040204" pitchFamily="50" charset="-128"/>
              </a:rPr>
              <a:t>以上を目安に記載してください</a:t>
            </a:r>
          </a:p>
        </p:txBody>
      </p:sp>
      <p:sp>
        <p:nvSpPr>
          <p:cNvPr id="22" name="Title 6">
            <a:extLst>
              <a:ext uri="{FF2B5EF4-FFF2-40B4-BE49-F238E27FC236}">
                <a16:creationId xmlns:a16="http://schemas.microsoft.com/office/drawing/2014/main" id="{2E86AD77-B227-DE7C-73C5-2DF24CFBFE4A}"/>
              </a:ext>
            </a:extLst>
          </p:cNvPr>
          <p:cNvSpPr txBox="1">
            <a:spLocks/>
          </p:cNvSpPr>
          <p:nvPr/>
        </p:nvSpPr>
        <p:spPr bwMode="blackWhite">
          <a:xfrm>
            <a:off x="263525" y="773418"/>
            <a:ext cx="11652241" cy="1007181"/>
          </a:xfrm>
          <a:prstGeom prst="rect">
            <a:avLst/>
          </a:prstGeom>
        </p:spPr>
        <p:txBody>
          <a:bodyPr vert="horz" wrap="square" lIns="72000" tIns="72000" rIns="72000" bIns="72000" rtlCol="0" anchor="t">
            <a:sp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216000" indent="-144000">
              <a:lnSpc>
                <a:spcPct val="100000"/>
              </a:lnSpc>
              <a:spcBef>
                <a:spcPts val="0"/>
              </a:spcBef>
              <a:buFont typeface="Arial" panose="020B0604020202020204" pitchFamily="34" charset="0"/>
              <a:buChar char="•"/>
            </a:pPr>
            <a:r>
              <a:rPr kumimoji="1" lang="ja-JP" altLang="en-US" sz="1400" dirty="0">
                <a:solidFill>
                  <a:srgbClr val="0066FF"/>
                </a:solidFill>
              </a:rPr>
              <a:t>大企業等における、</a:t>
            </a:r>
            <a:r>
              <a:rPr kumimoji="1" lang="ja-JP" altLang="en-US" sz="1400" b="1" u="sng" dirty="0">
                <a:solidFill>
                  <a:srgbClr val="0066FF"/>
                </a:solidFill>
              </a:rPr>
              <a:t>スタートアップの製品・サービスの調達・購買に向けた戦略（会社の方針等）</a:t>
            </a:r>
            <a:r>
              <a:rPr kumimoji="1" lang="ja-JP" altLang="en-US" sz="1400" dirty="0">
                <a:solidFill>
                  <a:srgbClr val="0066FF"/>
                </a:solidFill>
              </a:rPr>
              <a:t>が分かるようにしてください。</a:t>
            </a:r>
            <a:endParaRPr kumimoji="1" lang="en-US" altLang="ja-JP" sz="1400" dirty="0">
              <a:solidFill>
                <a:srgbClr val="0066FF"/>
              </a:solidFill>
            </a:endParaRPr>
          </a:p>
          <a:p>
            <a:pPr marL="216000" indent="-144000">
              <a:lnSpc>
                <a:spcPct val="100000"/>
              </a:lnSpc>
              <a:spcBef>
                <a:spcPts val="0"/>
              </a:spcBef>
              <a:buFont typeface="Arial" panose="020B0604020202020204" pitchFamily="34" charset="0"/>
              <a:buChar char="•"/>
            </a:pPr>
            <a:r>
              <a:rPr kumimoji="1" lang="ja-JP" altLang="en-US" sz="1400" dirty="0">
                <a:solidFill>
                  <a:srgbClr val="0066FF"/>
                </a:solidFill>
              </a:rPr>
              <a:t>例えば、企業の中長期経営計画におけるスタートアップ連携の方針などにおいて、</a:t>
            </a:r>
            <a:r>
              <a:rPr kumimoji="1" lang="ja-JP" altLang="en-US" sz="1400" b="1" u="sng" dirty="0">
                <a:solidFill>
                  <a:srgbClr val="0066FF"/>
                </a:solidFill>
              </a:rPr>
              <a:t>本事業で取り組む調達・購買がどのように位置づけられ、それによりどのような利益が生み出されるか</a:t>
            </a:r>
            <a:r>
              <a:rPr kumimoji="1" lang="ja-JP" altLang="en-US" sz="1400" dirty="0">
                <a:solidFill>
                  <a:srgbClr val="0066FF"/>
                </a:solidFill>
              </a:rPr>
              <a:t>を記載してください。必要に応じて図・表等を挿入してください。</a:t>
            </a:r>
          </a:p>
          <a:p>
            <a:pPr marL="216000" indent="-144000">
              <a:lnSpc>
                <a:spcPct val="100000"/>
              </a:lnSpc>
              <a:spcBef>
                <a:spcPts val="0"/>
              </a:spcBef>
              <a:buFont typeface="Arial" panose="020B0604020202020204" pitchFamily="34" charset="0"/>
              <a:buChar char="•"/>
            </a:pPr>
            <a:endParaRPr kumimoji="1" lang="ja-JP" altLang="en-US" sz="1400" dirty="0">
              <a:solidFill>
                <a:srgbClr val="0066FF"/>
              </a:solidFill>
            </a:endParaRPr>
          </a:p>
        </p:txBody>
      </p:sp>
      <p:sp>
        <p:nvSpPr>
          <p:cNvPr id="20" name="Title 1">
            <a:extLst>
              <a:ext uri="{FF2B5EF4-FFF2-40B4-BE49-F238E27FC236}">
                <a16:creationId xmlns:a16="http://schemas.microsoft.com/office/drawing/2014/main" id="{3DAC2CE2-5CA2-19D8-1541-5438126D02EB}"/>
              </a:ext>
            </a:extLst>
          </p:cNvPr>
          <p:cNvSpPr txBox="1">
            <a:spLocks/>
          </p:cNvSpPr>
          <p:nvPr/>
        </p:nvSpPr>
        <p:spPr>
          <a:xfrm>
            <a:off x="11136922" y="-1626"/>
            <a:ext cx="1055077" cy="230551"/>
          </a:xfrm>
          <a:prstGeom prst="rect">
            <a:avLst/>
          </a:prstGeom>
          <a:solidFill>
            <a:srgbClr val="0070C0"/>
          </a:solidFill>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ja-JP" altLang="en-US" sz="1400">
                <a:solidFill>
                  <a:schemeClr val="bg1"/>
                </a:solidFill>
              </a:rPr>
              <a:t>大企業等</a:t>
            </a:r>
          </a:p>
        </p:txBody>
      </p:sp>
      <p:sp>
        <p:nvSpPr>
          <p:cNvPr id="23" name="Title 1">
            <a:extLst>
              <a:ext uri="{FF2B5EF4-FFF2-40B4-BE49-F238E27FC236}">
                <a16:creationId xmlns:a16="http://schemas.microsoft.com/office/drawing/2014/main" id="{EFEC4784-9A66-06B4-4616-260C075F480B}"/>
              </a:ext>
            </a:extLst>
          </p:cNvPr>
          <p:cNvSpPr txBox="1">
            <a:spLocks/>
          </p:cNvSpPr>
          <p:nvPr/>
        </p:nvSpPr>
        <p:spPr>
          <a:xfrm>
            <a:off x="11136922" y="228925"/>
            <a:ext cx="1055077" cy="230551"/>
          </a:xfrm>
          <a:prstGeom prst="rect">
            <a:avLst/>
          </a:prstGeom>
          <a:solidFill>
            <a:schemeClr val="bg2"/>
          </a:solidFill>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ja-JP" altLang="en-US" sz="1400">
                <a:solidFill>
                  <a:schemeClr val="bg1"/>
                </a:solidFill>
              </a:rPr>
              <a:t>スタートアップ</a:t>
            </a:r>
          </a:p>
        </p:txBody>
      </p:sp>
      <p:sp>
        <p:nvSpPr>
          <p:cNvPr id="5" name="Title 6">
            <a:extLst>
              <a:ext uri="{FF2B5EF4-FFF2-40B4-BE49-F238E27FC236}">
                <a16:creationId xmlns:a16="http://schemas.microsoft.com/office/drawing/2014/main" id="{EFFB37FC-0D6E-A403-C3B4-8A33FEFAEDD5}"/>
              </a:ext>
            </a:extLst>
          </p:cNvPr>
          <p:cNvSpPr txBox="1">
            <a:spLocks/>
          </p:cNvSpPr>
          <p:nvPr/>
        </p:nvSpPr>
        <p:spPr bwMode="blackWhite">
          <a:xfrm>
            <a:off x="928802" y="1699260"/>
            <a:ext cx="10067696" cy="585934"/>
          </a:xfrm>
          <a:prstGeom prst="rect">
            <a:avLst/>
          </a:prstGeom>
          <a:noFill/>
        </p:spPr>
        <p:txBody>
          <a:bodyPr vert="horz" wrap="square" lIns="72000" tIns="72000" rIns="72000" bIns="72000" rtlCol="0" anchor="t">
            <a:no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en-US" altLang="ja-JP" sz="1400">
                <a:solidFill>
                  <a:srgbClr val="0066FF"/>
                </a:solidFill>
              </a:rPr>
              <a:t>XXX</a:t>
            </a:r>
          </a:p>
          <a:p>
            <a:r>
              <a:rPr kumimoji="1" lang="en-US" altLang="ja-JP" sz="1400">
                <a:solidFill>
                  <a:srgbClr val="0066FF"/>
                </a:solidFill>
              </a:rPr>
              <a:t>XXX</a:t>
            </a:r>
          </a:p>
          <a:p>
            <a:r>
              <a:rPr kumimoji="1" lang="en-US" altLang="ja-JP" sz="1400">
                <a:solidFill>
                  <a:srgbClr val="0066FF"/>
                </a:solidFill>
              </a:rPr>
              <a:t>XXX</a:t>
            </a:r>
          </a:p>
          <a:p>
            <a:r>
              <a:rPr kumimoji="1" lang="en-US" altLang="ja-JP" sz="1400">
                <a:solidFill>
                  <a:srgbClr val="0066FF"/>
                </a:solidFill>
              </a:rPr>
              <a:t>XXX</a:t>
            </a:r>
          </a:p>
        </p:txBody>
      </p:sp>
    </p:spTree>
    <p:extLst>
      <p:ext uri="{BB962C8B-B14F-4D97-AF65-F5344CB8AC3E}">
        <p14:creationId xmlns:p14="http://schemas.microsoft.com/office/powerpoint/2010/main" val="16099638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627344-B0C5-AB7D-1430-E8082AAAE081}"/>
            </a:ext>
          </a:extLst>
        </p:cNvPr>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176223A1-5288-AE7A-A01B-4874D31A88C9}"/>
              </a:ext>
            </a:extLst>
          </p:cNvPr>
          <p:cNvSpPr>
            <a:spLocks noGrp="1"/>
          </p:cNvSpPr>
          <p:nvPr>
            <p:ph type="ftr" sz="quarter" idx="10"/>
          </p:nvPr>
        </p:nvSpPr>
        <p:spPr/>
        <p:txBody>
          <a:bodyPr/>
          <a:lstStyle/>
          <a:p>
            <a:r>
              <a:rPr kumimoji="1" lang="en-US" altLang="ja-JP">
                <a:latin typeface="Meiryo UI" panose="020B0604030504040204" pitchFamily="50" charset="-128"/>
                <a:ea typeface="Meiryo UI" panose="020B0604030504040204" pitchFamily="50" charset="-128"/>
              </a:rPr>
              <a:t>NEDO</a:t>
            </a:r>
            <a:r>
              <a:rPr kumimoji="1" lang="ja-JP" altLang="en-US">
                <a:latin typeface="Meiryo UI" panose="020B0604030504040204" pitchFamily="50" charset="-128"/>
                <a:ea typeface="Meiryo UI" panose="020B0604030504040204" pitchFamily="50" charset="-128"/>
              </a:rPr>
              <a:t>　大企業調達事業</a:t>
            </a:r>
            <a:r>
              <a:rPr kumimoji="1" lang="en-US" altLang="ja-JP" err="1">
                <a:latin typeface="Meiryo UI" panose="020B0604030504040204" pitchFamily="50" charset="-128"/>
                <a:ea typeface="Meiryo UI" panose="020B0604030504040204" pitchFamily="50" charset="-128"/>
              </a:rPr>
              <a:t>PoP</a:t>
            </a:r>
            <a:r>
              <a:rPr kumimoji="1" lang="ja-JP" altLang="en-US">
                <a:latin typeface="Meiryo UI" panose="020B0604030504040204" pitchFamily="50" charset="-128"/>
                <a:ea typeface="Meiryo UI" panose="020B0604030504040204" pitchFamily="50" charset="-128"/>
              </a:rPr>
              <a:t>フェーズ／</a:t>
            </a:r>
            <a:r>
              <a:rPr kumimoji="1" lang="en-US" altLang="ja-JP" err="1"/>
              <a:t>GX_PoP</a:t>
            </a:r>
            <a:r>
              <a:rPr kumimoji="1" lang="ja-JP" altLang="ja-JP"/>
              <a:t>フェーズ</a:t>
            </a:r>
            <a:r>
              <a:rPr kumimoji="1" lang="ja-JP" altLang="en-US">
                <a:latin typeface="Meiryo UI" panose="020B0604030504040204" pitchFamily="50" charset="-128"/>
                <a:ea typeface="Meiryo UI" panose="020B0604030504040204" pitchFamily="50" charset="-128"/>
              </a:rPr>
              <a:t>　実施計画書</a:t>
            </a:r>
          </a:p>
        </p:txBody>
      </p:sp>
      <p:sp>
        <p:nvSpPr>
          <p:cNvPr id="3" name="スライド番号プレースホルダー 2">
            <a:extLst>
              <a:ext uri="{FF2B5EF4-FFF2-40B4-BE49-F238E27FC236}">
                <a16:creationId xmlns:a16="http://schemas.microsoft.com/office/drawing/2014/main" id="{33D41EEB-C228-746B-CAA5-D275DF144E56}"/>
              </a:ext>
            </a:extLst>
          </p:cNvPr>
          <p:cNvSpPr>
            <a:spLocks noGrp="1"/>
          </p:cNvSpPr>
          <p:nvPr>
            <p:ph type="sldNum" sz="quarter" idx="11"/>
          </p:nvPr>
        </p:nvSpPr>
        <p:spPr/>
        <p:txBody>
          <a:bodyPr/>
          <a:lstStyle/>
          <a:p>
            <a:fld id="{DD7D37CF-FD62-4E77-99E3-C43766B7946D}" type="slidenum">
              <a:rPr kumimoji="1" lang="ja-JP" altLang="en-US" smtClean="0"/>
              <a:pPr/>
              <a:t>4</a:t>
            </a:fld>
            <a:endParaRPr kumimoji="1" lang="ja-JP" altLang="en-US"/>
          </a:p>
        </p:txBody>
      </p:sp>
      <p:sp>
        <p:nvSpPr>
          <p:cNvPr id="8" name="タイトル 7">
            <a:extLst>
              <a:ext uri="{FF2B5EF4-FFF2-40B4-BE49-F238E27FC236}">
                <a16:creationId xmlns:a16="http://schemas.microsoft.com/office/drawing/2014/main" id="{F4C3FE41-3C2F-B3FC-A84A-DA823E03E654}"/>
              </a:ext>
            </a:extLst>
          </p:cNvPr>
          <p:cNvSpPr>
            <a:spLocks noGrp="1"/>
          </p:cNvSpPr>
          <p:nvPr>
            <p:ph type="title"/>
          </p:nvPr>
        </p:nvSpPr>
        <p:spPr/>
        <p:txBody>
          <a:bodyPr/>
          <a:lstStyle/>
          <a:p>
            <a:r>
              <a:rPr lang="en-US" altLang="ja-JP"/>
              <a:t>2-1. </a:t>
            </a:r>
            <a:r>
              <a:rPr lang="ja-JP" altLang="en-US"/>
              <a:t>大企業等の戦略課題と戦略的利益｜推進体制</a:t>
            </a:r>
            <a:endParaRPr lang="en-US" altLang="ja-JP"/>
          </a:p>
        </p:txBody>
      </p:sp>
      <p:cxnSp>
        <p:nvCxnSpPr>
          <p:cNvPr id="4" name="直線コネクタ 3">
            <a:extLst>
              <a:ext uri="{FF2B5EF4-FFF2-40B4-BE49-F238E27FC236}">
                <a16:creationId xmlns:a16="http://schemas.microsoft.com/office/drawing/2014/main" id="{8E2623BF-3849-F2E4-2806-DABCA52ED96F}"/>
              </a:ext>
            </a:extLst>
          </p:cNvPr>
          <p:cNvCxnSpPr>
            <a:cxnSpLocks/>
          </p:cNvCxnSpPr>
          <p:nvPr/>
        </p:nvCxnSpPr>
        <p:spPr>
          <a:xfrm>
            <a:off x="263525" y="765175"/>
            <a:ext cx="1166495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6" name="Title 1">
            <a:extLst>
              <a:ext uri="{FF2B5EF4-FFF2-40B4-BE49-F238E27FC236}">
                <a16:creationId xmlns:a16="http://schemas.microsoft.com/office/drawing/2014/main" id="{D81F8024-DEE6-80DB-80F0-EB990EC9B672}"/>
              </a:ext>
            </a:extLst>
          </p:cNvPr>
          <p:cNvSpPr txBox="1">
            <a:spLocks/>
          </p:cNvSpPr>
          <p:nvPr/>
        </p:nvSpPr>
        <p:spPr>
          <a:xfrm>
            <a:off x="0" y="0"/>
            <a:ext cx="2063552" cy="228925"/>
          </a:xfrm>
          <a:prstGeom prst="rect">
            <a:avLst/>
          </a:prstGeom>
          <a:solidFill>
            <a:schemeClr val="tx1"/>
          </a:solidFill>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en-US" altLang="ja-JP" sz="1400">
                <a:solidFill>
                  <a:schemeClr val="bg1"/>
                </a:solidFill>
              </a:rPr>
              <a:t>2. </a:t>
            </a:r>
            <a:r>
              <a:rPr kumimoji="1" lang="ja-JP" altLang="en-US" sz="1400">
                <a:solidFill>
                  <a:schemeClr val="bg1"/>
                </a:solidFill>
              </a:rPr>
              <a:t>事業概要</a:t>
            </a:r>
          </a:p>
        </p:txBody>
      </p:sp>
      <p:sp>
        <p:nvSpPr>
          <p:cNvPr id="26" name="矢印: 五方向 25">
            <a:extLst>
              <a:ext uri="{FF2B5EF4-FFF2-40B4-BE49-F238E27FC236}">
                <a16:creationId xmlns:a16="http://schemas.microsoft.com/office/drawing/2014/main" id="{1ACA510C-EB26-5342-7B27-6EF191B2FC21}"/>
              </a:ext>
            </a:extLst>
          </p:cNvPr>
          <p:cNvSpPr/>
          <p:nvPr/>
        </p:nvSpPr>
        <p:spPr>
          <a:xfrm>
            <a:off x="2313309" y="-4281"/>
            <a:ext cx="481125" cy="230400"/>
          </a:xfrm>
          <a:prstGeom prst="homePlate">
            <a:avLst>
              <a:gd name="adj" fmla="val 26188"/>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900" b="1">
                <a:solidFill>
                  <a:srgbClr val="575757"/>
                </a:solidFill>
                <a:latin typeface="Meiryo UI" panose="020B0604030504040204" pitchFamily="50" charset="-128"/>
                <a:ea typeface="Meiryo UI" panose="020B0604030504040204" pitchFamily="50" charset="-128"/>
              </a:rPr>
              <a:t>協業プロセス：</a:t>
            </a:r>
          </a:p>
        </p:txBody>
      </p:sp>
      <p:sp>
        <p:nvSpPr>
          <p:cNvPr id="21" name="正方形/長方形 20">
            <a:extLst>
              <a:ext uri="{FF2B5EF4-FFF2-40B4-BE49-F238E27FC236}">
                <a16:creationId xmlns:a16="http://schemas.microsoft.com/office/drawing/2014/main" id="{DF6303A2-F505-F737-0423-8565E055E5F6}"/>
              </a:ext>
            </a:extLst>
          </p:cNvPr>
          <p:cNvSpPr/>
          <p:nvPr/>
        </p:nvSpPr>
        <p:spPr>
          <a:xfrm>
            <a:off x="1119452" y="3905442"/>
            <a:ext cx="9601360" cy="2100344"/>
          </a:xfrm>
          <a:prstGeom prst="rect">
            <a:avLst/>
          </a:prstGeom>
          <a:solidFill>
            <a:schemeClr val="tx2">
              <a:lumMod val="20000"/>
              <a:lumOff val="80000"/>
            </a:schemeClr>
          </a:solidFill>
          <a:ln w="12700" cap="rnd" cmpd="sng" algn="ctr">
            <a:solidFill>
              <a:srgbClr val="2F83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400">
                <a:solidFill>
                  <a:srgbClr val="2F83FF"/>
                </a:solidFill>
                <a:latin typeface="Meiryo UI" panose="020B0604030504040204" pitchFamily="50" charset="-128"/>
                <a:ea typeface="Meiryo UI" panose="020B0604030504040204" pitchFamily="50" charset="-128"/>
              </a:rPr>
              <a:t>作成ガイドに記載したルールに則って作成してください</a:t>
            </a:r>
            <a:endParaRPr kumimoji="1" lang="en-US" altLang="ja-JP" sz="2400">
              <a:solidFill>
                <a:srgbClr val="2F83FF"/>
              </a:solidFill>
              <a:latin typeface="Meiryo UI" panose="020B0604030504040204" pitchFamily="50" charset="-128"/>
              <a:ea typeface="Meiryo UI" panose="020B0604030504040204" pitchFamily="50" charset="-128"/>
            </a:endParaRPr>
          </a:p>
          <a:p>
            <a:pPr algn="ctr"/>
            <a:r>
              <a:rPr kumimoji="1" lang="ja-JP" altLang="en-US" sz="2400">
                <a:solidFill>
                  <a:srgbClr val="2F83FF"/>
                </a:solidFill>
                <a:latin typeface="Meiryo UI" panose="020B0604030504040204" pitchFamily="50" charset="-128"/>
                <a:ea typeface="Meiryo UI" panose="020B0604030504040204" pitchFamily="50" charset="-128"/>
              </a:rPr>
              <a:t>箇条書き等で項目を列挙する場合は、番号を振る等、分かりやすくしてください</a:t>
            </a:r>
            <a:endParaRPr kumimoji="1" lang="en-US" altLang="ja-JP" sz="2400">
              <a:solidFill>
                <a:srgbClr val="2F83FF"/>
              </a:solidFill>
              <a:latin typeface="Meiryo UI" panose="020B0604030504040204" pitchFamily="50" charset="-128"/>
              <a:ea typeface="Meiryo UI" panose="020B0604030504040204" pitchFamily="50" charset="-128"/>
            </a:endParaRPr>
          </a:p>
          <a:p>
            <a:pPr algn="ctr"/>
            <a:r>
              <a:rPr kumimoji="1" lang="ja-JP" altLang="en-US" sz="2400">
                <a:solidFill>
                  <a:srgbClr val="2F83FF"/>
                </a:solidFill>
                <a:latin typeface="Meiryo UI" panose="020B0604030504040204" pitchFamily="50" charset="-128"/>
                <a:ea typeface="Meiryo UI" panose="020B0604030504040204" pitchFamily="50" charset="-128"/>
              </a:rPr>
              <a:t>特に、フォントサイズは</a:t>
            </a:r>
            <a:r>
              <a:rPr kumimoji="1" lang="en-US" altLang="ja-JP" sz="2400">
                <a:solidFill>
                  <a:srgbClr val="2F83FF"/>
                </a:solidFill>
                <a:latin typeface="Meiryo UI" panose="020B0604030504040204" pitchFamily="50" charset="-128"/>
                <a:ea typeface="Meiryo UI" panose="020B0604030504040204" pitchFamily="50" charset="-128"/>
              </a:rPr>
              <a:t>11pt</a:t>
            </a:r>
            <a:r>
              <a:rPr kumimoji="1" lang="ja-JP" altLang="en-US" sz="2400">
                <a:solidFill>
                  <a:srgbClr val="2F83FF"/>
                </a:solidFill>
                <a:latin typeface="Meiryo UI" panose="020B0604030504040204" pitchFamily="50" charset="-128"/>
                <a:ea typeface="Meiryo UI" panose="020B0604030504040204" pitchFamily="50" charset="-128"/>
              </a:rPr>
              <a:t>以上を目安に記載してください</a:t>
            </a:r>
          </a:p>
        </p:txBody>
      </p:sp>
      <p:sp>
        <p:nvSpPr>
          <p:cNvPr id="22" name="Title 6">
            <a:extLst>
              <a:ext uri="{FF2B5EF4-FFF2-40B4-BE49-F238E27FC236}">
                <a16:creationId xmlns:a16="http://schemas.microsoft.com/office/drawing/2014/main" id="{AC3D0842-80AA-0987-DA1D-F33C6C8BD563}"/>
              </a:ext>
            </a:extLst>
          </p:cNvPr>
          <p:cNvSpPr txBox="1">
            <a:spLocks/>
          </p:cNvSpPr>
          <p:nvPr/>
        </p:nvSpPr>
        <p:spPr bwMode="blackWhite">
          <a:xfrm>
            <a:off x="263525" y="773418"/>
            <a:ext cx="11652241" cy="791737"/>
          </a:xfrm>
          <a:prstGeom prst="rect">
            <a:avLst/>
          </a:prstGeom>
        </p:spPr>
        <p:txBody>
          <a:bodyPr vert="horz" wrap="square" lIns="72000" tIns="72000" rIns="72000" bIns="72000" rtlCol="0" anchor="t">
            <a:sp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216000" indent="-144000">
              <a:lnSpc>
                <a:spcPct val="100000"/>
              </a:lnSpc>
              <a:spcBef>
                <a:spcPts val="0"/>
              </a:spcBef>
              <a:buFont typeface="Arial" panose="020B0604020202020204" pitchFamily="34" charset="0"/>
              <a:buChar char="•"/>
            </a:pPr>
            <a:r>
              <a:rPr kumimoji="1" lang="ja-JP" altLang="en-US" sz="1400">
                <a:solidFill>
                  <a:srgbClr val="0066FF"/>
                </a:solidFill>
              </a:rPr>
              <a:t>大企業等における、</a:t>
            </a:r>
            <a:r>
              <a:rPr kumimoji="1" lang="ja-JP" altLang="en-US" sz="1400" b="1" u="sng">
                <a:solidFill>
                  <a:srgbClr val="0066FF"/>
                </a:solidFill>
              </a:rPr>
              <a:t>スタートアップの製品・サービスの調達・購買における推進体制</a:t>
            </a:r>
            <a:r>
              <a:rPr kumimoji="1" lang="ja-JP" altLang="en-US" sz="1400">
                <a:solidFill>
                  <a:srgbClr val="0066FF"/>
                </a:solidFill>
              </a:rPr>
              <a:t>について記載してください。</a:t>
            </a:r>
            <a:endParaRPr kumimoji="1" lang="en-US" altLang="ja-JP" sz="1400">
              <a:solidFill>
                <a:srgbClr val="0066FF"/>
              </a:solidFill>
            </a:endParaRPr>
          </a:p>
          <a:p>
            <a:pPr marL="216000" indent="-144000">
              <a:lnSpc>
                <a:spcPct val="100000"/>
              </a:lnSpc>
              <a:spcBef>
                <a:spcPts val="0"/>
              </a:spcBef>
              <a:buFont typeface="Arial" panose="020B0604020202020204" pitchFamily="34" charset="0"/>
              <a:buChar char="•"/>
            </a:pPr>
            <a:r>
              <a:rPr kumimoji="1" lang="ja-JP" altLang="en-US" sz="1400">
                <a:solidFill>
                  <a:srgbClr val="0066FF"/>
                </a:solidFill>
              </a:rPr>
              <a:t>記載にあたり、スタートアップとの連携における</a:t>
            </a:r>
            <a:r>
              <a:rPr kumimoji="1" lang="ja-JP" altLang="en-US" sz="1400" b="1" u="sng">
                <a:solidFill>
                  <a:srgbClr val="0066FF"/>
                </a:solidFill>
              </a:rPr>
              <a:t>イノベーション推進部門や事業部門等の巻き込み方・役割分担</a:t>
            </a:r>
            <a:r>
              <a:rPr kumimoji="1" lang="ja-JP" altLang="en-US" sz="1400">
                <a:solidFill>
                  <a:srgbClr val="0066FF"/>
                </a:solidFill>
              </a:rPr>
              <a:t>が分かるようにしてください。必要に応じて図・表等を挿入してください。</a:t>
            </a:r>
          </a:p>
        </p:txBody>
      </p:sp>
      <p:sp>
        <p:nvSpPr>
          <p:cNvPr id="20" name="Title 1">
            <a:extLst>
              <a:ext uri="{FF2B5EF4-FFF2-40B4-BE49-F238E27FC236}">
                <a16:creationId xmlns:a16="http://schemas.microsoft.com/office/drawing/2014/main" id="{F312F07D-6720-B6D1-843E-D2E02BDA016D}"/>
              </a:ext>
            </a:extLst>
          </p:cNvPr>
          <p:cNvSpPr txBox="1">
            <a:spLocks/>
          </p:cNvSpPr>
          <p:nvPr/>
        </p:nvSpPr>
        <p:spPr>
          <a:xfrm>
            <a:off x="11136922" y="-1626"/>
            <a:ext cx="1055077" cy="230551"/>
          </a:xfrm>
          <a:prstGeom prst="rect">
            <a:avLst/>
          </a:prstGeom>
          <a:solidFill>
            <a:srgbClr val="0070C0"/>
          </a:solidFill>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ja-JP" altLang="en-US" sz="1400">
                <a:solidFill>
                  <a:schemeClr val="bg1"/>
                </a:solidFill>
              </a:rPr>
              <a:t>大企業等</a:t>
            </a:r>
          </a:p>
        </p:txBody>
      </p:sp>
      <p:sp>
        <p:nvSpPr>
          <p:cNvPr id="23" name="Title 1">
            <a:extLst>
              <a:ext uri="{FF2B5EF4-FFF2-40B4-BE49-F238E27FC236}">
                <a16:creationId xmlns:a16="http://schemas.microsoft.com/office/drawing/2014/main" id="{F074253C-A149-82DD-D7B3-2BDDDB80A566}"/>
              </a:ext>
            </a:extLst>
          </p:cNvPr>
          <p:cNvSpPr txBox="1">
            <a:spLocks/>
          </p:cNvSpPr>
          <p:nvPr/>
        </p:nvSpPr>
        <p:spPr>
          <a:xfrm>
            <a:off x="11136922" y="228925"/>
            <a:ext cx="1055077" cy="230551"/>
          </a:xfrm>
          <a:prstGeom prst="rect">
            <a:avLst/>
          </a:prstGeom>
          <a:solidFill>
            <a:schemeClr val="bg2"/>
          </a:solidFill>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ja-JP" altLang="en-US" sz="1400">
                <a:solidFill>
                  <a:schemeClr val="bg1"/>
                </a:solidFill>
              </a:rPr>
              <a:t>スタートアップ</a:t>
            </a:r>
          </a:p>
        </p:txBody>
      </p:sp>
      <p:sp>
        <p:nvSpPr>
          <p:cNvPr id="7" name="矢印: 五方向 6">
            <a:extLst>
              <a:ext uri="{FF2B5EF4-FFF2-40B4-BE49-F238E27FC236}">
                <a16:creationId xmlns:a16="http://schemas.microsoft.com/office/drawing/2014/main" id="{E23BFEE1-1977-D4F5-7507-D77CC5D93891}"/>
              </a:ext>
            </a:extLst>
          </p:cNvPr>
          <p:cNvSpPr/>
          <p:nvPr/>
        </p:nvSpPr>
        <p:spPr>
          <a:xfrm>
            <a:off x="3420155" y="-4281"/>
            <a:ext cx="481125" cy="230400"/>
          </a:xfrm>
          <a:prstGeom prst="homePlate">
            <a:avLst>
              <a:gd name="adj" fmla="val 26188"/>
            </a:avLst>
          </a:prstGeom>
          <a:solidFill>
            <a:srgbClr val="2F8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800">
                <a:solidFill>
                  <a:schemeClr val="bg1"/>
                </a:solidFill>
                <a:latin typeface="Meiryo UI" panose="020B0604030504040204" pitchFamily="50" charset="-128"/>
                <a:ea typeface="Meiryo UI" panose="020B0604030504040204" pitchFamily="50" charset="-128"/>
              </a:rPr>
              <a:t>推進体制</a:t>
            </a:r>
          </a:p>
        </p:txBody>
      </p:sp>
      <p:sp>
        <p:nvSpPr>
          <p:cNvPr id="9" name="矢印: 五方向 8">
            <a:extLst>
              <a:ext uri="{FF2B5EF4-FFF2-40B4-BE49-F238E27FC236}">
                <a16:creationId xmlns:a16="http://schemas.microsoft.com/office/drawing/2014/main" id="{0A8CCE80-1D0C-436B-AF33-6306C7337F74}"/>
              </a:ext>
            </a:extLst>
          </p:cNvPr>
          <p:cNvSpPr/>
          <p:nvPr/>
        </p:nvSpPr>
        <p:spPr>
          <a:xfrm>
            <a:off x="3931576"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課題特定</a:t>
            </a:r>
          </a:p>
        </p:txBody>
      </p:sp>
      <p:sp>
        <p:nvSpPr>
          <p:cNvPr id="10" name="矢印: 五方向 9">
            <a:extLst>
              <a:ext uri="{FF2B5EF4-FFF2-40B4-BE49-F238E27FC236}">
                <a16:creationId xmlns:a16="http://schemas.microsoft.com/office/drawing/2014/main" id="{A86C0371-217E-23FA-E363-F46EFA5F731A}"/>
              </a:ext>
            </a:extLst>
          </p:cNvPr>
          <p:cNvSpPr/>
          <p:nvPr/>
        </p:nvSpPr>
        <p:spPr>
          <a:xfrm>
            <a:off x="4442997"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600">
                <a:solidFill>
                  <a:schemeClr val="tx1">
                    <a:lumMod val="85000"/>
                    <a:lumOff val="15000"/>
                  </a:schemeClr>
                </a:solidFill>
                <a:latin typeface="Meiryo UI" panose="020B0604030504040204" pitchFamily="50" charset="-128"/>
                <a:ea typeface="Meiryo UI" panose="020B0604030504040204" pitchFamily="50" charset="-128"/>
              </a:rPr>
              <a:t>スタートアップ</a:t>
            </a:r>
            <a:endParaRPr kumimoji="1" lang="en-US" altLang="ja-JP" sz="600">
              <a:solidFill>
                <a:schemeClr val="tx1">
                  <a:lumMod val="85000"/>
                  <a:lumOff val="15000"/>
                </a:schemeClr>
              </a:solidFill>
              <a:latin typeface="Meiryo UI" panose="020B0604030504040204" pitchFamily="50" charset="-128"/>
              <a:ea typeface="Meiryo UI" panose="020B0604030504040204" pitchFamily="50" charset="-128"/>
            </a:endParaRPr>
          </a:p>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探索</a:t>
            </a:r>
          </a:p>
        </p:txBody>
      </p:sp>
      <p:sp>
        <p:nvSpPr>
          <p:cNvPr id="19" name="矢印: 五方向 18">
            <a:extLst>
              <a:ext uri="{FF2B5EF4-FFF2-40B4-BE49-F238E27FC236}">
                <a16:creationId xmlns:a16="http://schemas.microsoft.com/office/drawing/2014/main" id="{248D6157-AA04-B37D-13F5-76952E242EBA}"/>
              </a:ext>
            </a:extLst>
          </p:cNvPr>
          <p:cNvSpPr/>
          <p:nvPr/>
        </p:nvSpPr>
        <p:spPr>
          <a:xfrm>
            <a:off x="4954418"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初期購買</a:t>
            </a:r>
            <a:endParaRPr kumimoji="1" lang="en-US" altLang="ja-JP" sz="800">
              <a:solidFill>
                <a:schemeClr val="tx1">
                  <a:lumMod val="85000"/>
                  <a:lumOff val="15000"/>
                </a:schemeClr>
              </a:solidFill>
              <a:latin typeface="Meiryo UI" panose="020B0604030504040204" pitchFamily="50" charset="-128"/>
              <a:ea typeface="Meiryo UI" panose="020B0604030504040204" pitchFamily="50" charset="-128"/>
            </a:endParaRPr>
          </a:p>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・検証</a:t>
            </a:r>
          </a:p>
        </p:txBody>
      </p:sp>
      <p:sp>
        <p:nvSpPr>
          <p:cNvPr id="25" name="矢印: 五方向 24">
            <a:extLst>
              <a:ext uri="{FF2B5EF4-FFF2-40B4-BE49-F238E27FC236}">
                <a16:creationId xmlns:a16="http://schemas.microsoft.com/office/drawing/2014/main" id="{860ED99D-9702-6242-4FCF-C8BBA6E50EAB}"/>
              </a:ext>
            </a:extLst>
          </p:cNvPr>
          <p:cNvSpPr/>
          <p:nvPr/>
        </p:nvSpPr>
        <p:spPr>
          <a:xfrm>
            <a:off x="6488680"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本格採用</a:t>
            </a:r>
            <a:endParaRPr kumimoji="1" lang="en-US" altLang="ja-JP" sz="800">
              <a:solidFill>
                <a:schemeClr val="tx1">
                  <a:lumMod val="85000"/>
                  <a:lumOff val="15000"/>
                </a:schemeClr>
              </a:solidFill>
              <a:latin typeface="Meiryo UI" panose="020B0604030504040204" pitchFamily="50" charset="-128"/>
              <a:ea typeface="Meiryo UI" panose="020B0604030504040204" pitchFamily="50" charset="-128"/>
            </a:endParaRPr>
          </a:p>
        </p:txBody>
      </p:sp>
      <p:sp>
        <p:nvSpPr>
          <p:cNvPr id="27" name="矢印: 五方向 26">
            <a:extLst>
              <a:ext uri="{FF2B5EF4-FFF2-40B4-BE49-F238E27FC236}">
                <a16:creationId xmlns:a16="http://schemas.microsoft.com/office/drawing/2014/main" id="{B6A04D23-54FC-8C30-4248-699446768B52}"/>
              </a:ext>
            </a:extLst>
          </p:cNvPr>
          <p:cNvSpPr/>
          <p:nvPr/>
        </p:nvSpPr>
        <p:spPr>
          <a:xfrm>
            <a:off x="5465839" y="-4281"/>
            <a:ext cx="481125" cy="1152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800">
                <a:solidFill>
                  <a:schemeClr val="tx1">
                    <a:lumMod val="85000"/>
                    <a:lumOff val="15000"/>
                  </a:schemeClr>
                </a:solidFill>
                <a:latin typeface="Meiryo UI" panose="020B0604030504040204" pitchFamily="50" charset="-128"/>
                <a:ea typeface="Meiryo UI" panose="020B0604030504040204" pitchFamily="50" charset="-128"/>
              </a:rPr>
              <a:t>PoC</a:t>
            </a:r>
          </a:p>
        </p:txBody>
      </p:sp>
      <p:sp>
        <p:nvSpPr>
          <p:cNvPr id="28" name="矢印: 五方向 27">
            <a:extLst>
              <a:ext uri="{FF2B5EF4-FFF2-40B4-BE49-F238E27FC236}">
                <a16:creationId xmlns:a16="http://schemas.microsoft.com/office/drawing/2014/main" id="{DC344F28-CFF8-5AD2-0CB6-CE621DB3C6F7}"/>
              </a:ext>
            </a:extLst>
          </p:cNvPr>
          <p:cNvSpPr/>
          <p:nvPr/>
        </p:nvSpPr>
        <p:spPr>
          <a:xfrm>
            <a:off x="5465839" y="110919"/>
            <a:ext cx="481125" cy="1152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600">
                <a:solidFill>
                  <a:schemeClr val="tx1">
                    <a:lumMod val="85000"/>
                    <a:lumOff val="15000"/>
                  </a:schemeClr>
                </a:solidFill>
                <a:latin typeface="Meiryo UI" panose="020B0604030504040204" pitchFamily="50" charset="-128"/>
                <a:ea typeface="Meiryo UI" panose="020B0604030504040204" pitchFamily="50" charset="-128"/>
              </a:rPr>
              <a:t>共同研究開発</a:t>
            </a:r>
            <a:endParaRPr kumimoji="1" lang="en-US" altLang="ja-JP" sz="600">
              <a:solidFill>
                <a:schemeClr val="tx1">
                  <a:lumMod val="85000"/>
                  <a:lumOff val="15000"/>
                </a:schemeClr>
              </a:solidFill>
              <a:latin typeface="Meiryo UI" panose="020B0604030504040204" pitchFamily="50" charset="-128"/>
              <a:ea typeface="Meiryo UI" panose="020B0604030504040204" pitchFamily="50" charset="-128"/>
            </a:endParaRPr>
          </a:p>
        </p:txBody>
      </p:sp>
      <p:sp>
        <p:nvSpPr>
          <p:cNvPr id="29" name="矢印: 五方向 28">
            <a:extLst>
              <a:ext uri="{FF2B5EF4-FFF2-40B4-BE49-F238E27FC236}">
                <a16:creationId xmlns:a16="http://schemas.microsoft.com/office/drawing/2014/main" id="{26E1EDE7-401D-D5F5-35DA-B25FA3D1B405}"/>
              </a:ext>
            </a:extLst>
          </p:cNvPr>
          <p:cNvSpPr/>
          <p:nvPr/>
        </p:nvSpPr>
        <p:spPr>
          <a:xfrm>
            <a:off x="5977260"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700">
                <a:solidFill>
                  <a:schemeClr val="tx1">
                    <a:lumMod val="85000"/>
                    <a:lumOff val="15000"/>
                  </a:schemeClr>
                </a:solidFill>
                <a:latin typeface="Meiryo UI" panose="020B0604030504040204" pitchFamily="50" charset="-128"/>
                <a:ea typeface="Meiryo UI" panose="020B0604030504040204" pitchFamily="50" charset="-128"/>
              </a:rPr>
              <a:t>製品化・</a:t>
            </a:r>
            <a:endParaRPr kumimoji="1" lang="en-US" altLang="ja-JP" sz="700">
              <a:solidFill>
                <a:schemeClr val="tx1">
                  <a:lumMod val="85000"/>
                  <a:lumOff val="15000"/>
                </a:schemeClr>
              </a:solidFill>
              <a:latin typeface="Meiryo UI" panose="020B0604030504040204" pitchFamily="50" charset="-128"/>
              <a:ea typeface="Meiryo UI" panose="020B0604030504040204" pitchFamily="50" charset="-128"/>
            </a:endParaRPr>
          </a:p>
          <a:p>
            <a:pPr algn="ctr"/>
            <a:r>
              <a:rPr kumimoji="1" lang="ja-JP" altLang="en-US" sz="700">
                <a:solidFill>
                  <a:schemeClr val="tx1">
                    <a:lumMod val="85000"/>
                    <a:lumOff val="15000"/>
                  </a:schemeClr>
                </a:solidFill>
                <a:latin typeface="Meiryo UI" panose="020B0604030504040204" pitchFamily="50" charset="-128"/>
                <a:ea typeface="Meiryo UI" panose="020B0604030504040204" pitchFamily="50" charset="-128"/>
              </a:rPr>
              <a:t>プロセス導入</a:t>
            </a:r>
          </a:p>
        </p:txBody>
      </p:sp>
      <p:sp>
        <p:nvSpPr>
          <p:cNvPr id="30" name="矢印: 五方向 29">
            <a:extLst>
              <a:ext uri="{FF2B5EF4-FFF2-40B4-BE49-F238E27FC236}">
                <a16:creationId xmlns:a16="http://schemas.microsoft.com/office/drawing/2014/main" id="{19964EFA-8625-9176-461B-F4A1D73C114F}"/>
              </a:ext>
            </a:extLst>
          </p:cNvPr>
          <p:cNvSpPr/>
          <p:nvPr/>
        </p:nvSpPr>
        <p:spPr>
          <a:xfrm>
            <a:off x="2908734"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会社戦略</a:t>
            </a:r>
          </a:p>
        </p:txBody>
      </p:sp>
      <p:sp>
        <p:nvSpPr>
          <p:cNvPr id="31" name="Title 6">
            <a:extLst>
              <a:ext uri="{FF2B5EF4-FFF2-40B4-BE49-F238E27FC236}">
                <a16:creationId xmlns:a16="http://schemas.microsoft.com/office/drawing/2014/main" id="{67CDF695-1EAD-6EC5-FA20-A73D20684D06}"/>
              </a:ext>
            </a:extLst>
          </p:cNvPr>
          <p:cNvSpPr txBox="1">
            <a:spLocks/>
          </p:cNvSpPr>
          <p:nvPr/>
        </p:nvSpPr>
        <p:spPr bwMode="blackWhite">
          <a:xfrm>
            <a:off x="928802" y="1699260"/>
            <a:ext cx="10067696" cy="585934"/>
          </a:xfrm>
          <a:prstGeom prst="rect">
            <a:avLst/>
          </a:prstGeom>
          <a:noFill/>
        </p:spPr>
        <p:txBody>
          <a:bodyPr vert="horz" wrap="square" lIns="72000" tIns="72000" rIns="72000" bIns="72000" rtlCol="0" anchor="t">
            <a:no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en-US" altLang="ja-JP" sz="1400">
                <a:solidFill>
                  <a:srgbClr val="0066FF"/>
                </a:solidFill>
              </a:rPr>
              <a:t>XXX</a:t>
            </a:r>
          </a:p>
          <a:p>
            <a:r>
              <a:rPr kumimoji="1" lang="en-US" altLang="ja-JP" sz="1400">
                <a:solidFill>
                  <a:srgbClr val="0066FF"/>
                </a:solidFill>
              </a:rPr>
              <a:t>XXX</a:t>
            </a:r>
          </a:p>
          <a:p>
            <a:r>
              <a:rPr kumimoji="1" lang="en-US" altLang="ja-JP" sz="1400">
                <a:solidFill>
                  <a:srgbClr val="0066FF"/>
                </a:solidFill>
              </a:rPr>
              <a:t>XXX</a:t>
            </a:r>
          </a:p>
          <a:p>
            <a:r>
              <a:rPr kumimoji="1" lang="en-US" altLang="ja-JP" sz="1400">
                <a:solidFill>
                  <a:srgbClr val="0066FF"/>
                </a:solidFill>
              </a:rPr>
              <a:t>XXX</a:t>
            </a:r>
          </a:p>
        </p:txBody>
      </p:sp>
    </p:spTree>
    <p:extLst>
      <p:ext uri="{BB962C8B-B14F-4D97-AF65-F5344CB8AC3E}">
        <p14:creationId xmlns:p14="http://schemas.microsoft.com/office/powerpoint/2010/main" val="22175939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CA51F9-C0C1-3A67-18DF-CBB263666A4A}"/>
            </a:ext>
          </a:extLst>
        </p:cNvPr>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F1A5E99C-81E4-27A3-CAB2-024E8E5E9B03}"/>
              </a:ext>
            </a:extLst>
          </p:cNvPr>
          <p:cNvSpPr>
            <a:spLocks noGrp="1"/>
          </p:cNvSpPr>
          <p:nvPr>
            <p:ph type="ftr" sz="quarter" idx="10"/>
          </p:nvPr>
        </p:nvSpPr>
        <p:spPr/>
        <p:txBody>
          <a:bodyPr/>
          <a:lstStyle/>
          <a:p>
            <a:r>
              <a:rPr kumimoji="1" lang="en-US" altLang="ja-JP">
                <a:latin typeface="Meiryo UI" panose="020B0604030504040204" pitchFamily="50" charset="-128"/>
                <a:ea typeface="Meiryo UI" panose="020B0604030504040204" pitchFamily="50" charset="-128"/>
              </a:rPr>
              <a:t>NEDO</a:t>
            </a:r>
            <a:r>
              <a:rPr kumimoji="1" lang="ja-JP" altLang="en-US">
                <a:latin typeface="Meiryo UI" panose="020B0604030504040204" pitchFamily="50" charset="-128"/>
                <a:ea typeface="Meiryo UI" panose="020B0604030504040204" pitchFamily="50" charset="-128"/>
              </a:rPr>
              <a:t>　大企業調達事業</a:t>
            </a:r>
            <a:r>
              <a:rPr kumimoji="1" lang="en-US" altLang="ja-JP" err="1">
                <a:latin typeface="Meiryo UI" panose="020B0604030504040204" pitchFamily="50" charset="-128"/>
                <a:ea typeface="Meiryo UI" panose="020B0604030504040204" pitchFamily="50" charset="-128"/>
              </a:rPr>
              <a:t>PoP</a:t>
            </a:r>
            <a:r>
              <a:rPr kumimoji="1" lang="ja-JP" altLang="en-US">
                <a:latin typeface="Meiryo UI" panose="020B0604030504040204" pitchFamily="50" charset="-128"/>
                <a:ea typeface="Meiryo UI" panose="020B0604030504040204" pitchFamily="50" charset="-128"/>
              </a:rPr>
              <a:t>フェーズ／</a:t>
            </a:r>
            <a:r>
              <a:rPr kumimoji="1" lang="en-US" altLang="ja-JP" err="1"/>
              <a:t>GX_PoP</a:t>
            </a:r>
            <a:r>
              <a:rPr kumimoji="1" lang="ja-JP" altLang="ja-JP"/>
              <a:t>フェーズ</a:t>
            </a:r>
            <a:r>
              <a:rPr kumimoji="1" lang="ja-JP" altLang="en-US">
                <a:latin typeface="Meiryo UI" panose="020B0604030504040204" pitchFamily="50" charset="-128"/>
                <a:ea typeface="Meiryo UI" panose="020B0604030504040204" pitchFamily="50" charset="-128"/>
              </a:rPr>
              <a:t>　実施計画書</a:t>
            </a:r>
          </a:p>
        </p:txBody>
      </p:sp>
      <p:sp>
        <p:nvSpPr>
          <p:cNvPr id="3" name="スライド番号プレースホルダー 2">
            <a:extLst>
              <a:ext uri="{FF2B5EF4-FFF2-40B4-BE49-F238E27FC236}">
                <a16:creationId xmlns:a16="http://schemas.microsoft.com/office/drawing/2014/main" id="{032057FD-E628-B8AB-4426-3DCC0524876D}"/>
              </a:ext>
            </a:extLst>
          </p:cNvPr>
          <p:cNvSpPr>
            <a:spLocks noGrp="1"/>
          </p:cNvSpPr>
          <p:nvPr>
            <p:ph type="sldNum" sz="quarter" idx="11"/>
          </p:nvPr>
        </p:nvSpPr>
        <p:spPr/>
        <p:txBody>
          <a:bodyPr/>
          <a:lstStyle/>
          <a:p>
            <a:fld id="{DD7D37CF-FD62-4E77-99E3-C43766B7946D}" type="slidenum">
              <a:rPr kumimoji="1" lang="ja-JP" altLang="en-US" smtClean="0"/>
              <a:pPr/>
              <a:t>5</a:t>
            </a:fld>
            <a:endParaRPr kumimoji="1" lang="ja-JP" altLang="en-US"/>
          </a:p>
        </p:txBody>
      </p:sp>
      <p:sp>
        <p:nvSpPr>
          <p:cNvPr id="8" name="タイトル 7">
            <a:extLst>
              <a:ext uri="{FF2B5EF4-FFF2-40B4-BE49-F238E27FC236}">
                <a16:creationId xmlns:a16="http://schemas.microsoft.com/office/drawing/2014/main" id="{19A34894-7FFF-D341-90E9-616487281B13}"/>
              </a:ext>
            </a:extLst>
          </p:cNvPr>
          <p:cNvSpPr>
            <a:spLocks noGrp="1"/>
          </p:cNvSpPr>
          <p:nvPr>
            <p:ph type="title"/>
          </p:nvPr>
        </p:nvSpPr>
        <p:spPr/>
        <p:txBody>
          <a:bodyPr/>
          <a:lstStyle/>
          <a:p>
            <a:r>
              <a:rPr lang="en-US" altLang="ja-JP"/>
              <a:t>2-1. </a:t>
            </a:r>
            <a:r>
              <a:rPr lang="ja-JP" altLang="en-US"/>
              <a:t>大企業等の戦略課題と戦略的利益｜課題特定</a:t>
            </a:r>
            <a:endParaRPr lang="en-US" altLang="ja-JP"/>
          </a:p>
        </p:txBody>
      </p:sp>
      <p:cxnSp>
        <p:nvCxnSpPr>
          <p:cNvPr id="4" name="直線コネクタ 3">
            <a:extLst>
              <a:ext uri="{FF2B5EF4-FFF2-40B4-BE49-F238E27FC236}">
                <a16:creationId xmlns:a16="http://schemas.microsoft.com/office/drawing/2014/main" id="{373D3219-B4B3-53B8-3215-93251CBEE3E0}"/>
              </a:ext>
            </a:extLst>
          </p:cNvPr>
          <p:cNvCxnSpPr>
            <a:cxnSpLocks/>
          </p:cNvCxnSpPr>
          <p:nvPr/>
        </p:nvCxnSpPr>
        <p:spPr>
          <a:xfrm>
            <a:off x="263525" y="765175"/>
            <a:ext cx="1166495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6" name="Title 1">
            <a:extLst>
              <a:ext uri="{FF2B5EF4-FFF2-40B4-BE49-F238E27FC236}">
                <a16:creationId xmlns:a16="http://schemas.microsoft.com/office/drawing/2014/main" id="{87D73C13-8399-A2E7-2353-2830A0807CA7}"/>
              </a:ext>
            </a:extLst>
          </p:cNvPr>
          <p:cNvSpPr txBox="1">
            <a:spLocks/>
          </p:cNvSpPr>
          <p:nvPr/>
        </p:nvSpPr>
        <p:spPr>
          <a:xfrm>
            <a:off x="0" y="0"/>
            <a:ext cx="2063552" cy="228925"/>
          </a:xfrm>
          <a:prstGeom prst="rect">
            <a:avLst/>
          </a:prstGeom>
          <a:solidFill>
            <a:schemeClr val="tx1"/>
          </a:solidFill>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en-US" altLang="ja-JP" sz="1400">
                <a:solidFill>
                  <a:schemeClr val="bg1"/>
                </a:solidFill>
              </a:rPr>
              <a:t>2. </a:t>
            </a:r>
            <a:r>
              <a:rPr kumimoji="1" lang="ja-JP" altLang="en-US" sz="1400">
                <a:solidFill>
                  <a:schemeClr val="bg1"/>
                </a:solidFill>
              </a:rPr>
              <a:t>事業概要</a:t>
            </a:r>
          </a:p>
        </p:txBody>
      </p:sp>
      <p:sp>
        <p:nvSpPr>
          <p:cNvPr id="9" name="Title 6">
            <a:extLst>
              <a:ext uri="{FF2B5EF4-FFF2-40B4-BE49-F238E27FC236}">
                <a16:creationId xmlns:a16="http://schemas.microsoft.com/office/drawing/2014/main" id="{6FF33ACA-6043-2C5A-F901-83D402F807AE}"/>
              </a:ext>
            </a:extLst>
          </p:cNvPr>
          <p:cNvSpPr txBox="1">
            <a:spLocks/>
          </p:cNvSpPr>
          <p:nvPr/>
        </p:nvSpPr>
        <p:spPr bwMode="blackWhite">
          <a:xfrm>
            <a:off x="928802" y="1699260"/>
            <a:ext cx="10067696" cy="585934"/>
          </a:xfrm>
          <a:prstGeom prst="rect">
            <a:avLst/>
          </a:prstGeom>
          <a:noFill/>
        </p:spPr>
        <p:txBody>
          <a:bodyPr vert="horz" wrap="square" lIns="72000" tIns="72000" rIns="72000" bIns="72000" rtlCol="0" anchor="t">
            <a:no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en-US" altLang="ja-JP" sz="1400">
                <a:solidFill>
                  <a:srgbClr val="0066FF"/>
                </a:solidFill>
              </a:rPr>
              <a:t>XXX</a:t>
            </a:r>
          </a:p>
          <a:p>
            <a:r>
              <a:rPr kumimoji="1" lang="en-US" altLang="ja-JP" sz="1400">
                <a:solidFill>
                  <a:srgbClr val="0066FF"/>
                </a:solidFill>
              </a:rPr>
              <a:t>XXX</a:t>
            </a:r>
          </a:p>
          <a:p>
            <a:r>
              <a:rPr kumimoji="1" lang="en-US" altLang="ja-JP" sz="1400">
                <a:solidFill>
                  <a:srgbClr val="0066FF"/>
                </a:solidFill>
              </a:rPr>
              <a:t>XXX</a:t>
            </a:r>
          </a:p>
          <a:p>
            <a:r>
              <a:rPr kumimoji="1" lang="en-US" altLang="ja-JP" sz="1400">
                <a:solidFill>
                  <a:srgbClr val="0066FF"/>
                </a:solidFill>
              </a:rPr>
              <a:t>XXX</a:t>
            </a:r>
          </a:p>
        </p:txBody>
      </p:sp>
      <p:sp>
        <p:nvSpPr>
          <p:cNvPr id="26" name="矢印: 五方向 25">
            <a:extLst>
              <a:ext uri="{FF2B5EF4-FFF2-40B4-BE49-F238E27FC236}">
                <a16:creationId xmlns:a16="http://schemas.microsoft.com/office/drawing/2014/main" id="{1CBF62B0-3BCA-8BF4-5651-B346452E5B6B}"/>
              </a:ext>
            </a:extLst>
          </p:cNvPr>
          <p:cNvSpPr/>
          <p:nvPr/>
        </p:nvSpPr>
        <p:spPr>
          <a:xfrm>
            <a:off x="2313309" y="-4281"/>
            <a:ext cx="481125" cy="230400"/>
          </a:xfrm>
          <a:prstGeom prst="homePlate">
            <a:avLst>
              <a:gd name="adj" fmla="val 26188"/>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900" b="1">
                <a:solidFill>
                  <a:srgbClr val="575757"/>
                </a:solidFill>
                <a:latin typeface="Meiryo UI" panose="020B0604030504040204" pitchFamily="50" charset="-128"/>
                <a:ea typeface="Meiryo UI" panose="020B0604030504040204" pitchFamily="50" charset="-128"/>
              </a:rPr>
              <a:t>協業プロセス：</a:t>
            </a:r>
          </a:p>
        </p:txBody>
      </p:sp>
      <p:sp>
        <p:nvSpPr>
          <p:cNvPr id="21" name="正方形/長方形 20">
            <a:extLst>
              <a:ext uri="{FF2B5EF4-FFF2-40B4-BE49-F238E27FC236}">
                <a16:creationId xmlns:a16="http://schemas.microsoft.com/office/drawing/2014/main" id="{5EBD6377-E73F-021D-23F9-AF22431A54F8}"/>
              </a:ext>
            </a:extLst>
          </p:cNvPr>
          <p:cNvSpPr/>
          <p:nvPr/>
        </p:nvSpPr>
        <p:spPr>
          <a:xfrm>
            <a:off x="1119452" y="3905442"/>
            <a:ext cx="9601360" cy="2100344"/>
          </a:xfrm>
          <a:prstGeom prst="rect">
            <a:avLst/>
          </a:prstGeom>
          <a:solidFill>
            <a:schemeClr val="tx2">
              <a:lumMod val="20000"/>
              <a:lumOff val="80000"/>
            </a:schemeClr>
          </a:solidFill>
          <a:ln w="12700" cap="rnd" cmpd="sng" algn="ctr">
            <a:solidFill>
              <a:srgbClr val="2F83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400">
                <a:solidFill>
                  <a:srgbClr val="2F83FF"/>
                </a:solidFill>
                <a:latin typeface="Meiryo UI" panose="020B0604030504040204" pitchFamily="50" charset="-128"/>
                <a:ea typeface="Meiryo UI" panose="020B0604030504040204" pitchFamily="50" charset="-128"/>
              </a:rPr>
              <a:t>作成ガイドに記載したルールに則って作成してください</a:t>
            </a:r>
            <a:endParaRPr kumimoji="1" lang="en-US" altLang="ja-JP" sz="2400">
              <a:solidFill>
                <a:srgbClr val="2F83FF"/>
              </a:solidFill>
              <a:latin typeface="Meiryo UI" panose="020B0604030504040204" pitchFamily="50" charset="-128"/>
              <a:ea typeface="Meiryo UI" panose="020B0604030504040204" pitchFamily="50" charset="-128"/>
            </a:endParaRPr>
          </a:p>
          <a:p>
            <a:pPr algn="ctr"/>
            <a:r>
              <a:rPr kumimoji="1" lang="ja-JP" altLang="en-US" sz="2400">
                <a:solidFill>
                  <a:srgbClr val="2F83FF"/>
                </a:solidFill>
                <a:latin typeface="Meiryo UI" panose="020B0604030504040204" pitchFamily="50" charset="-128"/>
                <a:ea typeface="Meiryo UI" panose="020B0604030504040204" pitchFamily="50" charset="-128"/>
              </a:rPr>
              <a:t>箇条書き等で項目を列挙する場合は、番号を振る等、分かりやすくしてください</a:t>
            </a:r>
            <a:endParaRPr kumimoji="1" lang="en-US" altLang="ja-JP" sz="2400">
              <a:solidFill>
                <a:srgbClr val="2F83FF"/>
              </a:solidFill>
              <a:latin typeface="Meiryo UI" panose="020B0604030504040204" pitchFamily="50" charset="-128"/>
              <a:ea typeface="Meiryo UI" panose="020B0604030504040204" pitchFamily="50" charset="-128"/>
            </a:endParaRPr>
          </a:p>
          <a:p>
            <a:pPr algn="ctr"/>
            <a:r>
              <a:rPr kumimoji="1" lang="ja-JP" altLang="en-US" sz="2400">
                <a:solidFill>
                  <a:srgbClr val="2F83FF"/>
                </a:solidFill>
                <a:latin typeface="Meiryo UI" panose="020B0604030504040204" pitchFamily="50" charset="-128"/>
                <a:ea typeface="Meiryo UI" panose="020B0604030504040204" pitchFamily="50" charset="-128"/>
              </a:rPr>
              <a:t>特に、フォントサイズは</a:t>
            </a:r>
            <a:r>
              <a:rPr kumimoji="1" lang="en-US" altLang="ja-JP" sz="2400">
                <a:solidFill>
                  <a:srgbClr val="2F83FF"/>
                </a:solidFill>
                <a:latin typeface="Meiryo UI" panose="020B0604030504040204" pitchFamily="50" charset="-128"/>
                <a:ea typeface="Meiryo UI" panose="020B0604030504040204" pitchFamily="50" charset="-128"/>
              </a:rPr>
              <a:t>11pt</a:t>
            </a:r>
            <a:r>
              <a:rPr kumimoji="1" lang="ja-JP" altLang="en-US" sz="2400">
                <a:solidFill>
                  <a:srgbClr val="2F83FF"/>
                </a:solidFill>
                <a:latin typeface="Meiryo UI" panose="020B0604030504040204" pitchFamily="50" charset="-128"/>
                <a:ea typeface="Meiryo UI" panose="020B0604030504040204" pitchFamily="50" charset="-128"/>
              </a:rPr>
              <a:t>以上を目安に記載してください</a:t>
            </a:r>
          </a:p>
        </p:txBody>
      </p:sp>
      <p:sp>
        <p:nvSpPr>
          <p:cNvPr id="22" name="Title 6">
            <a:extLst>
              <a:ext uri="{FF2B5EF4-FFF2-40B4-BE49-F238E27FC236}">
                <a16:creationId xmlns:a16="http://schemas.microsoft.com/office/drawing/2014/main" id="{B04FDEF8-A46D-991D-7190-E84A66DC9F88}"/>
              </a:ext>
            </a:extLst>
          </p:cNvPr>
          <p:cNvSpPr txBox="1">
            <a:spLocks/>
          </p:cNvSpPr>
          <p:nvPr/>
        </p:nvSpPr>
        <p:spPr bwMode="blackWhite">
          <a:xfrm>
            <a:off x="263525" y="773418"/>
            <a:ext cx="11652241" cy="1007181"/>
          </a:xfrm>
          <a:prstGeom prst="rect">
            <a:avLst/>
          </a:prstGeom>
        </p:spPr>
        <p:txBody>
          <a:bodyPr vert="horz" wrap="square" lIns="72000" tIns="72000" rIns="72000" bIns="72000" rtlCol="0" anchor="t">
            <a:sp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216000" indent="-144000">
              <a:lnSpc>
                <a:spcPct val="100000"/>
              </a:lnSpc>
              <a:spcBef>
                <a:spcPts val="0"/>
              </a:spcBef>
              <a:buFont typeface="Arial" panose="020B0604020202020204" pitchFamily="34" charset="0"/>
              <a:buChar char="•"/>
            </a:pPr>
            <a:r>
              <a:rPr kumimoji="1" lang="ja-JP" altLang="en-US" sz="1400">
                <a:solidFill>
                  <a:srgbClr val="0066FF"/>
                </a:solidFill>
              </a:rPr>
              <a:t>大企業等における、課題特定について記載してください。</a:t>
            </a:r>
            <a:endParaRPr kumimoji="1" lang="en-US" altLang="ja-JP" sz="1400">
              <a:solidFill>
                <a:srgbClr val="0066FF"/>
              </a:solidFill>
            </a:endParaRPr>
          </a:p>
          <a:p>
            <a:pPr marL="216000" indent="-144000">
              <a:lnSpc>
                <a:spcPct val="100000"/>
              </a:lnSpc>
              <a:spcBef>
                <a:spcPts val="0"/>
              </a:spcBef>
              <a:buFont typeface="Arial" panose="020B0604020202020204" pitchFamily="34" charset="0"/>
              <a:buChar char="•"/>
            </a:pPr>
            <a:r>
              <a:rPr kumimoji="1" lang="ja-JP" altLang="en-US" sz="1400">
                <a:solidFill>
                  <a:srgbClr val="0066FF"/>
                </a:solidFill>
              </a:rPr>
              <a:t>記載にあたり、スタートアップとの連携を通じて解決を目指す、</a:t>
            </a:r>
            <a:r>
              <a:rPr kumimoji="1" lang="ja-JP" altLang="en-US" sz="1400" b="1" u="sng">
                <a:solidFill>
                  <a:srgbClr val="0066FF"/>
                </a:solidFill>
              </a:rPr>
              <a:t>大企業等における戦略課題の概要</a:t>
            </a:r>
            <a:r>
              <a:rPr kumimoji="1" lang="ja-JP" altLang="en-US" sz="1400">
                <a:solidFill>
                  <a:srgbClr val="0066FF"/>
                </a:solidFill>
              </a:rPr>
              <a:t>が分かるようにしてください。</a:t>
            </a:r>
            <a:endParaRPr kumimoji="1" lang="en-US" altLang="ja-JP" sz="1400">
              <a:solidFill>
                <a:srgbClr val="0066FF"/>
              </a:solidFill>
            </a:endParaRPr>
          </a:p>
          <a:p>
            <a:pPr marL="216000" indent="-144000">
              <a:lnSpc>
                <a:spcPct val="100000"/>
              </a:lnSpc>
              <a:spcBef>
                <a:spcPts val="0"/>
              </a:spcBef>
              <a:buFont typeface="Arial" panose="020B0604020202020204" pitchFamily="34" charset="0"/>
              <a:buChar char="•"/>
            </a:pPr>
            <a:r>
              <a:rPr kumimoji="1" lang="ja-JP" altLang="en-US" sz="1400">
                <a:solidFill>
                  <a:srgbClr val="0066FF"/>
                </a:solidFill>
              </a:rPr>
              <a:t>概要には、</a:t>
            </a:r>
            <a:r>
              <a:rPr kumimoji="1" lang="ja-JP" altLang="en-US" sz="1400" b="1" u="sng">
                <a:solidFill>
                  <a:srgbClr val="0066FF"/>
                </a:solidFill>
              </a:rPr>
              <a:t>科学技術的根拠に基づく背景や競合技術との比較等を踏まえ本事業で取り組む研究開発要素</a:t>
            </a:r>
            <a:r>
              <a:rPr kumimoji="1" lang="ja-JP" altLang="en-US" sz="1400">
                <a:solidFill>
                  <a:srgbClr val="0066FF"/>
                </a:solidFill>
              </a:rPr>
              <a:t>が分かるように記載してください。必要に応じて図・表等を挿入してください。</a:t>
            </a:r>
          </a:p>
        </p:txBody>
      </p:sp>
      <p:sp>
        <p:nvSpPr>
          <p:cNvPr id="20" name="Title 1">
            <a:extLst>
              <a:ext uri="{FF2B5EF4-FFF2-40B4-BE49-F238E27FC236}">
                <a16:creationId xmlns:a16="http://schemas.microsoft.com/office/drawing/2014/main" id="{5AD003E0-6F6C-97DA-A01E-7BD18AC7426A}"/>
              </a:ext>
            </a:extLst>
          </p:cNvPr>
          <p:cNvSpPr txBox="1">
            <a:spLocks/>
          </p:cNvSpPr>
          <p:nvPr/>
        </p:nvSpPr>
        <p:spPr>
          <a:xfrm>
            <a:off x="11136922" y="-1626"/>
            <a:ext cx="1055077" cy="230551"/>
          </a:xfrm>
          <a:prstGeom prst="rect">
            <a:avLst/>
          </a:prstGeom>
          <a:solidFill>
            <a:srgbClr val="0070C0"/>
          </a:solidFill>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ja-JP" altLang="en-US" sz="1400">
                <a:solidFill>
                  <a:schemeClr val="bg1"/>
                </a:solidFill>
              </a:rPr>
              <a:t>大企業等</a:t>
            </a:r>
          </a:p>
        </p:txBody>
      </p:sp>
      <p:sp>
        <p:nvSpPr>
          <p:cNvPr id="23" name="Title 1">
            <a:extLst>
              <a:ext uri="{FF2B5EF4-FFF2-40B4-BE49-F238E27FC236}">
                <a16:creationId xmlns:a16="http://schemas.microsoft.com/office/drawing/2014/main" id="{FF9CF34F-DD89-E974-5CFE-349303FBC9CC}"/>
              </a:ext>
            </a:extLst>
          </p:cNvPr>
          <p:cNvSpPr txBox="1">
            <a:spLocks/>
          </p:cNvSpPr>
          <p:nvPr/>
        </p:nvSpPr>
        <p:spPr>
          <a:xfrm>
            <a:off x="11136922" y="228925"/>
            <a:ext cx="1055077" cy="230551"/>
          </a:xfrm>
          <a:prstGeom prst="rect">
            <a:avLst/>
          </a:prstGeom>
          <a:solidFill>
            <a:schemeClr val="bg2"/>
          </a:solidFill>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ja-JP" altLang="en-US" sz="1400">
                <a:solidFill>
                  <a:schemeClr val="bg1"/>
                </a:solidFill>
              </a:rPr>
              <a:t>スタートアップ</a:t>
            </a:r>
          </a:p>
        </p:txBody>
      </p:sp>
      <p:sp>
        <p:nvSpPr>
          <p:cNvPr id="5" name="矢印: 五方向 4">
            <a:extLst>
              <a:ext uri="{FF2B5EF4-FFF2-40B4-BE49-F238E27FC236}">
                <a16:creationId xmlns:a16="http://schemas.microsoft.com/office/drawing/2014/main" id="{E81585CD-070A-940E-022E-D2543B4C602A}"/>
              </a:ext>
            </a:extLst>
          </p:cNvPr>
          <p:cNvSpPr/>
          <p:nvPr/>
        </p:nvSpPr>
        <p:spPr>
          <a:xfrm>
            <a:off x="3420155"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推進体制</a:t>
            </a:r>
          </a:p>
        </p:txBody>
      </p:sp>
      <p:sp>
        <p:nvSpPr>
          <p:cNvPr id="7" name="矢印: 五方向 6">
            <a:extLst>
              <a:ext uri="{FF2B5EF4-FFF2-40B4-BE49-F238E27FC236}">
                <a16:creationId xmlns:a16="http://schemas.microsoft.com/office/drawing/2014/main" id="{81F0B376-0A0D-5E81-97BC-4EA343EA6D43}"/>
              </a:ext>
            </a:extLst>
          </p:cNvPr>
          <p:cNvSpPr/>
          <p:nvPr/>
        </p:nvSpPr>
        <p:spPr>
          <a:xfrm>
            <a:off x="3931576" y="-4281"/>
            <a:ext cx="481125" cy="230400"/>
          </a:xfrm>
          <a:prstGeom prst="homePlate">
            <a:avLst>
              <a:gd name="adj" fmla="val 26188"/>
            </a:avLst>
          </a:prstGeom>
          <a:solidFill>
            <a:srgbClr val="2F8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800">
                <a:solidFill>
                  <a:schemeClr val="bg1"/>
                </a:solidFill>
                <a:latin typeface="Meiryo UI" panose="020B0604030504040204" pitchFamily="50" charset="-128"/>
                <a:ea typeface="Meiryo UI" panose="020B0604030504040204" pitchFamily="50" charset="-128"/>
              </a:rPr>
              <a:t>課題特定</a:t>
            </a:r>
          </a:p>
        </p:txBody>
      </p:sp>
      <p:sp>
        <p:nvSpPr>
          <p:cNvPr id="10" name="矢印: 五方向 9">
            <a:extLst>
              <a:ext uri="{FF2B5EF4-FFF2-40B4-BE49-F238E27FC236}">
                <a16:creationId xmlns:a16="http://schemas.microsoft.com/office/drawing/2014/main" id="{37E42F03-E725-1998-6583-596CE515E98B}"/>
              </a:ext>
            </a:extLst>
          </p:cNvPr>
          <p:cNvSpPr/>
          <p:nvPr/>
        </p:nvSpPr>
        <p:spPr>
          <a:xfrm>
            <a:off x="4442997"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600">
                <a:solidFill>
                  <a:schemeClr val="tx1">
                    <a:lumMod val="85000"/>
                    <a:lumOff val="15000"/>
                  </a:schemeClr>
                </a:solidFill>
                <a:latin typeface="Meiryo UI" panose="020B0604030504040204" pitchFamily="50" charset="-128"/>
                <a:ea typeface="Meiryo UI" panose="020B0604030504040204" pitchFamily="50" charset="-128"/>
              </a:rPr>
              <a:t>スタートアップ</a:t>
            </a:r>
            <a:endParaRPr kumimoji="1" lang="en-US" altLang="ja-JP" sz="600">
              <a:solidFill>
                <a:schemeClr val="tx1">
                  <a:lumMod val="85000"/>
                  <a:lumOff val="15000"/>
                </a:schemeClr>
              </a:solidFill>
              <a:latin typeface="Meiryo UI" panose="020B0604030504040204" pitchFamily="50" charset="-128"/>
              <a:ea typeface="Meiryo UI" panose="020B0604030504040204" pitchFamily="50" charset="-128"/>
            </a:endParaRPr>
          </a:p>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探索</a:t>
            </a:r>
          </a:p>
        </p:txBody>
      </p:sp>
      <p:sp>
        <p:nvSpPr>
          <p:cNvPr id="19" name="矢印: 五方向 18">
            <a:extLst>
              <a:ext uri="{FF2B5EF4-FFF2-40B4-BE49-F238E27FC236}">
                <a16:creationId xmlns:a16="http://schemas.microsoft.com/office/drawing/2014/main" id="{7374F412-B8EA-CD74-0C31-CF3D1BD92FA3}"/>
              </a:ext>
            </a:extLst>
          </p:cNvPr>
          <p:cNvSpPr/>
          <p:nvPr/>
        </p:nvSpPr>
        <p:spPr>
          <a:xfrm>
            <a:off x="4954418"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初期購買</a:t>
            </a:r>
            <a:endParaRPr kumimoji="1" lang="en-US" altLang="ja-JP" sz="800">
              <a:solidFill>
                <a:schemeClr val="tx1">
                  <a:lumMod val="85000"/>
                  <a:lumOff val="15000"/>
                </a:schemeClr>
              </a:solidFill>
              <a:latin typeface="Meiryo UI" panose="020B0604030504040204" pitchFamily="50" charset="-128"/>
              <a:ea typeface="Meiryo UI" panose="020B0604030504040204" pitchFamily="50" charset="-128"/>
            </a:endParaRPr>
          </a:p>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・検証</a:t>
            </a:r>
          </a:p>
        </p:txBody>
      </p:sp>
      <p:sp>
        <p:nvSpPr>
          <p:cNvPr id="25" name="矢印: 五方向 24">
            <a:extLst>
              <a:ext uri="{FF2B5EF4-FFF2-40B4-BE49-F238E27FC236}">
                <a16:creationId xmlns:a16="http://schemas.microsoft.com/office/drawing/2014/main" id="{C532C81B-DA83-DF08-6E24-CE8CB9DB3960}"/>
              </a:ext>
            </a:extLst>
          </p:cNvPr>
          <p:cNvSpPr/>
          <p:nvPr/>
        </p:nvSpPr>
        <p:spPr>
          <a:xfrm>
            <a:off x="6488680"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本格採用</a:t>
            </a:r>
            <a:endParaRPr kumimoji="1" lang="en-US" altLang="ja-JP" sz="800">
              <a:solidFill>
                <a:schemeClr val="tx1">
                  <a:lumMod val="85000"/>
                  <a:lumOff val="15000"/>
                </a:schemeClr>
              </a:solidFill>
              <a:latin typeface="Meiryo UI" panose="020B0604030504040204" pitchFamily="50" charset="-128"/>
              <a:ea typeface="Meiryo UI" panose="020B0604030504040204" pitchFamily="50" charset="-128"/>
            </a:endParaRPr>
          </a:p>
        </p:txBody>
      </p:sp>
      <p:sp>
        <p:nvSpPr>
          <p:cNvPr id="27" name="矢印: 五方向 26">
            <a:extLst>
              <a:ext uri="{FF2B5EF4-FFF2-40B4-BE49-F238E27FC236}">
                <a16:creationId xmlns:a16="http://schemas.microsoft.com/office/drawing/2014/main" id="{01C73232-2F4B-83AA-259B-DFB981094BFE}"/>
              </a:ext>
            </a:extLst>
          </p:cNvPr>
          <p:cNvSpPr/>
          <p:nvPr/>
        </p:nvSpPr>
        <p:spPr>
          <a:xfrm>
            <a:off x="5465839" y="-4281"/>
            <a:ext cx="481125" cy="1152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800">
                <a:solidFill>
                  <a:schemeClr val="tx1">
                    <a:lumMod val="85000"/>
                    <a:lumOff val="15000"/>
                  </a:schemeClr>
                </a:solidFill>
                <a:latin typeface="Meiryo UI" panose="020B0604030504040204" pitchFamily="50" charset="-128"/>
                <a:ea typeface="Meiryo UI" panose="020B0604030504040204" pitchFamily="50" charset="-128"/>
              </a:rPr>
              <a:t>PoC</a:t>
            </a:r>
          </a:p>
        </p:txBody>
      </p:sp>
      <p:sp>
        <p:nvSpPr>
          <p:cNvPr id="28" name="矢印: 五方向 27">
            <a:extLst>
              <a:ext uri="{FF2B5EF4-FFF2-40B4-BE49-F238E27FC236}">
                <a16:creationId xmlns:a16="http://schemas.microsoft.com/office/drawing/2014/main" id="{A12E008A-1D17-6D9B-EB49-8F4A3FDB1B52}"/>
              </a:ext>
            </a:extLst>
          </p:cNvPr>
          <p:cNvSpPr/>
          <p:nvPr/>
        </p:nvSpPr>
        <p:spPr>
          <a:xfrm>
            <a:off x="5465839" y="110919"/>
            <a:ext cx="481125" cy="1152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600">
                <a:solidFill>
                  <a:schemeClr val="tx1">
                    <a:lumMod val="85000"/>
                    <a:lumOff val="15000"/>
                  </a:schemeClr>
                </a:solidFill>
                <a:latin typeface="Meiryo UI" panose="020B0604030504040204" pitchFamily="50" charset="-128"/>
                <a:ea typeface="Meiryo UI" panose="020B0604030504040204" pitchFamily="50" charset="-128"/>
              </a:rPr>
              <a:t>共同研究開発</a:t>
            </a:r>
            <a:endParaRPr kumimoji="1" lang="en-US" altLang="ja-JP" sz="600">
              <a:solidFill>
                <a:schemeClr val="tx1">
                  <a:lumMod val="85000"/>
                  <a:lumOff val="15000"/>
                </a:schemeClr>
              </a:solidFill>
              <a:latin typeface="Meiryo UI" panose="020B0604030504040204" pitchFamily="50" charset="-128"/>
              <a:ea typeface="Meiryo UI" panose="020B0604030504040204" pitchFamily="50" charset="-128"/>
            </a:endParaRPr>
          </a:p>
        </p:txBody>
      </p:sp>
      <p:sp>
        <p:nvSpPr>
          <p:cNvPr id="29" name="矢印: 五方向 28">
            <a:extLst>
              <a:ext uri="{FF2B5EF4-FFF2-40B4-BE49-F238E27FC236}">
                <a16:creationId xmlns:a16="http://schemas.microsoft.com/office/drawing/2014/main" id="{50C1E72A-8DFB-9DF5-F560-2B06BDCD631B}"/>
              </a:ext>
            </a:extLst>
          </p:cNvPr>
          <p:cNvSpPr/>
          <p:nvPr/>
        </p:nvSpPr>
        <p:spPr>
          <a:xfrm>
            <a:off x="5977260"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700">
                <a:solidFill>
                  <a:schemeClr val="tx1">
                    <a:lumMod val="85000"/>
                    <a:lumOff val="15000"/>
                  </a:schemeClr>
                </a:solidFill>
                <a:latin typeface="Meiryo UI" panose="020B0604030504040204" pitchFamily="50" charset="-128"/>
                <a:ea typeface="Meiryo UI" panose="020B0604030504040204" pitchFamily="50" charset="-128"/>
              </a:rPr>
              <a:t>製品化・</a:t>
            </a:r>
            <a:endParaRPr kumimoji="1" lang="en-US" altLang="ja-JP" sz="700">
              <a:solidFill>
                <a:schemeClr val="tx1">
                  <a:lumMod val="85000"/>
                  <a:lumOff val="15000"/>
                </a:schemeClr>
              </a:solidFill>
              <a:latin typeface="Meiryo UI" panose="020B0604030504040204" pitchFamily="50" charset="-128"/>
              <a:ea typeface="Meiryo UI" panose="020B0604030504040204" pitchFamily="50" charset="-128"/>
            </a:endParaRPr>
          </a:p>
          <a:p>
            <a:pPr algn="ctr"/>
            <a:r>
              <a:rPr kumimoji="1" lang="ja-JP" altLang="en-US" sz="700">
                <a:solidFill>
                  <a:schemeClr val="tx1">
                    <a:lumMod val="85000"/>
                    <a:lumOff val="15000"/>
                  </a:schemeClr>
                </a:solidFill>
                <a:latin typeface="Meiryo UI" panose="020B0604030504040204" pitchFamily="50" charset="-128"/>
                <a:ea typeface="Meiryo UI" panose="020B0604030504040204" pitchFamily="50" charset="-128"/>
              </a:rPr>
              <a:t>プロセス導入</a:t>
            </a:r>
          </a:p>
        </p:txBody>
      </p:sp>
      <p:sp>
        <p:nvSpPr>
          <p:cNvPr id="30" name="矢印: 五方向 29">
            <a:extLst>
              <a:ext uri="{FF2B5EF4-FFF2-40B4-BE49-F238E27FC236}">
                <a16:creationId xmlns:a16="http://schemas.microsoft.com/office/drawing/2014/main" id="{FB3A5F0E-7D9E-5346-1C8C-19234D780388}"/>
              </a:ext>
            </a:extLst>
          </p:cNvPr>
          <p:cNvSpPr/>
          <p:nvPr/>
        </p:nvSpPr>
        <p:spPr>
          <a:xfrm>
            <a:off x="2908734"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会社戦略</a:t>
            </a:r>
          </a:p>
        </p:txBody>
      </p:sp>
    </p:spTree>
    <p:extLst>
      <p:ext uri="{BB962C8B-B14F-4D97-AF65-F5344CB8AC3E}">
        <p14:creationId xmlns:p14="http://schemas.microsoft.com/office/powerpoint/2010/main" val="23001669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2484D0-CCFB-F63D-4AEB-97061F4D9757}"/>
            </a:ext>
          </a:extLst>
        </p:cNvPr>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5504C97D-72C7-06BF-A7D2-27907B5118F5}"/>
              </a:ext>
            </a:extLst>
          </p:cNvPr>
          <p:cNvSpPr>
            <a:spLocks noGrp="1"/>
          </p:cNvSpPr>
          <p:nvPr>
            <p:ph type="ftr" sz="quarter" idx="10"/>
          </p:nvPr>
        </p:nvSpPr>
        <p:spPr/>
        <p:txBody>
          <a:bodyPr/>
          <a:lstStyle/>
          <a:p>
            <a:r>
              <a:rPr kumimoji="1" lang="en-US" altLang="ja-JP">
                <a:latin typeface="Meiryo UI" panose="020B0604030504040204" pitchFamily="50" charset="-128"/>
                <a:ea typeface="Meiryo UI" panose="020B0604030504040204" pitchFamily="50" charset="-128"/>
              </a:rPr>
              <a:t>NEDO</a:t>
            </a:r>
            <a:r>
              <a:rPr kumimoji="1" lang="ja-JP" altLang="en-US">
                <a:latin typeface="Meiryo UI" panose="020B0604030504040204" pitchFamily="50" charset="-128"/>
                <a:ea typeface="Meiryo UI" panose="020B0604030504040204" pitchFamily="50" charset="-128"/>
              </a:rPr>
              <a:t>　大企業調達事業</a:t>
            </a:r>
            <a:r>
              <a:rPr kumimoji="1" lang="en-US" altLang="ja-JP" err="1">
                <a:latin typeface="Meiryo UI" panose="020B0604030504040204" pitchFamily="50" charset="-128"/>
                <a:ea typeface="Meiryo UI" panose="020B0604030504040204" pitchFamily="50" charset="-128"/>
              </a:rPr>
              <a:t>PoP</a:t>
            </a:r>
            <a:r>
              <a:rPr kumimoji="1" lang="ja-JP" altLang="en-US">
                <a:latin typeface="Meiryo UI" panose="020B0604030504040204" pitchFamily="50" charset="-128"/>
                <a:ea typeface="Meiryo UI" panose="020B0604030504040204" pitchFamily="50" charset="-128"/>
              </a:rPr>
              <a:t>フェーズ／</a:t>
            </a:r>
            <a:r>
              <a:rPr kumimoji="1" lang="en-US" altLang="ja-JP" err="1"/>
              <a:t>GX_PoP</a:t>
            </a:r>
            <a:r>
              <a:rPr kumimoji="1" lang="ja-JP" altLang="ja-JP"/>
              <a:t>フェーズ</a:t>
            </a:r>
            <a:r>
              <a:rPr kumimoji="1" lang="ja-JP" altLang="en-US">
                <a:latin typeface="Meiryo UI" panose="020B0604030504040204" pitchFamily="50" charset="-128"/>
                <a:ea typeface="Meiryo UI" panose="020B0604030504040204" pitchFamily="50" charset="-128"/>
              </a:rPr>
              <a:t>　実施計画書</a:t>
            </a:r>
          </a:p>
        </p:txBody>
      </p:sp>
      <p:sp>
        <p:nvSpPr>
          <p:cNvPr id="3" name="スライド番号プレースホルダー 2">
            <a:extLst>
              <a:ext uri="{FF2B5EF4-FFF2-40B4-BE49-F238E27FC236}">
                <a16:creationId xmlns:a16="http://schemas.microsoft.com/office/drawing/2014/main" id="{6DB46D72-C661-9C12-6A42-E2530F643B3F}"/>
              </a:ext>
            </a:extLst>
          </p:cNvPr>
          <p:cNvSpPr>
            <a:spLocks noGrp="1"/>
          </p:cNvSpPr>
          <p:nvPr>
            <p:ph type="sldNum" sz="quarter" idx="11"/>
          </p:nvPr>
        </p:nvSpPr>
        <p:spPr/>
        <p:txBody>
          <a:bodyPr/>
          <a:lstStyle/>
          <a:p>
            <a:fld id="{DD7D37CF-FD62-4E77-99E3-C43766B7946D}" type="slidenum">
              <a:rPr kumimoji="1" lang="ja-JP" altLang="en-US" smtClean="0"/>
              <a:pPr/>
              <a:t>6</a:t>
            </a:fld>
            <a:endParaRPr kumimoji="1" lang="ja-JP" altLang="en-US"/>
          </a:p>
        </p:txBody>
      </p:sp>
      <p:sp>
        <p:nvSpPr>
          <p:cNvPr id="8" name="タイトル 7">
            <a:extLst>
              <a:ext uri="{FF2B5EF4-FFF2-40B4-BE49-F238E27FC236}">
                <a16:creationId xmlns:a16="http://schemas.microsoft.com/office/drawing/2014/main" id="{E6D53845-8036-FCB6-945F-ACB083884A83}"/>
              </a:ext>
            </a:extLst>
          </p:cNvPr>
          <p:cNvSpPr>
            <a:spLocks noGrp="1"/>
          </p:cNvSpPr>
          <p:nvPr>
            <p:ph type="title"/>
          </p:nvPr>
        </p:nvSpPr>
        <p:spPr/>
        <p:txBody>
          <a:bodyPr/>
          <a:lstStyle/>
          <a:p>
            <a:r>
              <a:rPr lang="en-US" altLang="ja-JP"/>
              <a:t>2-2. </a:t>
            </a:r>
            <a:r>
              <a:rPr lang="ja-JP" altLang="en-US"/>
              <a:t>スタートアップの製品・サービス｜概要</a:t>
            </a:r>
          </a:p>
        </p:txBody>
      </p:sp>
      <p:cxnSp>
        <p:nvCxnSpPr>
          <p:cNvPr id="4" name="直線コネクタ 3">
            <a:extLst>
              <a:ext uri="{FF2B5EF4-FFF2-40B4-BE49-F238E27FC236}">
                <a16:creationId xmlns:a16="http://schemas.microsoft.com/office/drawing/2014/main" id="{36F710CF-8014-572E-A2C9-E76AF8F0B2D5}"/>
              </a:ext>
            </a:extLst>
          </p:cNvPr>
          <p:cNvCxnSpPr>
            <a:cxnSpLocks/>
          </p:cNvCxnSpPr>
          <p:nvPr/>
        </p:nvCxnSpPr>
        <p:spPr>
          <a:xfrm>
            <a:off x="263525" y="765175"/>
            <a:ext cx="1166495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6" name="Title 1">
            <a:extLst>
              <a:ext uri="{FF2B5EF4-FFF2-40B4-BE49-F238E27FC236}">
                <a16:creationId xmlns:a16="http://schemas.microsoft.com/office/drawing/2014/main" id="{C12F0299-01C7-8874-FA7B-382CA1B1C3E8}"/>
              </a:ext>
            </a:extLst>
          </p:cNvPr>
          <p:cNvSpPr txBox="1">
            <a:spLocks/>
          </p:cNvSpPr>
          <p:nvPr/>
        </p:nvSpPr>
        <p:spPr>
          <a:xfrm>
            <a:off x="0" y="0"/>
            <a:ext cx="2063552" cy="228925"/>
          </a:xfrm>
          <a:prstGeom prst="rect">
            <a:avLst/>
          </a:prstGeom>
          <a:solidFill>
            <a:schemeClr val="tx1"/>
          </a:solidFill>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en-US" altLang="ja-JP" sz="1400">
                <a:solidFill>
                  <a:schemeClr val="bg1"/>
                </a:solidFill>
              </a:rPr>
              <a:t>2. </a:t>
            </a:r>
            <a:r>
              <a:rPr kumimoji="1" lang="ja-JP" altLang="en-US" sz="1400">
                <a:solidFill>
                  <a:schemeClr val="bg1"/>
                </a:solidFill>
              </a:rPr>
              <a:t>事業概要</a:t>
            </a:r>
          </a:p>
        </p:txBody>
      </p:sp>
      <p:sp>
        <p:nvSpPr>
          <p:cNvPr id="32" name="矢印: 五方向 31">
            <a:extLst>
              <a:ext uri="{FF2B5EF4-FFF2-40B4-BE49-F238E27FC236}">
                <a16:creationId xmlns:a16="http://schemas.microsoft.com/office/drawing/2014/main" id="{111A4614-8DC1-330B-10FE-AEFC747B4968}"/>
              </a:ext>
            </a:extLst>
          </p:cNvPr>
          <p:cNvSpPr/>
          <p:nvPr/>
        </p:nvSpPr>
        <p:spPr>
          <a:xfrm>
            <a:off x="2313309" y="-4281"/>
            <a:ext cx="481125" cy="230400"/>
          </a:xfrm>
          <a:prstGeom prst="homePlate">
            <a:avLst>
              <a:gd name="adj" fmla="val 26188"/>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900" b="1">
                <a:solidFill>
                  <a:srgbClr val="575757"/>
                </a:solidFill>
                <a:latin typeface="Meiryo UI" panose="020B0604030504040204" pitchFamily="50" charset="-128"/>
                <a:ea typeface="Meiryo UI" panose="020B0604030504040204" pitchFamily="50" charset="-128"/>
              </a:rPr>
              <a:t>協業プロセス：</a:t>
            </a:r>
          </a:p>
        </p:txBody>
      </p:sp>
      <p:sp>
        <p:nvSpPr>
          <p:cNvPr id="27" name="正方形/長方形 26">
            <a:extLst>
              <a:ext uri="{FF2B5EF4-FFF2-40B4-BE49-F238E27FC236}">
                <a16:creationId xmlns:a16="http://schemas.microsoft.com/office/drawing/2014/main" id="{165A0E7D-1424-20BC-4B4E-C9B79D1AA845}"/>
              </a:ext>
            </a:extLst>
          </p:cNvPr>
          <p:cNvSpPr/>
          <p:nvPr/>
        </p:nvSpPr>
        <p:spPr>
          <a:xfrm>
            <a:off x="1119452" y="3905442"/>
            <a:ext cx="9601360" cy="2100344"/>
          </a:xfrm>
          <a:prstGeom prst="rect">
            <a:avLst/>
          </a:prstGeom>
          <a:solidFill>
            <a:schemeClr val="tx2">
              <a:lumMod val="20000"/>
              <a:lumOff val="80000"/>
            </a:schemeClr>
          </a:solidFill>
          <a:ln w="12700" cap="rnd" cmpd="sng" algn="ctr">
            <a:solidFill>
              <a:srgbClr val="2F83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400">
                <a:solidFill>
                  <a:srgbClr val="2F83FF"/>
                </a:solidFill>
                <a:latin typeface="Meiryo UI" panose="020B0604030504040204" pitchFamily="50" charset="-128"/>
                <a:ea typeface="Meiryo UI" panose="020B0604030504040204" pitchFamily="50" charset="-128"/>
              </a:rPr>
              <a:t>作成ガイドに記載したルールに則って作成してください</a:t>
            </a:r>
            <a:endParaRPr kumimoji="1" lang="en-US" altLang="ja-JP" sz="2400">
              <a:solidFill>
                <a:srgbClr val="2F83FF"/>
              </a:solidFill>
              <a:latin typeface="Meiryo UI" panose="020B0604030504040204" pitchFamily="50" charset="-128"/>
              <a:ea typeface="Meiryo UI" panose="020B0604030504040204" pitchFamily="50" charset="-128"/>
            </a:endParaRPr>
          </a:p>
          <a:p>
            <a:pPr algn="ctr"/>
            <a:r>
              <a:rPr kumimoji="1" lang="ja-JP" altLang="en-US" sz="2400">
                <a:solidFill>
                  <a:srgbClr val="2F83FF"/>
                </a:solidFill>
                <a:latin typeface="Meiryo UI" panose="020B0604030504040204" pitchFamily="50" charset="-128"/>
                <a:ea typeface="Meiryo UI" panose="020B0604030504040204" pitchFamily="50" charset="-128"/>
              </a:rPr>
              <a:t>箇条書き等で項目を列挙する場合は、番号を振る等、分かりやすくしてください</a:t>
            </a:r>
            <a:endParaRPr kumimoji="1" lang="en-US" altLang="ja-JP" sz="2400">
              <a:solidFill>
                <a:srgbClr val="2F83FF"/>
              </a:solidFill>
              <a:latin typeface="Meiryo UI" panose="020B0604030504040204" pitchFamily="50" charset="-128"/>
              <a:ea typeface="Meiryo UI" panose="020B0604030504040204" pitchFamily="50" charset="-128"/>
            </a:endParaRPr>
          </a:p>
          <a:p>
            <a:pPr algn="ctr"/>
            <a:r>
              <a:rPr kumimoji="1" lang="ja-JP" altLang="en-US" sz="2400">
                <a:solidFill>
                  <a:srgbClr val="2F83FF"/>
                </a:solidFill>
                <a:latin typeface="Meiryo UI" panose="020B0604030504040204" pitchFamily="50" charset="-128"/>
                <a:ea typeface="Meiryo UI" panose="020B0604030504040204" pitchFamily="50" charset="-128"/>
              </a:rPr>
              <a:t>特に、フォントサイズは</a:t>
            </a:r>
            <a:r>
              <a:rPr kumimoji="1" lang="en-US" altLang="ja-JP" sz="2400">
                <a:solidFill>
                  <a:srgbClr val="2F83FF"/>
                </a:solidFill>
                <a:latin typeface="Meiryo UI" panose="020B0604030504040204" pitchFamily="50" charset="-128"/>
                <a:ea typeface="Meiryo UI" panose="020B0604030504040204" pitchFamily="50" charset="-128"/>
              </a:rPr>
              <a:t>11pt</a:t>
            </a:r>
            <a:r>
              <a:rPr kumimoji="1" lang="ja-JP" altLang="en-US" sz="2400">
                <a:solidFill>
                  <a:srgbClr val="2F83FF"/>
                </a:solidFill>
                <a:latin typeface="Meiryo UI" panose="020B0604030504040204" pitchFamily="50" charset="-128"/>
                <a:ea typeface="Meiryo UI" panose="020B0604030504040204" pitchFamily="50" charset="-128"/>
              </a:rPr>
              <a:t>以上を目安に記載してください</a:t>
            </a:r>
          </a:p>
        </p:txBody>
      </p:sp>
      <p:sp>
        <p:nvSpPr>
          <p:cNvPr id="28" name="Title 6">
            <a:extLst>
              <a:ext uri="{FF2B5EF4-FFF2-40B4-BE49-F238E27FC236}">
                <a16:creationId xmlns:a16="http://schemas.microsoft.com/office/drawing/2014/main" id="{7E54A7D7-2212-7DB3-2FE7-61146D6113D6}"/>
              </a:ext>
            </a:extLst>
          </p:cNvPr>
          <p:cNvSpPr txBox="1">
            <a:spLocks/>
          </p:cNvSpPr>
          <p:nvPr/>
        </p:nvSpPr>
        <p:spPr bwMode="blackWhite">
          <a:xfrm>
            <a:off x="263525" y="773418"/>
            <a:ext cx="11652241" cy="576293"/>
          </a:xfrm>
          <a:prstGeom prst="rect">
            <a:avLst/>
          </a:prstGeom>
        </p:spPr>
        <p:txBody>
          <a:bodyPr vert="horz" wrap="square" lIns="72000" tIns="72000" rIns="72000" bIns="72000" rtlCol="0" anchor="t">
            <a:sp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216000" indent="-144000">
              <a:lnSpc>
                <a:spcPct val="100000"/>
              </a:lnSpc>
              <a:spcBef>
                <a:spcPts val="0"/>
              </a:spcBef>
              <a:buFont typeface="Arial" panose="020B0604020202020204" pitchFamily="34" charset="0"/>
              <a:buChar char="•"/>
            </a:pPr>
            <a:r>
              <a:rPr kumimoji="1" lang="ja-JP" altLang="en-US" sz="1400" dirty="0">
                <a:solidFill>
                  <a:srgbClr val="0066FF"/>
                </a:solidFill>
              </a:rPr>
              <a:t>本事業の基盤となる、</a:t>
            </a:r>
            <a:r>
              <a:rPr kumimoji="1" lang="ja-JP" altLang="en-US" sz="1400" b="1" u="sng" dirty="0">
                <a:solidFill>
                  <a:srgbClr val="0066FF"/>
                </a:solidFill>
              </a:rPr>
              <a:t>スタートアップの製品・サービスの概要</a:t>
            </a:r>
            <a:r>
              <a:rPr kumimoji="1" lang="ja-JP" altLang="en-US" sz="1400" dirty="0">
                <a:solidFill>
                  <a:srgbClr val="0066FF"/>
                </a:solidFill>
              </a:rPr>
              <a:t>を分かりやすく記載してください。</a:t>
            </a:r>
            <a:endParaRPr kumimoji="1" lang="en-US" altLang="ja-JP" sz="1400" dirty="0">
              <a:solidFill>
                <a:srgbClr val="0066FF"/>
              </a:solidFill>
            </a:endParaRPr>
          </a:p>
          <a:p>
            <a:pPr marL="216000" indent="-144000">
              <a:lnSpc>
                <a:spcPct val="100000"/>
              </a:lnSpc>
              <a:spcBef>
                <a:spcPts val="0"/>
              </a:spcBef>
              <a:buFont typeface="Arial" panose="020B0604020202020204" pitchFamily="34" charset="0"/>
              <a:buChar char="•"/>
            </a:pPr>
            <a:r>
              <a:rPr kumimoji="1" lang="ja-JP" altLang="en-US" sz="1400" dirty="0">
                <a:solidFill>
                  <a:srgbClr val="0066FF"/>
                </a:solidFill>
              </a:rPr>
              <a:t>概要には、</a:t>
            </a:r>
            <a:r>
              <a:rPr kumimoji="1" lang="ja-JP" altLang="en-US" sz="1400" b="1" u="sng" dirty="0">
                <a:solidFill>
                  <a:srgbClr val="0066FF"/>
                </a:solidFill>
              </a:rPr>
              <a:t>科学技術的根拠に基づく背景等を踏まえ本事業で取り組む研究開発要素</a:t>
            </a:r>
            <a:r>
              <a:rPr kumimoji="1" lang="ja-JP" altLang="en-US" sz="1400" dirty="0">
                <a:solidFill>
                  <a:srgbClr val="0066FF"/>
                </a:solidFill>
              </a:rPr>
              <a:t>が分かるように記載してください。必要に応じて図・表等を挿入してください。</a:t>
            </a:r>
          </a:p>
        </p:txBody>
      </p:sp>
      <p:sp>
        <p:nvSpPr>
          <p:cNvPr id="20" name="Title 1">
            <a:extLst>
              <a:ext uri="{FF2B5EF4-FFF2-40B4-BE49-F238E27FC236}">
                <a16:creationId xmlns:a16="http://schemas.microsoft.com/office/drawing/2014/main" id="{4C854713-ECCB-C6D3-246A-68DAEE0AF5CE}"/>
              </a:ext>
            </a:extLst>
          </p:cNvPr>
          <p:cNvSpPr txBox="1">
            <a:spLocks/>
          </p:cNvSpPr>
          <p:nvPr/>
        </p:nvSpPr>
        <p:spPr>
          <a:xfrm>
            <a:off x="11136922" y="-1626"/>
            <a:ext cx="1055077" cy="230551"/>
          </a:xfrm>
          <a:prstGeom prst="rect">
            <a:avLst/>
          </a:prstGeom>
          <a:solidFill>
            <a:schemeClr val="bg2"/>
          </a:solidFill>
        </p:spPr>
        <p:txBody>
          <a:bodyPr vert="horz" wrap="square" lIns="0" tIns="0" rIns="0" bIns="0" rtlCol="0" anchor="ctr">
            <a:noAutofit/>
          </a:bodyPr>
          <a:lstStyle>
            <a:defPPr>
              <a:defRPr lang="en-US"/>
            </a:defPPr>
            <a:lvl1pPr algn="ctr">
              <a:lnSpc>
                <a:spcPct val="90000"/>
              </a:lnSpc>
              <a:spcBef>
                <a:spcPct val="0"/>
              </a:spcBef>
              <a:buNone/>
              <a:defRPr kumimoji="1" sz="1400">
                <a:solidFill>
                  <a:schemeClr val="bg1"/>
                </a:solidFill>
                <a:latin typeface="Meiryo UI" panose="020B0604030504040204" pitchFamily="50" charset="-128"/>
                <a:ea typeface="Meiryo UI" panose="020B0604030504040204" pitchFamily="50" charset="-128"/>
                <a:cs typeface="+mj-cs"/>
              </a:defRPr>
            </a:lvl1pPr>
          </a:lstStyle>
          <a:p>
            <a:r>
              <a:rPr lang="ja-JP" altLang="en-US"/>
              <a:t>大企業等</a:t>
            </a:r>
          </a:p>
        </p:txBody>
      </p:sp>
      <p:sp>
        <p:nvSpPr>
          <p:cNvPr id="21" name="Title 1">
            <a:extLst>
              <a:ext uri="{FF2B5EF4-FFF2-40B4-BE49-F238E27FC236}">
                <a16:creationId xmlns:a16="http://schemas.microsoft.com/office/drawing/2014/main" id="{8EF45576-CEA9-4246-3FB6-E5B7CBF66AF6}"/>
              </a:ext>
            </a:extLst>
          </p:cNvPr>
          <p:cNvSpPr txBox="1">
            <a:spLocks/>
          </p:cNvSpPr>
          <p:nvPr/>
        </p:nvSpPr>
        <p:spPr>
          <a:xfrm>
            <a:off x="11136922" y="228925"/>
            <a:ext cx="1055077" cy="230551"/>
          </a:xfrm>
          <a:prstGeom prst="rect">
            <a:avLst/>
          </a:prstGeom>
          <a:solidFill>
            <a:srgbClr val="FF0000"/>
          </a:solidFill>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ja-JP" altLang="en-US" sz="1400">
                <a:solidFill>
                  <a:schemeClr val="bg1"/>
                </a:solidFill>
              </a:rPr>
              <a:t>スタートアップ</a:t>
            </a:r>
          </a:p>
        </p:txBody>
      </p:sp>
      <p:sp>
        <p:nvSpPr>
          <p:cNvPr id="5" name="矢印: 五方向 4">
            <a:extLst>
              <a:ext uri="{FF2B5EF4-FFF2-40B4-BE49-F238E27FC236}">
                <a16:creationId xmlns:a16="http://schemas.microsoft.com/office/drawing/2014/main" id="{DF6FE995-D86D-64D8-481A-6B852B276097}"/>
              </a:ext>
            </a:extLst>
          </p:cNvPr>
          <p:cNvSpPr/>
          <p:nvPr/>
        </p:nvSpPr>
        <p:spPr>
          <a:xfrm>
            <a:off x="3420155"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推進体制</a:t>
            </a:r>
          </a:p>
        </p:txBody>
      </p:sp>
      <p:sp>
        <p:nvSpPr>
          <p:cNvPr id="7" name="矢印: 五方向 6">
            <a:extLst>
              <a:ext uri="{FF2B5EF4-FFF2-40B4-BE49-F238E27FC236}">
                <a16:creationId xmlns:a16="http://schemas.microsoft.com/office/drawing/2014/main" id="{6DD6CB69-DBCB-77A5-858F-477E2CC48CE2}"/>
              </a:ext>
            </a:extLst>
          </p:cNvPr>
          <p:cNvSpPr/>
          <p:nvPr/>
        </p:nvSpPr>
        <p:spPr>
          <a:xfrm>
            <a:off x="3931576"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課題特定</a:t>
            </a:r>
          </a:p>
        </p:txBody>
      </p:sp>
      <p:sp>
        <p:nvSpPr>
          <p:cNvPr id="19" name="矢印: 五方向 18">
            <a:extLst>
              <a:ext uri="{FF2B5EF4-FFF2-40B4-BE49-F238E27FC236}">
                <a16:creationId xmlns:a16="http://schemas.microsoft.com/office/drawing/2014/main" id="{09F04F3A-A08F-7F84-5CDE-B9E49C47F328}"/>
              </a:ext>
            </a:extLst>
          </p:cNvPr>
          <p:cNvSpPr/>
          <p:nvPr/>
        </p:nvSpPr>
        <p:spPr>
          <a:xfrm>
            <a:off x="4442997" y="-4281"/>
            <a:ext cx="481125" cy="230400"/>
          </a:xfrm>
          <a:prstGeom prst="homePlate">
            <a:avLst>
              <a:gd name="adj" fmla="val 26188"/>
            </a:avLst>
          </a:prstGeom>
          <a:solidFill>
            <a:srgbClr val="2F8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600">
                <a:solidFill>
                  <a:schemeClr val="bg1"/>
                </a:solidFill>
                <a:latin typeface="Meiryo UI" panose="020B0604030504040204" pitchFamily="50" charset="-128"/>
                <a:ea typeface="Meiryo UI" panose="020B0604030504040204" pitchFamily="50" charset="-128"/>
              </a:rPr>
              <a:t>スタートアップ</a:t>
            </a:r>
            <a:endParaRPr kumimoji="1" lang="en-US" altLang="ja-JP" sz="600">
              <a:solidFill>
                <a:schemeClr val="bg1"/>
              </a:solidFill>
              <a:latin typeface="Meiryo UI" panose="020B0604030504040204" pitchFamily="50" charset="-128"/>
              <a:ea typeface="Meiryo UI" panose="020B0604030504040204" pitchFamily="50" charset="-128"/>
            </a:endParaRPr>
          </a:p>
          <a:p>
            <a:pPr algn="ctr"/>
            <a:r>
              <a:rPr kumimoji="1" lang="ja-JP" altLang="en-US" sz="800">
                <a:solidFill>
                  <a:schemeClr val="bg1"/>
                </a:solidFill>
                <a:latin typeface="Meiryo UI" panose="020B0604030504040204" pitchFamily="50" charset="-128"/>
                <a:ea typeface="Meiryo UI" panose="020B0604030504040204" pitchFamily="50" charset="-128"/>
              </a:rPr>
              <a:t>探索</a:t>
            </a:r>
          </a:p>
        </p:txBody>
      </p:sp>
      <p:sp>
        <p:nvSpPr>
          <p:cNvPr id="22" name="矢印: 五方向 21">
            <a:extLst>
              <a:ext uri="{FF2B5EF4-FFF2-40B4-BE49-F238E27FC236}">
                <a16:creationId xmlns:a16="http://schemas.microsoft.com/office/drawing/2014/main" id="{6F7D300B-8536-FAD0-1489-603EF86CD7C8}"/>
              </a:ext>
            </a:extLst>
          </p:cNvPr>
          <p:cNvSpPr/>
          <p:nvPr/>
        </p:nvSpPr>
        <p:spPr>
          <a:xfrm>
            <a:off x="4954418"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初期購買</a:t>
            </a:r>
            <a:endParaRPr kumimoji="1" lang="en-US" altLang="ja-JP" sz="800">
              <a:solidFill>
                <a:schemeClr val="tx1">
                  <a:lumMod val="85000"/>
                  <a:lumOff val="15000"/>
                </a:schemeClr>
              </a:solidFill>
              <a:latin typeface="Meiryo UI" panose="020B0604030504040204" pitchFamily="50" charset="-128"/>
              <a:ea typeface="Meiryo UI" panose="020B0604030504040204" pitchFamily="50" charset="-128"/>
            </a:endParaRPr>
          </a:p>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・検証</a:t>
            </a:r>
          </a:p>
        </p:txBody>
      </p:sp>
      <p:sp>
        <p:nvSpPr>
          <p:cNvPr id="23" name="矢印: 五方向 22">
            <a:extLst>
              <a:ext uri="{FF2B5EF4-FFF2-40B4-BE49-F238E27FC236}">
                <a16:creationId xmlns:a16="http://schemas.microsoft.com/office/drawing/2014/main" id="{BEEA1D7C-5210-ED22-3B59-C7DAEB0CF4F4}"/>
              </a:ext>
            </a:extLst>
          </p:cNvPr>
          <p:cNvSpPr/>
          <p:nvPr/>
        </p:nvSpPr>
        <p:spPr>
          <a:xfrm>
            <a:off x="6488680"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本格採用</a:t>
            </a:r>
            <a:endParaRPr kumimoji="1" lang="en-US" altLang="ja-JP" sz="800">
              <a:solidFill>
                <a:schemeClr val="tx1">
                  <a:lumMod val="85000"/>
                  <a:lumOff val="15000"/>
                </a:schemeClr>
              </a:solidFill>
              <a:latin typeface="Meiryo UI" panose="020B0604030504040204" pitchFamily="50" charset="-128"/>
              <a:ea typeface="Meiryo UI" panose="020B0604030504040204" pitchFamily="50" charset="-128"/>
            </a:endParaRPr>
          </a:p>
        </p:txBody>
      </p:sp>
      <p:sp>
        <p:nvSpPr>
          <p:cNvPr id="24" name="矢印: 五方向 23">
            <a:extLst>
              <a:ext uri="{FF2B5EF4-FFF2-40B4-BE49-F238E27FC236}">
                <a16:creationId xmlns:a16="http://schemas.microsoft.com/office/drawing/2014/main" id="{F5D3A835-9019-BD6A-E9CC-ADC8B6397FF6}"/>
              </a:ext>
            </a:extLst>
          </p:cNvPr>
          <p:cNvSpPr/>
          <p:nvPr/>
        </p:nvSpPr>
        <p:spPr>
          <a:xfrm>
            <a:off x="5465839" y="-4281"/>
            <a:ext cx="481125" cy="1152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800">
                <a:solidFill>
                  <a:schemeClr val="tx1">
                    <a:lumMod val="85000"/>
                    <a:lumOff val="15000"/>
                  </a:schemeClr>
                </a:solidFill>
                <a:latin typeface="Meiryo UI" panose="020B0604030504040204" pitchFamily="50" charset="-128"/>
                <a:ea typeface="Meiryo UI" panose="020B0604030504040204" pitchFamily="50" charset="-128"/>
              </a:rPr>
              <a:t>PoC</a:t>
            </a:r>
          </a:p>
        </p:txBody>
      </p:sp>
      <p:sp>
        <p:nvSpPr>
          <p:cNvPr id="25" name="矢印: 五方向 24">
            <a:extLst>
              <a:ext uri="{FF2B5EF4-FFF2-40B4-BE49-F238E27FC236}">
                <a16:creationId xmlns:a16="http://schemas.microsoft.com/office/drawing/2014/main" id="{5CD4CCEA-2774-AD19-F095-E1E3A6A66855}"/>
              </a:ext>
            </a:extLst>
          </p:cNvPr>
          <p:cNvSpPr/>
          <p:nvPr/>
        </p:nvSpPr>
        <p:spPr>
          <a:xfrm>
            <a:off x="5465839" y="110919"/>
            <a:ext cx="481125" cy="1152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600">
                <a:solidFill>
                  <a:schemeClr val="tx1">
                    <a:lumMod val="85000"/>
                    <a:lumOff val="15000"/>
                  </a:schemeClr>
                </a:solidFill>
                <a:latin typeface="Meiryo UI" panose="020B0604030504040204" pitchFamily="50" charset="-128"/>
                <a:ea typeface="Meiryo UI" panose="020B0604030504040204" pitchFamily="50" charset="-128"/>
              </a:rPr>
              <a:t>共同研究開発</a:t>
            </a:r>
            <a:endParaRPr kumimoji="1" lang="en-US" altLang="ja-JP" sz="600">
              <a:solidFill>
                <a:schemeClr val="tx1">
                  <a:lumMod val="85000"/>
                  <a:lumOff val="15000"/>
                </a:schemeClr>
              </a:solidFill>
              <a:latin typeface="Meiryo UI" panose="020B0604030504040204" pitchFamily="50" charset="-128"/>
              <a:ea typeface="Meiryo UI" panose="020B0604030504040204" pitchFamily="50" charset="-128"/>
            </a:endParaRPr>
          </a:p>
        </p:txBody>
      </p:sp>
      <p:sp>
        <p:nvSpPr>
          <p:cNvPr id="26" name="矢印: 五方向 25">
            <a:extLst>
              <a:ext uri="{FF2B5EF4-FFF2-40B4-BE49-F238E27FC236}">
                <a16:creationId xmlns:a16="http://schemas.microsoft.com/office/drawing/2014/main" id="{49FF4CBD-F21A-D0F2-8A59-BDD4CE3EEDB3}"/>
              </a:ext>
            </a:extLst>
          </p:cNvPr>
          <p:cNvSpPr/>
          <p:nvPr/>
        </p:nvSpPr>
        <p:spPr>
          <a:xfrm>
            <a:off x="5977260"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700">
                <a:solidFill>
                  <a:schemeClr val="tx1">
                    <a:lumMod val="85000"/>
                    <a:lumOff val="15000"/>
                  </a:schemeClr>
                </a:solidFill>
                <a:latin typeface="Meiryo UI" panose="020B0604030504040204" pitchFamily="50" charset="-128"/>
                <a:ea typeface="Meiryo UI" panose="020B0604030504040204" pitchFamily="50" charset="-128"/>
              </a:rPr>
              <a:t>製品化・</a:t>
            </a:r>
            <a:endParaRPr kumimoji="1" lang="en-US" altLang="ja-JP" sz="700">
              <a:solidFill>
                <a:schemeClr val="tx1">
                  <a:lumMod val="85000"/>
                  <a:lumOff val="15000"/>
                </a:schemeClr>
              </a:solidFill>
              <a:latin typeface="Meiryo UI" panose="020B0604030504040204" pitchFamily="50" charset="-128"/>
              <a:ea typeface="Meiryo UI" panose="020B0604030504040204" pitchFamily="50" charset="-128"/>
            </a:endParaRPr>
          </a:p>
          <a:p>
            <a:pPr algn="ctr"/>
            <a:r>
              <a:rPr kumimoji="1" lang="ja-JP" altLang="en-US" sz="700">
                <a:solidFill>
                  <a:schemeClr val="tx1">
                    <a:lumMod val="85000"/>
                    <a:lumOff val="15000"/>
                  </a:schemeClr>
                </a:solidFill>
                <a:latin typeface="Meiryo UI" panose="020B0604030504040204" pitchFamily="50" charset="-128"/>
                <a:ea typeface="Meiryo UI" panose="020B0604030504040204" pitchFamily="50" charset="-128"/>
              </a:rPr>
              <a:t>プロセス導入</a:t>
            </a:r>
          </a:p>
        </p:txBody>
      </p:sp>
      <p:sp>
        <p:nvSpPr>
          <p:cNvPr id="29" name="矢印: 五方向 28">
            <a:extLst>
              <a:ext uri="{FF2B5EF4-FFF2-40B4-BE49-F238E27FC236}">
                <a16:creationId xmlns:a16="http://schemas.microsoft.com/office/drawing/2014/main" id="{8D1E15B2-148A-FB03-5212-613FD6FCED55}"/>
              </a:ext>
            </a:extLst>
          </p:cNvPr>
          <p:cNvSpPr/>
          <p:nvPr/>
        </p:nvSpPr>
        <p:spPr>
          <a:xfrm>
            <a:off x="2908734"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会社戦略</a:t>
            </a:r>
          </a:p>
        </p:txBody>
      </p:sp>
      <p:sp>
        <p:nvSpPr>
          <p:cNvPr id="30" name="Title 6">
            <a:extLst>
              <a:ext uri="{FF2B5EF4-FFF2-40B4-BE49-F238E27FC236}">
                <a16:creationId xmlns:a16="http://schemas.microsoft.com/office/drawing/2014/main" id="{2D5FCB15-41A7-D65E-250E-DF0E2B3DCFB3}"/>
              </a:ext>
            </a:extLst>
          </p:cNvPr>
          <p:cNvSpPr txBox="1">
            <a:spLocks/>
          </p:cNvSpPr>
          <p:nvPr/>
        </p:nvSpPr>
        <p:spPr bwMode="blackWhite">
          <a:xfrm>
            <a:off x="928802" y="1699260"/>
            <a:ext cx="10067696" cy="585934"/>
          </a:xfrm>
          <a:prstGeom prst="rect">
            <a:avLst/>
          </a:prstGeom>
          <a:noFill/>
        </p:spPr>
        <p:txBody>
          <a:bodyPr vert="horz" wrap="square" lIns="72000" tIns="72000" rIns="72000" bIns="72000" rtlCol="0" anchor="t">
            <a:no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en-US" altLang="ja-JP" sz="1400">
                <a:solidFill>
                  <a:srgbClr val="0066FF"/>
                </a:solidFill>
              </a:rPr>
              <a:t>XXX</a:t>
            </a:r>
          </a:p>
          <a:p>
            <a:r>
              <a:rPr kumimoji="1" lang="en-US" altLang="ja-JP" sz="1400">
                <a:solidFill>
                  <a:srgbClr val="0066FF"/>
                </a:solidFill>
              </a:rPr>
              <a:t>XXX</a:t>
            </a:r>
          </a:p>
          <a:p>
            <a:r>
              <a:rPr kumimoji="1" lang="en-US" altLang="ja-JP" sz="1400">
                <a:solidFill>
                  <a:srgbClr val="0066FF"/>
                </a:solidFill>
              </a:rPr>
              <a:t>XXX</a:t>
            </a:r>
          </a:p>
          <a:p>
            <a:r>
              <a:rPr kumimoji="1" lang="en-US" altLang="ja-JP" sz="1400">
                <a:solidFill>
                  <a:srgbClr val="0066FF"/>
                </a:solidFill>
              </a:rPr>
              <a:t>XXX</a:t>
            </a:r>
          </a:p>
        </p:txBody>
      </p:sp>
    </p:spTree>
    <p:extLst>
      <p:ext uri="{BB962C8B-B14F-4D97-AF65-F5344CB8AC3E}">
        <p14:creationId xmlns:p14="http://schemas.microsoft.com/office/powerpoint/2010/main" val="26027421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B98BD4-64A7-338D-13AC-7F9C84BAE9D9}"/>
            </a:ext>
          </a:extLst>
        </p:cNvPr>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198F7E8B-0702-3F4B-02BB-1B73547B767C}"/>
              </a:ext>
            </a:extLst>
          </p:cNvPr>
          <p:cNvSpPr>
            <a:spLocks noGrp="1"/>
          </p:cNvSpPr>
          <p:nvPr>
            <p:ph type="ftr" sz="quarter" idx="10"/>
          </p:nvPr>
        </p:nvSpPr>
        <p:spPr/>
        <p:txBody>
          <a:bodyPr/>
          <a:lstStyle/>
          <a:p>
            <a:r>
              <a:rPr kumimoji="1" lang="en-US" altLang="ja-JP">
                <a:latin typeface="Meiryo UI" panose="020B0604030504040204" pitchFamily="50" charset="-128"/>
                <a:ea typeface="Meiryo UI" panose="020B0604030504040204" pitchFamily="50" charset="-128"/>
              </a:rPr>
              <a:t>NEDO</a:t>
            </a:r>
            <a:r>
              <a:rPr kumimoji="1" lang="ja-JP" altLang="en-US">
                <a:latin typeface="Meiryo UI" panose="020B0604030504040204" pitchFamily="50" charset="-128"/>
                <a:ea typeface="Meiryo UI" panose="020B0604030504040204" pitchFamily="50" charset="-128"/>
              </a:rPr>
              <a:t>　大企業調達事業</a:t>
            </a:r>
            <a:r>
              <a:rPr kumimoji="1" lang="en-US" altLang="ja-JP" err="1">
                <a:latin typeface="Meiryo UI" panose="020B0604030504040204" pitchFamily="50" charset="-128"/>
                <a:ea typeface="Meiryo UI" panose="020B0604030504040204" pitchFamily="50" charset="-128"/>
              </a:rPr>
              <a:t>PoP</a:t>
            </a:r>
            <a:r>
              <a:rPr kumimoji="1" lang="ja-JP" altLang="en-US">
                <a:latin typeface="Meiryo UI" panose="020B0604030504040204" pitchFamily="50" charset="-128"/>
                <a:ea typeface="Meiryo UI" panose="020B0604030504040204" pitchFamily="50" charset="-128"/>
              </a:rPr>
              <a:t>フェーズ／</a:t>
            </a:r>
            <a:r>
              <a:rPr kumimoji="1" lang="en-US" altLang="ja-JP" err="1"/>
              <a:t>GX_PoP</a:t>
            </a:r>
            <a:r>
              <a:rPr kumimoji="1" lang="ja-JP" altLang="ja-JP"/>
              <a:t>フェーズ</a:t>
            </a:r>
            <a:r>
              <a:rPr kumimoji="1" lang="ja-JP" altLang="en-US">
                <a:latin typeface="Meiryo UI" panose="020B0604030504040204" pitchFamily="50" charset="-128"/>
                <a:ea typeface="Meiryo UI" panose="020B0604030504040204" pitchFamily="50" charset="-128"/>
              </a:rPr>
              <a:t>　実施計画書</a:t>
            </a:r>
          </a:p>
        </p:txBody>
      </p:sp>
      <p:sp>
        <p:nvSpPr>
          <p:cNvPr id="3" name="スライド番号プレースホルダー 2">
            <a:extLst>
              <a:ext uri="{FF2B5EF4-FFF2-40B4-BE49-F238E27FC236}">
                <a16:creationId xmlns:a16="http://schemas.microsoft.com/office/drawing/2014/main" id="{3A4BC682-1CE7-4183-564C-28CD5063306C}"/>
              </a:ext>
            </a:extLst>
          </p:cNvPr>
          <p:cNvSpPr>
            <a:spLocks noGrp="1"/>
          </p:cNvSpPr>
          <p:nvPr>
            <p:ph type="sldNum" sz="quarter" idx="11"/>
          </p:nvPr>
        </p:nvSpPr>
        <p:spPr/>
        <p:txBody>
          <a:bodyPr/>
          <a:lstStyle/>
          <a:p>
            <a:fld id="{DD7D37CF-FD62-4E77-99E3-C43766B7946D}" type="slidenum">
              <a:rPr kumimoji="1" lang="ja-JP" altLang="en-US" smtClean="0"/>
              <a:pPr/>
              <a:t>7</a:t>
            </a:fld>
            <a:endParaRPr kumimoji="1" lang="ja-JP" altLang="en-US"/>
          </a:p>
        </p:txBody>
      </p:sp>
      <p:sp>
        <p:nvSpPr>
          <p:cNvPr id="8" name="タイトル 7">
            <a:extLst>
              <a:ext uri="{FF2B5EF4-FFF2-40B4-BE49-F238E27FC236}">
                <a16:creationId xmlns:a16="http://schemas.microsoft.com/office/drawing/2014/main" id="{00DC789E-ABF5-E654-2EC2-499DD8C965BD}"/>
              </a:ext>
            </a:extLst>
          </p:cNvPr>
          <p:cNvSpPr>
            <a:spLocks noGrp="1"/>
          </p:cNvSpPr>
          <p:nvPr>
            <p:ph type="title"/>
          </p:nvPr>
        </p:nvSpPr>
        <p:spPr/>
        <p:txBody>
          <a:bodyPr/>
          <a:lstStyle/>
          <a:p>
            <a:r>
              <a:rPr lang="en-US" altLang="ja-JP"/>
              <a:t>2-2. </a:t>
            </a:r>
            <a:r>
              <a:rPr lang="ja-JP" altLang="en-US"/>
              <a:t>スタートアップの製品・サービス｜優位性・有用性</a:t>
            </a:r>
          </a:p>
        </p:txBody>
      </p:sp>
      <p:cxnSp>
        <p:nvCxnSpPr>
          <p:cNvPr id="4" name="直線コネクタ 3">
            <a:extLst>
              <a:ext uri="{FF2B5EF4-FFF2-40B4-BE49-F238E27FC236}">
                <a16:creationId xmlns:a16="http://schemas.microsoft.com/office/drawing/2014/main" id="{7D12DB84-D7D3-D98E-60E2-771ADEA50055}"/>
              </a:ext>
            </a:extLst>
          </p:cNvPr>
          <p:cNvCxnSpPr>
            <a:cxnSpLocks/>
          </p:cNvCxnSpPr>
          <p:nvPr/>
        </p:nvCxnSpPr>
        <p:spPr>
          <a:xfrm>
            <a:off x="263525" y="765175"/>
            <a:ext cx="1166495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6" name="Title 1">
            <a:extLst>
              <a:ext uri="{FF2B5EF4-FFF2-40B4-BE49-F238E27FC236}">
                <a16:creationId xmlns:a16="http://schemas.microsoft.com/office/drawing/2014/main" id="{F11881ED-C314-6529-2766-942CF508209C}"/>
              </a:ext>
            </a:extLst>
          </p:cNvPr>
          <p:cNvSpPr txBox="1">
            <a:spLocks/>
          </p:cNvSpPr>
          <p:nvPr/>
        </p:nvSpPr>
        <p:spPr>
          <a:xfrm>
            <a:off x="0" y="0"/>
            <a:ext cx="2063552" cy="228925"/>
          </a:xfrm>
          <a:prstGeom prst="rect">
            <a:avLst/>
          </a:prstGeom>
          <a:solidFill>
            <a:schemeClr val="tx1"/>
          </a:solidFill>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en-US" altLang="ja-JP" sz="1400">
                <a:solidFill>
                  <a:schemeClr val="bg1"/>
                </a:solidFill>
              </a:rPr>
              <a:t>2. </a:t>
            </a:r>
            <a:r>
              <a:rPr kumimoji="1" lang="ja-JP" altLang="en-US" sz="1400">
                <a:solidFill>
                  <a:schemeClr val="bg1"/>
                </a:solidFill>
              </a:rPr>
              <a:t>事業概要</a:t>
            </a:r>
          </a:p>
        </p:txBody>
      </p:sp>
      <p:sp>
        <p:nvSpPr>
          <p:cNvPr id="21" name="矢印: 五方向 20">
            <a:extLst>
              <a:ext uri="{FF2B5EF4-FFF2-40B4-BE49-F238E27FC236}">
                <a16:creationId xmlns:a16="http://schemas.microsoft.com/office/drawing/2014/main" id="{9CD498EF-443D-8C7C-7EC6-610EC1A97C2F}"/>
              </a:ext>
            </a:extLst>
          </p:cNvPr>
          <p:cNvSpPr/>
          <p:nvPr/>
        </p:nvSpPr>
        <p:spPr>
          <a:xfrm>
            <a:off x="2313309" y="-4281"/>
            <a:ext cx="481125" cy="230400"/>
          </a:xfrm>
          <a:prstGeom prst="homePlate">
            <a:avLst>
              <a:gd name="adj" fmla="val 26188"/>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900" b="1">
                <a:solidFill>
                  <a:srgbClr val="575757"/>
                </a:solidFill>
                <a:latin typeface="Meiryo UI" panose="020B0604030504040204" pitchFamily="50" charset="-128"/>
                <a:ea typeface="Meiryo UI" panose="020B0604030504040204" pitchFamily="50" charset="-128"/>
              </a:rPr>
              <a:t>協業プロセス：</a:t>
            </a:r>
          </a:p>
        </p:txBody>
      </p:sp>
      <p:sp>
        <p:nvSpPr>
          <p:cNvPr id="17" name="正方形/長方形 16">
            <a:extLst>
              <a:ext uri="{FF2B5EF4-FFF2-40B4-BE49-F238E27FC236}">
                <a16:creationId xmlns:a16="http://schemas.microsoft.com/office/drawing/2014/main" id="{A61F0B86-2745-B589-EF68-63F71878A52F}"/>
              </a:ext>
            </a:extLst>
          </p:cNvPr>
          <p:cNvSpPr/>
          <p:nvPr/>
        </p:nvSpPr>
        <p:spPr>
          <a:xfrm>
            <a:off x="1119452" y="3905442"/>
            <a:ext cx="9601360" cy="2100344"/>
          </a:xfrm>
          <a:prstGeom prst="rect">
            <a:avLst/>
          </a:prstGeom>
          <a:solidFill>
            <a:schemeClr val="tx2">
              <a:lumMod val="20000"/>
              <a:lumOff val="80000"/>
            </a:schemeClr>
          </a:solidFill>
          <a:ln w="12700" cap="rnd" cmpd="sng" algn="ctr">
            <a:solidFill>
              <a:srgbClr val="2F83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400">
                <a:solidFill>
                  <a:srgbClr val="2F83FF"/>
                </a:solidFill>
                <a:latin typeface="Meiryo UI" panose="020B0604030504040204" pitchFamily="50" charset="-128"/>
                <a:ea typeface="Meiryo UI" panose="020B0604030504040204" pitchFamily="50" charset="-128"/>
              </a:rPr>
              <a:t>作成ガイドに記載したルールに則って作成してください</a:t>
            </a:r>
            <a:endParaRPr kumimoji="1" lang="en-US" altLang="ja-JP" sz="2400">
              <a:solidFill>
                <a:srgbClr val="2F83FF"/>
              </a:solidFill>
              <a:latin typeface="Meiryo UI" panose="020B0604030504040204" pitchFamily="50" charset="-128"/>
              <a:ea typeface="Meiryo UI" panose="020B0604030504040204" pitchFamily="50" charset="-128"/>
            </a:endParaRPr>
          </a:p>
          <a:p>
            <a:pPr algn="ctr"/>
            <a:r>
              <a:rPr kumimoji="1" lang="ja-JP" altLang="en-US" sz="2400">
                <a:solidFill>
                  <a:srgbClr val="2F83FF"/>
                </a:solidFill>
                <a:latin typeface="Meiryo UI" panose="020B0604030504040204" pitchFamily="50" charset="-128"/>
                <a:ea typeface="Meiryo UI" panose="020B0604030504040204" pitchFamily="50" charset="-128"/>
              </a:rPr>
              <a:t>箇条書き等で項目を列挙する場合は、番号を振る等、分かりやすくしてください</a:t>
            </a:r>
            <a:endParaRPr kumimoji="1" lang="en-US" altLang="ja-JP" sz="2400">
              <a:solidFill>
                <a:srgbClr val="2F83FF"/>
              </a:solidFill>
              <a:latin typeface="Meiryo UI" panose="020B0604030504040204" pitchFamily="50" charset="-128"/>
              <a:ea typeface="Meiryo UI" panose="020B0604030504040204" pitchFamily="50" charset="-128"/>
            </a:endParaRPr>
          </a:p>
          <a:p>
            <a:pPr algn="ctr"/>
            <a:r>
              <a:rPr kumimoji="1" lang="ja-JP" altLang="en-US" sz="2400">
                <a:solidFill>
                  <a:srgbClr val="2F83FF"/>
                </a:solidFill>
                <a:latin typeface="Meiryo UI" panose="020B0604030504040204" pitchFamily="50" charset="-128"/>
                <a:ea typeface="Meiryo UI" panose="020B0604030504040204" pitchFamily="50" charset="-128"/>
              </a:rPr>
              <a:t>特に、フォントサイズは</a:t>
            </a:r>
            <a:r>
              <a:rPr kumimoji="1" lang="en-US" altLang="ja-JP" sz="2400">
                <a:solidFill>
                  <a:srgbClr val="2F83FF"/>
                </a:solidFill>
                <a:latin typeface="Meiryo UI" panose="020B0604030504040204" pitchFamily="50" charset="-128"/>
                <a:ea typeface="Meiryo UI" panose="020B0604030504040204" pitchFamily="50" charset="-128"/>
              </a:rPr>
              <a:t>11pt</a:t>
            </a:r>
            <a:r>
              <a:rPr kumimoji="1" lang="ja-JP" altLang="en-US" sz="2400">
                <a:solidFill>
                  <a:srgbClr val="2F83FF"/>
                </a:solidFill>
                <a:latin typeface="Meiryo UI" panose="020B0604030504040204" pitchFamily="50" charset="-128"/>
                <a:ea typeface="Meiryo UI" panose="020B0604030504040204" pitchFamily="50" charset="-128"/>
              </a:rPr>
              <a:t>以上を目安に記載してください</a:t>
            </a:r>
          </a:p>
        </p:txBody>
      </p:sp>
      <p:sp>
        <p:nvSpPr>
          <p:cNvPr id="18" name="Title 6">
            <a:extLst>
              <a:ext uri="{FF2B5EF4-FFF2-40B4-BE49-F238E27FC236}">
                <a16:creationId xmlns:a16="http://schemas.microsoft.com/office/drawing/2014/main" id="{74DA7675-7CDA-DE1D-881B-DDAACE5D7C64}"/>
              </a:ext>
            </a:extLst>
          </p:cNvPr>
          <p:cNvSpPr txBox="1">
            <a:spLocks/>
          </p:cNvSpPr>
          <p:nvPr/>
        </p:nvSpPr>
        <p:spPr bwMode="blackWhite">
          <a:xfrm>
            <a:off x="263525" y="773418"/>
            <a:ext cx="11652241" cy="576293"/>
          </a:xfrm>
          <a:prstGeom prst="rect">
            <a:avLst/>
          </a:prstGeom>
        </p:spPr>
        <p:txBody>
          <a:bodyPr vert="horz" wrap="square" lIns="72000" tIns="72000" rIns="72000" bIns="72000" rtlCol="0" anchor="t">
            <a:sp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216000" indent="-144000">
              <a:lnSpc>
                <a:spcPct val="100000"/>
              </a:lnSpc>
              <a:spcBef>
                <a:spcPts val="0"/>
              </a:spcBef>
              <a:buFont typeface="Arial" panose="020B0604020202020204" pitchFamily="34" charset="0"/>
              <a:buChar char="•"/>
            </a:pPr>
            <a:r>
              <a:rPr kumimoji="1" lang="ja-JP" altLang="en-US" sz="1400">
                <a:solidFill>
                  <a:srgbClr val="0066FF"/>
                </a:solidFill>
              </a:rPr>
              <a:t>本事業の基盤となる、</a:t>
            </a:r>
            <a:r>
              <a:rPr kumimoji="1" lang="ja-JP" altLang="en-US" sz="1400" b="1" u="sng">
                <a:solidFill>
                  <a:srgbClr val="0066FF"/>
                </a:solidFill>
              </a:rPr>
              <a:t>スタートアップの製品・サービスの優位性・有用性</a:t>
            </a:r>
            <a:r>
              <a:rPr kumimoji="1" lang="ja-JP" altLang="en-US" sz="1400">
                <a:solidFill>
                  <a:srgbClr val="0066FF"/>
                </a:solidFill>
              </a:rPr>
              <a:t>（競合と比較して優れていること）が分かるように説明してください。必要に応じて図・表等を挿入してください。</a:t>
            </a:r>
          </a:p>
        </p:txBody>
      </p:sp>
      <p:sp>
        <p:nvSpPr>
          <p:cNvPr id="11" name="Title 1">
            <a:extLst>
              <a:ext uri="{FF2B5EF4-FFF2-40B4-BE49-F238E27FC236}">
                <a16:creationId xmlns:a16="http://schemas.microsoft.com/office/drawing/2014/main" id="{B476A7FA-44F9-11B5-1687-27E9298CCA3D}"/>
              </a:ext>
            </a:extLst>
          </p:cNvPr>
          <p:cNvSpPr txBox="1">
            <a:spLocks/>
          </p:cNvSpPr>
          <p:nvPr/>
        </p:nvSpPr>
        <p:spPr>
          <a:xfrm>
            <a:off x="11136922" y="-1626"/>
            <a:ext cx="1055077" cy="230551"/>
          </a:xfrm>
          <a:prstGeom prst="rect">
            <a:avLst/>
          </a:prstGeom>
          <a:solidFill>
            <a:schemeClr val="bg2"/>
          </a:solidFill>
        </p:spPr>
        <p:txBody>
          <a:bodyPr vert="horz" wrap="square" lIns="0" tIns="0" rIns="0" bIns="0" rtlCol="0" anchor="ctr">
            <a:noAutofit/>
          </a:bodyPr>
          <a:lstStyle>
            <a:defPPr>
              <a:defRPr lang="en-US"/>
            </a:defPPr>
            <a:lvl1pPr algn="ctr">
              <a:lnSpc>
                <a:spcPct val="90000"/>
              </a:lnSpc>
              <a:spcBef>
                <a:spcPct val="0"/>
              </a:spcBef>
              <a:buNone/>
              <a:defRPr kumimoji="1" sz="1400">
                <a:solidFill>
                  <a:schemeClr val="bg1"/>
                </a:solidFill>
                <a:latin typeface="Meiryo UI" panose="020B0604030504040204" pitchFamily="50" charset="-128"/>
                <a:ea typeface="Meiryo UI" panose="020B0604030504040204" pitchFamily="50" charset="-128"/>
                <a:cs typeface="+mj-cs"/>
              </a:defRPr>
            </a:lvl1pPr>
          </a:lstStyle>
          <a:p>
            <a:r>
              <a:rPr lang="ja-JP" altLang="en-US"/>
              <a:t>大企業等</a:t>
            </a:r>
          </a:p>
        </p:txBody>
      </p:sp>
      <p:sp>
        <p:nvSpPr>
          <p:cNvPr id="12" name="Title 1">
            <a:extLst>
              <a:ext uri="{FF2B5EF4-FFF2-40B4-BE49-F238E27FC236}">
                <a16:creationId xmlns:a16="http://schemas.microsoft.com/office/drawing/2014/main" id="{B8A83047-751A-20BE-3B9A-5B735869C0A0}"/>
              </a:ext>
            </a:extLst>
          </p:cNvPr>
          <p:cNvSpPr txBox="1">
            <a:spLocks/>
          </p:cNvSpPr>
          <p:nvPr/>
        </p:nvSpPr>
        <p:spPr>
          <a:xfrm>
            <a:off x="11136922" y="228925"/>
            <a:ext cx="1055077" cy="230551"/>
          </a:xfrm>
          <a:prstGeom prst="rect">
            <a:avLst/>
          </a:prstGeom>
          <a:solidFill>
            <a:srgbClr val="FF0000"/>
          </a:solidFill>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ja-JP" altLang="en-US" sz="1400">
                <a:solidFill>
                  <a:schemeClr val="bg1"/>
                </a:solidFill>
              </a:rPr>
              <a:t>スタートアップ</a:t>
            </a:r>
          </a:p>
        </p:txBody>
      </p:sp>
      <p:sp>
        <p:nvSpPr>
          <p:cNvPr id="5" name="矢印: 五方向 4">
            <a:extLst>
              <a:ext uri="{FF2B5EF4-FFF2-40B4-BE49-F238E27FC236}">
                <a16:creationId xmlns:a16="http://schemas.microsoft.com/office/drawing/2014/main" id="{CB717A34-9FCF-1722-4AC0-E8FC9793826B}"/>
              </a:ext>
            </a:extLst>
          </p:cNvPr>
          <p:cNvSpPr/>
          <p:nvPr/>
        </p:nvSpPr>
        <p:spPr>
          <a:xfrm>
            <a:off x="3420155"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推進体制</a:t>
            </a:r>
          </a:p>
        </p:txBody>
      </p:sp>
      <p:sp>
        <p:nvSpPr>
          <p:cNvPr id="10" name="矢印: 五方向 9">
            <a:extLst>
              <a:ext uri="{FF2B5EF4-FFF2-40B4-BE49-F238E27FC236}">
                <a16:creationId xmlns:a16="http://schemas.microsoft.com/office/drawing/2014/main" id="{94277AE2-B2FB-8939-6B64-894C5F7ED4BC}"/>
              </a:ext>
            </a:extLst>
          </p:cNvPr>
          <p:cNvSpPr/>
          <p:nvPr/>
        </p:nvSpPr>
        <p:spPr>
          <a:xfrm>
            <a:off x="3931576"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課題特定</a:t>
            </a:r>
          </a:p>
        </p:txBody>
      </p:sp>
      <p:sp>
        <p:nvSpPr>
          <p:cNvPr id="14" name="矢印: 五方向 13">
            <a:extLst>
              <a:ext uri="{FF2B5EF4-FFF2-40B4-BE49-F238E27FC236}">
                <a16:creationId xmlns:a16="http://schemas.microsoft.com/office/drawing/2014/main" id="{8B71BAC8-2C5C-9AFC-B9C2-5A4AAB4F79F4}"/>
              </a:ext>
            </a:extLst>
          </p:cNvPr>
          <p:cNvSpPr/>
          <p:nvPr/>
        </p:nvSpPr>
        <p:spPr>
          <a:xfrm>
            <a:off x="4954418"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初期購買</a:t>
            </a:r>
            <a:endParaRPr kumimoji="1" lang="en-US" altLang="ja-JP" sz="800">
              <a:solidFill>
                <a:schemeClr val="tx1">
                  <a:lumMod val="85000"/>
                  <a:lumOff val="15000"/>
                </a:schemeClr>
              </a:solidFill>
              <a:latin typeface="Meiryo UI" panose="020B0604030504040204" pitchFamily="50" charset="-128"/>
              <a:ea typeface="Meiryo UI" panose="020B0604030504040204" pitchFamily="50" charset="-128"/>
            </a:endParaRPr>
          </a:p>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・検証</a:t>
            </a:r>
          </a:p>
        </p:txBody>
      </p:sp>
      <p:sp>
        <p:nvSpPr>
          <p:cNvPr id="15" name="矢印: 五方向 14">
            <a:extLst>
              <a:ext uri="{FF2B5EF4-FFF2-40B4-BE49-F238E27FC236}">
                <a16:creationId xmlns:a16="http://schemas.microsoft.com/office/drawing/2014/main" id="{606DC2A4-8613-E271-0371-1D6ACC1C4373}"/>
              </a:ext>
            </a:extLst>
          </p:cNvPr>
          <p:cNvSpPr/>
          <p:nvPr/>
        </p:nvSpPr>
        <p:spPr>
          <a:xfrm>
            <a:off x="6488680"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本格採用</a:t>
            </a:r>
            <a:endParaRPr kumimoji="1" lang="en-US" altLang="ja-JP" sz="800">
              <a:solidFill>
                <a:schemeClr val="tx1">
                  <a:lumMod val="85000"/>
                  <a:lumOff val="15000"/>
                </a:schemeClr>
              </a:solidFill>
              <a:latin typeface="Meiryo UI" panose="020B0604030504040204" pitchFamily="50" charset="-128"/>
              <a:ea typeface="Meiryo UI" panose="020B0604030504040204" pitchFamily="50" charset="-128"/>
            </a:endParaRPr>
          </a:p>
        </p:txBody>
      </p:sp>
      <p:sp>
        <p:nvSpPr>
          <p:cNvPr id="16" name="矢印: 五方向 15">
            <a:extLst>
              <a:ext uri="{FF2B5EF4-FFF2-40B4-BE49-F238E27FC236}">
                <a16:creationId xmlns:a16="http://schemas.microsoft.com/office/drawing/2014/main" id="{93A88A43-7C4A-252A-547C-057A7960A018}"/>
              </a:ext>
            </a:extLst>
          </p:cNvPr>
          <p:cNvSpPr/>
          <p:nvPr/>
        </p:nvSpPr>
        <p:spPr>
          <a:xfrm>
            <a:off x="5465839" y="-4281"/>
            <a:ext cx="481125" cy="1152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800">
                <a:solidFill>
                  <a:schemeClr val="tx1">
                    <a:lumMod val="85000"/>
                    <a:lumOff val="15000"/>
                  </a:schemeClr>
                </a:solidFill>
                <a:latin typeface="Meiryo UI" panose="020B0604030504040204" pitchFamily="50" charset="-128"/>
                <a:ea typeface="Meiryo UI" panose="020B0604030504040204" pitchFamily="50" charset="-128"/>
              </a:rPr>
              <a:t>PoC</a:t>
            </a:r>
          </a:p>
        </p:txBody>
      </p:sp>
      <p:sp>
        <p:nvSpPr>
          <p:cNvPr id="19" name="矢印: 五方向 18">
            <a:extLst>
              <a:ext uri="{FF2B5EF4-FFF2-40B4-BE49-F238E27FC236}">
                <a16:creationId xmlns:a16="http://schemas.microsoft.com/office/drawing/2014/main" id="{AD361183-DDEA-775B-8A85-C472207FA9F5}"/>
              </a:ext>
            </a:extLst>
          </p:cNvPr>
          <p:cNvSpPr/>
          <p:nvPr/>
        </p:nvSpPr>
        <p:spPr>
          <a:xfrm>
            <a:off x="5465839" y="110919"/>
            <a:ext cx="481125" cy="1152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600">
                <a:solidFill>
                  <a:schemeClr val="tx1">
                    <a:lumMod val="85000"/>
                    <a:lumOff val="15000"/>
                  </a:schemeClr>
                </a:solidFill>
                <a:latin typeface="Meiryo UI" panose="020B0604030504040204" pitchFamily="50" charset="-128"/>
                <a:ea typeface="Meiryo UI" panose="020B0604030504040204" pitchFamily="50" charset="-128"/>
              </a:rPr>
              <a:t>共同研究開発</a:t>
            </a:r>
            <a:endParaRPr kumimoji="1" lang="en-US" altLang="ja-JP" sz="600">
              <a:solidFill>
                <a:schemeClr val="tx1">
                  <a:lumMod val="85000"/>
                  <a:lumOff val="15000"/>
                </a:schemeClr>
              </a:solidFill>
              <a:latin typeface="Meiryo UI" panose="020B0604030504040204" pitchFamily="50" charset="-128"/>
              <a:ea typeface="Meiryo UI" panose="020B0604030504040204" pitchFamily="50" charset="-128"/>
            </a:endParaRPr>
          </a:p>
        </p:txBody>
      </p:sp>
      <p:sp>
        <p:nvSpPr>
          <p:cNvPr id="20" name="矢印: 五方向 19">
            <a:extLst>
              <a:ext uri="{FF2B5EF4-FFF2-40B4-BE49-F238E27FC236}">
                <a16:creationId xmlns:a16="http://schemas.microsoft.com/office/drawing/2014/main" id="{50C17409-54F0-D338-FAC8-D2DDE49BABCC}"/>
              </a:ext>
            </a:extLst>
          </p:cNvPr>
          <p:cNvSpPr/>
          <p:nvPr/>
        </p:nvSpPr>
        <p:spPr>
          <a:xfrm>
            <a:off x="5977260"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700">
                <a:solidFill>
                  <a:schemeClr val="tx1">
                    <a:lumMod val="85000"/>
                    <a:lumOff val="15000"/>
                  </a:schemeClr>
                </a:solidFill>
                <a:latin typeface="Meiryo UI" panose="020B0604030504040204" pitchFamily="50" charset="-128"/>
                <a:ea typeface="Meiryo UI" panose="020B0604030504040204" pitchFamily="50" charset="-128"/>
              </a:rPr>
              <a:t>製品化・</a:t>
            </a:r>
            <a:endParaRPr kumimoji="1" lang="en-US" altLang="ja-JP" sz="700">
              <a:solidFill>
                <a:schemeClr val="tx1">
                  <a:lumMod val="85000"/>
                  <a:lumOff val="15000"/>
                </a:schemeClr>
              </a:solidFill>
              <a:latin typeface="Meiryo UI" panose="020B0604030504040204" pitchFamily="50" charset="-128"/>
              <a:ea typeface="Meiryo UI" panose="020B0604030504040204" pitchFamily="50" charset="-128"/>
            </a:endParaRPr>
          </a:p>
          <a:p>
            <a:pPr algn="ctr"/>
            <a:r>
              <a:rPr kumimoji="1" lang="ja-JP" altLang="en-US" sz="700">
                <a:solidFill>
                  <a:schemeClr val="tx1">
                    <a:lumMod val="85000"/>
                    <a:lumOff val="15000"/>
                  </a:schemeClr>
                </a:solidFill>
                <a:latin typeface="Meiryo UI" panose="020B0604030504040204" pitchFamily="50" charset="-128"/>
                <a:ea typeface="Meiryo UI" panose="020B0604030504040204" pitchFamily="50" charset="-128"/>
              </a:rPr>
              <a:t>プロセス導入</a:t>
            </a:r>
          </a:p>
        </p:txBody>
      </p:sp>
      <p:sp>
        <p:nvSpPr>
          <p:cNvPr id="30" name="矢印: 五方向 29">
            <a:extLst>
              <a:ext uri="{FF2B5EF4-FFF2-40B4-BE49-F238E27FC236}">
                <a16:creationId xmlns:a16="http://schemas.microsoft.com/office/drawing/2014/main" id="{4F9529F3-BF8C-527A-E3F5-340F8E333872}"/>
              </a:ext>
            </a:extLst>
          </p:cNvPr>
          <p:cNvSpPr/>
          <p:nvPr/>
        </p:nvSpPr>
        <p:spPr>
          <a:xfrm>
            <a:off x="2908734"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会社戦略</a:t>
            </a:r>
          </a:p>
        </p:txBody>
      </p:sp>
      <p:sp>
        <p:nvSpPr>
          <p:cNvPr id="31" name="矢印: 五方向 30">
            <a:extLst>
              <a:ext uri="{FF2B5EF4-FFF2-40B4-BE49-F238E27FC236}">
                <a16:creationId xmlns:a16="http://schemas.microsoft.com/office/drawing/2014/main" id="{3FB65B22-62C4-301B-26D2-75CC645761AC}"/>
              </a:ext>
            </a:extLst>
          </p:cNvPr>
          <p:cNvSpPr/>
          <p:nvPr/>
        </p:nvSpPr>
        <p:spPr>
          <a:xfrm>
            <a:off x="4442997" y="-4281"/>
            <a:ext cx="481125" cy="230400"/>
          </a:xfrm>
          <a:prstGeom prst="homePlate">
            <a:avLst>
              <a:gd name="adj" fmla="val 26188"/>
            </a:avLst>
          </a:prstGeom>
          <a:solidFill>
            <a:srgbClr val="2F8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600">
                <a:solidFill>
                  <a:schemeClr val="bg1"/>
                </a:solidFill>
                <a:latin typeface="Meiryo UI" panose="020B0604030504040204" pitchFamily="50" charset="-128"/>
                <a:ea typeface="Meiryo UI" panose="020B0604030504040204" pitchFamily="50" charset="-128"/>
              </a:rPr>
              <a:t>スタートアップ</a:t>
            </a:r>
            <a:endParaRPr kumimoji="1" lang="en-US" altLang="ja-JP" sz="600">
              <a:solidFill>
                <a:schemeClr val="bg1"/>
              </a:solidFill>
              <a:latin typeface="Meiryo UI" panose="020B0604030504040204" pitchFamily="50" charset="-128"/>
              <a:ea typeface="Meiryo UI" panose="020B0604030504040204" pitchFamily="50" charset="-128"/>
            </a:endParaRPr>
          </a:p>
          <a:p>
            <a:pPr algn="ctr"/>
            <a:r>
              <a:rPr kumimoji="1" lang="ja-JP" altLang="en-US" sz="800">
                <a:solidFill>
                  <a:schemeClr val="bg1"/>
                </a:solidFill>
                <a:latin typeface="Meiryo UI" panose="020B0604030504040204" pitchFamily="50" charset="-128"/>
                <a:ea typeface="Meiryo UI" panose="020B0604030504040204" pitchFamily="50" charset="-128"/>
              </a:rPr>
              <a:t>探索</a:t>
            </a:r>
          </a:p>
        </p:txBody>
      </p:sp>
      <p:sp>
        <p:nvSpPr>
          <p:cNvPr id="32" name="Title 6">
            <a:extLst>
              <a:ext uri="{FF2B5EF4-FFF2-40B4-BE49-F238E27FC236}">
                <a16:creationId xmlns:a16="http://schemas.microsoft.com/office/drawing/2014/main" id="{91D00E96-8659-B821-50C6-3E73755454F3}"/>
              </a:ext>
            </a:extLst>
          </p:cNvPr>
          <p:cNvSpPr txBox="1">
            <a:spLocks/>
          </p:cNvSpPr>
          <p:nvPr/>
        </p:nvSpPr>
        <p:spPr bwMode="blackWhite">
          <a:xfrm>
            <a:off x="928802" y="1699260"/>
            <a:ext cx="10067696" cy="585934"/>
          </a:xfrm>
          <a:prstGeom prst="rect">
            <a:avLst/>
          </a:prstGeom>
          <a:noFill/>
        </p:spPr>
        <p:txBody>
          <a:bodyPr vert="horz" wrap="square" lIns="72000" tIns="72000" rIns="72000" bIns="72000" rtlCol="0" anchor="t">
            <a:no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en-US" altLang="ja-JP" sz="1400">
                <a:solidFill>
                  <a:srgbClr val="0066FF"/>
                </a:solidFill>
              </a:rPr>
              <a:t>XXX</a:t>
            </a:r>
          </a:p>
          <a:p>
            <a:r>
              <a:rPr kumimoji="1" lang="en-US" altLang="ja-JP" sz="1400">
                <a:solidFill>
                  <a:srgbClr val="0066FF"/>
                </a:solidFill>
              </a:rPr>
              <a:t>XXX</a:t>
            </a:r>
          </a:p>
          <a:p>
            <a:r>
              <a:rPr kumimoji="1" lang="en-US" altLang="ja-JP" sz="1400">
                <a:solidFill>
                  <a:srgbClr val="0066FF"/>
                </a:solidFill>
              </a:rPr>
              <a:t>XXX</a:t>
            </a:r>
          </a:p>
          <a:p>
            <a:r>
              <a:rPr kumimoji="1" lang="en-US" altLang="ja-JP" sz="1400">
                <a:solidFill>
                  <a:srgbClr val="0066FF"/>
                </a:solidFill>
              </a:rPr>
              <a:t>XXX</a:t>
            </a:r>
          </a:p>
        </p:txBody>
      </p:sp>
    </p:spTree>
    <p:extLst>
      <p:ext uri="{BB962C8B-B14F-4D97-AF65-F5344CB8AC3E}">
        <p14:creationId xmlns:p14="http://schemas.microsoft.com/office/powerpoint/2010/main" val="20545328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4257EC-CAA3-6A97-5CDC-DAF734687C75}"/>
            </a:ext>
          </a:extLst>
        </p:cNvPr>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B45A21F1-3C0E-7AF2-6F72-375B0D8AEF56}"/>
              </a:ext>
            </a:extLst>
          </p:cNvPr>
          <p:cNvSpPr>
            <a:spLocks noGrp="1"/>
          </p:cNvSpPr>
          <p:nvPr>
            <p:ph type="ftr" sz="quarter" idx="10"/>
          </p:nvPr>
        </p:nvSpPr>
        <p:spPr/>
        <p:txBody>
          <a:bodyPr/>
          <a:lstStyle/>
          <a:p>
            <a:r>
              <a:rPr kumimoji="1" lang="en-US" altLang="ja-JP">
                <a:latin typeface="Meiryo UI" panose="020B0604030504040204" pitchFamily="50" charset="-128"/>
                <a:ea typeface="Meiryo UI" panose="020B0604030504040204" pitchFamily="50" charset="-128"/>
              </a:rPr>
              <a:t>NEDO</a:t>
            </a:r>
            <a:r>
              <a:rPr kumimoji="1" lang="ja-JP" altLang="en-US">
                <a:latin typeface="Meiryo UI" panose="020B0604030504040204" pitchFamily="50" charset="-128"/>
                <a:ea typeface="Meiryo UI" panose="020B0604030504040204" pitchFamily="50" charset="-128"/>
              </a:rPr>
              <a:t>　大企業調達事業</a:t>
            </a:r>
            <a:r>
              <a:rPr kumimoji="1" lang="en-US" altLang="ja-JP" err="1">
                <a:latin typeface="Meiryo UI" panose="020B0604030504040204" pitchFamily="50" charset="-128"/>
                <a:ea typeface="Meiryo UI" panose="020B0604030504040204" pitchFamily="50" charset="-128"/>
              </a:rPr>
              <a:t>PoP</a:t>
            </a:r>
            <a:r>
              <a:rPr kumimoji="1" lang="ja-JP" altLang="en-US">
                <a:latin typeface="Meiryo UI" panose="020B0604030504040204" pitchFamily="50" charset="-128"/>
                <a:ea typeface="Meiryo UI" panose="020B0604030504040204" pitchFamily="50" charset="-128"/>
              </a:rPr>
              <a:t>フェーズ／</a:t>
            </a:r>
            <a:r>
              <a:rPr kumimoji="1" lang="en-US" altLang="ja-JP" err="1"/>
              <a:t>GX_PoP</a:t>
            </a:r>
            <a:r>
              <a:rPr kumimoji="1" lang="ja-JP" altLang="ja-JP"/>
              <a:t>フェーズ</a:t>
            </a:r>
            <a:r>
              <a:rPr kumimoji="1" lang="ja-JP" altLang="en-US">
                <a:latin typeface="Meiryo UI" panose="020B0604030504040204" pitchFamily="50" charset="-128"/>
                <a:ea typeface="Meiryo UI" panose="020B0604030504040204" pitchFamily="50" charset="-128"/>
              </a:rPr>
              <a:t>　実施計画書</a:t>
            </a:r>
          </a:p>
        </p:txBody>
      </p:sp>
      <p:sp>
        <p:nvSpPr>
          <p:cNvPr id="3" name="スライド番号プレースホルダー 2">
            <a:extLst>
              <a:ext uri="{FF2B5EF4-FFF2-40B4-BE49-F238E27FC236}">
                <a16:creationId xmlns:a16="http://schemas.microsoft.com/office/drawing/2014/main" id="{B0C5278B-14AF-1DC5-A031-684246B76FC5}"/>
              </a:ext>
            </a:extLst>
          </p:cNvPr>
          <p:cNvSpPr>
            <a:spLocks noGrp="1"/>
          </p:cNvSpPr>
          <p:nvPr>
            <p:ph type="sldNum" sz="quarter" idx="11"/>
          </p:nvPr>
        </p:nvSpPr>
        <p:spPr/>
        <p:txBody>
          <a:bodyPr/>
          <a:lstStyle/>
          <a:p>
            <a:fld id="{DD7D37CF-FD62-4E77-99E3-C43766B7946D}" type="slidenum">
              <a:rPr kumimoji="1" lang="ja-JP" altLang="en-US" smtClean="0"/>
              <a:pPr/>
              <a:t>8</a:t>
            </a:fld>
            <a:endParaRPr kumimoji="1" lang="ja-JP" altLang="en-US"/>
          </a:p>
        </p:txBody>
      </p:sp>
      <p:sp>
        <p:nvSpPr>
          <p:cNvPr id="8" name="タイトル 7">
            <a:extLst>
              <a:ext uri="{FF2B5EF4-FFF2-40B4-BE49-F238E27FC236}">
                <a16:creationId xmlns:a16="http://schemas.microsoft.com/office/drawing/2014/main" id="{577DEAC6-F8F2-C720-08AB-3314697E9CF2}"/>
              </a:ext>
            </a:extLst>
          </p:cNvPr>
          <p:cNvSpPr>
            <a:spLocks noGrp="1"/>
          </p:cNvSpPr>
          <p:nvPr>
            <p:ph type="title"/>
          </p:nvPr>
        </p:nvSpPr>
        <p:spPr/>
        <p:txBody>
          <a:bodyPr/>
          <a:lstStyle/>
          <a:p>
            <a:r>
              <a:rPr lang="en-US" altLang="ja-JP"/>
              <a:t>2-2. </a:t>
            </a:r>
            <a:r>
              <a:rPr lang="ja-JP" altLang="en-US"/>
              <a:t>スタートアップの製品・サービス｜新規性・進歩性</a:t>
            </a:r>
          </a:p>
        </p:txBody>
      </p:sp>
      <p:cxnSp>
        <p:nvCxnSpPr>
          <p:cNvPr id="4" name="直線コネクタ 3">
            <a:extLst>
              <a:ext uri="{FF2B5EF4-FFF2-40B4-BE49-F238E27FC236}">
                <a16:creationId xmlns:a16="http://schemas.microsoft.com/office/drawing/2014/main" id="{7DA9A79D-DA05-35F0-5E3C-4E65682ECEF9}"/>
              </a:ext>
            </a:extLst>
          </p:cNvPr>
          <p:cNvCxnSpPr>
            <a:cxnSpLocks/>
          </p:cNvCxnSpPr>
          <p:nvPr/>
        </p:nvCxnSpPr>
        <p:spPr>
          <a:xfrm>
            <a:off x="263525" y="765175"/>
            <a:ext cx="1166495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6" name="Title 1">
            <a:extLst>
              <a:ext uri="{FF2B5EF4-FFF2-40B4-BE49-F238E27FC236}">
                <a16:creationId xmlns:a16="http://schemas.microsoft.com/office/drawing/2014/main" id="{C434AC3A-0D46-A77D-5CFE-D8F8CE5312F7}"/>
              </a:ext>
            </a:extLst>
          </p:cNvPr>
          <p:cNvSpPr txBox="1">
            <a:spLocks/>
          </p:cNvSpPr>
          <p:nvPr/>
        </p:nvSpPr>
        <p:spPr>
          <a:xfrm>
            <a:off x="0" y="0"/>
            <a:ext cx="2063552" cy="228925"/>
          </a:xfrm>
          <a:prstGeom prst="rect">
            <a:avLst/>
          </a:prstGeom>
          <a:solidFill>
            <a:schemeClr val="tx1"/>
          </a:solidFill>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en-US" altLang="ja-JP" sz="1400">
                <a:solidFill>
                  <a:schemeClr val="bg1"/>
                </a:solidFill>
              </a:rPr>
              <a:t>2. </a:t>
            </a:r>
            <a:r>
              <a:rPr kumimoji="1" lang="ja-JP" altLang="en-US" sz="1400">
                <a:solidFill>
                  <a:schemeClr val="bg1"/>
                </a:solidFill>
              </a:rPr>
              <a:t>事業概要</a:t>
            </a:r>
          </a:p>
        </p:txBody>
      </p:sp>
      <p:sp>
        <p:nvSpPr>
          <p:cNvPr id="21" name="矢印: 五方向 20">
            <a:extLst>
              <a:ext uri="{FF2B5EF4-FFF2-40B4-BE49-F238E27FC236}">
                <a16:creationId xmlns:a16="http://schemas.microsoft.com/office/drawing/2014/main" id="{21705587-8F09-D84F-1F52-609F51891C2E}"/>
              </a:ext>
            </a:extLst>
          </p:cNvPr>
          <p:cNvSpPr/>
          <p:nvPr/>
        </p:nvSpPr>
        <p:spPr>
          <a:xfrm>
            <a:off x="2313309" y="-4281"/>
            <a:ext cx="481125" cy="230400"/>
          </a:xfrm>
          <a:prstGeom prst="homePlate">
            <a:avLst>
              <a:gd name="adj" fmla="val 26188"/>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900" b="1">
                <a:solidFill>
                  <a:srgbClr val="575757"/>
                </a:solidFill>
                <a:latin typeface="Meiryo UI" panose="020B0604030504040204" pitchFamily="50" charset="-128"/>
                <a:ea typeface="Meiryo UI" panose="020B0604030504040204" pitchFamily="50" charset="-128"/>
              </a:rPr>
              <a:t>協業プロセス：</a:t>
            </a:r>
          </a:p>
        </p:txBody>
      </p:sp>
      <p:sp>
        <p:nvSpPr>
          <p:cNvPr id="17" name="正方形/長方形 16">
            <a:extLst>
              <a:ext uri="{FF2B5EF4-FFF2-40B4-BE49-F238E27FC236}">
                <a16:creationId xmlns:a16="http://schemas.microsoft.com/office/drawing/2014/main" id="{20D332CD-10BC-FBD6-08BF-86D759DA5A38}"/>
              </a:ext>
            </a:extLst>
          </p:cNvPr>
          <p:cNvSpPr/>
          <p:nvPr/>
        </p:nvSpPr>
        <p:spPr>
          <a:xfrm>
            <a:off x="1119452" y="3905442"/>
            <a:ext cx="9601360" cy="2100344"/>
          </a:xfrm>
          <a:prstGeom prst="rect">
            <a:avLst/>
          </a:prstGeom>
          <a:solidFill>
            <a:schemeClr val="tx2">
              <a:lumMod val="20000"/>
              <a:lumOff val="80000"/>
            </a:schemeClr>
          </a:solidFill>
          <a:ln w="12700" cap="rnd" cmpd="sng" algn="ctr">
            <a:solidFill>
              <a:srgbClr val="2F83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400">
                <a:solidFill>
                  <a:srgbClr val="2F83FF"/>
                </a:solidFill>
                <a:latin typeface="Meiryo UI" panose="020B0604030504040204" pitchFamily="50" charset="-128"/>
                <a:ea typeface="Meiryo UI" panose="020B0604030504040204" pitchFamily="50" charset="-128"/>
              </a:rPr>
              <a:t>作成ガイドに記載したルールに則って作成してください</a:t>
            </a:r>
            <a:endParaRPr kumimoji="1" lang="en-US" altLang="ja-JP" sz="2400">
              <a:solidFill>
                <a:srgbClr val="2F83FF"/>
              </a:solidFill>
              <a:latin typeface="Meiryo UI" panose="020B0604030504040204" pitchFamily="50" charset="-128"/>
              <a:ea typeface="Meiryo UI" panose="020B0604030504040204" pitchFamily="50" charset="-128"/>
            </a:endParaRPr>
          </a:p>
          <a:p>
            <a:pPr algn="ctr"/>
            <a:r>
              <a:rPr kumimoji="1" lang="ja-JP" altLang="en-US" sz="2400">
                <a:solidFill>
                  <a:srgbClr val="2F83FF"/>
                </a:solidFill>
                <a:latin typeface="Meiryo UI" panose="020B0604030504040204" pitchFamily="50" charset="-128"/>
                <a:ea typeface="Meiryo UI" panose="020B0604030504040204" pitchFamily="50" charset="-128"/>
              </a:rPr>
              <a:t>箇条書き等で項目を列挙する場合は、番号を振る等、分かりやすくしてください</a:t>
            </a:r>
            <a:endParaRPr kumimoji="1" lang="en-US" altLang="ja-JP" sz="2400">
              <a:solidFill>
                <a:srgbClr val="2F83FF"/>
              </a:solidFill>
              <a:latin typeface="Meiryo UI" panose="020B0604030504040204" pitchFamily="50" charset="-128"/>
              <a:ea typeface="Meiryo UI" panose="020B0604030504040204" pitchFamily="50" charset="-128"/>
            </a:endParaRPr>
          </a:p>
          <a:p>
            <a:pPr algn="ctr"/>
            <a:r>
              <a:rPr kumimoji="1" lang="ja-JP" altLang="en-US" sz="2400">
                <a:solidFill>
                  <a:srgbClr val="2F83FF"/>
                </a:solidFill>
                <a:latin typeface="Meiryo UI" panose="020B0604030504040204" pitchFamily="50" charset="-128"/>
                <a:ea typeface="Meiryo UI" panose="020B0604030504040204" pitchFamily="50" charset="-128"/>
              </a:rPr>
              <a:t>特に、フォントサイズは</a:t>
            </a:r>
            <a:r>
              <a:rPr kumimoji="1" lang="en-US" altLang="ja-JP" sz="2400">
                <a:solidFill>
                  <a:srgbClr val="2F83FF"/>
                </a:solidFill>
                <a:latin typeface="Meiryo UI" panose="020B0604030504040204" pitchFamily="50" charset="-128"/>
                <a:ea typeface="Meiryo UI" panose="020B0604030504040204" pitchFamily="50" charset="-128"/>
              </a:rPr>
              <a:t>11pt</a:t>
            </a:r>
            <a:r>
              <a:rPr kumimoji="1" lang="ja-JP" altLang="en-US" sz="2400">
                <a:solidFill>
                  <a:srgbClr val="2F83FF"/>
                </a:solidFill>
                <a:latin typeface="Meiryo UI" panose="020B0604030504040204" pitchFamily="50" charset="-128"/>
                <a:ea typeface="Meiryo UI" panose="020B0604030504040204" pitchFamily="50" charset="-128"/>
              </a:rPr>
              <a:t>以上を目安に記載してください</a:t>
            </a:r>
          </a:p>
        </p:txBody>
      </p:sp>
      <p:sp>
        <p:nvSpPr>
          <p:cNvPr id="18" name="Title 6">
            <a:extLst>
              <a:ext uri="{FF2B5EF4-FFF2-40B4-BE49-F238E27FC236}">
                <a16:creationId xmlns:a16="http://schemas.microsoft.com/office/drawing/2014/main" id="{9894EBA0-5E0E-4EC0-E0BF-FE0EBDC44A0C}"/>
              </a:ext>
            </a:extLst>
          </p:cNvPr>
          <p:cNvSpPr txBox="1">
            <a:spLocks/>
          </p:cNvSpPr>
          <p:nvPr/>
        </p:nvSpPr>
        <p:spPr bwMode="blackWhite">
          <a:xfrm>
            <a:off x="263525" y="773418"/>
            <a:ext cx="11652241" cy="576293"/>
          </a:xfrm>
          <a:prstGeom prst="rect">
            <a:avLst/>
          </a:prstGeom>
        </p:spPr>
        <p:txBody>
          <a:bodyPr vert="horz" wrap="square" lIns="72000" tIns="72000" rIns="72000" bIns="72000" rtlCol="0" anchor="t">
            <a:sp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216000" indent="-144000">
              <a:lnSpc>
                <a:spcPct val="100000"/>
              </a:lnSpc>
              <a:spcBef>
                <a:spcPts val="0"/>
              </a:spcBef>
              <a:buFont typeface="Arial" panose="020B0604020202020204" pitchFamily="34" charset="0"/>
              <a:buChar char="•"/>
            </a:pPr>
            <a:r>
              <a:rPr kumimoji="1" lang="ja-JP" altLang="en-US" sz="1400" dirty="0">
                <a:solidFill>
                  <a:srgbClr val="0066FF"/>
                </a:solidFill>
              </a:rPr>
              <a:t>本事業の基盤となる、</a:t>
            </a:r>
            <a:r>
              <a:rPr kumimoji="1" lang="ja-JP" altLang="en-US" sz="1400" b="1" u="sng" dirty="0">
                <a:solidFill>
                  <a:srgbClr val="0066FF"/>
                </a:solidFill>
              </a:rPr>
              <a:t>スタートアップの製品・サービスの新規性・進歩性</a:t>
            </a:r>
            <a:r>
              <a:rPr kumimoji="1" lang="ja-JP" altLang="en-US" sz="1400" dirty="0">
                <a:solidFill>
                  <a:srgbClr val="0066FF"/>
                </a:solidFill>
              </a:rPr>
              <a:t>（発明・発見に基づく新しい技術であること・産業分野で利用できること）について分かりやすく記載してください。必要に応じて図・表等を挿入してください。</a:t>
            </a:r>
          </a:p>
        </p:txBody>
      </p:sp>
      <p:sp>
        <p:nvSpPr>
          <p:cNvPr id="12" name="Title 1">
            <a:extLst>
              <a:ext uri="{FF2B5EF4-FFF2-40B4-BE49-F238E27FC236}">
                <a16:creationId xmlns:a16="http://schemas.microsoft.com/office/drawing/2014/main" id="{CF5F2067-5187-CCB9-F0E8-44BD97C36945}"/>
              </a:ext>
            </a:extLst>
          </p:cNvPr>
          <p:cNvSpPr txBox="1">
            <a:spLocks/>
          </p:cNvSpPr>
          <p:nvPr/>
        </p:nvSpPr>
        <p:spPr>
          <a:xfrm>
            <a:off x="11136922" y="-1626"/>
            <a:ext cx="1055077" cy="230551"/>
          </a:xfrm>
          <a:prstGeom prst="rect">
            <a:avLst/>
          </a:prstGeom>
          <a:solidFill>
            <a:schemeClr val="bg2"/>
          </a:solidFill>
        </p:spPr>
        <p:txBody>
          <a:bodyPr vert="horz" wrap="square" lIns="0" tIns="0" rIns="0" bIns="0" rtlCol="0" anchor="ctr">
            <a:noAutofit/>
          </a:bodyPr>
          <a:lstStyle>
            <a:defPPr>
              <a:defRPr lang="en-US"/>
            </a:defPPr>
            <a:lvl1pPr algn="ctr">
              <a:lnSpc>
                <a:spcPct val="90000"/>
              </a:lnSpc>
              <a:spcBef>
                <a:spcPct val="0"/>
              </a:spcBef>
              <a:buNone/>
              <a:defRPr kumimoji="1" sz="1400">
                <a:solidFill>
                  <a:schemeClr val="bg1"/>
                </a:solidFill>
                <a:latin typeface="Meiryo UI" panose="020B0604030504040204" pitchFamily="50" charset="-128"/>
                <a:ea typeface="Meiryo UI" panose="020B0604030504040204" pitchFamily="50" charset="-128"/>
                <a:cs typeface="+mj-cs"/>
              </a:defRPr>
            </a:lvl1pPr>
          </a:lstStyle>
          <a:p>
            <a:r>
              <a:rPr lang="ja-JP" altLang="en-US"/>
              <a:t>大企業等</a:t>
            </a:r>
          </a:p>
        </p:txBody>
      </p:sp>
      <p:sp>
        <p:nvSpPr>
          <p:cNvPr id="13" name="Title 1">
            <a:extLst>
              <a:ext uri="{FF2B5EF4-FFF2-40B4-BE49-F238E27FC236}">
                <a16:creationId xmlns:a16="http://schemas.microsoft.com/office/drawing/2014/main" id="{D9C4AD8B-D36C-27C5-6FDB-2EDF59AB1F00}"/>
              </a:ext>
            </a:extLst>
          </p:cNvPr>
          <p:cNvSpPr txBox="1">
            <a:spLocks/>
          </p:cNvSpPr>
          <p:nvPr/>
        </p:nvSpPr>
        <p:spPr>
          <a:xfrm>
            <a:off x="11136922" y="228925"/>
            <a:ext cx="1055077" cy="230551"/>
          </a:xfrm>
          <a:prstGeom prst="rect">
            <a:avLst/>
          </a:prstGeom>
          <a:solidFill>
            <a:srgbClr val="FF0000"/>
          </a:solidFill>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ja-JP" altLang="en-US" sz="1400">
                <a:solidFill>
                  <a:schemeClr val="bg1"/>
                </a:solidFill>
              </a:rPr>
              <a:t>スタートアップ</a:t>
            </a:r>
          </a:p>
        </p:txBody>
      </p:sp>
      <p:sp>
        <p:nvSpPr>
          <p:cNvPr id="5" name="矢印: 五方向 4">
            <a:extLst>
              <a:ext uri="{FF2B5EF4-FFF2-40B4-BE49-F238E27FC236}">
                <a16:creationId xmlns:a16="http://schemas.microsoft.com/office/drawing/2014/main" id="{344B5774-B820-3DE7-0522-1B6C6838311C}"/>
              </a:ext>
            </a:extLst>
          </p:cNvPr>
          <p:cNvSpPr/>
          <p:nvPr/>
        </p:nvSpPr>
        <p:spPr>
          <a:xfrm>
            <a:off x="3420155"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推進体制</a:t>
            </a:r>
          </a:p>
        </p:txBody>
      </p:sp>
      <p:sp>
        <p:nvSpPr>
          <p:cNvPr id="10" name="矢印: 五方向 9">
            <a:extLst>
              <a:ext uri="{FF2B5EF4-FFF2-40B4-BE49-F238E27FC236}">
                <a16:creationId xmlns:a16="http://schemas.microsoft.com/office/drawing/2014/main" id="{2514BB82-6D7E-324D-614C-96FE19797ED3}"/>
              </a:ext>
            </a:extLst>
          </p:cNvPr>
          <p:cNvSpPr/>
          <p:nvPr/>
        </p:nvSpPr>
        <p:spPr>
          <a:xfrm>
            <a:off x="3931576"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課題特定</a:t>
            </a:r>
          </a:p>
        </p:txBody>
      </p:sp>
      <p:sp>
        <p:nvSpPr>
          <p:cNvPr id="14" name="矢印: 五方向 13">
            <a:extLst>
              <a:ext uri="{FF2B5EF4-FFF2-40B4-BE49-F238E27FC236}">
                <a16:creationId xmlns:a16="http://schemas.microsoft.com/office/drawing/2014/main" id="{36581BA3-B718-E68C-B127-D73A91D139A2}"/>
              </a:ext>
            </a:extLst>
          </p:cNvPr>
          <p:cNvSpPr/>
          <p:nvPr/>
        </p:nvSpPr>
        <p:spPr>
          <a:xfrm>
            <a:off x="4954418"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初期購買</a:t>
            </a:r>
            <a:endParaRPr kumimoji="1" lang="en-US" altLang="ja-JP" sz="800">
              <a:solidFill>
                <a:schemeClr val="tx1">
                  <a:lumMod val="85000"/>
                  <a:lumOff val="15000"/>
                </a:schemeClr>
              </a:solidFill>
              <a:latin typeface="Meiryo UI" panose="020B0604030504040204" pitchFamily="50" charset="-128"/>
              <a:ea typeface="Meiryo UI" panose="020B0604030504040204" pitchFamily="50" charset="-128"/>
            </a:endParaRPr>
          </a:p>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・検証</a:t>
            </a:r>
          </a:p>
        </p:txBody>
      </p:sp>
      <p:sp>
        <p:nvSpPr>
          <p:cNvPr id="15" name="矢印: 五方向 14">
            <a:extLst>
              <a:ext uri="{FF2B5EF4-FFF2-40B4-BE49-F238E27FC236}">
                <a16:creationId xmlns:a16="http://schemas.microsoft.com/office/drawing/2014/main" id="{36A0191A-B8BB-ECCF-F665-04781F17D6DA}"/>
              </a:ext>
            </a:extLst>
          </p:cNvPr>
          <p:cNvSpPr/>
          <p:nvPr/>
        </p:nvSpPr>
        <p:spPr>
          <a:xfrm>
            <a:off x="6488680"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本格採用</a:t>
            </a:r>
            <a:endParaRPr kumimoji="1" lang="en-US" altLang="ja-JP" sz="800">
              <a:solidFill>
                <a:schemeClr val="tx1">
                  <a:lumMod val="85000"/>
                  <a:lumOff val="15000"/>
                </a:schemeClr>
              </a:solidFill>
              <a:latin typeface="Meiryo UI" panose="020B0604030504040204" pitchFamily="50" charset="-128"/>
              <a:ea typeface="Meiryo UI" panose="020B0604030504040204" pitchFamily="50" charset="-128"/>
            </a:endParaRPr>
          </a:p>
        </p:txBody>
      </p:sp>
      <p:sp>
        <p:nvSpPr>
          <p:cNvPr id="16" name="矢印: 五方向 15">
            <a:extLst>
              <a:ext uri="{FF2B5EF4-FFF2-40B4-BE49-F238E27FC236}">
                <a16:creationId xmlns:a16="http://schemas.microsoft.com/office/drawing/2014/main" id="{C9DA15B1-3090-5D5B-306C-E8061357DAB0}"/>
              </a:ext>
            </a:extLst>
          </p:cNvPr>
          <p:cNvSpPr/>
          <p:nvPr/>
        </p:nvSpPr>
        <p:spPr>
          <a:xfrm>
            <a:off x="5465839" y="-4281"/>
            <a:ext cx="481125" cy="1152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800">
                <a:solidFill>
                  <a:schemeClr val="tx1">
                    <a:lumMod val="85000"/>
                    <a:lumOff val="15000"/>
                  </a:schemeClr>
                </a:solidFill>
                <a:latin typeface="Meiryo UI" panose="020B0604030504040204" pitchFamily="50" charset="-128"/>
                <a:ea typeface="Meiryo UI" panose="020B0604030504040204" pitchFamily="50" charset="-128"/>
              </a:rPr>
              <a:t>PoC</a:t>
            </a:r>
          </a:p>
        </p:txBody>
      </p:sp>
      <p:sp>
        <p:nvSpPr>
          <p:cNvPr id="19" name="矢印: 五方向 18">
            <a:extLst>
              <a:ext uri="{FF2B5EF4-FFF2-40B4-BE49-F238E27FC236}">
                <a16:creationId xmlns:a16="http://schemas.microsoft.com/office/drawing/2014/main" id="{BA02E6F7-8103-3A25-B28C-0159E7A50E0D}"/>
              </a:ext>
            </a:extLst>
          </p:cNvPr>
          <p:cNvSpPr/>
          <p:nvPr/>
        </p:nvSpPr>
        <p:spPr>
          <a:xfrm>
            <a:off x="5465839" y="110919"/>
            <a:ext cx="481125" cy="1152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600">
                <a:solidFill>
                  <a:schemeClr val="tx1">
                    <a:lumMod val="85000"/>
                    <a:lumOff val="15000"/>
                  </a:schemeClr>
                </a:solidFill>
                <a:latin typeface="Meiryo UI" panose="020B0604030504040204" pitchFamily="50" charset="-128"/>
                <a:ea typeface="Meiryo UI" panose="020B0604030504040204" pitchFamily="50" charset="-128"/>
              </a:rPr>
              <a:t>共同研究開発</a:t>
            </a:r>
            <a:endParaRPr kumimoji="1" lang="en-US" altLang="ja-JP" sz="600">
              <a:solidFill>
                <a:schemeClr val="tx1">
                  <a:lumMod val="85000"/>
                  <a:lumOff val="15000"/>
                </a:schemeClr>
              </a:solidFill>
              <a:latin typeface="Meiryo UI" panose="020B0604030504040204" pitchFamily="50" charset="-128"/>
              <a:ea typeface="Meiryo UI" panose="020B0604030504040204" pitchFamily="50" charset="-128"/>
            </a:endParaRPr>
          </a:p>
        </p:txBody>
      </p:sp>
      <p:sp>
        <p:nvSpPr>
          <p:cNvPr id="20" name="矢印: 五方向 19">
            <a:extLst>
              <a:ext uri="{FF2B5EF4-FFF2-40B4-BE49-F238E27FC236}">
                <a16:creationId xmlns:a16="http://schemas.microsoft.com/office/drawing/2014/main" id="{2D9C4AE5-25F7-94CD-3F40-51810AC52E6E}"/>
              </a:ext>
            </a:extLst>
          </p:cNvPr>
          <p:cNvSpPr/>
          <p:nvPr/>
        </p:nvSpPr>
        <p:spPr>
          <a:xfrm>
            <a:off x="5977260"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700">
                <a:solidFill>
                  <a:schemeClr val="tx1">
                    <a:lumMod val="85000"/>
                    <a:lumOff val="15000"/>
                  </a:schemeClr>
                </a:solidFill>
                <a:latin typeface="Meiryo UI" panose="020B0604030504040204" pitchFamily="50" charset="-128"/>
                <a:ea typeface="Meiryo UI" panose="020B0604030504040204" pitchFamily="50" charset="-128"/>
              </a:rPr>
              <a:t>製品化・</a:t>
            </a:r>
            <a:endParaRPr kumimoji="1" lang="en-US" altLang="ja-JP" sz="700">
              <a:solidFill>
                <a:schemeClr val="tx1">
                  <a:lumMod val="85000"/>
                  <a:lumOff val="15000"/>
                </a:schemeClr>
              </a:solidFill>
              <a:latin typeface="Meiryo UI" panose="020B0604030504040204" pitchFamily="50" charset="-128"/>
              <a:ea typeface="Meiryo UI" panose="020B0604030504040204" pitchFamily="50" charset="-128"/>
            </a:endParaRPr>
          </a:p>
          <a:p>
            <a:pPr algn="ctr"/>
            <a:r>
              <a:rPr kumimoji="1" lang="ja-JP" altLang="en-US" sz="700">
                <a:solidFill>
                  <a:schemeClr val="tx1">
                    <a:lumMod val="85000"/>
                    <a:lumOff val="15000"/>
                  </a:schemeClr>
                </a:solidFill>
                <a:latin typeface="Meiryo UI" panose="020B0604030504040204" pitchFamily="50" charset="-128"/>
                <a:ea typeface="Meiryo UI" panose="020B0604030504040204" pitchFamily="50" charset="-128"/>
              </a:rPr>
              <a:t>プロセス導入</a:t>
            </a:r>
          </a:p>
        </p:txBody>
      </p:sp>
      <p:sp>
        <p:nvSpPr>
          <p:cNvPr id="30" name="矢印: 五方向 29">
            <a:extLst>
              <a:ext uri="{FF2B5EF4-FFF2-40B4-BE49-F238E27FC236}">
                <a16:creationId xmlns:a16="http://schemas.microsoft.com/office/drawing/2014/main" id="{4C8BC807-9C9B-3C84-CBEC-1CB1A8E7F560}"/>
              </a:ext>
            </a:extLst>
          </p:cNvPr>
          <p:cNvSpPr/>
          <p:nvPr/>
        </p:nvSpPr>
        <p:spPr>
          <a:xfrm>
            <a:off x="2908734" y="-4281"/>
            <a:ext cx="481125" cy="230400"/>
          </a:xfrm>
          <a:prstGeom prst="homePlate">
            <a:avLst>
              <a:gd name="adj" fmla="val 26188"/>
            </a:avLst>
          </a:prstGeom>
          <a:solidFill>
            <a:srgbClr val="EBF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800">
                <a:solidFill>
                  <a:schemeClr val="tx1">
                    <a:lumMod val="85000"/>
                    <a:lumOff val="15000"/>
                  </a:schemeClr>
                </a:solidFill>
                <a:latin typeface="Meiryo UI" panose="020B0604030504040204" pitchFamily="50" charset="-128"/>
                <a:ea typeface="Meiryo UI" panose="020B0604030504040204" pitchFamily="50" charset="-128"/>
              </a:rPr>
              <a:t>会社戦略</a:t>
            </a:r>
          </a:p>
        </p:txBody>
      </p:sp>
      <p:sp>
        <p:nvSpPr>
          <p:cNvPr id="31" name="矢印: 五方向 30">
            <a:extLst>
              <a:ext uri="{FF2B5EF4-FFF2-40B4-BE49-F238E27FC236}">
                <a16:creationId xmlns:a16="http://schemas.microsoft.com/office/drawing/2014/main" id="{95E4BFCA-F897-0964-E6E5-B88309686276}"/>
              </a:ext>
            </a:extLst>
          </p:cNvPr>
          <p:cNvSpPr/>
          <p:nvPr/>
        </p:nvSpPr>
        <p:spPr>
          <a:xfrm>
            <a:off x="4442997" y="-4281"/>
            <a:ext cx="481125" cy="230400"/>
          </a:xfrm>
          <a:prstGeom prst="homePlate">
            <a:avLst>
              <a:gd name="adj" fmla="val 26188"/>
            </a:avLst>
          </a:prstGeom>
          <a:solidFill>
            <a:srgbClr val="2F83FF"/>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600">
                <a:solidFill>
                  <a:schemeClr val="bg1"/>
                </a:solidFill>
                <a:latin typeface="Meiryo UI" panose="020B0604030504040204" pitchFamily="50" charset="-128"/>
                <a:ea typeface="Meiryo UI" panose="020B0604030504040204" pitchFamily="50" charset="-128"/>
              </a:rPr>
              <a:t>スタートアップ</a:t>
            </a:r>
            <a:endParaRPr kumimoji="1" lang="en-US" altLang="ja-JP" sz="600">
              <a:solidFill>
                <a:schemeClr val="bg1"/>
              </a:solidFill>
              <a:latin typeface="Meiryo UI" panose="020B0604030504040204" pitchFamily="50" charset="-128"/>
              <a:ea typeface="Meiryo UI" panose="020B0604030504040204" pitchFamily="50" charset="-128"/>
            </a:endParaRPr>
          </a:p>
          <a:p>
            <a:pPr algn="ctr"/>
            <a:r>
              <a:rPr kumimoji="1" lang="ja-JP" altLang="en-US" sz="800">
                <a:solidFill>
                  <a:schemeClr val="bg1"/>
                </a:solidFill>
                <a:latin typeface="Meiryo UI" panose="020B0604030504040204" pitchFamily="50" charset="-128"/>
                <a:ea typeface="Meiryo UI" panose="020B0604030504040204" pitchFamily="50" charset="-128"/>
              </a:rPr>
              <a:t>探索</a:t>
            </a:r>
          </a:p>
        </p:txBody>
      </p:sp>
      <p:sp>
        <p:nvSpPr>
          <p:cNvPr id="32" name="Title 6">
            <a:extLst>
              <a:ext uri="{FF2B5EF4-FFF2-40B4-BE49-F238E27FC236}">
                <a16:creationId xmlns:a16="http://schemas.microsoft.com/office/drawing/2014/main" id="{D320E227-CD81-64C8-6005-5855F235ACCB}"/>
              </a:ext>
            </a:extLst>
          </p:cNvPr>
          <p:cNvSpPr txBox="1">
            <a:spLocks/>
          </p:cNvSpPr>
          <p:nvPr/>
        </p:nvSpPr>
        <p:spPr bwMode="blackWhite">
          <a:xfrm>
            <a:off x="928802" y="1699260"/>
            <a:ext cx="10067696" cy="585934"/>
          </a:xfrm>
          <a:prstGeom prst="rect">
            <a:avLst/>
          </a:prstGeom>
          <a:noFill/>
        </p:spPr>
        <p:txBody>
          <a:bodyPr vert="horz" wrap="square" lIns="72000" tIns="72000" rIns="72000" bIns="72000" rtlCol="0" anchor="t">
            <a:no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en-US" altLang="ja-JP" sz="1400">
                <a:solidFill>
                  <a:srgbClr val="0066FF"/>
                </a:solidFill>
              </a:rPr>
              <a:t>XXX</a:t>
            </a:r>
          </a:p>
          <a:p>
            <a:r>
              <a:rPr kumimoji="1" lang="en-US" altLang="ja-JP" sz="1400">
                <a:solidFill>
                  <a:srgbClr val="0066FF"/>
                </a:solidFill>
              </a:rPr>
              <a:t>XXX</a:t>
            </a:r>
          </a:p>
          <a:p>
            <a:r>
              <a:rPr kumimoji="1" lang="en-US" altLang="ja-JP" sz="1400">
                <a:solidFill>
                  <a:srgbClr val="0066FF"/>
                </a:solidFill>
              </a:rPr>
              <a:t>XXX</a:t>
            </a:r>
          </a:p>
          <a:p>
            <a:r>
              <a:rPr kumimoji="1" lang="en-US" altLang="ja-JP" sz="1400">
                <a:solidFill>
                  <a:srgbClr val="0066FF"/>
                </a:solidFill>
              </a:rPr>
              <a:t>XXX</a:t>
            </a:r>
          </a:p>
        </p:txBody>
      </p:sp>
    </p:spTree>
    <p:extLst>
      <p:ext uri="{BB962C8B-B14F-4D97-AF65-F5344CB8AC3E}">
        <p14:creationId xmlns:p14="http://schemas.microsoft.com/office/powerpoint/2010/main" val="62800168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EE4P_STYLE_ID" val="39dcc26a-7131-49f4-a9eb-1c0521500c03"/>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THINKCELLUNDODONOTDELETE" val="0"/>
</p:tagLst>
</file>

<file path=ppt/theme/theme1.xml><?xml version="1.0" encoding="utf-8"?>
<a:theme xmlns:a="http://schemas.openxmlformats.org/drawingml/2006/main" name="１">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lumMod val="20000"/>
            <a:lumOff val="80000"/>
          </a:schemeClr>
        </a:solidFill>
        <a:ln w="9525" cap="rnd" cmpd="sng" algn="ctr">
          <a:solidFill>
            <a:schemeClr val="accent1"/>
          </a:solidFill>
          <a:prstDash val="solid"/>
          <a:round/>
          <a:headEnd type="none" w="med" len="med"/>
          <a:tailEnd type="none" w="med" len="med"/>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sz="1200" dirty="0" smtClean="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bwMode="blackWhite">
        <a:solidFill>
          <a:srgbClr val="FFC000"/>
        </a:solidFill>
      </a:spPr>
      <a:bodyPr vert="horz" wrap="square" lIns="72000" tIns="72000" rIns="72000" bIns="72000" rtlCol="0" anchor="ctr">
        <a:noAutofit/>
      </a:bodyPr>
      <a:lstStyle>
        <a:defPPr algn="l">
          <a:defRPr kumimoji="1" sz="1400" dirty="0">
            <a:solidFill>
              <a:schemeClr val="tx1"/>
            </a:solidFill>
          </a:defRPr>
        </a:defPPr>
      </a:lst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2.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clbl:label id="{9151c5b6-2333-429d-abf0-0378f5e583c1}" enabled="0" method="" siteId="{9151c5b6-2333-429d-abf0-0378f5e583c1}" removed="1"/>
</clbl:labelList>
</file>

<file path=docProps/app.xml><?xml version="1.0" encoding="utf-8"?>
<Properties xmlns="http://schemas.openxmlformats.org/officeDocument/2006/extended-properties" xmlns:vt="http://schemas.openxmlformats.org/officeDocument/2006/docPropsVTypes">
  <Template/>
  <TotalTime>0</TotalTime>
  <Words>5142</Words>
  <Application>Microsoft Office PowerPoint</Application>
  <PresentationFormat>ワイド画面</PresentationFormat>
  <Paragraphs>582</Paragraphs>
  <Slides>17</Slides>
  <Notes>3</Notes>
  <HiddenSlides>0</HiddenSlides>
  <MMClips>0</MMClips>
  <ScaleCrop>false</ScaleCrop>
  <HeadingPairs>
    <vt:vector size="8" baseType="variant">
      <vt:variant>
        <vt:lpstr>使用されているフォント</vt:lpstr>
      </vt:variant>
      <vt:variant>
        <vt:i4>3</vt:i4>
      </vt:variant>
      <vt:variant>
        <vt:lpstr>テーマ</vt:lpstr>
      </vt:variant>
      <vt:variant>
        <vt:i4>1</vt:i4>
      </vt:variant>
      <vt:variant>
        <vt:lpstr>スライド タイトル</vt:lpstr>
      </vt:variant>
      <vt:variant>
        <vt:i4>17</vt:i4>
      </vt:variant>
      <vt:variant>
        <vt:lpstr>目的別スライド ショー</vt:lpstr>
      </vt:variant>
      <vt:variant>
        <vt:i4>1</vt:i4>
      </vt:variant>
    </vt:vector>
  </HeadingPairs>
  <TitlesOfParts>
    <vt:vector size="22" baseType="lpstr">
      <vt:lpstr>Meiryo UI</vt:lpstr>
      <vt:lpstr>Arial</vt:lpstr>
      <vt:lpstr>Trebuchet MS</vt:lpstr>
      <vt:lpstr>１</vt:lpstr>
      <vt:lpstr>PowerPoint プレゼンテーション</vt:lpstr>
      <vt:lpstr>PowerPoint プレゼンテーション</vt:lpstr>
      <vt:lpstr>1. 〇〇〇（大企業等の会社名を記載してください）｜〇〇〇（スタートアップの会社名を記載してください）　の提案概要</vt:lpstr>
      <vt:lpstr>2-1. 大企業等の戦略課題と戦略的利益｜会社戦略</vt:lpstr>
      <vt:lpstr>2-1. 大企業等の戦略課題と戦略的利益｜推進体制</vt:lpstr>
      <vt:lpstr>2-1. 大企業等の戦略課題と戦略的利益｜課題特定</vt:lpstr>
      <vt:lpstr>2-2. スタートアップの製品・サービス｜概要</vt:lpstr>
      <vt:lpstr>2-2. スタートアップの製品・サービス｜優位性・有用性</vt:lpstr>
      <vt:lpstr>2-2. スタートアップの製品・サービス｜新規性・進歩性</vt:lpstr>
      <vt:lpstr>3.関係構築の経緯</vt:lpstr>
      <vt:lpstr>4. 研究開発計画</vt:lpstr>
      <vt:lpstr>5-1. 本事業終了後の調達・購買までのプロセスとスケジュール</vt:lpstr>
      <vt:lpstr>5-2. 調達・購買によるインパクト（大企業等）｜短期</vt:lpstr>
      <vt:lpstr>5-2. 調達・購買によるインパクト（大企業等）｜長期</vt:lpstr>
      <vt:lpstr>5-3. 調達・購買によるインパクト（スタートアップ）｜短期</vt:lpstr>
      <vt:lpstr>5-3. 調達・購買によるインパクト（スタートアップ）｜長期</vt:lpstr>
      <vt:lpstr>6. XXXX</vt:lpstr>
      <vt:lpstr>Format Guide Workshop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2025-12-09T05:42:18Z</dcterms:created>
  <dcterms:modified xsi:type="dcterms:W3CDTF">2025-12-09T06:12:41Z</dcterms:modified>
</cp:coreProperties>
</file>