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21" r:id="rId1"/>
  </p:sldMasterIdLst>
  <p:notesMasterIdLst>
    <p:notesMasterId r:id="rId5"/>
  </p:notesMasterIdLst>
  <p:handoutMasterIdLst>
    <p:handoutMasterId r:id="rId6"/>
  </p:handoutMasterIdLst>
  <p:sldIdLst>
    <p:sldId id="256" r:id="rId2"/>
    <p:sldId id="260" r:id="rId3"/>
    <p:sldId id="282" r:id="rId4"/>
  </p:sldIdLst>
  <p:sldSz cx="9144000" cy="6858000" type="screen4x3"/>
  <p:notesSz cx="7102475" cy="1023302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E9DB7B7E-B555-4E8B-9425-9025D4A7D2D1}">
          <p14:sldIdLst>
            <p14:sldId id="256"/>
            <p14:sldId id="260"/>
            <p14:sldId id="282"/>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66"/>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655" autoAdjust="0"/>
    <p:restoredTop sz="96681" autoAdjust="0"/>
  </p:normalViewPr>
  <p:slideViewPr>
    <p:cSldViewPr snapToGrid="0">
      <p:cViewPr varScale="1">
        <p:scale>
          <a:sx n="74" d="100"/>
          <a:sy n="74" d="100"/>
        </p:scale>
        <p:origin x="1136" y="36"/>
      </p:cViewPr>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varScale="1">
        <p:scale>
          <a:sx n="82" d="100"/>
          <a:sy n="82" d="100"/>
        </p:scale>
        <p:origin x="2646" y="108"/>
      </p:cViewPr>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heme/theme1.xml" Type="http://schemas.openxmlformats.org/officeDocument/2006/relationships/theme"/><Relationship Id="rId11" Target="tableStyles.xml" Type="http://schemas.openxmlformats.org/officeDocument/2006/relationships/tableStyles"/><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notesMasters/notesMaster1.xml" Type="http://schemas.openxmlformats.org/officeDocument/2006/relationships/notesMaster"/><Relationship Id="rId6" Target="handoutMasters/handoutMaster1.xml" Type="http://schemas.openxmlformats.org/officeDocument/2006/relationships/handoutMaster"/><Relationship Id="rId7" Target="commentAuthors.xml" Type="http://schemas.openxmlformats.org/officeDocument/2006/relationships/commentAuthors"/><Relationship Id="rId8" Target="presProps.xml" Type="http://schemas.openxmlformats.org/officeDocument/2006/relationships/presProps"/><Relationship Id="rId9" Target="viewProps.xml" Type="http://schemas.openxmlformats.org/officeDocument/2006/relationships/viewProps"/></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6C50B2B8-527E-4CC4-9CC6-C8CF95BA9A34}"/>
              </a:ext>
            </a:extLst>
          </p:cNvPr>
          <p:cNvSpPr>
            <a:spLocks noGrp="1"/>
          </p:cNvSpPr>
          <p:nvPr>
            <p:ph type="hdr" sz="quarter"/>
          </p:nvPr>
        </p:nvSpPr>
        <p:spPr>
          <a:xfrm>
            <a:off x="0" y="2"/>
            <a:ext cx="3077740" cy="513428"/>
          </a:xfrm>
          <a:prstGeom prst="rect">
            <a:avLst/>
          </a:prstGeom>
        </p:spPr>
        <p:txBody>
          <a:bodyPr vert="horz" lIns="94633" tIns="47317" rIns="94633" bIns="47317" rtlCol="0"/>
          <a:lstStyle>
            <a:lvl1pPr algn="l">
              <a:defRPr sz="1300"/>
            </a:lvl1pPr>
          </a:lstStyle>
          <a:p>
            <a:endParaRPr kumimoji="1" lang="ja-JP" altLang="en-US"/>
          </a:p>
        </p:txBody>
      </p:sp>
      <p:sp>
        <p:nvSpPr>
          <p:cNvPr id="3" name="日付プレースホルダー 2">
            <a:extLst>
              <a:ext uri="{FF2B5EF4-FFF2-40B4-BE49-F238E27FC236}">
                <a16:creationId xmlns:a16="http://schemas.microsoft.com/office/drawing/2014/main" id="{3821D5E3-E8EC-4DB1-A56A-81E3789F1841}"/>
              </a:ext>
            </a:extLst>
          </p:cNvPr>
          <p:cNvSpPr>
            <a:spLocks noGrp="1"/>
          </p:cNvSpPr>
          <p:nvPr>
            <p:ph type="dt" sz="quarter" idx="1"/>
          </p:nvPr>
        </p:nvSpPr>
        <p:spPr>
          <a:xfrm>
            <a:off x="4023093" y="2"/>
            <a:ext cx="3077740" cy="513428"/>
          </a:xfrm>
          <a:prstGeom prst="rect">
            <a:avLst/>
          </a:prstGeom>
        </p:spPr>
        <p:txBody>
          <a:bodyPr vert="horz" lIns="94633" tIns="47317" rIns="94633" bIns="47317" rtlCol="0"/>
          <a:lstStyle>
            <a:lvl1pPr algn="r">
              <a:defRPr sz="1300"/>
            </a:lvl1pPr>
          </a:lstStyle>
          <a:p>
            <a:fld id="{1F2D798D-6D2A-4B58-BBDB-9314A684AE07}" type="datetimeFigureOut">
              <a:rPr kumimoji="1" lang="ja-JP" altLang="en-US" smtClean="0"/>
              <a:t>2025/12/22</a:t>
            </a:fld>
            <a:endParaRPr kumimoji="1" lang="ja-JP" altLang="en-US"/>
          </a:p>
        </p:txBody>
      </p:sp>
      <p:sp>
        <p:nvSpPr>
          <p:cNvPr id="4" name="フッター プレースホルダー 3">
            <a:extLst>
              <a:ext uri="{FF2B5EF4-FFF2-40B4-BE49-F238E27FC236}">
                <a16:creationId xmlns:a16="http://schemas.microsoft.com/office/drawing/2014/main" id="{09A8A8AB-33BB-4042-9434-2DDF99592E72}"/>
              </a:ext>
            </a:extLst>
          </p:cNvPr>
          <p:cNvSpPr>
            <a:spLocks noGrp="1"/>
          </p:cNvSpPr>
          <p:nvPr>
            <p:ph type="ftr" sz="quarter" idx="2"/>
          </p:nvPr>
        </p:nvSpPr>
        <p:spPr>
          <a:xfrm>
            <a:off x="0" y="9719600"/>
            <a:ext cx="3077740" cy="513427"/>
          </a:xfrm>
          <a:prstGeom prst="rect">
            <a:avLst/>
          </a:prstGeom>
        </p:spPr>
        <p:txBody>
          <a:bodyPr vert="horz" lIns="94633" tIns="47317" rIns="94633" bIns="47317" rtlCol="0" anchor="b"/>
          <a:lstStyle>
            <a:lvl1pPr algn="l">
              <a:defRPr sz="1300"/>
            </a:lvl1pPr>
          </a:lstStyle>
          <a:p>
            <a:endParaRPr kumimoji="1" lang="ja-JP" altLang="en-US"/>
          </a:p>
        </p:txBody>
      </p:sp>
      <p:sp>
        <p:nvSpPr>
          <p:cNvPr id="5" name="スライド番号プレースホルダー 4">
            <a:extLst>
              <a:ext uri="{FF2B5EF4-FFF2-40B4-BE49-F238E27FC236}">
                <a16:creationId xmlns:a16="http://schemas.microsoft.com/office/drawing/2014/main" id="{F5223E40-B9FB-4952-B88A-4D9C3654223E}"/>
              </a:ext>
            </a:extLst>
          </p:cNvPr>
          <p:cNvSpPr>
            <a:spLocks noGrp="1"/>
          </p:cNvSpPr>
          <p:nvPr>
            <p:ph type="sldNum" sz="quarter" idx="3"/>
          </p:nvPr>
        </p:nvSpPr>
        <p:spPr>
          <a:xfrm>
            <a:off x="4023093" y="9719600"/>
            <a:ext cx="3077740" cy="513427"/>
          </a:xfrm>
          <a:prstGeom prst="rect">
            <a:avLst/>
          </a:prstGeom>
        </p:spPr>
        <p:txBody>
          <a:bodyPr vert="horz" lIns="94633" tIns="47317" rIns="94633" bIns="47317" rtlCol="0" anchor="b"/>
          <a:lstStyle>
            <a:lvl1pPr algn="r">
              <a:defRPr sz="1300"/>
            </a:lvl1pPr>
          </a:lstStyle>
          <a:p>
            <a:fld id="{0B752ABD-1D4F-44F1-B1DA-D59CDE57BE59}" type="slidenum">
              <a:rPr kumimoji="1" lang="ja-JP" altLang="en-US" smtClean="0"/>
              <a:t>‹#›</a:t>
            </a:fld>
            <a:endParaRPr kumimoji="1" lang="ja-JP" altLang="en-US"/>
          </a:p>
        </p:txBody>
      </p:sp>
    </p:spTree>
    <p:extLst>
      <p:ext uri="{BB962C8B-B14F-4D97-AF65-F5344CB8AC3E}">
        <p14:creationId xmlns:p14="http://schemas.microsoft.com/office/powerpoint/2010/main" val="10643165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3077740" cy="513428"/>
          </a:xfrm>
          <a:prstGeom prst="rect">
            <a:avLst/>
          </a:prstGeom>
        </p:spPr>
        <p:txBody>
          <a:bodyPr vert="horz" lIns="94633" tIns="47317" rIns="94633" bIns="47317"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3093" y="2"/>
            <a:ext cx="3077740" cy="513428"/>
          </a:xfrm>
          <a:prstGeom prst="rect">
            <a:avLst/>
          </a:prstGeom>
        </p:spPr>
        <p:txBody>
          <a:bodyPr vert="horz" lIns="94633" tIns="47317" rIns="94633" bIns="47317" rtlCol="0"/>
          <a:lstStyle>
            <a:lvl1pPr algn="r">
              <a:defRPr sz="1300"/>
            </a:lvl1pPr>
          </a:lstStyle>
          <a:p>
            <a:fld id="{435D0A4E-8F26-4730-89B2-CE0658009740}" type="datetimeFigureOut">
              <a:rPr kumimoji="1" lang="ja-JP" altLang="en-US" smtClean="0"/>
              <a:t>2025/12/22</a:t>
            </a:fld>
            <a:endParaRPr kumimoji="1" lang="ja-JP" altLang="en-US"/>
          </a:p>
        </p:txBody>
      </p:sp>
      <p:sp>
        <p:nvSpPr>
          <p:cNvPr id="4" name="スライド イメージ プレースホルダー 3"/>
          <p:cNvSpPr>
            <a:spLocks noGrp="1" noRot="1" noChangeAspect="1"/>
          </p:cNvSpPr>
          <p:nvPr>
            <p:ph type="sldImg" idx="2"/>
          </p:nvPr>
        </p:nvSpPr>
        <p:spPr>
          <a:xfrm>
            <a:off x="1247775" y="1279525"/>
            <a:ext cx="4606925" cy="3454400"/>
          </a:xfrm>
          <a:prstGeom prst="rect">
            <a:avLst/>
          </a:prstGeom>
          <a:noFill/>
          <a:ln w="12700">
            <a:solidFill>
              <a:prstClr val="black"/>
            </a:solidFill>
          </a:ln>
        </p:spPr>
        <p:txBody>
          <a:bodyPr vert="horz" lIns="94633" tIns="47317" rIns="94633" bIns="47317" rtlCol="0" anchor="ctr"/>
          <a:lstStyle/>
          <a:p>
            <a:endParaRPr lang="ja-JP" altLang="en-US"/>
          </a:p>
        </p:txBody>
      </p:sp>
      <p:sp>
        <p:nvSpPr>
          <p:cNvPr id="5" name="ノート プレースホルダー 4"/>
          <p:cNvSpPr>
            <a:spLocks noGrp="1"/>
          </p:cNvSpPr>
          <p:nvPr>
            <p:ph type="body" sz="quarter" idx="3"/>
          </p:nvPr>
        </p:nvSpPr>
        <p:spPr>
          <a:xfrm>
            <a:off x="710248" y="4924644"/>
            <a:ext cx="5681980" cy="4029253"/>
          </a:xfrm>
          <a:prstGeom prst="rect">
            <a:avLst/>
          </a:prstGeom>
        </p:spPr>
        <p:txBody>
          <a:bodyPr vert="horz" lIns="94633" tIns="47317" rIns="94633" bIns="473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19600"/>
            <a:ext cx="3077740" cy="513427"/>
          </a:xfrm>
          <a:prstGeom prst="rect">
            <a:avLst/>
          </a:prstGeom>
        </p:spPr>
        <p:txBody>
          <a:bodyPr vert="horz" lIns="94633" tIns="47317" rIns="94633" bIns="47317"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3093" y="9719600"/>
            <a:ext cx="3077740" cy="513427"/>
          </a:xfrm>
          <a:prstGeom prst="rect">
            <a:avLst/>
          </a:prstGeom>
        </p:spPr>
        <p:txBody>
          <a:bodyPr vert="horz" lIns="94633" tIns="47317" rIns="94633" bIns="47317" rtlCol="0" anchor="b"/>
          <a:lstStyle>
            <a:lvl1pPr algn="r">
              <a:defRPr sz="1300"/>
            </a:lvl1pPr>
          </a:lstStyle>
          <a:p>
            <a:fld id="{EB0DFDCF-E5D4-4068-8A8A-9D6CAB5F1F3B}" type="slidenum">
              <a:rPr kumimoji="1" lang="ja-JP" altLang="en-US" smtClean="0"/>
              <a:t>‹#›</a:t>
            </a:fld>
            <a:endParaRPr kumimoji="1" lang="ja-JP" altLang="en-US"/>
          </a:p>
        </p:txBody>
      </p:sp>
    </p:spTree>
    <p:extLst>
      <p:ext uri="{BB962C8B-B14F-4D97-AF65-F5344CB8AC3E}">
        <p14:creationId xmlns:p14="http://schemas.microsoft.com/office/powerpoint/2010/main" val="427753834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2760594630"/>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63450469"/>
      </p:ext>
    </p:extLst>
  </p:cSld>
  <p:clrMap bg1="lt1" tx1="dk1" bg2="lt2" tx2="dk2" accent1="accent1" accent2="accent2" accent3="accent3" accent4="accent4" accent5="accent5" accent6="accent6" hlink="hlink" folHlink="folHlink"/>
  <p:sldLayoutIdLst>
    <p:sldLayoutId id="2147483732" r:id="rId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27904C43-EF4E-4684-90FE-0D169CD6A815}"/>
              </a:ext>
            </a:extLst>
          </p:cNvPr>
          <p:cNvSpPr txBox="1"/>
          <p:nvPr/>
        </p:nvSpPr>
        <p:spPr>
          <a:xfrm>
            <a:off x="323306" y="1084014"/>
            <a:ext cx="8497388" cy="2246769"/>
          </a:xfrm>
          <a:prstGeom prst="rect">
            <a:avLst/>
          </a:prstGeom>
          <a:noFill/>
        </p:spPr>
        <p:txBody>
          <a:bodyPr wrap="square" rtlCol="0">
            <a:spAutoFit/>
          </a:bodyPr>
          <a:lstStyle/>
          <a:p>
            <a:pPr marL="214313" indent="-214313">
              <a:buFont typeface="Wingdings" panose="05000000000000000000" pitchFamily="2" charset="2"/>
              <a:buChar char="ü"/>
            </a:pPr>
            <a:r>
              <a:rPr lang="ja-JP" altLang="en-US" sz="1400" dirty="0">
                <a:solidFill>
                  <a:srgbClr val="0070C0"/>
                </a:solidFill>
              </a:rPr>
              <a:t>情報提供書（補足情報）は、</a:t>
            </a:r>
            <a:r>
              <a:rPr lang="en-US" altLang="ja-JP" sz="1400" dirty="0">
                <a:solidFill>
                  <a:srgbClr val="0070C0"/>
                </a:solidFill>
              </a:rPr>
              <a:t>Microsoft PowerPoint</a:t>
            </a:r>
            <a:r>
              <a:rPr lang="ja-JP" altLang="en-US" sz="1400" dirty="0">
                <a:solidFill>
                  <a:srgbClr val="0070C0"/>
                </a:solidFill>
              </a:rPr>
              <a:t>形式で提出してください。適宜、図、写真、グラフ等を用いて、</a:t>
            </a:r>
            <a:r>
              <a:rPr lang="en-US" altLang="ja-JP" sz="1400" dirty="0">
                <a:solidFill>
                  <a:srgbClr val="0070C0"/>
                </a:solidFill>
              </a:rPr>
              <a:t> Web</a:t>
            </a:r>
            <a:r>
              <a:rPr lang="ja-JP" altLang="en-US" sz="1400" dirty="0">
                <a:solidFill>
                  <a:srgbClr val="0070C0"/>
                </a:solidFill>
              </a:rPr>
              <a:t>入力フォームで入力・作成した情報提供書の補足情報を記載してください。なお、アニメーション機能や動画機能は、使わないでください。</a:t>
            </a:r>
            <a:endParaRPr lang="en-US" altLang="ja-JP" sz="1400" dirty="0">
              <a:solidFill>
                <a:srgbClr val="0070C0"/>
              </a:solidFill>
            </a:endParaRPr>
          </a:p>
          <a:p>
            <a:pPr marL="214313" indent="-214313">
              <a:buFont typeface="Wingdings" panose="05000000000000000000" pitchFamily="2" charset="2"/>
              <a:buChar char="ü"/>
            </a:pPr>
            <a:r>
              <a:rPr lang="ja-JP" altLang="en-US" sz="1400" dirty="0">
                <a:solidFill>
                  <a:srgbClr val="0070C0"/>
                </a:solidFill>
              </a:rPr>
              <a:t>補足する項目の項目名（黒字部分）はそのまま残してください。必ずしも１～６の全項目を補足する必要はありませんので、補足しない項目や不要な余白等は削除してください。</a:t>
            </a:r>
            <a:endParaRPr lang="en-US" altLang="ja-JP" sz="1400" dirty="0">
              <a:solidFill>
                <a:srgbClr val="0070C0"/>
              </a:solidFill>
            </a:endParaRPr>
          </a:p>
          <a:p>
            <a:pPr marL="214313" indent="-214313">
              <a:buFont typeface="Wingdings" panose="05000000000000000000" pitchFamily="2" charset="2"/>
              <a:buChar char="ü"/>
            </a:pPr>
            <a:r>
              <a:rPr lang="ja-JP" altLang="en-US" sz="1400" dirty="0">
                <a:solidFill>
                  <a:srgbClr val="0070C0"/>
                </a:solidFill>
              </a:rPr>
              <a:t>記載の内容が判読しやすい字体とし、大きさは、</a:t>
            </a:r>
            <a:r>
              <a:rPr lang="en-US" altLang="ja-JP" sz="1400" dirty="0">
                <a:solidFill>
                  <a:srgbClr val="0070C0"/>
                </a:solidFill>
              </a:rPr>
              <a:t>12</a:t>
            </a:r>
            <a:r>
              <a:rPr lang="ja-JP" altLang="en-US" sz="1400" dirty="0">
                <a:solidFill>
                  <a:srgbClr val="0070C0"/>
                </a:solidFill>
              </a:rPr>
              <a:t>ポイントを基本としてください。</a:t>
            </a:r>
            <a:endParaRPr lang="en-US" altLang="ja-JP" sz="1400" dirty="0">
              <a:solidFill>
                <a:srgbClr val="0070C0"/>
              </a:solidFill>
            </a:endParaRPr>
          </a:p>
          <a:p>
            <a:pPr marL="214313" indent="-214313">
              <a:buFont typeface="Wingdings" panose="05000000000000000000" pitchFamily="2" charset="2"/>
              <a:buChar char="ü"/>
            </a:pPr>
            <a:r>
              <a:rPr lang="ja-JP" altLang="en-US" sz="1400" dirty="0">
                <a:solidFill>
                  <a:srgbClr val="0070C0"/>
                </a:solidFill>
              </a:rPr>
              <a:t>ページ数は計</a:t>
            </a:r>
            <a:r>
              <a:rPr lang="en-US" altLang="ja-JP" sz="1400" dirty="0">
                <a:solidFill>
                  <a:srgbClr val="0070C0"/>
                </a:solidFill>
              </a:rPr>
              <a:t>4</a:t>
            </a:r>
            <a:r>
              <a:rPr lang="ja-JP" altLang="en-US" sz="1400" dirty="0">
                <a:solidFill>
                  <a:srgbClr val="0070C0"/>
                </a:solidFill>
              </a:rPr>
              <a:t>枚以内でお願いします。</a:t>
            </a:r>
            <a:endParaRPr lang="en-US" altLang="ja-JP" sz="1400" dirty="0">
              <a:solidFill>
                <a:srgbClr val="0070C0"/>
              </a:solidFill>
            </a:endParaRPr>
          </a:p>
          <a:p>
            <a:pPr marL="214313" indent="-214313">
              <a:buFont typeface="Wingdings" panose="05000000000000000000" pitchFamily="2" charset="2"/>
              <a:buChar char="ü"/>
            </a:pPr>
            <a:endParaRPr lang="en-US" altLang="ja-JP" sz="1400" dirty="0">
              <a:solidFill>
                <a:srgbClr val="0070C0"/>
              </a:solidFill>
            </a:endParaRPr>
          </a:p>
          <a:p>
            <a:endParaRPr lang="en-US" altLang="ja-JP" sz="1400" dirty="0">
              <a:solidFill>
                <a:srgbClr val="0070C0"/>
              </a:solidFill>
            </a:endParaRPr>
          </a:p>
          <a:p>
            <a:endParaRPr lang="ja-JP" altLang="en-US" sz="1400" dirty="0">
              <a:solidFill>
                <a:srgbClr val="0070C0"/>
              </a:solidFill>
            </a:endParaRPr>
          </a:p>
        </p:txBody>
      </p:sp>
      <p:sp>
        <p:nvSpPr>
          <p:cNvPr id="11" name="テキスト ボックス 10">
            <a:extLst>
              <a:ext uri="{FF2B5EF4-FFF2-40B4-BE49-F238E27FC236}">
                <a16:creationId xmlns:a16="http://schemas.microsoft.com/office/drawing/2014/main" id="{97D40E15-7061-4C42-865D-775C50DDCAAC}"/>
              </a:ext>
            </a:extLst>
          </p:cNvPr>
          <p:cNvSpPr txBox="1"/>
          <p:nvPr/>
        </p:nvSpPr>
        <p:spPr>
          <a:xfrm>
            <a:off x="245076" y="576889"/>
            <a:ext cx="6698952"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en-US" dirty="0">
                <a:solidFill>
                  <a:srgbClr val="0070C0"/>
                </a:solidFill>
              </a:rPr>
              <a:t>○情報提供書（補足情報）作成にあたっての注意事項</a:t>
            </a:r>
            <a:endParaRPr lang="ja-JP" altLang="en-US" sz="2400" dirty="0">
              <a:solidFill>
                <a:srgbClr val="0070C0"/>
              </a:solidFill>
            </a:endParaRPr>
          </a:p>
        </p:txBody>
      </p:sp>
      <p:sp>
        <p:nvSpPr>
          <p:cNvPr id="7" name="四角形: 角を丸くする 6">
            <a:extLst>
              <a:ext uri="{FF2B5EF4-FFF2-40B4-BE49-F238E27FC236}">
                <a16:creationId xmlns:a16="http://schemas.microsoft.com/office/drawing/2014/main" id="{AE0EE336-0BFA-4FD7-99F7-FDEF416F621E}"/>
              </a:ext>
            </a:extLst>
          </p:cNvPr>
          <p:cNvSpPr/>
          <p:nvPr/>
        </p:nvSpPr>
        <p:spPr>
          <a:xfrm>
            <a:off x="6150656" y="108900"/>
            <a:ext cx="2753831" cy="7036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lang="ja-JP" altLang="en-US" sz="1350" dirty="0"/>
              <a:t>本ページは削除してください</a:t>
            </a:r>
          </a:p>
        </p:txBody>
      </p:sp>
      <p:sp>
        <p:nvSpPr>
          <p:cNvPr id="8" name="テキスト ボックス 7">
            <a:extLst>
              <a:ext uri="{FF2B5EF4-FFF2-40B4-BE49-F238E27FC236}">
                <a16:creationId xmlns:a16="http://schemas.microsoft.com/office/drawing/2014/main" id="{C991FD5B-9FFB-4A94-BFEA-82D36B284C68}"/>
              </a:ext>
            </a:extLst>
          </p:cNvPr>
          <p:cNvSpPr txBox="1"/>
          <p:nvPr/>
        </p:nvSpPr>
        <p:spPr>
          <a:xfrm>
            <a:off x="179762" y="3811132"/>
            <a:ext cx="6698952"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ja-JP" altLang="en-US" dirty="0">
                <a:solidFill>
                  <a:srgbClr val="0070C0"/>
                </a:solidFill>
              </a:rPr>
              <a:t>○情報提供書（補足情報）アップロードにあたっての注意事項</a:t>
            </a:r>
            <a:endParaRPr lang="ja-JP" altLang="en-US" sz="2400" dirty="0">
              <a:solidFill>
                <a:srgbClr val="0070C0"/>
              </a:solidFill>
            </a:endParaRPr>
          </a:p>
        </p:txBody>
      </p:sp>
      <p:sp>
        <p:nvSpPr>
          <p:cNvPr id="2" name="テキスト ボックス 1">
            <a:extLst>
              <a:ext uri="{FF2B5EF4-FFF2-40B4-BE49-F238E27FC236}">
                <a16:creationId xmlns:a16="http://schemas.microsoft.com/office/drawing/2014/main" id="{95A89A9C-4123-4BD7-8F36-2C7257F4AE54}"/>
              </a:ext>
            </a:extLst>
          </p:cNvPr>
          <p:cNvSpPr txBox="1"/>
          <p:nvPr/>
        </p:nvSpPr>
        <p:spPr>
          <a:xfrm>
            <a:off x="321276" y="4205689"/>
            <a:ext cx="8583211" cy="738664"/>
          </a:xfrm>
          <a:prstGeom prst="rect">
            <a:avLst/>
          </a:prstGeom>
          <a:noFill/>
        </p:spPr>
        <p:txBody>
          <a:bodyPr wrap="square" rtlCol="0">
            <a:spAutoFit/>
          </a:bodyPr>
          <a:lstStyle/>
          <a:p>
            <a:pPr marL="285750" indent="-285750">
              <a:buFont typeface="Wingdings" panose="05000000000000000000" pitchFamily="2" charset="2"/>
              <a:buChar char="ü"/>
            </a:pPr>
            <a:r>
              <a:rPr kumimoji="1" lang="ja-JP" altLang="en-US" sz="1400" dirty="0">
                <a:solidFill>
                  <a:srgbClr val="0070C0"/>
                </a:solidFill>
                <a:latin typeface="+mn-ea"/>
              </a:rPr>
              <a:t>ファイル名は、「テーマ名最初の</a:t>
            </a:r>
            <a:r>
              <a:rPr kumimoji="1" lang="en-US" altLang="ja-JP" sz="1400" dirty="0">
                <a:solidFill>
                  <a:srgbClr val="0070C0"/>
                </a:solidFill>
                <a:latin typeface="+mn-ea"/>
              </a:rPr>
              <a:t>5</a:t>
            </a:r>
            <a:r>
              <a:rPr kumimoji="1" lang="ja-JP" altLang="en-US" sz="1400" dirty="0">
                <a:solidFill>
                  <a:srgbClr val="0070C0"/>
                </a:solidFill>
                <a:latin typeface="+mn-ea"/>
              </a:rPr>
              <a:t>文字</a:t>
            </a:r>
            <a:r>
              <a:rPr kumimoji="1" lang="en-US" altLang="ja-JP" sz="1400" dirty="0">
                <a:solidFill>
                  <a:srgbClr val="0070C0"/>
                </a:solidFill>
                <a:latin typeface="+mn-ea"/>
              </a:rPr>
              <a:t>_</a:t>
            </a:r>
            <a:r>
              <a:rPr kumimoji="1" lang="ja-JP" altLang="en-US" sz="1400" dirty="0">
                <a:solidFill>
                  <a:srgbClr val="0070C0"/>
                </a:solidFill>
                <a:latin typeface="+mn-ea"/>
              </a:rPr>
              <a:t>提出者氏名</a:t>
            </a:r>
            <a:r>
              <a:rPr kumimoji="1" lang="en-US" altLang="ja-JP" sz="1400" dirty="0">
                <a:solidFill>
                  <a:srgbClr val="0070C0"/>
                </a:solidFill>
                <a:latin typeface="+mn-ea"/>
              </a:rPr>
              <a:t>_</a:t>
            </a:r>
            <a:r>
              <a:rPr kumimoji="1" lang="ja-JP" altLang="en-US" sz="1400" dirty="0">
                <a:solidFill>
                  <a:srgbClr val="0070C0"/>
                </a:solidFill>
                <a:latin typeface="+mn-ea"/>
              </a:rPr>
              <a:t>所属機関名（略称可、個人の場合は省略）」としてください。</a:t>
            </a:r>
            <a:endParaRPr kumimoji="1" lang="en-US" altLang="ja-JP" sz="1400" dirty="0">
              <a:solidFill>
                <a:srgbClr val="0070C0"/>
              </a:solidFill>
              <a:latin typeface="+mn-ea"/>
            </a:endParaRPr>
          </a:p>
          <a:p>
            <a:pPr marL="285750" indent="-285750">
              <a:buFont typeface="Wingdings" panose="05000000000000000000" pitchFamily="2" charset="2"/>
              <a:buChar char="ü"/>
            </a:pPr>
            <a:r>
              <a:rPr kumimoji="1" lang="ja-JP" altLang="en-US" sz="1400" dirty="0">
                <a:solidFill>
                  <a:srgbClr val="0070C0"/>
                </a:solidFill>
                <a:latin typeface="+mn-ea"/>
              </a:rPr>
              <a:t>通信トラフィック状況等により、入力やアップロードに時間がかかる場合があります。</a:t>
            </a:r>
            <a:endParaRPr kumimoji="1" lang="ja-JP" altLang="en-US" dirty="0">
              <a:solidFill>
                <a:srgbClr val="0070C0"/>
              </a:solidFill>
            </a:endParaRPr>
          </a:p>
        </p:txBody>
      </p:sp>
      <p:sp>
        <p:nvSpPr>
          <p:cNvPr id="3" name="スライド番号プレースホルダー 2">
            <a:extLst>
              <a:ext uri="{FF2B5EF4-FFF2-40B4-BE49-F238E27FC236}">
                <a16:creationId xmlns:a16="http://schemas.microsoft.com/office/drawing/2014/main" id="{9DB1CAC7-2251-8BB0-F871-9254536D7AFF}"/>
              </a:ext>
            </a:extLst>
          </p:cNvPr>
          <p:cNvSpPr txBox="1">
            <a:spLocks/>
          </p:cNvSpPr>
          <p:nvPr/>
        </p:nvSpPr>
        <p:spPr>
          <a:xfrm>
            <a:off x="8820694" y="6492876"/>
            <a:ext cx="311154"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652AE7A0-B274-4AD2-A86F-1F9EDE300C1C}" type="slidenum">
              <a:rPr lang="ja-JP" altLang="en-US" sz="2000" i="1" smtClean="0">
                <a:latin typeface="ＭＳ Ｐゴシック" panose="020B0600070205080204" pitchFamily="50" charset="-128"/>
                <a:ea typeface="ＭＳ Ｐゴシック" panose="020B0600070205080204" pitchFamily="50" charset="-128"/>
              </a:rPr>
              <a:pPr/>
              <a:t>1</a:t>
            </a:fld>
            <a:endParaRPr lang="ja-JP" altLang="en-US" sz="2000" i="1"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263034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64C11C98-2784-423E-B2E9-ADFE28B2BEC3}"/>
              </a:ext>
            </a:extLst>
          </p:cNvPr>
          <p:cNvSpPr txBox="1"/>
          <p:nvPr/>
        </p:nvSpPr>
        <p:spPr>
          <a:xfrm>
            <a:off x="249128" y="107866"/>
            <a:ext cx="2251630" cy="276999"/>
          </a:xfrm>
          <a:prstGeom prst="rect">
            <a:avLst/>
          </a:prstGeom>
          <a:no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a:ea typeface="游ゴシック" panose="020B0400000000000000" pitchFamily="50" charset="-128"/>
                <a:cs typeface="+mn-cs"/>
              </a:rPr>
              <a:t>情報提供書</a:t>
            </a:r>
            <a:r>
              <a:rPr kumimoji="0" lang="zh-TW" altLang="en-US" sz="1200" b="0" i="0" u="none" strike="noStrike" kern="1200" cap="none" spc="0" normalizeH="0" baseline="0" noProof="0" dirty="0">
                <a:ln>
                  <a:noFill/>
                </a:ln>
                <a:solidFill>
                  <a:prstClr val="black"/>
                </a:solidFill>
                <a:effectLst/>
                <a:uLnTx/>
                <a:uFillTx/>
                <a:latin typeface="Calibri"/>
                <a:ea typeface="游ゴシック" panose="020B0400000000000000" pitchFamily="50" charset="-128"/>
                <a:cs typeface="+mn-cs"/>
              </a:rPr>
              <a:t>（補足情報）</a:t>
            </a:r>
            <a:endParaRPr kumimoji="0" lang="ja-JP" altLang="en-US" sz="1200" b="0" i="0" u="none" strike="noStrike" kern="1200" cap="none" spc="0" normalizeH="0" baseline="0" noProof="0" dirty="0">
              <a:ln>
                <a:noFill/>
              </a:ln>
              <a:solidFill>
                <a:prstClr val="black"/>
              </a:solidFill>
              <a:effectLst/>
              <a:uLnTx/>
              <a:uFillTx/>
              <a:latin typeface="Calibri"/>
              <a:ea typeface="游ゴシック" panose="020B0400000000000000" pitchFamily="50" charset="-128"/>
              <a:cs typeface="+mn-cs"/>
            </a:endParaRPr>
          </a:p>
        </p:txBody>
      </p:sp>
      <p:sp>
        <p:nvSpPr>
          <p:cNvPr id="14" name="テキスト ボックス 13">
            <a:extLst>
              <a:ext uri="{FF2B5EF4-FFF2-40B4-BE49-F238E27FC236}">
                <a16:creationId xmlns:a16="http://schemas.microsoft.com/office/drawing/2014/main" id="{3CBDE888-78F6-43D3-9290-6F84F0E78FE1}"/>
              </a:ext>
            </a:extLst>
          </p:cNvPr>
          <p:cNvSpPr txBox="1"/>
          <p:nvPr/>
        </p:nvSpPr>
        <p:spPr>
          <a:xfrm>
            <a:off x="7095457" y="113601"/>
            <a:ext cx="2629907" cy="64633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a:ea typeface="游ゴシック" panose="020B0400000000000000" pitchFamily="50" charset="-128"/>
                <a:cs typeface="+mn-cs"/>
              </a:rPr>
              <a:t>・提出日　：</a:t>
            </a:r>
            <a:r>
              <a:rPr kumimoji="0" lang="en-US" altLang="ja-JP" sz="1200" b="0" i="0" u="none" strike="noStrike" kern="1200" cap="none" spc="0" normalizeH="0" baseline="0" noProof="0" dirty="0">
                <a:ln>
                  <a:noFill/>
                </a:ln>
                <a:solidFill>
                  <a:srgbClr val="4472C4"/>
                </a:solidFill>
                <a:effectLst/>
                <a:uLnTx/>
                <a:uFillTx/>
                <a:latin typeface="Calibri"/>
                <a:ea typeface="游ゴシック" panose="020B0400000000000000" pitchFamily="50" charset="-128"/>
                <a:cs typeface="+mn-cs"/>
              </a:rPr>
              <a:t>2026</a:t>
            </a:r>
            <a:r>
              <a:rPr kumimoji="0" lang="ja-JP" altLang="en-US" sz="1200" b="0" i="0" u="none" strike="noStrike" kern="1200" cap="none" spc="0" normalizeH="0" baseline="0" noProof="0" dirty="0">
                <a:ln>
                  <a:noFill/>
                </a:ln>
                <a:solidFill>
                  <a:srgbClr val="4472C4"/>
                </a:solidFill>
                <a:effectLst/>
                <a:uLnTx/>
                <a:uFillTx/>
                <a:latin typeface="Calibri"/>
                <a:ea typeface="游ゴシック" panose="020B0400000000000000" pitchFamily="50" charset="-128"/>
                <a:cs typeface="+mn-cs"/>
              </a:rPr>
              <a:t>年●月●日　</a:t>
            </a:r>
            <a:r>
              <a:rPr kumimoji="0" lang="ja-JP" altLang="en-US" sz="1200" b="0" i="0" u="none" strike="noStrike" kern="1200" cap="none" spc="0" normalizeH="0" baseline="0" noProof="0" dirty="0">
                <a:ln>
                  <a:noFill/>
                </a:ln>
                <a:solidFill>
                  <a:prstClr val="black"/>
                </a:solidFill>
                <a:effectLst/>
                <a:uLnTx/>
                <a:uFillTx/>
                <a:latin typeface="Calibri"/>
                <a:ea typeface="游ゴシック" panose="020B0400000000000000" pitchFamily="50" charset="-128"/>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a:ea typeface="游ゴシック" panose="020B0400000000000000" pitchFamily="50" charset="-128"/>
                <a:cs typeface="+mn-cs"/>
              </a:rPr>
              <a:t>・機関名　：</a:t>
            </a:r>
            <a:r>
              <a:rPr kumimoji="0" lang="ja-JP" altLang="en-US" sz="1200" b="0" i="0" u="none" strike="noStrike" kern="1200" cap="none" spc="0" normalizeH="0" baseline="0" noProof="0" dirty="0">
                <a:ln>
                  <a:noFill/>
                </a:ln>
                <a:solidFill>
                  <a:srgbClr val="4472C4"/>
                </a:solidFill>
                <a:effectLst/>
                <a:uLnTx/>
                <a:uFillTx/>
                <a:latin typeface="Calibri"/>
                <a:ea typeface="游ゴシック" panose="020B0400000000000000" pitchFamily="50" charset="-128"/>
                <a:cs typeface="+mn-cs"/>
              </a:rPr>
              <a:t>株式会社○○</a:t>
            </a:r>
            <a:endParaRPr kumimoji="0" lang="en-US" altLang="ja-JP" sz="1200" b="0" i="0" u="none" strike="noStrike" kern="1200" cap="none" spc="0" normalizeH="0" baseline="0" noProof="0" dirty="0">
              <a:ln>
                <a:noFill/>
              </a:ln>
              <a:solidFill>
                <a:srgbClr val="4472C4"/>
              </a:solidFill>
              <a:effectLst/>
              <a:uLnTx/>
              <a:uFillTx/>
              <a:latin typeface="Calibri"/>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a:ea typeface="游ゴシック" panose="020B0400000000000000" pitchFamily="50" charset="-128"/>
                <a:cs typeface="+mn-cs"/>
              </a:rPr>
              <a:t>・氏名　　：</a:t>
            </a:r>
            <a:r>
              <a:rPr kumimoji="0" lang="ja-JP" altLang="en-US" sz="1200" b="0" i="0" u="none" strike="noStrike" kern="1200" cap="none" spc="0" normalizeH="0" baseline="0" noProof="0" dirty="0">
                <a:ln>
                  <a:noFill/>
                </a:ln>
                <a:solidFill>
                  <a:srgbClr val="4472C4"/>
                </a:solidFill>
                <a:effectLst/>
                <a:uLnTx/>
                <a:uFillTx/>
                <a:latin typeface="Calibri"/>
                <a:ea typeface="游ゴシック" panose="020B0400000000000000" pitchFamily="50" charset="-128"/>
                <a:cs typeface="+mn-cs"/>
              </a:rPr>
              <a:t>○○　○○</a:t>
            </a:r>
          </a:p>
        </p:txBody>
      </p:sp>
      <p:sp>
        <p:nvSpPr>
          <p:cNvPr id="2" name="正方形/長方形 1">
            <a:extLst>
              <a:ext uri="{FF2B5EF4-FFF2-40B4-BE49-F238E27FC236}">
                <a16:creationId xmlns:a16="http://schemas.microsoft.com/office/drawing/2014/main" id="{8272CEC8-F777-498C-9F89-7E912ACB90CA}"/>
              </a:ext>
            </a:extLst>
          </p:cNvPr>
          <p:cNvSpPr/>
          <p:nvPr/>
        </p:nvSpPr>
        <p:spPr>
          <a:xfrm>
            <a:off x="249128" y="475303"/>
            <a:ext cx="4980097" cy="37027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〇〇〇〇〇〇〇〇〇〇〇〇〇〇〇の事業開発</a:t>
            </a:r>
          </a:p>
        </p:txBody>
      </p:sp>
      <p:sp>
        <p:nvSpPr>
          <p:cNvPr id="52" name="吹き出し: 角を丸めた四角形 25">
            <a:extLst>
              <a:ext uri="{FF2B5EF4-FFF2-40B4-BE49-F238E27FC236}">
                <a16:creationId xmlns:a16="http://schemas.microsoft.com/office/drawing/2014/main" id="{97670930-1CF3-4546-8D98-11A52FB79C96}"/>
              </a:ext>
            </a:extLst>
          </p:cNvPr>
          <p:cNvSpPr/>
          <p:nvPr/>
        </p:nvSpPr>
        <p:spPr>
          <a:xfrm>
            <a:off x="-2626242" y="-121513"/>
            <a:ext cx="2960518" cy="864040"/>
          </a:xfrm>
          <a:prstGeom prst="wedgeRoundRectCallout">
            <a:avLst>
              <a:gd name="adj1" fmla="val 58589"/>
              <a:gd name="adj2" fmla="val 47713"/>
              <a:gd name="adj3" fmla="val 16667"/>
            </a:avLst>
          </a:prstGeom>
          <a:solidFill>
            <a:srgbClr val="FFCC66"/>
          </a:solidFill>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Web</a:t>
            </a: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入力フォームに対応</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 Web</a:t>
            </a: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入力フォームの記載内容（２０字以内）と完全一致させてください。</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11" name="正方形/長方形 10">
            <a:extLst>
              <a:ext uri="{FF2B5EF4-FFF2-40B4-BE49-F238E27FC236}">
                <a16:creationId xmlns:a16="http://schemas.microsoft.com/office/drawing/2014/main" id="{C7D4E3B0-81B0-29C0-4C2A-20941ABDCC35}"/>
              </a:ext>
            </a:extLst>
          </p:cNvPr>
          <p:cNvSpPr/>
          <p:nvPr/>
        </p:nvSpPr>
        <p:spPr>
          <a:xfrm>
            <a:off x="172687" y="4747747"/>
            <a:ext cx="8798626" cy="156764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游ゴシック" panose="020B0400000000000000" pitchFamily="50" charset="-128"/>
              <a:cs typeface="+mn-cs"/>
            </a:endParaRPr>
          </a:p>
        </p:txBody>
      </p:sp>
      <p:sp>
        <p:nvSpPr>
          <p:cNvPr id="12" name="テキスト ボックス 11">
            <a:extLst>
              <a:ext uri="{FF2B5EF4-FFF2-40B4-BE49-F238E27FC236}">
                <a16:creationId xmlns:a16="http://schemas.microsoft.com/office/drawing/2014/main" id="{EF7927A2-0BDB-14AA-5071-6F867FC1D861}"/>
              </a:ext>
            </a:extLst>
          </p:cNvPr>
          <p:cNvSpPr txBox="1"/>
          <p:nvPr/>
        </p:nvSpPr>
        <p:spPr>
          <a:xfrm>
            <a:off x="292573" y="4610942"/>
            <a:ext cx="7905127" cy="276999"/>
          </a:xfrm>
          <a:prstGeom prst="rect">
            <a:avLst/>
          </a:prstGeom>
          <a:solidFill>
            <a:schemeClr val="tx2">
              <a:lumMod val="25000"/>
              <a:lumOff val="75000"/>
            </a:schemeClr>
          </a:solidFill>
          <a:ln>
            <a:noFill/>
          </a:ln>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a:ea typeface="游ゴシック" panose="020B0400000000000000" pitchFamily="50" charset="-128"/>
                <a:cs typeface="+mn-cs"/>
              </a:rPr>
              <a:t>３．本事業内で予定する事業内容（事業実施時期、事業費総額 、事業内容）</a:t>
            </a:r>
          </a:p>
        </p:txBody>
      </p:sp>
      <p:sp>
        <p:nvSpPr>
          <p:cNvPr id="13" name="正方形/長方形 12">
            <a:extLst>
              <a:ext uri="{FF2B5EF4-FFF2-40B4-BE49-F238E27FC236}">
                <a16:creationId xmlns:a16="http://schemas.microsoft.com/office/drawing/2014/main" id="{378F7CD9-3FF0-9127-9D75-E664DCFE6FB1}"/>
              </a:ext>
            </a:extLst>
          </p:cNvPr>
          <p:cNvSpPr/>
          <p:nvPr/>
        </p:nvSpPr>
        <p:spPr>
          <a:xfrm>
            <a:off x="172687" y="2900669"/>
            <a:ext cx="8798626" cy="1567646"/>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游ゴシック" panose="020B0400000000000000" pitchFamily="50" charset="-128"/>
              <a:cs typeface="+mn-cs"/>
            </a:endParaRPr>
          </a:p>
        </p:txBody>
      </p:sp>
      <p:sp>
        <p:nvSpPr>
          <p:cNvPr id="15" name="テキスト ボックス 14">
            <a:extLst>
              <a:ext uri="{FF2B5EF4-FFF2-40B4-BE49-F238E27FC236}">
                <a16:creationId xmlns:a16="http://schemas.microsoft.com/office/drawing/2014/main" id="{8C32291A-4218-514E-3009-9DE18C010C51}"/>
              </a:ext>
            </a:extLst>
          </p:cNvPr>
          <p:cNvSpPr txBox="1"/>
          <p:nvPr/>
        </p:nvSpPr>
        <p:spPr>
          <a:xfrm>
            <a:off x="292572" y="2741818"/>
            <a:ext cx="7905129" cy="276999"/>
          </a:xfrm>
          <a:prstGeom prst="rect">
            <a:avLst/>
          </a:prstGeom>
          <a:solidFill>
            <a:schemeClr val="tx2">
              <a:lumMod val="25000"/>
              <a:lumOff val="75000"/>
            </a:schemeClr>
          </a:solidFill>
          <a:ln>
            <a:noFill/>
          </a:ln>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a:ea typeface="游ゴシック" panose="020B0400000000000000" pitchFamily="50" charset="-128"/>
                <a:cs typeface="+mn-cs"/>
              </a:rPr>
              <a:t>２．自社が有する革新的な鉱工業技術の社会実装に向けた事業ビジョン及び研究開発内容の進捗状況</a:t>
            </a:r>
          </a:p>
        </p:txBody>
      </p:sp>
      <p:sp>
        <p:nvSpPr>
          <p:cNvPr id="19" name="吹き出し: 角を丸めた四角形 42">
            <a:extLst>
              <a:ext uri="{FF2B5EF4-FFF2-40B4-BE49-F238E27FC236}">
                <a16:creationId xmlns:a16="http://schemas.microsoft.com/office/drawing/2014/main" id="{F5E56161-E0D2-001F-F635-EFC0CE4922A1}"/>
              </a:ext>
            </a:extLst>
          </p:cNvPr>
          <p:cNvSpPr/>
          <p:nvPr/>
        </p:nvSpPr>
        <p:spPr>
          <a:xfrm>
            <a:off x="519057" y="3281946"/>
            <a:ext cx="8082683" cy="1017890"/>
          </a:xfrm>
          <a:prstGeom prst="wedgeRoundRectCallout">
            <a:avLst>
              <a:gd name="adj1" fmla="val -34980"/>
              <a:gd name="adj2" fmla="val -73503"/>
              <a:gd name="adj3" fmla="val 16667"/>
            </a:avLst>
          </a:prstGeom>
          <a:solidFill>
            <a:srgbClr val="FFCC66"/>
          </a:solidFill>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自社が有する技術の革新性、及びその革新的な技術を活用した製品・サービスが社会実装された際の目指すビジョンと国内経済への寄与度（どういった社会課題を解決し、サプライチェーン含めどの程度国内経済の活性化に資するか、社会的なインパクト等）、そのビジョンの達成へ向けた研究開発の進捗状況（確立された技術内容と残された開発要素）、今後想定する事業活動などを記載して下さい。</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25" name="吹き出し: 角を丸めた四角形 42">
            <a:extLst>
              <a:ext uri="{FF2B5EF4-FFF2-40B4-BE49-F238E27FC236}">
                <a16:creationId xmlns:a16="http://schemas.microsoft.com/office/drawing/2014/main" id="{A1EDBFCE-4710-55CB-59B9-4BE18652816A}"/>
              </a:ext>
            </a:extLst>
          </p:cNvPr>
          <p:cNvSpPr/>
          <p:nvPr/>
        </p:nvSpPr>
        <p:spPr>
          <a:xfrm>
            <a:off x="519056" y="5199048"/>
            <a:ext cx="8082684" cy="670731"/>
          </a:xfrm>
          <a:prstGeom prst="wedgeRoundRectCallout">
            <a:avLst>
              <a:gd name="adj1" fmla="val -35901"/>
              <a:gd name="adj2" fmla="val -84384"/>
              <a:gd name="adj3" fmla="val 16667"/>
            </a:avLst>
          </a:prstGeom>
          <a:solidFill>
            <a:srgbClr val="FFCC66"/>
          </a:solidFill>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2.</a:t>
            </a: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で記載した今後想定する事業活動のうち、本支援事業を活用して行う事業（投資等）の内容及び実施時期、支援を必要とする補助対象経費のうち、外部からの調達が困難で真に支援の優先度が高いものを記載して下さい（可能な限り優先順位を付して下さい）。</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27" name="正方形/長方形 26">
            <a:extLst>
              <a:ext uri="{FF2B5EF4-FFF2-40B4-BE49-F238E27FC236}">
                <a16:creationId xmlns:a16="http://schemas.microsoft.com/office/drawing/2014/main" id="{F2BAD445-AFDB-757B-79AF-74915C47128B}"/>
              </a:ext>
            </a:extLst>
          </p:cNvPr>
          <p:cNvSpPr/>
          <p:nvPr/>
        </p:nvSpPr>
        <p:spPr>
          <a:xfrm>
            <a:off x="172687" y="1069894"/>
            <a:ext cx="8798626" cy="156764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游ゴシック" panose="020B0400000000000000" pitchFamily="50" charset="-128"/>
              <a:cs typeface="+mn-cs"/>
            </a:endParaRPr>
          </a:p>
        </p:txBody>
      </p:sp>
      <p:sp>
        <p:nvSpPr>
          <p:cNvPr id="31" name="テキスト ボックス 30">
            <a:extLst>
              <a:ext uri="{FF2B5EF4-FFF2-40B4-BE49-F238E27FC236}">
                <a16:creationId xmlns:a16="http://schemas.microsoft.com/office/drawing/2014/main" id="{8491D7DD-6EF2-14A4-8E37-C031E4A5DA8D}"/>
              </a:ext>
            </a:extLst>
          </p:cNvPr>
          <p:cNvSpPr txBox="1"/>
          <p:nvPr/>
        </p:nvSpPr>
        <p:spPr>
          <a:xfrm>
            <a:off x="292573" y="931394"/>
            <a:ext cx="7905129" cy="276999"/>
          </a:xfrm>
          <a:prstGeom prst="rect">
            <a:avLst/>
          </a:prstGeom>
          <a:solidFill>
            <a:schemeClr val="tx2">
              <a:lumMod val="25000"/>
              <a:lumOff val="75000"/>
            </a:schemeClr>
          </a:solidFill>
          <a:ln>
            <a:noFill/>
          </a:ln>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a:ea typeface="游ゴシック" panose="020B0400000000000000" pitchFamily="50" charset="-128"/>
                <a:cs typeface="+mn-cs"/>
              </a:rPr>
              <a:t>１．本事業で希望する公募テーマや事業領域のイメージ（解決を目指す社会課題やそれに基づく開発テーマ等）</a:t>
            </a:r>
          </a:p>
        </p:txBody>
      </p:sp>
      <p:sp>
        <p:nvSpPr>
          <p:cNvPr id="32" name="吹き出し: 角を丸めた四角形 42">
            <a:extLst>
              <a:ext uri="{FF2B5EF4-FFF2-40B4-BE49-F238E27FC236}">
                <a16:creationId xmlns:a16="http://schemas.microsoft.com/office/drawing/2014/main" id="{9D22D753-BF8F-1ACE-3C4C-AB67C6367ACB}"/>
              </a:ext>
            </a:extLst>
          </p:cNvPr>
          <p:cNvSpPr/>
          <p:nvPr/>
        </p:nvSpPr>
        <p:spPr>
          <a:xfrm>
            <a:off x="519055" y="1476930"/>
            <a:ext cx="7550727" cy="577321"/>
          </a:xfrm>
          <a:prstGeom prst="wedgeRoundRectCallout">
            <a:avLst>
              <a:gd name="adj1" fmla="val -35769"/>
              <a:gd name="adj2" fmla="val -97528"/>
              <a:gd name="adj3" fmla="val 16667"/>
            </a:avLst>
          </a:prstGeom>
          <a:solidFill>
            <a:srgbClr val="FFCC66"/>
          </a:solidFill>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本事業で公募対象になることを念頭に、解決を目指す社会課題やそれに基づく開発テーマ等をわかりやすく記載してください。</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5" name="吹き出し: 角を丸めた四角形 42">
            <a:extLst>
              <a:ext uri="{FF2B5EF4-FFF2-40B4-BE49-F238E27FC236}">
                <a16:creationId xmlns:a16="http://schemas.microsoft.com/office/drawing/2014/main" id="{90083341-A802-6923-26D1-887E1775622E}"/>
              </a:ext>
            </a:extLst>
          </p:cNvPr>
          <p:cNvSpPr/>
          <p:nvPr/>
        </p:nvSpPr>
        <p:spPr>
          <a:xfrm>
            <a:off x="2285999" y="-1152291"/>
            <a:ext cx="4980097" cy="1559191"/>
          </a:xfrm>
          <a:prstGeom prst="wedgeRoundRectCallout">
            <a:avLst>
              <a:gd name="adj1" fmla="val -26143"/>
              <a:gd name="adj2" fmla="val 7152"/>
              <a:gd name="adj3" fmla="val 16667"/>
            </a:avLst>
          </a:prstGeom>
          <a:solidFill>
            <a:srgbClr val="FFCC66"/>
          </a:solidFill>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この情報提供書（補足情報）は、</a:t>
            </a:r>
            <a:r>
              <a:rPr kumimoji="0" lang="en-US" altLang="ja-JP" sz="14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Web</a:t>
            </a:r>
            <a:r>
              <a:rPr kumimoji="0" lang="ja-JP" altLang="en-US" sz="14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情報入力ページに記載した内容の補足説明に使用してください（但し４ページ以内に収めてください）。補足する項目を明記し、図、表を使ってわかりやすく情報提供する研究開発の内容をまとめてください。見やすいレイアウトになるように、枠は自由に動かしてください。必ずしも１～６の全項目を補足する必要はありません。</a:t>
            </a:r>
            <a:endPar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Tree>
    <p:extLst>
      <p:ext uri="{BB962C8B-B14F-4D97-AF65-F5344CB8AC3E}">
        <p14:creationId xmlns:p14="http://schemas.microsoft.com/office/powerpoint/2010/main" val="1347433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9F0915-038D-2E62-259D-A11ABE20B746}"/>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FF184AF-4282-8813-185F-27AFB88C672A}"/>
              </a:ext>
            </a:extLst>
          </p:cNvPr>
          <p:cNvSpPr txBox="1"/>
          <p:nvPr/>
        </p:nvSpPr>
        <p:spPr>
          <a:xfrm>
            <a:off x="249128" y="107866"/>
            <a:ext cx="2251630" cy="276999"/>
          </a:xfrm>
          <a:prstGeom prst="rect">
            <a:avLst/>
          </a:prstGeom>
          <a:noFill/>
          <a:ln>
            <a:solidFill>
              <a:schemeClr val="tx1"/>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a:ea typeface="游ゴシック" panose="020B0400000000000000" pitchFamily="50" charset="-128"/>
                <a:cs typeface="+mn-cs"/>
              </a:rPr>
              <a:t>情報提供書</a:t>
            </a:r>
            <a:r>
              <a:rPr kumimoji="0" lang="zh-TW" altLang="en-US" sz="1200" b="0" i="0" u="none" strike="noStrike" kern="1200" cap="none" spc="0" normalizeH="0" baseline="0" noProof="0" dirty="0">
                <a:ln>
                  <a:noFill/>
                </a:ln>
                <a:solidFill>
                  <a:prstClr val="black"/>
                </a:solidFill>
                <a:effectLst/>
                <a:uLnTx/>
                <a:uFillTx/>
                <a:latin typeface="Calibri"/>
                <a:ea typeface="游ゴシック" panose="020B0400000000000000" pitchFamily="50" charset="-128"/>
                <a:cs typeface="+mn-cs"/>
              </a:rPr>
              <a:t>（補足情報）</a:t>
            </a:r>
            <a:endParaRPr kumimoji="0" lang="ja-JP" altLang="en-US" sz="1200" b="0" i="0" u="none" strike="noStrike" kern="1200" cap="none" spc="0" normalizeH="0" baseline="0" noProof="0" dirty="0">
              <a:ln>
                <a:noFill/>
              </a:ln>
              <a:solidFill>
                <a:prstClr val="black"/>
              </a:solidFill>
              <a:effectLst/>
              <a:uLnTx/>
              <a:uFillTx/>
              <a:latin typeface="Calibri"/>
              <a:ea typeface="游ゴシック" panose="020B0400000000000000" pitchFamily="50" charset="-128"/>
              <a:cs typeface="+mn-cs"/>
            </a:endParaRPr>
          </a:p>
        </p:txBody>
      </p:sp>
      <p:sp>
        <p:nvSpPr>
          <p:cNvPr id="14" name="テキスト ボックス 13">
            <a:extLst>
              <a:ext uri="{FF2B5EF4-FFF2-40B4-BE49-F238E27FC236}">
                <a16:creationId xmlns:a16="http://schemas.microsoft.com/office/drawing/2014/main" id="{BB3FE65C-BFA2-152D-5780-D46D32D1E480}"/>
              </a:ext>
            </a:extLst>
          </p:cNvPr>
          <p:cNvSpPr txBox="1"/>
          <p:nvPr/>
        </p:nvSpPr>
        <p:spPr>
          <a:xfrm>
            <a:off x="7095457" y="113601"/>
            <a:ext cx="2629907" cy="64633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a:ea typeface="游ゴシック" panose="020B0400000000000000" pitchFamily="50" charset="-128"/>
                <a:cs typeface="+mn-cs"/>
              </a:rPr>
              <a:t>・提出日　：</a:t>
            </a:r>
            <a:r>
              <a:rPr kumimoji="0" lang="en-US" altLang="ja-JP" sz="1200" b="0" i="0" u="none" strike="noStrike" kern="1200" cap="none" spc="0" normalizeH="0" baseline="0" noProof="0" dirty="0">
                <a:ln>
                  <a:noFill/>
                </a:ln>
                <a:solidFill>
                  <a:srgbClr val="4472C4"/>
                </a:solidFill>
                <a:effectLst/>
                <a:uLnTx/>
                <a:uFillTx/>
                <a:latin typeface="Calibri"/>
                <a:ea typeface="游ゴシック" panose="020B0400000000000000" pitchFamily="50" charset="-128"/>
                <a:cs typeface="+mn-cs"/>
              </a:rPr>
              <a:t>2026</a:t>
            </a:r>
            <a:r>
              <a:rPr kumimoji="0" lang="ja-JP" altLang="en-US" sz="1200" b="0" i="0" u="none" strike="noStrike" kern="1200" cap="none" spc="0" normalizeH="0" baseline="0" noProof="0" dirty="0">
                <a:ln>
                  <a:noFill/>
                </a:ln>
                <a:solidFill>
                  <a:srgbClr val="4472C4"/>
                </a:solidFill>
                <a:effectLst/>
                <a:uLnTx/>
                <a:uFillTx/>
                <a:latin typeface="Calibri"/>
                <a:ea typeface="游ゴシック" panose="020B0400000000000000" pitchFamily="50" charset="-128"/>
                <a:cs typeface="+mn-cs"/>
              </a:rPr>
              <a:t>年●月●日　</a:t>
            </a:r>
            <a:r>
              <a:rPr kumimoji="0" lang="ja-JP" altLang="en-US" sz="1200" b="0" i="0" u="none" strike="noStrike" kern="1200" cap="none" spc="0" normalizeH="0" baseline="0" noProof="0" dirty="0">
                <a:ln>
                  <a:noFill/>
                </a:ln>
                <a:solidFill>
                  <a:prstClr val="black"/>
                </a:solidFill>
                <a:effectLst/>
                <a:uLnTx/>
                <a:uFillTx/>
                <a:latin typeface="Calibri"/>
                <a:ea typeface="游ゴシック" panose="020B0400000000000000" pitchFamily="50" charset="-128"/>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a:ea typeface="游ゴシック" panose="020B0400000000000000" pitchFamily="50" charset="-128"/>
                <a:cs typeface="+mn-cs"/>
              </a:rPr>
              <a:t>・機関名　：</a:t>
            </a:r>
            <a:r>
              <a:rPr kumimoji="0" lang="ja-JP" altLang="en-US" sz="1200" b="0" i="0" u="none" strike="noStrike" kern="1200" cap="none" spc="0" normalizeH="0" baseline="0" noProof="0" dirty="0">
                <a:ln>
                  <a:noFill/>
                </a:ln>
                <a:solidFill>
                  <a:srgbClr val="4472C4"/>
                </a:solidFill>
                <a:effectLst/>
                <a:uLnTx/>
                <a:uFillTx/>
                <a:latin typeface="Calibri"/>
                <a:ea typeface="游ゴシック" panose="020B0400000000000000" pitchFamily="50" charset="-128"/>
                <a:cs typeface="+mn-cs"/>
              </a:rPr>
              <a:t>株式会社○○</a:t>
            </a:r>
            <a:endParaRPr kumimoji="0" lang="en-US" altLang="ja-JP" sz="1200" b="0" i="0" u="none" strike="noStrike" kern="1200" cap="none" spc="0" normalizeH="0" baseline="0" noProof="0" dirty="0">
              <a:ln>
                <a:noFill/>
              </a:ln>
              <a:solidFill>
                <a:srgbClr val="4472C4"/>
              </a:solidFill>
              <a:effectLst/>
              <a:uLnTx/>
              <a:uFillTx/>
              <a:latin typeface="Calibri"/>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a:ea typeface="游ゴシック" panose="020B0400000000000000" pitchFamily="50" charset="-128"/>
                <a:cs typeface="+mn-cs"/>
              </a:rPr>
              <a:t>・氏名　　：</a:t>
            </a:r>
            <a:r>
              <a:rPr kumimoji="0" lang="ja-JP" altLang="en-US" sz="1200" b="0" i="0" u="none" strike="noStrike" kern="1200" cap="none" spc="0" normalizeH="0" baseline="0" noProof="0" dirty="0">
                <a:ln>
                  <a:noFill/>
                </a:ln>
                <a:solidFill>
                  <a:srgbClr val="4472C4"/>
                </a:solidFill>
                <a:effectLst/>
                <a:uLnTx/>
                <a:uFillTx/>
                <a:latin typeface="Calibri"/>
                <a:ea typeface="游ゴシック" panose="020B0400000000000000" pitchFamily="50" charset="-128"/>
                <a:cs typeface="+mn-cs"/>
              </a:rPr>
              <a:t>○○　○○</a:t>
            </a:r>
          </a:p>
        </p:txBody>
      </p:sp>
      <p:sp>
        <p:nvSpPr>
          <p:cNvPr id="2" name="正方形/長方形 1">
            <a:extLst>
              <a:ext uri="{FF2B5EF4-FFF2-40B4-BE49-F238E27FC236}">
                <a16:creationId xmlns:a16="http://schemas.microsoft.com/office/drawing/2014/main" id="{D2ED44B9-DE9B-906B-7AAB-A956A8764E9F}"/>
              </a:ext>
            </a:extLst>
          </p:cNvPr>
          <p:cNvSpPr/>
          <p:nvPr/>
        </p:nvSpPr>
        <p:spPr>
          <a:xfrm>
            <a:off x="249128" y="475303"/>
            <a:ext cx="4980097" cy="37027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〇〇〇〇〇〇〇〇〇〇〇〇〇〇〇の事業開発</a:t>
            </a:r>
          </a:p>
        </p:txBody>
      </p:sp>
      <p:sp>
        <p:nvSpPr>
          <p:cNvPr id="11" name="正方形/長方形 10">
            <a:extLst>
              <a:ext uri="{FF2B5EF4-FFF2-40B4-BE49-F238E27FC236}">
                <a16:creationId xmlns:a16="http://schemas.microsoft.com/office/drawing/2014/main" id="{FB573E3E-A50F-6FCB-7B09-C2E3CEB742EA}"/>
              </a:ext>
            </a:extLst>
          </p:cNvPr>
          <p:cNvSpPr/>
          <p:nvPr/>
        </p:nvSpPr>
        <p:spPr>
          <a:xfrm>
            <a:off x="172687" y="4809902"/>
            <a:ext cx="8798626" cy="156764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游ゴシック" panose="020B0400000000000000" pitchFamily="50" charset="-128"/>
              <a:cs typeface="+mn-cs"/>
            </a:endParaRPr>
          </a:p>
        </p:txBody>
      </p:sp>
      <p:sp>
        <p:nvSpPr>
          <p:cNvPr id="13" name="正方形/長方形 12">
            <a:extLst>
              <a:ext uri="{FF2B5EF4-FFF2-40B4-BE49-F238E27FC236}">
                <a16:creationId xmlns:a16="http://schemas.microsoft.com/office/drawing/2014/main" id="{7AF0EBCB-B9D5-B0EE-8AE4-593A17CF4DC5}"/>
              </a:ext>
            </a:extLst>
          </p:cNvPr>
          <p:cNvSpPr/>
          <p:nvPr/>
        </p:nvSpPr>
        <p:spPr>
          <a:xfrm>
            <a:off x="172687" y="2962824"/>
            <a:ext cx="8798626" cy="1567646"/>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游ゴシック" panose="020B0400000000000000" pitchFamily="50" charset="-128"/>
              <a:cs typeface="+mn-cs"/>
            </a:endParaRPr>
          </a:p>
        </p:txBody>
      </p:sp>
      <p:sp>
        <p:nvSpPr>
          <p:cNvPr id="19" name="吹き出し: 角を丸めた四角形 42">
            <a:extLst>
              <a:ext uri="{FF2B5EF4-FFF2-40B4-BE49-F238E27FC236}">
                <a16:creationId xmlns:a16="http://schemas.microsoft.com/office/drawing/2014/main" id="{FFF3AFAC-1B31-9186-38C8-5A776B2504FD}"/>
              </a:ext>
            </a:extLst>
          </p:cNvPr>
          <p:cNvSpPr/>
          <p:nvPr/>
        </p:nvSpPr>
        <p:spPr>
          <a:xfrm>
            <a:off x="519057" y="3609393"/>
            <a:ext cx="7550727" cy="686413"/>
          </a:xfrm>
          <a:prstGeom prst="wedgeRoundRectCallout">
            <a:avLst>
              <a:gd name="adj1" fmla="val -35769"/>
              <a:gd name="adj2" fmla="val -97528"/>
              <a:gd name="adj3" fmla="val 16667"/>
            </a:avLst>
          </a:prstGeom>
          <a:solidFill>
            <a:srgbClr val="FFCC66"/>
          </a:solidFill>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本補助事業による政策的効果を最大化する観点から、戦略的パートナーの情報（想定顧客及びその調整状況。そのほか支援者（共同研究開発のパートナー等）、製造協力者など）を可能な範囲で記載してください。</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5" name="テキスト ボックス 4">
            <a:extLst>
              <a:ext uri="{FF2B5EF4-FFF2-40B4-BE49-F238E27FC236}">
                <a16:creationId xmlns:a16="http://schemas.microsoft.com/office/drawing/2014/main" id="{08F5719D-F422-3403-DFC6-28871FA5B267}"/>
              </a:ext>
            </a:extLst>
          </p:cNvPr>
          <p:cNvSpPr txBox="1"/>
          <p:nvPr/>
        </p:nvSpPr>
        <p:spPr>
          <a:xfrm>
            <a:off x="292573" y="2803973"/>
            <a:ext cx="7947660" cy="461665"/>
          </a:xfrm>
          <a:prstGeom prst="rect">
            <a:avLst/>
          </a:prstGeom>
          <a:solidFill>
            <a:schemeClr val="tx2">
              <a:lumMod val="25000"/>
              <a:lumOff val="75000"/>
            </a:schemeClr>
          </a:solidFill>
          <a:ln>
            <a:noFill/>
          </a:ln>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a:ea typeface="游ゴシック" panose="020B0400000000000000" pitchFamily="50" charset="-128"/>
                <a:cs typeface="+mn-cs"/>
              </a:rPr>
              <a:t>５．本事業の遂行・スケール化にあたっての戦略的パートナーの情報（想定顧客及びその調整状況。そのほか支援者（共同研究開発のパートナー等）、製造協力者など）</a:t>
            </a:r>
          </a:p>
        </p:txBody>
      </p:sp>
      <p:sp>
        <p:nvSpPr>
          <p:cNvPr id="7" name="テキスト ボックス 6">
            <a:extLst>
              <a:ext uri="{FF2B5EF4-FFF2-40B4-BE49-F238E27FC236}">
                <a16:creationId xmlns:a16="http://schemas.microsoft.com/office/drawing/2014/main" id="{9514DA5D-DECA-501F-C163-67607AF2A86D}"/>
              </a:ext>
            </a:extLst>
          </p:cNvPr>
          <p:cNvSpPr txBox="1"/>
          <p:nvPr/>
        </p:nvSpPr>
        <p:spPr>
          <a:xfrm>
            <a:off x="292573" y="4643392"/>
            <a:ext cx="7947660" cy="276999"/>
          </a:xfrm>
          <a:prstGeom prst="rect">
            <a:avLst/>
          </a:prstGeom>
          <a:solidFill>
            <a:schemeClr val="tx2">
              <a:lumMod val="25000"/>
              <a:lumOff val="75000"/>
            </a:schemeClr>
          </a:solidFill>
          <a:ln>
            <a:noFill/>
          </a:ln>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a:ea typeface="游ゴシック" panose="020B0400000000000000" pitchFamily="50" charset="-128"/>
                <a:cs typeface="+mn-cs"/>
              </a:rPr>
              <a:t>６．将来の温室効果ガス削減を目的とする分野（</a:t>
            </a:r>
            <a:r>
              <a:rPr kumimoji="0" lang="en-US" altLang="ja-JP" sz="1200" b="0" i="0" u="none" strike="noStrike" kern="1200" cap="none" spc="0" normalizeH="0" baseline="0" noProof="0" dirty="0">
                <a:ln>
                  <a:noFill/>
                </a:ln>
                <a:solidFill>
                  <a:prstClr val="black"/>
                </a:solidFill>
                <a:effectLst/>
                <a:uLnTx/>
                <a:uFillTx/>
                <a:latin typeface="Calibri"/>
                <a:ea typeface="游ゴシック" panose="020B0400000000000000" pitchFamily="50" charset="-128"/>
                <a:cs typeface="+mn-cs"/>
              </a:rPr>
              <a:t>GX</a:t>
            </a:r>
            <a:r>
              <a:rPr kumimoji="0" lang="ja-JP" altLang="en-US" sz="1200" b="0" i="0" u="none" strike="noStrike" kern="1200" cap="none" spc="0" normalizeH="0" baseline="0" noProof="0" dirty="0">
                <a:ln>
                  <a:noFill/>
                </a:ln>
                <a:solidFill>
                  <a:prstClr val="black"/>
                </a:solidFill>
                <a:effectLst/>
                <a:uLnTx/>
                <a:uFillTx/>
                <a:latin typeface="Calibri"/>
                <a:ea typeface="游ゴシック" panose="020B0400000000000000" pitchFamily="50" charset="-128"/>
                <a:cs typeface="+mn-cs"/>
              </a:rPr>
              <a:t>分野）であればその削減量見込み（</a:t>
            </a:r>
            <a:r>
              <a:rPr kumimoji="0" lang="en-US" altLang="ja-JP" sz="1200" b="0" i="0" u="none" strike="noStrike" kern="1200" cap="none" spc="0" normalizeH="0" baseline="0" noProof="0" dirty="0">
                <a:ln>
                  <a:noFill/>
                </a:ln>
                <a:solidFill>
                  <a:prstClr val="black"/>
                </a:solidFill>
                <a:effectLst/>
                <a:uLnTx/>
                <a:uFillTx/>
                <a:latin typeface="Calibri"/>
                <a:ea typeface="游ゴシック" panose="020B0400000000000000" pitchFamily="50" charset="-128"/>
                <a:cs typeface="+mn-cs"/>
              </a:rPr>
              <a:t>GX</a:t>
            </a:r>
            <a:r>
              <a:rPr kumimoji="0" lang="ja-JP" altLang="en-US" sz="1200" b="0" i="0" u="none" strike="noStrike" kern="1200" cap="none" spc="0" normalizeH="0" baseline="0" noProof="0" dirty="0">
                <a:ln>
                  <a:noFill/>
                </a:ln>
                <a:solidFill>
                  <a:prstClr val="black"/>
                </a:solidFill>
                <a:effectLst/>
                <a:uLnTx/>
                <a:uFillTx/>
                <a:latin typeface="Calibri"/>
                <a:ea typeface="游ゴシック" panose="020B0400000000000000" pitchFamily="50" charset="-128"/>
                <a:cs typeface="+mn-cs"/>
              </a:rPr>
              <a:t>分野でなければ不要）</a:t>
            </a:r>
          </a:p>
        </p:txBody>
      </p:sp>
      <p:sp>
        <p:nvSpPr>
          <p:cNvPr id="10" name="吹き出し: 角を丸めた四角形 42">
            <a:extLst>
              <a:ext uri="{FF2B5EF4-FFF2-40B4-BE49-F238E27FC236}">
                <a16:creationId xmlns:a16="http://schemas.microsoft.com/office/drawing/2014/main" id="{35E563CC-3607-865E-42B9-5ABC0EC06CCA}"/>
              </a:ext>
            </a:extLst>
          </p:cNvPr>
          <p:cNvSpPr/>
          <p:nvPr/>
        </p:nvSpPr>
        <p:spPr>
          <a:xfrm>
            <a:off x="519056" y="5452642"/>
            <a:ext cx="7550727" cy="577321"/>
          </a:xfrm>
          <a:prstGeom prst="wedgeRoundRectCallout">
            <a:avLst>
              <a:gd name="adj1" fmla="val -35769"/>
              <a:gd name="adj2" fmla="val -97528"/>
              <a:gd name="adj3" fmla="val 16667"/>
            </a:avLst>
          </a:prstGeom>
          <a:solidFill>
            <a:srgbClr val="FFCC66"/>
          </a:solidFill>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温室効果ガス削減量の見込みを簡潔に記載ください。</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17" name="正方形/長方形 16">
            <a:extLst>
              <a:ext uri="{FF2B5EF4-FFF2-40B4-BE49-F238E27FC236}">
                <a16:creationId xmlns:a16="http://schemas.microsoft.com/office/drawing/2014/main" id="{F61213C4-8AD6-6835-9711-36C69717B6DE}"/>
              </a:ext>
            </a:extLst>
          </p:cNvPr>
          <p:cNvSpPr/>
          <p:nvPr/>
        </p:nvSpPr>
        <p:spPr>
          <a:xfrm>
            <a:off x="172687" y="1083027"/>
            <a:ext cx="8798626" cy="1567647"/>
          </a:xfrm>
          <a:prstGeom prst="rect">
            <a:avLst/>
          </a:prstGeom>
          <a:no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游ゴシック" panose="020B0400000000000000" pitchFamily="50" charset="-128"/>
              <a:cs typeface="+mn-cs"/>
            </a:endParaRPr>
          </a:p>
        </p:txBody>
      </p:sp>
      <p:sp>
        <p:nvSpPr>
          <p:cNvPr id="18" name="テキスト ボックス 17">
            <a:extLst>
              <a:ext uri="{FF2B5EF4-FFF2-40B4-BE49-F238E27FC236}">
                <a16:creationId xmlns:a16="http://schemas.microsoft.com/office/drawing/2014/main" id="{F7C0D8FE-B1B0-6B06-CBB2-A5B9C6721C4B}"/>
              </a:ext>
            </a:extLst>
          </p:cNvPr>
          <p:cNvSpPr txBox="1"/>
          <p:nvPr/>
        </p:nvSpPr>
        <p:spPr>
          <a:xfrm>
            <a:off x="292571" y="917516"/>
            <a:ext cx="7947662" cy="276999"/>
          </a:xfrm>
          <a:prstGeom prst="rect">
            <a:avLst/>
          </a:prstGeom>
          <a:solidFill>
            <a:schemeClr val="tx2">
              <a:lumMod val="25000"/>
              <a:lumOff val="75000"/>
            </a:schemeClr>
          </a:solidFill>
          <a:ln>
            <a:noFill/>
          </a:ln>
        </p:spPr>
        <p:style>
          <a:lnRef idx="1">
            <a:schemeClr val="accent5"/>
          </a:lnRef>
          <a:fillRef idx="2">
            <a:schemeClr val="accent5"/>
          </a:fillRef>
          <a:effectRef idx="1">
            <a:schemeClr val="accent5"/>
          </a:effectRef>
          <a:fontRef idx="minor">
            <a:schemeClr val="dk1"/>
          </a:fontRef>
        </p:style>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Calibri"/>
                <a:ea typeface="游ゴシック" panose="020B0400000000000000" pitchFamily="50" charset="-128"/>
                <a:cs typeface="+mn-cs"/>
              </a:rPr>
              <a:t>４．事業期間終了後の目指す姿（更なる事業拡大へ向けた構想・投資予定など）</a:t>
            </a:r>
          </a:p>
        </p:txBody>
      </p:sp>
      <p:sp>
        <p:nvSpPr>
          <p:cNvPr id="20" name="吹き出し: 角を丸めた四角形 42">
            <a:extLst>
              <a:ext uri="{FF2B5EF4-FFF2-40B4-BE49-F238E27FC236}">
                <a16:creationId xmlns:a16="http://schemas.microsoft.com/office/drawing/2014/main" id="{7215CA57-E25F-EE16-C3FC-0E220671F7D2}"/>
              </a:ext>
            </a:extLst>
          </p:cNvPr>
          <p:cNvSpPr/>
          <p:nvPr/>
        </p:nvSpPr>
        <p:spPr>
          <a:xfrm>
            <a:off x="519056" y="1518117"/>
            <a:ext cx="8082684" cy="808955"/>
          </a:xfrm>
          <a:prstGeom prst="wedgeRoundRectCallout">
            <a:avLst>
              <a:gd name="adj1" fmla="val -35901"/>
              <a:gd name="adj2" fmla="val -84384"/>
              <a:gd name="adj3" fmla="val 16667"/>
            </a:avLst>
          </a:prstGeom>
          <a:solidFill>
            <a:srgbClr val="FFCC66"/>
          </a:solidFill>
        </p:spPr>
        <p:style>
          <a:lnRef idx="1">
            <a:schemeClr val="accent4"/>
          </a:lnRef>
          <a:fillRef idx="2">
            <a:schemeClr val="accent4"/>
          </a:fillRef>
          <a:effectRef idx="1">
            <a:schemeClr val="accent4"/>
          </a:effectRef>
          <a:fontRef idx="minor">
            <a:schemeClr val="dk1"/>
          </a:fontRef>
        </p:style>
        <p:txBody>
          <a:bodyPr rtlCol="0" anchor="ctr"/>
          <a:lstStyle/>
          <a:p>
            <a:pPr defTabSz="457200">
              <a:defRPr/>
            </a:pP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事業終了後に更なる事業拡大へ向けた構想や投資予定などを簡潔に記載ください。その際、２．で記載した事業ビジョンとの関係がわかるようにしてください。</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8" name="吹き出し: 角を丸めた四角形 25">
            <a:extLst>
              <a:ext uri="{FF2B5EF4-FFF2-40B4-BE49-F238E27FC236}">
                <a16:creationId xmlns:a16="http://schemas.microsoft.com/office/drawing/2014/main" id="{0CCBB795-C564-079F-96B6-4C0BAB826A29}"/>
              </a:ext>
            </a:extLst>
          </p:cNvPr>
          <p:cNvSpPr/>
          <p:nvPr/>
        </p:nvSpPr>
        <p:spPr>
          <a:xfrm>
            <a:off x="-2626242" y="-121513"/>
            <a:ext cx="2960518" cy="864040"/>
          </a:xfrm>
          <a:prstGeom prst="wedgeRoundRectCallout">
            <a:avLst>
              <a:gd name="adj1" fmla="val 58589"/>
              <a:gd name="adj2" fmla="val 47713"/>
              <a:gd name="adj3" fmla="val 16667"/>
            </a:avLst>
          </a:prstGeom>
          <a:solidFill>
            <a:srgbClr val="FFCC66"/>
          </a:solidFill>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Web</a:t>
            </a: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入力フォームに対応</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 Web</a:t>
            </a:r>
            <a:r>
              <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入力フォームの記載内容（２０字以内）と完全一致させてください。</a:t>
            </a:r>
            <a:endParaRPr kumimoji="0" lang="en-US" altLang="ja-JP"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
        <p:nvSpPr>
          <p:cNvPr id="12" name="吹き出し: 角を丸めた四角形 42">
            <a:extLst>
              <a:ext uri="{FF2B5EF4-FFF2-40B4-BE49-F238E27FC236}">
                <a16:creationId xmlns:a16="http://schemas.microsoft.com/office/drawing/2014/main" id="{A3205F56-4786-E044-2284-4F0A7C943A5F}"/>
              </a:ext>
            </a:extLst>
          </p:cNvPr>
          <p:cNvSpPr/>
          <p:nvPr/>
        </p:nvSpPr>
        <p:spPr>
          <a:xfrm>
            <a:off x="2285999" y="-1152291"/>
            <a:ext cx="4980097" cy="1559191"/>
          </a:xfrm>
          <a:prstGeom prst="wedgeRoundRectCallout">
            <a:avLst>
              <a:gd name="adj1" fmla="val -26143"/>
              <a:gd name="adj2" fmla="val 7152"/>
              <a:gd name="adj3" fmla="val 16667"/>
            </a:avLst>
          </a:prstGeom>
          <a:solidFill>
            <a:srgbClr val="FFCC66"/>
          </a:solidFill>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この情報提供書（補足情報）は、</a:t>
            </a:r>
            <a:r>
              <a:rPr kumimoji="0" lang="en-US" altLang="ja-JP" sz="14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Web</a:t>
            </a:r>
            <a:r>
              <a:rPr kumimoji="0" lang="ja-JP" altLang="en-US" sz="14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rPr>
              <a:t>情報入力ページに記載した内容の補足説明に使用してください（但し４ページ以内に収めてください）。補足する項目を明記し、図、表を使ってわかりやすく情報提供する研究開発の内容をまとめてください。見やすいレイアウトになるように、枠は自由に動かしてください。必ずしも１～６の全項目を補足する必要はありません。</a:t>
            </a:r>
            <a:endParaRPr kumimoji="0" lang="ja-JP" altLang="en-US" sz="1200" b="0" i="0" u="none" strike="noStrike" kern="100" cap="none" spc="0" normalizeH="0" baseline="0" noProof="0" dirty="0">
              <a:ln>
                <a:noFill/>
              </a:ln>
              <a:solidFill>
                <a:srgbClr val="0070C0"/>
              </a:solidFill>
              <a:effectLst/>
              <a:uLnTx/>
              <a:uFillTx/>
              <a:latin typeface="游ゴシック" panose="020B0400000000000000" pitchFamily="50" charset="-128"/>
              <a:ea typeface="游ゴシック" panose="020B0400000000000000" pitchFamily="50" charset="-128"/>
              <a:cs typeface="Times New Roman" panose="02020603050405020304" pitchFamily="18" charset="0"/>
            </a:endParaRPr>
          </a:p>
        </p:txBody>
      </p:sp>
    </p:spTree>
    <p:extLst>
      <p:ext uri="{BB962C8B-B14F-4D97-AF65-F5344CB8AC3E}">
        <p14:creationId xmlns:p14="http://schemas.microsoft.com/office/powerpoint/2010/main" val="1389395082"/>
      </p:ext>
    </p:extLst>
  </p:cSld>
  <p:clrMapOvr>
    <a:masterClrMapping/>
  </p:clrMapOvr>
</p:sld>
</file>

<file path=ppt/theme/theme1.xml><?xml version="1.0" encoding="utf-8"?>
<a:theme xmlns:a="http://schemas.openxmlformats.org/drawingml/2006/main" name="デザインの設定">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Words>941</Words>
  <PresentationFormat>画面に合わせる (4:3)</PresentationFormat>
  <Paragraphs>39</Paragraphs>
  <Slides>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ＭＳ Ｐゴシック</vt:lpstr>
      <vt:lpstr>游ゴシック</vt:lpstr>
      <vt:lpstr>Arial</vt:lpstr>
      <vt:lpstr>Calibri</vt:lpstr>
      <vt:lpstr>Wingdings</vt:lpstr>
      <vt:lpstr>デザインの設定</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