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 id="2147483660" r:id="rId2"/>
  </p:sldMasterIdLst>
  <p:notesMasterIdLst>
    <p:notesMasterId r:id="rId17"/>
  </p:notesMasterIdLst>
  <p:sldIdLst>
    <p:sldId id="262" r:id="rId3"/>
    <p:sldId id="263" r:id="rId4"/>
    <p:sldId id="282" r:id="rId5"/>
    <p:sldId id="264" r:id="rId6"/>
    <p:sldId id="287" r:id="rId7"/>
    <p:sldId id="284" r:id="rId8"/>
    <p:sldId id="266" r:id="rId9"/>
    <p:sldId id="276" r:id="rId10"/>
    <p:sldId id="268" r:id="rId11"/>
    <p:sldId id="288" r:id="rId12"/>
    <p:sldId id="281" r:id="rId13"/>
    <p:sldId id="279" r:id="rId14"/>
    <p:sldId id="291" r:id="rId15"/>
    <p:sldId id="285" r:id="rId16"/>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6279" autoAdjust="0"/>
  </p:normalViewPr>
  <p:slideViewPr>
    <p:cSldViewPr>
      <p:cViewPr varScale="1">
        <p:scale>
          <a:sx n="59" d="100"/>
          <a:sy n="59" d="100"/>
        </p:scale>
        <p:origin x="1716" y="5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8.xml" Type="http://schemas.openxmlformats.org/officeDocument/2006/relationships/slide"/><Relationship Id="rId11" Target="slides/slide9.xml" Type="http://schemas.openxmlformats.org/officeDocument/2006/relationships/slide"/><Relationship Id="rId12" Target="slides/slide10.xml" Type="http://schemas.openxmlformats.org/officeDocument/2006/relationships/slide"/><Relationship Id="rId13" Target="slides/slide11.xml" Type="http://schemas.openxmlformats.org/officeDocument/2006/relationships/slide"/><Relationship Id="rId14" Target="slides/slide12.xml" Type="http://schemas.openxmlformats.org/officeDocument/2006/relationships/slide"/><Relationship Id="rId15" Target="slides/slide13.xml" Type="http://schemas.openxmlformats.org/officeDocument/2006/relationships/slide"/><Relationship Id="rId16" Target="slides/slide14.xml" Type="http://schemas.openxmlformats.org/officeDocument/2006/relationships/slide"/><Relationship Id="rId17" Target="notesMasters/notesMaster1.xml" Type="http://schemas.openxmlformats.org/officeDocument/2006/relationships/notesMaster"/><Relationship Id="rId18" Target="commentAuthors.xml" Type="http://schemas.openxmlformats.org/officeDocument/2006/relationships/commentAuthors"/><Relationship Id="rId19" Target="presProps.xml" Type="http://schemas.openxmlformats.org/officeDocument/2006/relationships/presProps"/><Relationship Id="rId2" Target="slideMasters/slideMaster2.xml" Type="http://schemas.openxmlformats.org/officeDocument/2006/relationships/slideMaster"/><Relationship Id="rId20" Target="viewProps.xml" Type="http://schemas.openxmlformats.org/officeDocument/2006/relationships/viewProps"/><Relationship Id="rId21" Target="theme/theme1.xml" Type="http://schemas.openxmlformats.org/officeDocument/2006/relationships/theme"/><Relationship Id="rId22" Target="tableStyles.xml" Type="http://schemas.openxmlformats.org/officeDocument/2006/relationships/tableStyles"/><Relationship Id="rId23" Target="authors.xml" Type="http://schemas.microsoft.com/office/2018/10/relationships/authors"/><Relationship Id="rId3" Target="slides/slide1.xml" Type="http://schemas.openxmlformats.org/officeDocument/2006/relationships/slide"/><Relationship Id="rId4" Target="slides/slide2.xml" Type="http://schemas.openxmlformats.org/officeDocument/2006/relationships/slide"/><Relationship Id="rId5" Target="slides/slide3.xml" Type="http://schemas.openxmlformats.org/officeDocument/2006/relationships/slide"/><Relationship Id="rId6" Target="slides/slide4.xml" Type="http://schemas.openxmlformats.org/officeDocument/2006/relationships/slide"/><Relationship Id="rId7" Target="slides/slide5.xml" Type="http://schemas.openxmlformats.org/officeDocument/2006/relationships/slide"/><Relationship Id="rId8" Target="slides/slide6.xml" Type="http://schemas.openxmlformats.org/officeDocument/2006/relationships/slide"/><Relationship Id="rId9" Target="slides/slide7.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4813"/>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2" y="0"/>
            <a:ext cx="2918621" cy="494813"/>
          </a:xfrm>
          <a:prstGeom prst="rect">
            <a:avLst/>
          </a:prstGeom>
        </p:spPr>
        <p:txBody>
          <a:bodyPr vert="horz" lIns="90644" tIns="45322" rIns="90644" bIns="45322" rtlCol="0"/>
          <a:lstStyle>
            <a:lvl1pPr algn="r">
              <a:defRPr sz="1200"/>
            </a:lvl1pPr>
          </a:lstStyle>
          <a:p>
            <a:fld id="{F6BF0FAD-9AF7-4A9D-BEB9-225BC2693DA8}" type="datetimeFigureOut">
              <a:rPr kumimoji="1" lang="ja-JP" altLang="en-US" smtClean="0"/>
              <a:t>2025/12/15</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891" y="4747996"/>
            <a:ext cx="5387982" cy="3884437"/>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1"/>
            <a:ext cx="2918621" cy="494813"/>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2" y="9371501"/>
            <a:ext cx="2918621" cy="494813"/>
          </a:xfrm>
          <a:prstGeom prst="rect">
            <a:avLst/>
          </a:prstGeom>
        </p:spPr>
        <p:txBody>
          <a:bodyPr vert="horz" lIns="90644" tIns="45322" rIns="90644" bIns="45322" rtlCol="0" anchor="b"/>
          <a:lstStyle>
            <a:lvl1pPr algn="r">
              <a:defRPr sz="1200"/>
            </a:lvl1pPr>
          </a:lstStyle>
          <a:p>
            <a:fld id="{6FEFA6D4-6023-4B1B-8C1D-D45244087E36}" type="slidenum">
              <a:rPr kumimoji="1" lang="ja-JP" altLang="en-US" smtClean="0"/>
              <a:t>‹#›</a:t>
            </a:fld>
            <a:endParaRPr kumimoji="1" lang="ja-JP" altLang="en-US"/>
          </a:p>
        </p:txBody>
      </p:sp>
    </p:spTree>
    <p:extLst>
      <p:ext uri="{BB962C8B-B14F-4D97-AF65-F5344CB8AC3E}">
        <p14:creationId xmlns:p14="http://schemas.microsoft.com/office/powerpoint/2010/main" val="718074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1</a:t>
            </a:fld>
            <a:endParaRPr kumimoji="1" lang="ja-JP" altLang="en-US"/>
          </a:p>
        </p:txBody>
      </p:sp>
    </p:spTree>
    <p:extLst>
      <p:ext uri="{BB962C8B-B14F-4D97-AF65-F5344CB8AC3E}">
        <p14:creationId xmlns:p14="http://schemas.microsoft.com/office/powerpoint/2010/main" val="3020358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4</a:t>
            </a:fld>
            <a:endParaRPr kumimoji="1" lang="ja-JP" altLang="en-US"/>
          </a:p>
        </p:txBody>
      </p:sp>
    </p:spTree>
    <p:extLst>
      <p:ext uri="{BB962C8B-B14F-4D97-AF65-F5344CB8AC3E}">
        <p14:creationId xmlns:p14="http://schemas.microsoft.com/office/powerpoint/2010/main" val="4197448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5</a:t>
            </a:fld>
            <a:endParaRPr kumimoji="1" lang="ja-JP" altLang="en-US"/>
          </a:p>
        </p:txBody>
      </p:sp>
    </p:spTree>
    <p:extLst>
      <p:ext uri="{BB962C8B-B14F-4D97-AF65-F5344CB8AC3E}">
        <p14:creationId xmlns:p14="http://schemas.microsoft.com/office/powerpoint/2010/main" val="19642560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12</a:t>
            </a:fld>
            <a:endParaRPr kumimoji="1" lang="ja-JP" altLang="en-US"/>
          </a:p>
        </p:txBody>
      </p:sp>
    </p:spTree>
    <p:extLst>
      <p:ext uri="{BB962C8B-B14F-4D97-AF65-F5344CB8AC3E}">
        <p14:creationId xmlns:p14="http://schemas.microsoft.com/office/powerpoint/2010/main" val="202602453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A01BB77-1A64-4D60-87DC-7C4E658AC710}" type="datetime1">
              <a:rPr kumimoji="1" lang="ja-JP" altLang="en-US" smtClean="0"/>
              <a:t>2025/12/15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1958683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636A183-0D8A-49D9-A104-C16C6879464F}" type="datetime1">
              <a:rPr kumimoji="1" lang="ja-JP" altLang="en-US" smtClean="0"/>
              <a:t>2025/12/15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34530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6BACE27-9625-4F4A-9259-7358C29885FF}" type="datetime1">
              <a:rPr kumimoji="1" lang="ja-JP" altLang="en-US" smtClean="0"/>
              <a:t>2025/12/15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87659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EC79168-CB5B-4374-A348-2E1163812682}" type="datetime1">
              <a:rPr lang="ja-JP" altLang="en-US" smtClean="0">
                <a:solidFill>
                  <a:prstClr val="black">
                    <a:tint val="75000"/>
                  </a:prstClr>
                </a:solidFill>
              </a:rPr>
              <a:t>2025/12/15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665126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68C1BE1-3280-4510-BF00-7FF076A605AD}" type="datetime1">
              <a:rPr lang="ja-JP" altLang="en-US" smtClean="0">
                <a:solidFill>
                  <a:prstClr val="black">
                    <a:tint val="75000"/>
                  </a:prstClr>
                </a:solidFill>
              </a:rPr>
              <a:t>2025/12/15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280169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0897CF4-74A9-4CCE-8614-237DB87CE342}" type="datetime1">
              <a:rPr lang="ja-JP" altLang="en-US" smtClean="0">
                <a:solidFill>
                  <a:prstClr val="black">
                    <a:tint val="75000"/>
                  </a:prstClr>
                </a:solidFill>
              </a:rPr>
              <a:t>2025/12/15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801097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FCCE91E-4EA0-406E-8130-B7BBD3A69A6B}" type="datetime1">
              <a:rPr lang="ja-JP" altLang="en-US" smtClean="0">
                <a:solidFill>
                  <a:prstClr val="black">
                    <a:tint val="75000"/>
                  </a:prstClr>
                </a:solidFill>
              </a:rPr>
              <a:t>2025/12/15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254419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5DFDC65-3B18-4704-8252-D73E3BCD3F57}" type="datetime1">
              <a:rPr lang="ja-JP" altLang="en-US" smtClean="0">
                <a:solidFill>
                  <a:prstClr val="black">
                    <a:tint val="75000"/>
                  </a:prstClr>
                </a:solidFill>
              </a:rPr>
              <a:t>2025/12/15</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192395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2A4749C-E5B7-4FC1-9625-A818EDC733C8}" type="datetime1">
              <a:rPr lang="ja-JP" altLang="en-US" smtClean="0">
                <a:solidFill>
                  <a:prstClr val="black">
                    <a:tint val="75000"/>
                  </a:prstClr>
                </a:solidFill>
              </a:rPr>
              <a:t>2025/12/15</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54882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13BCBBF-DD15-4D56-8BFE-2F33897DE5EA}" type="datetime1">
              <a:rPr lang="ja-JP" altLang="en-US" smtClean="0">
                <a:solidFill>
                  <a:prstClr val="black">
                    <a:tint val="75000"/>
                  </a:prstClr>
                </a:solidFill>
              </a:rPr>
              <a:t>2025/12/15</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038080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D8E71AC-1582-476C-86E3-5E603C5EAD0B}" type="datetime1">
              <a:rPr lang="ja-JP" altLang="en-US" smtClean="0">
                <a:solidFill>
                  <a:prstClr val="black">
                    <a:tint val="75000"/>
                  </a:prstClr>
                </a:solidFill>
              </a:rPr>
              <a:t>2025/12/15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70393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CDA288C-48D2-4447-8C19-B08718002019}" type="datetime1">
              <a:rPr kumimoji="1" lang="ja-JP" altLang="en-US" smtClean="0"/>
              <a:t>2025/12/15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123623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284AAD4-CF21-4B50-A5AE-C1E679E9C817}" type="datetime1">
              <a:rPr lang="ja-JP" altLang="en-US" smtClean="0">
                <a:solidFill>
                  <a:prstClr val="black">
                    <a:tint val="75000"/>
                  </a:prstClr>
                </a:solidFill>
              </a:rPr>
              <a:t>2025/12/15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100797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D4A7D95-89FC-49A0-B883-9BEE18D29AB4}" type="datetime1">
              <a:rPr lang="ja-JP" altLang="en-US" smtClean="0">
                <a:solidFill>
                  <a:prstClr val="black">
                    <a:tint val="75000"/>
                  </a:prstClr>
                </a:solidFill>
              </a:rPr>
              <a:t>2025/12/15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699154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3E50A68-E383-4C65-A9B9-4DEC9A40178D}" type="datetime1">
              <a:rPr lang="ja-JP" altLang="en-US" smtClean="0">
                <a:solidFill>
                  <a:prstClr val="black">
                    <a:tint val="75000"/>
                  </a:prstClr>
                </a:solidFill>
              </a:rPr>
              <a:t>2025/12/15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95586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E7AF755-6966-4C99-B3D4-F0C6909E1CD9}" type="datetime1">
              <a:rPr kumimoji="1" lang="ja-JP" altLang="en-US" smtClean="0"/>
              <a:t>2025/12/15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77654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E3672FA-5072-453A-86DE-7C548D3A38C3}" type="datetime1">
              <a:rPr kumimoji="1" lang="ja-JP" altLang="en-US" smtClean="0"/>
              <a:t>2025/12/15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64554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B3E9A00-F75A-42EF-A396-4527E1E6ACBD}" type="datetime1">
              <a:rPr kumimoji="1" lang="ja-JP" altLang="en-US" smtClean="0"/>
              <a:t>2025/12/15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477353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27E3516-9103-4F32-AA4F-BA59AF9D8203}" type="datetime1">
              <a:rPr kumimoji="1" lang="ja-JP" altLang="en-US" smtClean="0"/>
              <a:t>2025/12/15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95030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A20B79F-4EF2-436D-A3CF-AD7F05A1CEF4}" type="datetime1">
              <a:rPr kumimoji="1" lang="ja-JP" altLang="en-US" smtClean="0"/>
              <a:t>2025/12/15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462329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1FFEF3E-E685-481C-A7A8-1EDB0E8ED266}" type="datetime1">
              <a:rPr kumimoji="1" lang="ja-JP" altLang="en-US" smtClean="0"/>
              <a:t>2025/12/15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051437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B049A80-68FA-409F-8CFC-D4C4E7A69377}" type="datetime1">
              <a:rPr kumimoji="1" lang="ja-JP" altLang="en-US" smtClean="0"/>
              <a:t>2025/12/15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37169890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37D7C3-F938-4DB8-A3E1-C9C8C3255262}" type="datetime1">
              <a:rPr kumimoji="1" lang="ja-JP" altLang="en-US" smtClean="0"/>
              <a:t>2025/12/15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10400" y="6482292"/>
            <a:ext cx="21336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8D8A5D70-00BF-43D1-9518-0183EFEF9A82}" type="slidenum">
              <a:rPr lang="ja-JP" altLang="en-US" smtClean="0"/>
              <a:pPr/>
              <a:t>‹#›</a:t>
            </a:fld>
            <a:endParaRPr lang="ja-JP" altLang="en-US"/>
          </a:p>
        </p:txBody>
      </p:sp>
    </p:spTree>
    <p:extLst>
      <p:ext uri="{BB962C8B-B14F-4D97-AF65-F5344CB8AC3E}">
        <p14:creationId xmlns:p14="http://schemas.microsoft.com/office/powerpoint/2010/main" val="3038503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3B9F7F-676E-439C-9E88-EF3A1CD2DE53}" type="datetime1">
              <a:rPr lang="ja-JP" altLang="en-US" smtClean="0">
                <a:solidFill>
                  <a:prstClr val="black">
                    <a:tint val="75000"/>
                  </a:prstClr>
                </a:solidFill>
              </a:rPr>
              <a:t>2025/12/15</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10400" y="6490758"/>
            <a:ext cx="21336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90212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13.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13.xml" Type="http://schemas.openxmlformats.org/officeDocument/2006/relationships/slideLayout"/><Relationship Id="rId2" Target="../notesSlides/notesSlide4.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13.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150936" y="477240"/>
            <a:ext cx="1620957" cy="307777"/>
          </a:xfrm>
          <a:prstGeom prst="rect">
            <a:avLst/>
          </a:prstGeom>
          <a:noFill/>
          <a:ln>
            <a:noFill/>
          </a:ln>
        </p:spPr>
        <p:txBody>
          <a:bodyPr wrap="none" rtlCol="0">
            <a:spAutoFit/>
          </a:bodyPr>
          <a:lstStyle/>
          <a:p>
            <a:r>
              <a:rPr kumimoji="1" lang="ja-JP" altLang="en-US" sz="1400" u="sng" dirty="0">
                <a:latin typeface="+mn-ea"/>
              </a:rPr>
              <a:t>提案概要説明資料</a:t>
            </a:r>
          </a:p>
        </p:txBody>
      </p:sp>
      <p:sp>
        <p:nvSpPr>
          <p:cNvPr id="15" name="テキスト ボックス 14"/>
          <p:cNvSpPr txBox="1"/>
          <p:nvPr/>
        </p:nvSpPr>
        <p:spPr>
          <a:xfrm>
            <a:off x="179512" y="168895"/>
            <a:ext cx="667170" cy="307777"/>
          </a:xfrm>
          <a:prstGeom prst="rect">
            <a:avLst/>
          </a:prstGeom>
          <a:noFill/>
          <a:ln>
            <a:solidFill>
              <a:schemeClr val="tx1"/>
            </a:solidFill>
          </a:ln>
        </p:spPr>
        <p:txBody>
          <a:bodyPr wrap="none" rtlCol="0">
            <a:spAutoFit/>
          </a:bodyPr>
          <a:lstStyle/>
          <a:p>
            <a:r>
              <a:rPr kumimoji="1" lang="ja-JP" altLang="en-US" sz="1400" dirty="0">
                <a:latin typeface="+mn-ea"/>
              </a:rPr>
              <a:t>別添７</a:t>
            </a:r>
          </a:p>
        </p:txBody>
      </p:sp>
      <p:cxnSp>
        <p:nvCxnSpPr>
          <p:cNvPr id="18" name="直線コネクタ 17"/>
          <p:cNvCxnSpPr/>
          <p:nvPr/>
        </p:nvCxnSpPr>
        <p:spPr>
          <a:xfrm flipH="1">
            <a:off x="2897746" y="631128"/>
            <a:ext cx="18070" cy="51452"/>
          </a:xfrm>
          <a:prstGeom prst="line">
            <a:avLst/>
          </a:prstGeom>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88288" y="5676385"/>
            <a:ext cx="8762921"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（提案全体に係る留意点）</a:t>
            </a:r>
            <a:endParaRPr lang="en-US" altLang="ja-JP" dirty="0">
              <a:latin typeface="+mn-ea"/>
            </a:endParaRPr>
          </a:p>
          <a:p>
            <a:r>
              <a:rPr lang="ja-JP" altLang="en-US" dirty="0">
                <a:latin typeface="+mn-ea"/>
              </a:rPr>
              <a:t>・成果最大化に向けて、①ユーザーのニーズ把握（研究開発成果を海外に広く展開する観点から、国外ユーザーとの意見交換や当該ユーザーによる評価を重点的に実施）及び②研究開発期間中の製品化の促進（研究開発期間中に製品化の見込みが得られたものについては、開発期間中であっても研究開発の内容から一部を切り出し、早期の製品化）の点を積極的にご検討ください。</a:t>
            </a:r>
            <a:endParaRPr lang="en-US" altLang="zh-TW" dirty="0">
              <a:latin typeface="+mn-ea"/>
            </a:endParaRPr>
          </a:p>
        </p:txBody>
      </p:sp>
      <p:sp>
        <p:nvSpPr>
          <p:cNvPr id="4" name="テキスト ボックス 3">
            <a:extLst>
              <a:ext uri="{FF2B5EF4-FFF2-40B4-BE49-F238E27FC236}">
                <a16:creationId xmlns:a16="http://schemas.microsoft.com/office/drawing/2014/main" id="{B84280A7-4F91-00F0-32F2-792147FEA35D}"/>
              </a:ext>
            </a:extLst>
          </p:cNvPr>
          <p:cNvSpPr txBox="1"/>
          <p:nvPr/>
        </p:nvSpPr>
        <p:spPr>
          <a:xfrm>
            <a:off x="209826" y="2276872"/>
            <a:ext cx="3108543" cy="461665"/>
          </a:xfrm>
          <a:prstGeom prst="rect">
            <a:avLst/>
          </a:prstGeom>
          <a:noFill/>
          <a:ln>
            <a:noFill/>
          </a:ln>
        </p:spPr>
        <p:txBody>
          <a:bodyPr wrap="none" rtlCol="0">
            <a:spAutoFit/>
          </a:bodyPr>
          <a:lstStyle/>
          <a:p>
            <a:r>
              <a:rPr kumimoji="1" lang="ja-JP" altLang="en-US" sz="2400" u="sng" dirty="0">
                <a:latin typeface="+mn-ea"/>
              </a:rPr>
              <a:t>研究開発項目：</a:t>
            </a:r>
            <a:r>
              <a:rPr lang="ja-JP" altLang="en-US" sz="2400" u="sng" dirty="0">
                <a:latin typeface="+mn-ea"/>
                <a:sym typeface="Wingdings" panose="05000000000000000000" pitchFamily="2" charset="2"/>
              </a:rPr>
              <a:t>（●●</a:t>
            </a:r>
            <a:r>
              <a:rPr kumimoji="1" lang="ja-JP" altLang="en-US" sz="2400" u="sng" dirty="0">
                <a:latin typeface="+mn-ea"/>
              </a:rPr>
              <a:t>）</a:t>
            </a:r>
          </a:p>
        </p:txBody>
      </p:sp>
      <p:sp>
        <p:nvSpPr>
          <p:cNvPr id="10" name="タイトル 1">
            <a:extLst>
              <a:ext uri="{FF2B5EF4-FFF2-40B4-BE49-F238E27FC236}">
                <a16:creationId xmlns:a16="http://schemas.microsoft.com/office/drawing/2014/main" id="{E5A65BAB-27DC-D355-9551-47B8D3063101}"/>
              </a:ext>
            </a:extLst>
          </p:cNvPr>
          <p:cNvSpPr txBox="1">
            <a:spLocks/>
          </p:cNvSpPr>
          <p:nvPr/>
        </p:nvSpPr>
        <p:spPr>
          <a:xfrm>
            <a:off x="685800" y="1169318"/>
            <a:ext cx="7772400" cy="24036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br>
              <a:rPr lang="en-US" altLang="ja-JP" b="1" dirty="0">
                <a:latin typeface="+mn-ea"/>
                <a:ea typeface="+mn-ea"/>
              </a:rPr>
            </a:br>
            <a:br>
              <a:rPr lang="en-US" altLang="ja-JP" b="1" dirty="0">
                <a:latin typeface="+mn-ea"/>
                <a:ea typeface="+mn-ea"/>
              </a:rPr>
            </a:br>
            <a:r>
              <a:rPr lang="ja-JP" altLang="en-US" b="1" dirty="0">
                <a:latin typeface="+mn-ea"/>
                <a:ea typeface="+mn-ea"/>
              </a:rPr>
              <a:t>○○</a:t>
            </a:r>
            <a:r>
              <a:rPr lang="ja-JP" altLang="en-US" b="1" dirty="0">
                <a:latin typeface="+mn-ea"/>
              </a:rPr>
              <a:t>○○○○</a:t>
            </a:r>
            <a:r>
              <a:rPr lang="ja-JP" altLang="en-US" b="1" dirty="0">
                <a:latin typeface="+mn-ea"/>
                <a:ea typeface="+mn-ea"/>
              </a:rPr>
              <a:t>の研究開発</a:t>
            </a:r>
            <a:endParaRPr lang="ja-JP" altLang="en-US" dirty="0">
              <a:latin typeface="+mn-ea"/>
              <a:ea typeface="+mn-ea"/>
            </a:endParaRPr>
          </a:p>
        </p:txBody>
      </p:sp>
      <p:sp>
        <p:nvSpPr>
          <p:cNvPr id="9" name="テキスト ボックス 8"/>
          <p:cNvSpPr txBox="1"/>
          <p:nvPr/>
        </p:nvSpPr>
        <p:spPr>
          <a:xfrm>
            <a:off x="1259632" y="32087"/>
            <a:ext cx="7884369" cy="225959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marL="171450" indent="-171450">
              <a:lnSpc>
                <a:spcPts val="1300"/>
              </a:lnSpc>
              <a:buFont typeface="Arial" panose="020B0604020202020204" pitchFamily="34" charset="0"/>
              <a:buChar char="•"/>
            </a:pPr>
            <a:r>
              <a:rPr lang="ja-JP" altLang="en-US" dirty="0">
                <a:latin typeface="+mn-ea"/>
              </a:rPr>
              <a:t>本様式に従い、提案する研究開発の説明資料を作成してください。</a:t>
            </a:r>
            <a:r>
              <a:rPr lang="ja-JP" altLang="en-US" b="1" u="sng" dirty="0">
                <a:latin typeface="+mn-ea"/>
              </a:rPr>
              <a:t>様式中の項目や注意書きで指定する内容を参考にして作成ください。構成（順番）や体裁等は変更頂いて結構です。</a:t>
            </a:r>
            <a:endParaRPr lang="en-US" altLang="ja-JP" b="1" u="sng" dirty="0">
              <a:latin typeface="+mn-ea"/>
            </a:endParaRPr>
          </a:p>
          <a:p>
            <a:pPr marL="171450" indent="-171450">
              <a:lnSpc>
                <a:spcPts val="1300"/>
              </a:lnSpc>
              <a:buFont typeface="Arial" panose="020B0604020202020204" pitchFamily="34" charset="0"/>
              <a:buChar char="•"/>
            </a:pPr>
            <a:r>
              <a:rPr lang="ja-JP" altLang="en-US" dirty="0">
                <a:latin typeface="+mn-ea"/>
              </a:rPr>
              <a:t>提案書の概要となるように作成ください。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必要に応じ、コアとなる技術に関する説明資料や本様式の各項目に係る補足説明資料等、参考資料を追加いただくことは可能です。</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記載の内容が判読しやすい字体とし、大きさは</a:t>
            </a:r>
            <a:r>
              <a:rPr lang="en-US" altLang="ja-JP" dirty="0">
                <a:latin typeface="+mn-ea"/>
              </a:rPr>
              <a:t>12</a:t>
            </a:r>
            <a:r>
              <a:rPr lang="ja-JP" altLang="en-US" dirty="0">
                <a:latin typeface="+mn-ea"/>
              </a:rPr>
              <a:t>ポイント以上を基本としてください。</a:t>
            </a:r>
          </a:p>
          <a:p>
            <a:pPr marL="171450" indent="-171450">
              <a:lnSpc>
                <a:spcPts val="1300"/>
              </a:lnSpc>
              <a:buFont typeface="Arial" panose="020B0604020202020204" pitchFamily="34" charset="0"/>
              <a:buChar char="•"/>
            </a:pPr>
            <a:r>
              <a:rPr lang="ja-JP" altLang="en-US" dirty="0">
                <a:latin typeface="+mn-ea"/>
              </a:rPr>
              <a:t>積極的に図、写真、グラフ等を使用して、簡潔にわかりやすく説明するようにしてください。</a:t>
            </a:r>
          </a:p>
          <a:p>
            <a:pPr marL="171450" indent="-171450">
              <a:lnSpc>
                <a:spcPts val="1300"/>
              </a:lnSpc>
              <a:buFont typeface="Arial" panose="020B0604020202020204" pitchFamily="34" charset="0"/>
              <a:buChar char="•"/>
            </a:pPr>
            <a:r>
              <a:rPr lang="ja-JP" altLang="en-US" dirty="0">
                <a:latin typeface="+mn-ea"/>
              </a:rPr>
              <a:t>原則、</a:t>
            </a:r>
            <a:r>
              <a:rPr lang="en-US" altLang="ja-JP" dirty="0">
                <a:latin typeface="+mn-ea"/>
              </a:rPr>
              <a:t>15</a:t>
            </a:r>
            <a:r>
              <a:rPr lang="ja-JP" altLang="en-US" dirty="0">
                <a:latin typeface="+mn-ea"/>
              </a:rPr>
              <a:t>頁程度（予算額・内訳に係る資料は除き、表紙、参考資料等の挿込スライドを含む頁数）でまとめてください。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青字の説明書きを参考に記載ください。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作成時は説明書きを削除してください。項目は、削除・追加しないでください。</a:t>
            </a:r>
            <a:endParaRPr lang="en-US" altLang="ja-JP" b="1" u="sng" dirty="0">
              <a:latin typeface="+mn-ea"/>
            </a:endParaRPr>
          </a:p>
          <a:p>
            <a:pPr marL="171450" indent="-171450">
              <a:lnSpc>
                <a:spcPts val="1300"/>
              </a:lnSpc>
              <a:buFont typeface="Arial" panose="020B0604020202020204" pitchFamily="34" charset="0"/>
              <a:buChar char="•"/>
            </a:pPr>
            <a:r>
              <a:rPr lang="ja-JP" altLang="en-US" b="1" u="sng" dirty="0">
                <a:solidFill>
                  <a:srgbClr val="FFFF00"/>
                </a:solidFill>
                <a:latin typeface="+mn-ea"/>
              </a:rPr>
              <a:t>概要資料作成後、</a:t>
            </a:r>
            <a:r>
              <a:rPr lang="en-US" altLang="ja-JP" b="1" u="sng" dirty="0">
                <a:solidFill>
                  <a:srgbClr val="FFFF00"/>
                </a:solidFill>
                <a:latin typeface="+mn-ea"/>
              </a:rPr>
              <a:t>[</a:t>
            </a:r>
            <a:r>
              <a:rPr lang="ja-JP" altLang="en-US" b="1" u="sng" dirty="0">
                <a:solidFill>
                  <a:srgbClr val="FFFF00"/>
                </a:solidFill>
                <a:latin typeface="+mn-ea"/>
              </a:rPr>
              <a:t>スライドショー</a:t>
            </a:r>
            <a:r>
              <a:rPr lang="en-US" altLang="ja-JP" b="1" u="sng" dirty="0">
                <a:solidFill>
                  <a:srgbClr val="FFFF00"/>
                </a:solidFill>
                <a:latin typeface="+mn-ea"/>
              </a:rPr>
              <a:t>] </a:t>
            </a:r>
            <a:r>
              <a:rPr lang="ja-JP" altLang="en-US" b="1" u="sng" dirty="0">
                <a:solidFill>
                  <a:srgbClr val="FFFF00"/>
                </a:solidFill>
                <a:latin typeface="+mn-ea"/>
              </a:rPr>
              <a:t>タブ </a:t>
            </a:r>
            <a:r>
              <a:rPr lang="en-US" altLang="ja-JP" b="1" u="sng" dirty="0">
                <a:solidFill>
                  <a:srgbClr val="FFFF00"/>
                </a:solidFill>
                <a:latin typeface="+mn-ea"/>
              </a:rPr>
              <a:t>-&gt; [</a:t>
            </a:r>
            <a:r>
              <a:rPr lang="ja-JP" altLang="en-US" b="1" u="sng" dirty="0">
                <a:solidFill>
                  <a:srgbClr val="FFFF00"/>
                </a:solidFill>
                <a:latin typeface="+mn-ea"/>
              </a:rPr>
              <a:t>スライドショーの記録</a:t>
            </a:r>
            <a:r>
              <a:rPr lang="en-US" altLang="ja-JP" b="1" u="sng" dirty="0">
                <a:solidFill>
                  <a:srgbClr val="FFFF00"/>
                </a:solidFill>
                <a:latin typeface="+mn-ea"/>
              </a:rPr>
              <a:t>]</a:t>
            </a:r>
            <a:r>
              <a:rPr lang="ja-JP" altLang="en-US" b="1" u="sng" dirty="0">
                <a:solidFill>
                  <a:srgbClr val="FFFF00"/>
                </a:solidFill>
                <a:latin typeface="+mn-ea"/>
              </a:rPr>
              <a:t>から各ページのナレーションを追加してください（</a:t>
            </a:r>
            <a:r>
              <a:rPr lang="en-US" altLang="ja-JP" b="1" u="sng" dirty="0">
                <a:solidFill>
                  <a:srgbClr val="FFFF00"/>
                </a:solidFill>
                <a:latin typeface="+mn-ea"/>
              </a:rPr>
              <a:t>P.14</a:t>
            </a:r>
            <a:r>
              <a:rPr lang="ja-JP" altLang="en-US" b="1" u="sng" dirty="0">
                <a:solidFill>
                  <a:srgbClr val="FFFF00"/>
                </a:solidFill>
                <a:latin typeface="+mn-ea"/>
              </a:rPr>
              <a:t>のナレーション追加について確認ください）。</a:t>
            </a:r>
            <a:endParaRPr lang="en-US" altLang="ja-JP" b="1" u="sng" dirty="0">
              <a:solidFill>
                <a:srgbClr val="FFFF00"/>
              </a:solidFill>
              <a:latin typeface="+mn-ea"/>
            </a:endParaRPr>
          </a:p>
          <a:p>
            <a:pPr marL="171450" indent="-171450">
              <a:lnSpc>
                <a:spcPts val="1300"/>
              </a:lnSpc>
              <a:buFont typeface="Arial" panose="020B0604020202020204" pitchFamily="34" charset="0"/>
              <a:buChar char="•"/>
            </a:pPr>
            <a:r>
              <a:rPr lang="ja-JP" altLang="en-US" b="1" u="sng" dirty="0">
                <a:solidFill>
                  <a:srgbClr val="FFFF00"/>
                </a:solidFill>
                <a:latin typeface="+mn-ea"/>
              </a:rPr>
              <a:t>ナレーションの時間は必ず</a:t>
            </a:r>
            <a:r>
              <a:rPr lang="en-US" altLang="ja-JP" b="1" u="sng" dirty="0">
                <a:solidFill>
                  <a:srgbClr val="FFFF00"/>
                </a:solidFill>
                <a:latin typeface="+mn-ea"/>
              </a:rPr>
              <a:t>15</a:t>
            </a:r>
            <a:r>
              <a:rPr lang="ja-JP" altLang="en-US" b="1" u="sng" dirty="0">
                <a:solidFill>
                  <a:srgbClr val="FFFF00"/>
                </a:solidFill>
                <a:latin typeface="+mn-ea"/>
              </a:rPr>
              <a:t>分以内としてください。</a:t>
            </a:r>
          </a:p>
        </p:txBody>
      </p:sp>
      <p:sp>
        <p:nvSpPr>
          <p:cNvPr id="12" name="テキスト ボックス 11">
            <a:extLst>
              <a:ext uri="{FF2B5EF4-FFF2-40B4-BE49-F238E27FC236}">
                <a16:creationId xmlns:a16="http://schemas.microsoft.com/office/drawing/2014/main" id="{9B60A3F2-0897-2D4C-3FAC-A0B78740C386}"/>
              </a:ext>
            </a:extLst>
          </p:cNvPr>
          <p:cNvSpPr txBox="1"/>
          <p:nvPr/>
        </p:nvSpPr>
        <p:spPr>
          <a:xfrm>
            <a:off x="3275856" y="2359913"/>
            <a:ext cx="3744416"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応募する研究開発項目名を記載ください。（例：（</a:t>
            </a:r>
            <a:r>
              <a:rPr lang="en-US" altLang="ja-JP">
                <a:latin typeface="+mn-ea"/>
              </a:rPr>
              <a:t>b4</a:t>
            </a:r>
            <a:r>
              <a:rPr lang="ja-JP" altLang="en-US">
                <a:latin typeface="+mn-ea"/>
              </a:rPr>
              <a:t>）</a:t>
            </a:r>
            <a:r>
              <a:rPr lang="ja-JP" altLang="en-US" dirty="0">
                <a:latin typeface="+mn-ea"/>
              </a:rPr>
              <a:t>）</a:t>
            </a:r>
          </a:p>
        </p:txBody>
      </p:sp>
      <p:sp>
        <p:nvSpPr>
          <p:cNvPr id="13" name="テキスト ボックス 12">
            <a:extLst>
              <a:ext uri="{FF2B5EF4-FFF2-40B4-BE49-F238E27FC236}">
                <a16:creationId xmlns:a16="http://schemas.microsoft.com/office/drawing/2014/main" id="{0AB5829D-D4CC-884C-DD26-A0C81650CD67}"/>
              </a:ext>
            </a:extLst>
          </p:cNvPr>
          <p:cNvSpPr txBox="1"/>
          <p:nvPr/>
        </p:nvSpPr>
        <p:spPr>
          <a:xfrm>
            <a:off x="5364088" y="3356992"/>
            <a:ext cx="2664296"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algn="ctr"/>
            <a:r>
              <a:rPr lang="ja-JP" altLang="en-US" dirty="0">
                <a:latin typeface="+mn-ea"/>
              </a:rPr>
              <a:t>提案者独自の提案名を記載ください。</a:t>
            </a:r>
            <a:endParaRPr lang="en-US" altLang="ja-JP" dirty="0">
              <a:latin typeface="+mn-ea"/>
            </a:endParaRPr>
          </a:p>
        </p:txBody>
      </p:sp>
      <p:sp>
        <p:nvSpPr>
          <p:cNvPr id="14" name="サブタイトル 2">
            <a:extLst>
              <a:ext uri="{FF2B5EF4-FFF2-40B4-BE49-F238E27FC236}">
                <a16:creationId xmlns:a16="http://schemas.microsoft.com/office/drawing/2014/main" id="{9AAD45AD-AB3B-C6FF-A834-8E365019CDCD}"/>
              </a:ext>
            </a:extLst>
          </p:cNvPr>
          <p:cNvSpPr txBox="1">
            <a:spLocks/>
          </p:cNvSpPr>
          <p:nvPr/>
        </p:nvSpPr>
        <p:spPr>
          <a:xfrm>
            <a:off x="351251" y="4080324"/>
            <a:ext cx="8466630" cy="150891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2000" dirty="0">
                <a:latin typeface="+mn-ea"/>
              </a:rPr>
              <a:t>提案機関　 ：〇〇〇〇、〇〇〇〇、〇〇〇〇・・・</a:t>
            </a:r>
            <a:endParaRPr lang="en-US" altLang="ja-JP" sz="2000" dirty="0">
              <a:latin typeface="+mn-ea"/>
            </a:endParaRPr>
          </a:p>
          <a:p>
            <a:pPr algn="l"/>
            <a:r>
              <a:rPr lang="ja-JP" altLang="en-US" sz="2000" dirty="0">
                <a:latin typeface="+mn-ea"/>
              </a:rPr>
              <a:t>実施期間 　：○年間（２０２●年●月～２０●●年●月）</a:t>
            </a:r>
            <a:endParaRPr lang="en-US" altLang="ja-JP" sz="2000" dirty="0">
              <a:latin typeface="+mn-ea"/>
            </a:endParaRPr>
          </a:p>
          <a:p>
            <a:pPr algn="l"/>
            <a:r>
              <a:rPr lang="ja-JP" altLang="en-US" sz="2000" dirty="0">
                <a:latin typeface="+mn-ea"/>
              </a:rPr>
              <a:t>提案予算額：○</a:t>
            </a:r>
            <a:r>
              <a:rPr lang="en-US" altLang="ja-JP" sz="2000" dirty="0">
                <a:latin typeface="+mn-ea"/>
              </a:rPr>
              <a:t> , </a:t>
            </a:r>
            <a:r>
              <a:rPr lang="ja-JP" altLang="en-US" sz="2000" dirty="0">
                <a:latin typeface="+mn-ea"/>
              </a:rPr>
              <a:t>○○○百万円</a:t>
            </a:r>
          </a:p>
        </p:txBody>
      </p:sp>
      <p:sp>
        <p:nvSpPr>
          <p:cNvPr id="6" name="テキスト ボックス 5"/>
          <p:cNvSpPr txBox="1"/>
          <p:nvPr/>
        </p:nvSpPr>
        <p:spPr>
          <a:xfrm>
            <a:off x="5364088" y="3673489"/>
            <a:ext cx="3672408"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提案される企業、大学、研究機関等の名称を記載ください。共同提案の場合、代表機関を一番左に記述し、共同提案者を続けて併記してください。委託先、共同実施先はその旨明示の上、記載ください。</a:t>
            </a:r>
            <a:endParaRPr lang="en-US" altLang="ja-JP" dirty="0">
              <a:latin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0" name="正方形/長方形 252"/>
          <p:cNvSpPr>
            <a:spLocks noChangeArrowheads="1"/>
          </p:cNvSpPr>
          <p:nvPr/>
        </p:nvSpPr>
        <p:spPr bwMode="auto">
          <a:xfrm>
            <a:off x="218962" y="1495163"/>
            <a:ext cx="6513277" cy="276999"/>
          </a:xfrm>
          <a:prstGeom prst="rect">
            <a:avLst/>
          </a:prstGeom>
          <a:noFill/>
          <a:ln w="9525">
            <a:noFill/>
            <a:miter lim="800000"/>
            <a:headEnd/>
            <a:tailEnd/>
          </a:ln>
        </p:spPr>
        <p:txBody>
          <a:bodyPr wrap="square">
            <a:spAutoFit/>
          </a:bodyPr>
          <a:lstStyle/>
          <a:p>
            <a:pPr>
              <a:spcBef>
                <a:spcPts val="600"/>
              </a:spcBef>
            </a:pPr>
            <a:r>
              <a:rPr lang="en-US" altLang="ja-JP" sz="1200">
                <a:solidFill>
                  <a:srgbClr val="0070C0"/>
                </a:solidFill>
                <a:latin typeface="+mn-ea"/>
              </a:rPr>
              <a:t>6.</a:t>
            </a:r>
            <a:r>
              <a:rPr lang="ja-JP" altLang="en-US" sz="1200">
                <a:solidFill>
                  <a:srgbClr val="0070C0"/>
                </a:solidFill>
                <a:latin typeface="+mn-ea"/>
              </a:rPr>
              <a:t>グリーントランスフォーメーション</a:t>
            </a:r>
            <a:r>
              <a:rPr lang="ja-JP" altLang="en-US" sz="1200" dirty="0">
                <a:solidFill>
                  <a:srgbClr val="0070C0"/>
                </a:solidFill>
                <a:latin typeface="+mn-ea"/>
              </a:rPr>
              <a:t>（ＧＸ）の実現に向けた研究成果の社会実装へのコミット</a:t>
            </a:r>
            <a:endParaRPr lang="en-US" altLang="ja-JP" sz="1200" dirty="0">
              <a:solidFill>
                <a:srgbClr val="0070C0"/>
              </a:solidFill>
              <a:latin typeface="+mn-ea"/>
            </a:endParaRPr>
          </a:p>
        </p:txBody>
      </p:sp>
      <p:sp>
        <p:nvSpPr>
          <p:cNvPr id="14" name="正方形/長方形 252"/>
          <p:cNvSpPr>
            <a:spLocks noChangeArrowheads="1"/>
          </p:cNvSpPr>
          <p:nvPr/>
        </p:nvSpPr>
        <p:spPr bwMode="auto">
          <a:xfrm>
            <a:off x="358138" y="1801793"/>
            <a:ext cx="8318318" cy="276999"/>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0070C0"/>
                </a:solidFill>
                <a:latin typeface="+mn-ea"/>
              </a:rPr>
              <a:t>組織内の事業推進体制</a:t>
            </a:r>
            <a:endParaRPr lang="en-US" altLang="ja-JP" sz="1200" dirty="0">
              <a:solidFill>
                <a:srgbClr val="0070C0"/>
              </a:solidFill>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10</a:t>
            </a:fld>
            <a:endParaRPr kumimoji="1" lang="ja-JP" altLang="en-US"/>
          </a:p>
        </p:txBody>
      </p:sp>
      <p:sp>
        <p:nvSpPr>
          <p:cNvPr id="33" name="正方形/長方形 252">
            <a:extLst>
              <a:ext uri="{FF2B5EF4-FFF2-40B4-BE49-F238E27FC236}">
                <a16:creationId xmlns:a16="http://schemas.microsoft.com/office/drawing/2014/main" id="{4F9E40B4-D909-D348-321E-F2E88BFE0863}"/>
              </a:ext>
            </a:extLst>
          </p:cNvPr>
          <p:cNvSpPr>
            <a:spLocks noChangeArrowheads="1"/>
          </p:cNvSpPr>
          <p:nvPr/>
        </p:nvSpPr>
        <p:spPr bwMode="auto">
          <a:xfrm>
            <a:off x="485049" y="5114230"/>
            <a:ext cx="8318318" cy="276999"/>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0070C0"/>
                </a:solidFill>
                <a:latin typeface="+mn-ea"/>
              </a:rPr>
              <a:t>経営戦略における事業の位置づけ</a:t>
            </a:r>
            <a:endParaRPr lang="en-US" altLang="ja-JP" sz="1200" dirty="0">
              <a:solidFill>
                <a:srgbClr val="0070C0"/>
              </a:solidFill>
              <a:latin typeface="+mn-ea"/>
            </a:endParaRPr>
          </a:p>
        </p:txBody>
      </p:sp>
      <p:grpSp>
        <p:nvGrpSpPr>
          <p:cNvPr id="30" name="グループ化 29">
            <a:extLst>
              <a:ext uri="{FF2B5EF4-FFF2-40B4-BE49-F238E27FC236}">
                <a16:creationId xmlns:a16="http://schemas.microsoft.com/office/drawing/2014/main" id="{3B38CDA2-8469-A6BE-12C5-7532D994E78C}"/>
              </a:ext>
            </a:extLst>
          </p:cNvPr>
          <p:cNvGrpSpPr/>
          <p:nvPr/>
        </p:nvGrpSpPr>
        <p:grpSpPr>
          <a:xfrm>
            <a:off x="1675093" y="2045260"/>
            <a:ext cx="5461254" cy="2857501"/>
            <a:chOff x="-12506" y="0"/>
            <a:chExt cx="4879960" cy="3919058"/>
          </a:xfrm>
        </p:grpSpPr>
        <p:sp>
          <p:nvSpPr>
            <p:cNvPr id="31" name="Rectangle 56">
              <a:extLst>
                <a:ext uri="{FF2B5EF4-FFF2-40B4-BE49-F238E27FC236}">
                  <a16:creationId xmlns:a16="http://schemas.microsoft.com/office/drawing/2014/main" id="{17D2B91E-5D79-0A37-C18B-13AB2E34DFE2}"/>
                </a:ext>
              </a:extLst>
            </p:cNvPr>
            <p:cNvSpPr/>
            <p:nvPr/>
          </p:nvSpPr>
          <p:spPr>
            <a:xfrm>
              <a:off x="1246909" y="2571750"/>
              <a:ext cx="1146357" cy="1347308"/>
            </a:xfrm>
            <a:prstGeom prst="rect">
              <a:avLst/>
            </a:prstGeom>
            <a:noFill/>
            <a:ln w="9525"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a:t>
              </a:r>
              <a:r>
                <a:rPr lang="en-US" sz="1050" b="1" i="1" kern="1200">
                  <a:solidFill>
                    <a:srgbClr val="0070C0"/>
                  </a:solidFill>
                  <a:effectLst/>
                  <a:latin typeface="TmsRmn"/>
                  <a:ea typeface="ＭＳ 明朝" panose="02020609040205080304" pitchFamily="17" charset="-128"/>
                  <a:cs typeface="Arial" panose="020B0604020202020204" pitchFamily="34" charset="0"/>
                </a:rPr>
                <a:t>A</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①</a:t>
              </a:r>
              <a:r>
                <a:rPr lang="en-US" sz="1050" b="1" i="1" kern="1200">
                  <a:solidFill>
                    <a:srgbClr val="0070C0"/>
                  </a:solidFill>
                  <a:effectLst/>
                  <a:latin typeface="TmsRmn"/>
                  <a:ea typeface="ＭＳ 明朝" panose="02020609040205080304" pitchFamily="17" charset="-128"/>
                  <a:cs typeface="Arial" panose="020B0604020202020204" pitchFamily="34" charset="0"/>
                </a:rPr>
                <a:t>XXX</a:t>
              </a:r>
              <a:r>
                <a:rPr lang="ja-JP" sz="1050" b="1" i="1" kern="120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チームリーダー</a:t>
              </a:r>
              <a:r>
                <a:rPr lang="en-US" sz="1050" b="1" i="1" kern="1200">
                  <a:solidFill>
                    <a:srgbClr val="0070C0"/>
                  </a:solidFill>
                  <a:effectLst/>
                  <a:latin typeface="TmsRmn"/>
                  <a:ea typeface="ＭＳ 明朝" panose="02020609040205080304" pitchFamily="17" charset="-128"/>
                  <a:cs typeface="Arial" panose="020B0604020202020204" pitchFamily="34" charset="0"/>
                </a:rPr>
                <a:t>G</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2" name="Rectangle 57">
              <a:extLst>
                <a:ext uri="{FF2B5EF4-FFF2-40B4-BE49-F238E27FC236}">
                  <a16:creationId xmlns:a16="http://schemas.microsoft.com/office/drawing/2014/main" id="{616076BE-0B28-42A2-9896-327F298362D3}"/>
                </a:ext>
              </a:extLst>
            </p:cNvPr>
            <p:cNvSpPr/>
            <p:nvPr/>
          </p:nvSpPr>
          <p:spPr>
            <a:xfrm>
              <a:off x="2438400" y="2571750"/>
              <a:ext cx="1146175" cy="1346835"/>
            </a:xfrm>
            <a:prstGeom prst="rect">
              <a:avLst/>
            </a:prstGeom>
            <a:noFill/>
            <a:ln w="6350"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a:t>
              </a:r>
              <a:r>
                <a:rPr lang="en-US" sz="1050" b="1" i="1" kern="1200">
                  <a:solidFill>
                    <a:srgbClr val="0070C0"/>
                  </a:solidFill>
                  <a:effectLst/>
                  <a:latin typeface="TmsRmn"/>
                  <a:ea typeface="ＭＳ 明朝" panose="02020609040205080304" pitchFamily="17" charset="-128"/>
                  <a:cs typeface="Arial" panose="020B0604020202020204" pitchFamily="34" charset="0"/>
                </a:rPr>
                <a:t>B</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②</a:t>
              </a:r>
              <a:r>
                <a:rPr lang="en-US" sz="1050" b="1" i="1" kern="1200">
                  <a:solidFill>
                    <a:srgbClr val="0070C0"/>
                  </a:solidFill>
                  <a:effectLst/>
                  <a:latin typeface="TmsRmn"/>
                  <a:ea typeface="ＭＳ 明朝" panose="02020609040205080304" pitchFamily="17" charset="-128"/>
                  <a:cs typeface="Arial" panose="020B0604020202020204" pitchFamily="34" charset="0"/>
                </a:rPr>
                <a:t>XXX</a:t>
              </a:r>
              <a:r>
                <a:rPr lang="ja-JP" sz="1050" b="1" i="1" kern="120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チームリーダー</a:t>
              </a:r>
              <a:r>
                <a:rPr lang="en-US" sz="1050" b="1" i="1" kern="1200">
                  <a:solidFill>
                    <a:srgbClr val="0070C0"/>
                  </a:solidFill>
                  <a:effectLst/>
                  <a:latin typeface="TmsRmn"/>
                  <a:ea typeface="ＭＳ 明朝" panose="02020609040205080304" pitchFamily="17" charset="-128"/>
                  <a:cs typeface="Arial" panose="020B0604020202020204" pitchFamily="34" charset="0"/>
                </a:rPr>
                <a:t>H</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4" name="Rectangle 58">
              <a:extLst>
                <a:ext uri="{FF2B5EF4-FFF2-40B4-BE49-F238E27FC236}">
                  <a16:creationId xmlns:a16="http://schemas.microsoft.com/office/drawing/2014/main" id="{04CC8677-E7BA-AE7A-2EEA-0FD03F0CCFAB}"/>
                </a:ext>
              </a:extLst>
            </p:cNvPr>
            <p:cNvSpPr/>
            <p:nvPr/>
          </p:nvSpPr>
          <p:spPr>
            <a:xfrm>
              <a:off x="3629890" y="2571750"/>
              <a:ext cx="1237564" cy="1346835"/>
            </a:xfrm>
            <a:prstGeom prst="rect">
              <a:avLst/>
            </a:prstGeom>
            <a:noFill/>
            <a:ln w="9525"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a:t>
              </a:r>
              <a:r>
                <a:rPr lang="en-US" sz="1050" b="1" i="1" kern="1200">
                  <a:solidFill>
                    <a:srgbClr val="0070C0"/>
                  </a:solidFill>
                  <a:effectLst/>
                  <a:latin typeface="TmsRmn"/>
                  <a:ea typeface="ＭＳ 明朝" panose="02020609040205080304" pitchFamily="17" charset="-128"/>
                  <a:cs typeface="Arial" panose="020B0604020202020204" pitchFamily="34" charset="0"/>
                </a:rPr>
                <a:t>C</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③</a:t>
              </a:r>
              <a:r>
                <a:rPr lang="en-US" sz="1050" b="1" i="1" kern="1200">
                  <a:solidFill>
                    <a:srgbClr val="0070C0"/>
                  </a:solidFill>
                  <a:effectLst/>
                  <a:latin typeface="TmsRmn"/>
                  <a:ea typeface="ＭＳ 明朝" panose="02020609040205080304" pitchFamily="17" charset="-128"/>
                  <a:cs typeface="Arial" panose="020B0604020202020204" pitchFamily="34" charset="0"/>
                </a:rPr>
                <a:t>XXX</a:t>
              </a:r>
              <a:r>
                <a:rPr lang="ja-JP" sz="1050" b="1" i="1" kern="120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チームリーダー</a:t>
              </a:r>
              <a:r>
                <a:rPr lang="en-US" sz="1050" b="1" i="1" kern="1200">
                  <a:solidFill>
                    <a:srgbClr val="0070C0"/>
                  </a:solidFill>
                  <a:effectLst/>
                  <a:latin typeface="TmsRmn"/>
                  <a:ea typeface="ＭＳ 明朝" panose="02020609040205080304" pitchFamily="17" charset="-128"/>
                  <a:cs typeface="Arial" panose="020B0604020202020204" pitchFamily="34" charset="0"/>
                </a:rPr>
                <a:t>I</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cxnSp>
          <p:nvCxnSpPr>
            <p:cNvPr id="35" name="Connector: Elbow 59">
              <a:extLst>
                <a:ext uri="{FF2B5EF4-FFF2-40B4-BE49-F238E27FC236}">
                  <a16:creationId xmlns:a16="http://schemas.microsoft.com/office/drawing/2014/main" id="{17DE32EE-B7E2-1239-959D-15237D4D7594}"/>
                </a:ext>
              </a:extLst>
            </p:cNvPr>
            <p:cNvCxnSpPr>
              <a:cxnSpLocks/>
              <a:stCxn id="37" idx="2"/>
              <a:endCxn id="39" idx="0"/>
            </p:cNvCxnSpPr>
            <p:nvPr/>
          </p:nvCxnSpPr>
          <p:spPr>
            <a:xfrm rot="5400000">
              <a:off x="1569955" y="-350244"/>
              <a:ext cx="447963" cy="2431149"/>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sp>
          <p:nvSpPr>
            <p:cNvPr id="37" name="Rectangle 62">
              <a:extLst>
                <a:ext uri="{FF2B5EF4-FFF2-40B4-BE49-F238E27FC236}">
                  <a16:creationId xmlns:a16="http://schemas.microsoft.com/office/drawing/2014/main" id="{904A6B9A-D8D8-156B-15C9-4C387B6391E8}"/>
                </a:ext>
              </a:extLst>
            </p:cNvPr>
            <p:cNvSpPr>
              <a:spLocks noChangeArrowheads="1"/>
            </p:cNvSpPr>
            <p:nvPr/>
          </p:nvSpPr>
          <p:spPr bwMode="gray">
            <a:xfrm>
              <a:off x="1381370" y="0"/>
              <a:ext cx="3256280" cy="641350"/>
            </a:xfrm>
            <a:prstGeom prst="rect">
              <a:avLst/>
            </a:prstGeom>
            <a:noFill/>
            <a:ln w="28575" cap="flat" cmpd="sng" algn="ctr">
              <a:solidFill>
                <a:sysClr val="window" lastClr="FFFFFF">
                  <a:lumMod val="50000"/>
                </a:sys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Lst>
          </p:spPr>
          <p:txBody>
            <a:bodyPr lIns="0" tIns="0" rIns="0" bIns="0" anchor="ctr"/>
            <a:lstStyle/>
            <a:p>
              <a:pPr algn="ctr"/>
              <a:r>
                <a:rPr lang="ja-JP" sz="1050" b="1" i="1" kern="1200">
                  <a:solidFill>
                    <a:srgbClr val="0070C0"/>
                  </a:solidFill>
                  <a:effectLst/>
                  <a:latin typeface="TmsRmn"/>
                  <a:ea typeface="ＭＳ 明朝" panose="02020609040205080304" pitchFamily="17" charset="-128"/>
                  <a:cs typeface="+mn-cs"/>
                </a:rPr>
                <a:t>代表取締役社長</a:t>
              </a:r>
              <a:r>
                <a:rPr lang="en-US" sz="1050" b="1" i="1" kern="1200">
                  <a:solidFill>
                    <a:srgbClr val="0070C0"/>
                  </a:solidFill>
                  <a:effectLst/>
                  <a:latin typeface="TmsRmn"/>
                  <a:ea typeface="ＭＳ 明朝" panose="02020609040205080304" pitchFamily="17" charset="-128"/>
                </a:rPr>
                <a:t> aa aa</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rPr>
                <a:t>（事業にコミットする経営者）</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8" name="Rectangle 63">
              <a:extLst>
                <a:ext uri="{FF2B5EF4-FFF2-40B4-BE49-F238E27FC236}">
                  <a16:creationId xmlns:a16="http://schemas.microsoft.com/office/drawing/2014/main" id="{CD9D0287-1BDE-5B3F-E4C8-6747C784A4CD}"/>
                </a:ext>
              </a:extLst>
            </p:cNvPr>
            <p:cNvSpPr>
              <a:spLocks noChangeArrowheads="1"/>
            </p:cNvSpPr>
            <p:nvPr/>
          </p:nvSpPr>
          <p:spPr bwMode="gray">
            <a:xfrm>
              <a:off x="2239890" y="1089313"/>
              <a:ext cx="1539240" cy="765708"/>
            </a:xfrm>
            <a:prstGeom prst="rect">
              <a:avLst/>
            </a:prstGeom>
            <a:noFill/>
            <a:ln w="6350" cap="flat" cmpd="sng" algn="ctr">
              <a:solidFill>
                <a:sysClr val="window" lastClr="FFFFFF">
                  <a:lumMod val="50000"/>
                </a:sys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lc="http://schemas.openxmlformats.org/drawingml/2006/lockedCanvas" xmlns="" xmlns:a14="http://schemas.microsoft.com/office/drawing/2010/main" xmlns:p159="http://schemas.microsoft.com/office/powerpoint/2015/09/main" xmlns:p15="http://schemas.microsoft.com/office/powerpoint/2012/main" xmlns:p14="http://schemas.microsoft.com/office/powerpoint/2010/main"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sdtdh="http://schemas.microsoft.com/office/word/2020/wordml/sdtdatahash"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el="http://schemas.microsoft.com/office/2019/extlst"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w="9525" algn="ctr">
                  <a:solidFill>
                    <a:schemeClr val="accent2"/>
                  </a:solidFill>
                  <a:miter lim="800000"/>
                  <a:headEnd/>
                  <a:tailEnd/>
                </a14:hiddenLine>
              </a:ext>
            </a:extLst>
          </p:spPr>
          <p:txBody>
            <a:bodyPr lIns="0" tIns="0" rIns="0" bIns="0" anchor="ctr" anchorCtr="0"/>
            <a:lstStyle/>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mn-cs"/>
                </a:rPr>
                <a:t>XX</a:t>
              </a:r>
              <a:r>
                <a:rPr lang="ja-JP" sz="1050" b="1" i="1" kern="1200" dirty="0">
                  <a:solidFill>
                    <a:srgbClr val="0070C0"/>
                  </a:solidFill>
                  <a:effectLst/>
                  <a:latin typeface="TmsRmn"/>
                  <a:ea typeface="ＭＳ 明朝" panose="02020609040205080304" pitchFamily="17" charset="-128"/>
                </a:rPr>
                <a:t>本部</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mn-cs"/>
                </a:rPr>
                <a:t>E</a:t>
              </a:r>
              <a:r>
                <a:rPr lang="ja-JP" sz="1050" b="1" i="1" kern="1200" dirty="0">
                  <a:solidFill>
                    <a:srgbClr val="0070C0"/>
                  </a:solidFill>
                  <a:effectLst/>
                  <a:latin typeface="TmsRmn"/>
                  <a:ea typeface="ＭＳ 明朝" panose="02020609040205080304" pitchFamily="17" charset="-128"/>
                </a:rPr>
                <a:t>本部長</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dirty="0">
                  <a:solidFill>
                    <a:srgbClr val="0070C0"/>
                  </a:solidFill>
                  <a:effectLst/>
                  <a:latin typeface="TmsRmn"/>
                  <a:ea typeface="ＭＳ 明朝" panose="02020609040205080304" pitchFamily="17" charset="-128"/>
                </a:rPr>
                <a:t>（研究開発責任者）</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9" name="Rectangle 64">
              <a:extLst>
                <a:ext uri="{FF2B5EF4-FFF2-40B4-BE49-F238E27FC236}">
                  <a16:creationId xmlns:a16="http://schemas.microsoft.com/office/drawing/2014/main" id="{FFD61324-A91A-0FF1-EEA1-68B8F3541DDE}"/>
                </a:ext>
              </a:extLst>
            </p:cNvPr>
            <p:cNvSpPr>
              <a:spLocks noChangeArrowheads="1"/>
            </p:cNvSpPr>
            <p:nvPr/>
          </p:nvSpPr>
          <p:spPr bwMode="gray">
            <a:xfrm>
              <a:off x="-12506" y="1089313"/>
              <a:ext cx="1181735" cy="733916"/>
            </a:xfrm>
            <a:prstGeom prst="rect">
              <a:avLst/>
            </a:prstGeom>
            <a:noFill/>
            <a:ln w="9525" cap="flat" cmpd="sng" algn="ctr">
              <a:solidFill>
                <a:sysClr val="window" lastClr="FFFFFF">
                  <a:lumMod val="50000"/>
                </a:sys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lc="http://schemas.openxmlformats.org/drawingml/2006/lockedCanvas" xmlns="" xmlns:a14="http://schemas.microsoft.com/office/drawing/2010/main" xmlns:p159="http://schemas.microsoft.com/office/powerpoint/2015/09/main" xmlns:p15="http://schemas.microsoft.com/office/powerpoint/2012/main" xmlns:p14="http://schemas.microsoft.com/office/powerpoint/2010/main"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sdtdh="http://schemas.microsoft.com/office/word/2020/wordml/sdtdatahash"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el="http://schemas.microsoft.com/office/2019/extlst"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w="9525" algn="ctr">
                  <a:solidFill>
                    <a:schemeClr val="accent2"/>
                  </a:solidFill>
                  <a:miter lim="800000"/>
                  <a:headEnd/>
                  <a:tailEnd/>
                </a14:hiddenLine>
              </a:ext>
            </a:extLst>
          </p:spPr>
          <p:txBody>
            <a:bodyPr lIns="0" tIns="0" rIns="0" bIns="0" anchor="ctr" anchorCtr="0"/>
            <a:lstStyle/>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mn-cs"/>
                </a:rPr>
                <a:t>XX</a:t>
              </a:r>
              <a:r>
                <a:rPr lang="ja-JP" sz="1050" b="1" i="1" kern="1200" dirty="0">
                  <a:solidFill>
                    <a:srgbClr val="0070C0"/>
                  </a:solidFill>
                  <a:effectLst/>
                  <a:latin typeface="TmsRmn"/>
                  <a:ea typeface="ＭＳ 明朝" panose="02020609040205080304" pitchFamily="17" charset="-128"/>
                  <a:cs typeface="+mn-cs"/>
                </a:rPr>
                <a:t>部</a:t>
              </a:r>
              <a:br>
                <a:rPr lang="en-US" sz="1050" b="1" i="1" kern="1200" dirty="0">
                  <a:solidFill>
                    <a:srgbClr val="0070C0"/>
                  </a:solidFill>
                  <a:effectLst/>
                  <a:latin typeface="TmsRmn"/>
                  <a:ea typeface="ＭＳ 明朝" panose="02020609040205080304" pitchFamily="17" charset="-128"/>
                  <a:cs typeface="+mn-cs"/>
                </a:rPr>
              </a:br>
              <a:r>
                <a:rPr lang="en-US" sz="1050" b="1" i="1" kern="1200" dirty="0">
                  <a:solidFill>
                    <a:srgbClr val="0070C0"/>
                  </a:solidFill>
                  <a:effectLst/>
                  <a:latin typeface="TmsRmn"/>
                  <a:ea typeface="ＭＳ 明朝" panose="02020609040205080304" pitchFamily="17" charset="-128"/>
                  <a:cs typeface="+mn-cs"/>
                </a:rPr>
                <a:t>F</a:t>
              </a:r>
              <a:r>
                <a:rPr lang="ja-JP" sz="1050" b="1" i="1" kern="1200" dirty="0">
                  <a:solidFill>
                    <a:srgbClr val="0070C0"/>
                  </a:solidFill>
                  <a:effectLst/>
                  <a:latin typeface="TmsRmn"/>
                  <a:ea typeface="ＭＳ 明朝" panose="02020609040205080304" pitchFamily="17" charset="-128"/>
                  <a:cs typeface="+mn-cs"/>
                </a:rPr>
                <a:t>部長</a:t>
              </a:r>
              <a:endParaRPr lang="en-US" altLang="ja-JP" sz="1050" b="1" i="1" kern="1200" dirty="0">
                <a:solidFill>
                  <a:srgbClr val="0070C0"/>
                </a:solidFill>
                <a:effectLst/>
                <a:latin typeface="TmsRmn"/>
                <a:ea typeface="ＭＳ 明朝" panose="02020609040205080304" pitchFamily="17" charset="-128"/>
                <a:cs typeface="+mn-cs"/>
              </a:endParaRPr>
            </a:p>
          </p:txBody>
        </p:sp>
        <p:cxnSp>
          <p:nvCxnSpPr>
            <p:cNvPr id="40" name="Connector: Elbow 66">
              <a:extLst>
                <a:ext uri="{FF2B5EF4-FFF2-40B4-BE49-F238E27FC236}">
                  <a16:creationId xmlns:a16="http://schemas.microsoft.com/office/drawing/2014/main" id="{E2FB1C79-A54E-109C-4BFE-1028C207C762}"/>
                </a:ext>
              </a:extLst>
            </p:cNvPr>
            <p:cNvCxnSpPr>
              <a:cxnSpLocks/>
              <a:stCxn id="37" idx="2"/>
              <a:endCxn id="38" idx="0"/>
            </p:cNvCxnSpPr>
            <p:nvPr/>
          </p:nvCxnSpPr>
          <p:spPr>
            <a:xfrm rot="5400000">
              <a:off x="2785530" y="865331"/>
              <a:ext cx="447963" cy="1"/>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cxnSp>
          <p:nvCxnSpPr>
            <p:cNvPr id="41" name="Straight Arrow Connector 67">
              <a:extLst>
                <a:ext uri="{FF2B5EF4-FFF2-40B4-BE49-F238E27FC236}">
                  <a16:creationId xmlns:a16="http://schemas.microsoft.com/office/drawing/2014/main" id="{E6C2B462-4AEB-48A1-D58C-74634F41EFFF}"/>
                </a:ext>
              </a:extLst>
            </p:cNvPr>
            <p:cNvCxnSpPr>
              <a:cxnSpLocks/>
            </p:cNvCxnSpPr>
            <p:nvPr/>
          </p:nvCxnSpPr>
          <p:spPr>
            <a:xfrm>
              <a:off x="1248135" y="1533918"/>
              <a:ext cx="844550" cy="3175"/>
            </a:xfrm>
            <a:prstGeom prst="straightConnector1">
              <a:avLst/>
            </a:prstGeom>
            <a:noFill/>
            <a:ln w="9525" cap="flat" cmpd="sng" algn="ctr">
              <a:solidFill>
                <a:sysClr val="windowText" lastClr="000000"/>
              </a:solidFill>
              <a:prstDash val="solid"/>
              <a:round/>
              <a:headEnd type="arrow" w="med" len="med"/>
              <a:tailEnd type="arrow" w="med" len="med"/>
            </a:ln>
            <a:effectLst/>
          </p:spPr>
        </p:cxnSp>
        <p:cxnSp>
          <p:nvCxnSpPr>
            <p:cNvPr id="42" name="Connector: Elbow 76">
              <a:extLst>
                <a:ext uri="{FF2B5EF4-FFF2-40B4-BE49-F238E27FC236}">
                  <a16:creationId xmlns:a16="http://schemas.microsoft.com/office/drawing/2014/main" id="{454B6FA8-D565-20BB-B3EA-3313899B1ABD}"/>
                </a:ext>
              </a:extLst>
            </p:cNvPr>
            <p:cNvCxnSpPr>
              <a:cxnSpLocks/>
              <a:stCxn id="31" idx="0"/>
              <a:endCxn id="38" idx="2"/>
            </p:cNvCxnSpPr>
            <p:nvPr/>
          </p:nvCxnSpPr>
          <p:spPr>
            <a:xfrm rot="5400000" flipH="1" flipV="1">
              <a:off x="2056434" y="1618675"/>
              <a:ext cx="716730" cy="1189422"/>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cxnSp>
          <p:nvCxnSpPr>
            <p:cNvPr id="43" name="Connector: Elbow 77">
              <a:extLst>
                <a:ext uri="{FF2B5EF4-FFF2-40B4-BE49-F238E27FC236}">
                  <a16:creationId xmlns:a16="http://schemas.microsoft.com/office/drawing/2014/main" id="{BA0C427C-9F12-FB29-D3A6-884385F59800}"/>
                </a:ext>
              </a:extLst>
            </p:cNvPr>
            <p:cNvCxnSpPr>
              <a:cxnSpLocks/>
              <a:stCxn id="34" idx="0"/>
              <a:endCxn id="38" idx="2"/>
            </p:cNvCxnSpPr>
            <p:nvPr/>
          </p:nvCxnSpPr>
          <p:spPr>
            <a:xfrm rot="16200000" flipV="1">
              <a:off x="3270727" y="1593804"/>
              <a:ext cx="716730" cy="1239163"/>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sp>
          <p:nvSpPr>
            <p:cNvPr id="45" name="テキスト ボックス 20">
              <a:extLst>
                <a:ext uri="{FF2B5EF4-FFF2-40B4-BE49-F238E27FC236}">
                  <a16:creationId xmlns:a16="http://schemas.microsoft.com/office/drawing/2014/main" id="{7C83E989-1C2F-DB62-A5EE-58A74FA62C0E}"/>
                </a:ext>
              </a:extLst>
            </p:cNvPr>
            <p:cNvSpPr txBox="1"/>
            <p:nvPr/>
          </p:nvSpPr>
          <p:spPr>
            <a:xfrm>
              <a:off x="1390130" y="1141670"/>
              <a:ext cx="605155" cy="384612"/>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0" tIns="0" rIns="0" bIns="0" numCol="1" spcCol="0" rtlCol="0" fromWordArt="0" anchor="ctr" anchorCtr="0" forceAA="0" compatLnSpc="1">
              <a:prstTxWarp prst="textNoShape">
                <a:avLst/>
              </a:prstTxWarp>
              <a:noAutofit/>
            </a:bodyPr>
            <a:lstStyle/>
            <a:p>
              <a:pPr algn="ctr"/>
              <a:r>
                <a:rPr lang="ja-JP" sz="1050" b="1" i="1" kern="1200" dirty="0">
                  <a:solidFill>
                    <a:srgbClr val="0070C0"/>
                  </a:solidFill>
                  <a:effectLst/>
                  <a:latin typeface="TmsRmn"/>
                  <a:ea typeface="ＭＳ 明朝" panose="02020609040205080304" pitchFamily="17" charset="-128"/>
                </a:rPr>
                <a:t>連携</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46" name="Rectangle 56">
              <a:extLst>
                <a:ext uri="{FF2B5EF4-FFF2-40B4-BE49-F238E27FC236}">
                  <a16:creationId xmlns:a16="http://schemas.microsoft.com/office/drawing/2014/main" id="{7A9EB41C-645B-C0A6-4A38-FE17D15C4B20}"/>
                </a:ext>
              </a:extLst>
            </p:cNvPr>
            <p:cNvSpPr/>
            <p:nvPr/>
          </p:nvSpPr>
          <p:spPr>
            <a:xfrm>
              <a:off x="-12506" y="2571750"/>
              <a:ext cx="1146175" cy="1346835"/>
            </a:xfrm>
            <a:prstGeom prst="rect">
              <a:avLst/>
            </a:prstGeom>
            <a:noFill/>
            <a:ln w="9525"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Arial" panose="020B0604020202020204" pitchFamily="34" charset="0"/>
                </a:rPr>
                <a:t>D</a:t>
              </a:r>
              <a:r>
                <a:rPr lang="ja-JP" sz="1050" b="1" i="1" kern="1200" dirty="0">
                  <a:solidFill>
                    <a:srgbClr val="0070C0"/>
                  </a:solidFill>
                  <a:effectLst/>
                  <a:latin typeface="TmsRmn"/>
                  <a:ea typeface="ＭＳ 明朝" panose="02020609040205080304" pitchFamily="17" charset="-128"/>
                  <a:cs typeface="Arial" panose="020B0604020202020204" pitchFamily="34" charset="0"/>
                </a:rPr>
                <a:t>部</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Arial" panose="020B0604020202020204" pitchFamily="34" charset="0"/>
                </a:rPr>
                <a:t>XXX</a:t>
              </a:r>
              <a:r>
                <a:rPr lang="ja-JP" sz="1050" b="1" i="1" kern="1200" dirty="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p:txBody>
        </p:sp>
        <p:cxnSp>
          <p:nvCxnSpPr>
            <p:cNvPr id="47" name="直線コネクタ 46">
              <a:extLst>
                <a:ext uri="{FF2B5EF4-FFF2-40B4-BE49-F238E27FC236}">
                  <a16:creationId xmlns:a16="http://schemas.microsoft.com/office/drawing/2014/main" id="{5F61695F-DE70-2CE7-FCB8-8F4306961851}"/>
                </a:ext>
              </a:extLst>
            </p:cNvPr>
            <p:cNvCxnSpPr>
              <a:cxnSpLocks/>
            </p:cNvCxnSpPr>
            <p:nvPr/>
          </p:nvCxnSpPr>
          <p:spPr>
            <a:xfrm>
              <a:off x="555530" y="1854609"/>
              <a:ext cx="0" cy="720316"/>
            </a:xfrm>
            <a:prstGeom prst="line">
              <a:avLst/>
            </a:prstGeom>
            <a:noFill/>
            <a:ln w="9525" cap="rnd" cmpd="sng" algn="ctr">
              <a:solidFill>
                <a:sysClr val="windowText" lastClr="000000">
                  <a:lumMod val="60000"/>
                  <a:lumOff val="40000"/>
                </a:sysClr>
              </a:solidFill>
              <a:prstDash val="solid"/>
              <a:round/>
            </a:ln>
            <a:effectLst/>
          </p:spPr>
        </p:cxnSp>
        <p:cxnSp>
          <p:nvCxnSpPr>
            <p:cNvPr id="48" name="Straight Arrow Connector 67">
              <a:extLst>
                <a:ext uri="{FF2B5EF4-FFF2-40B4-BE49-F238E27FC236}">
                  <a16:creationId xmlns:a16="http://schemas.microsoft.com/office/drawing/2014/main" id="{F3FDDD9F-9B05-5F7A-BBB1-D3F93DEBB1AE}"/>
                </a:ext>
              </a:extLst>
            </p:cNvPr>
            <p:cNvCxnSpPr>
              <a:cxnSpLocks/>
            </p:cNvCxnSpPr>
            <p:nvPr/>
          </p:nvCxnSpPr>
          <p:spPr>
            <a:xfrm>
              <a:off x="1575955" y="3804804"/>
              <a:ext cx="2675255" cy="0"/>
            </a:xfrm>
            <a:prstGeom prst="straightConnector1">
              <a:avLst/>
            </a:prstGeom>
            <a:noFill/>
            <a:ln w="9525" cap="flat" cmpd="sng" algn="ctr">
              <a:solidFill>
                <a:sysClr val="windowText" lastClr="000000"/>
              </a:solidFill>
              <a:prstDash val="solid"/>
              <a:round/>
              <a:headEnd type="arrow" w="med" len="med"/>
              <a:tailEnd type="arrow" w="med" len="med"/>
            </a:ln>
            <a:effectLst/>
          </p:spPr>
        </p:cxnSp>
        <p:sp>
          <p:nvSpPr>
            <p:cNvPr id="49" name="テキスト ボックス 24">
              <a:extLst>
                <a:ext uri="{FF2B5EF4-FFF2-40B4-BE49-F238E27FC236}">
                  <a16:creationId xmlns:a16="http://schemas.microsoft.com/office/drawing/2014/main" id="{7023E2E7-90C1-DB83-60B3-613403799861}"/>
                </a:ext>
              </a:extLst>
            </p:cNvPr>
            <p:cNvSpPr txBox="1"/>
            <p:nvPr/>
          </p:nvSpPr>
          <p:spPr>
            <a:xfrm>
              <a:off x="2708564" y="3548495"/>
              <a:ext cx="605155" cy="273179"/>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0" tIns="0" rIns="0" bIns="0" numCol="1" spcCol="0" rtlCol="0" fromWordArt="0" anchor="ctr" anchorCtr="0" forceAA="0" compatLnSpc="1">
              <a:prstTxWarp prst="textNoShape">
                <a:avLst/>
              </a:prstTxWarp>
              <a:noAutofit/>
            </a:bodyPr>
            <a:lstStyle/>
            <a:p>
              <a:pPr algn="ctr"/>
              <a:r>
                <a:rPr lang="ja-JP" sz="1050" b="1" i="1" kern="1200">
                  <a:solidFill>
                    <a:srgbClr val="0070C0"/>
                  </a:solidFill>
                  <a:effectLst/>
                  <a:latin typeface="TmsRmn"/>
                  <a:ea typeface="ＭＳ 明朝" panose="02020609040205080304" pitchFamily="17" charset="-128"/>
                </a:rPr>
                <a:t>連携</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grpSp>
      <p:sp>
        <p:nvSpPr>
          <p:cNvPr id="50" name="Rectangle 63">
            <a:extLst>
              <a:ext uri="{FF2B5EF4-FFF2-40B4-BE49-F238E27FC236}">
                <a16:creationId xmlns:a16="http://schemas.microsoft.com/office/drawing/2014/main" id="{51E4DBF9-A166-F46C-E962-51B61CDD532B}"/>
              </a:ext>
            </a:extLst>
          </p:cNvPr>
          <p:cNvSpPr>
            <a:spLocks noChangeArrowheads="1"/>
          </p:cNvSpPr>
          <p:nvPr/>
        </p:nvSpPr>
        <p:spPr bwMode="gray">
          <a:xfrm>
            <a:off x="6572760" y="2836335"/>
            <a:ext cx="1724400" cy="558000"/>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xmlns:lc="http://schemas.openxmlformats.org/drawingml/2006/lockedCanva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050" b="1" i="1" dirty="0">
                <a:solidFill>
                  <a:srgbClr val="0070C0"/>
                </a:solidFill>
                <a:latin typeface="ＭＳ 明朝" panose="02020609040205080304" pitchFamily="17" charset="-128"/>
                <a:ea typeface="ＭＳ 明朝" panose="02020609040205080304" pitchFamily="17" charset="-128"/>
              </a:rPr>
              <a:t>XX</a:t>
            </a:r>
            <a:r>
              <a:rPr lang="ja-JP" altLang="en-US" sz="1050" b="1" i="1" dirty="0">
                <a:solidFill>
                  <a:srgbClr val="0070C0"/>
                </a:solidFill>
                <a:latin typeface="ＭＳ 明朝" panose="02020609040205080304" pitchFamily="17" charset="-128"/>
                <a:ea typeface="ＭＳ 明朝" panose="02020609040205080304" pitchFamily="17" charset="-128"/>
              </a:rPr>
              <a:t>部</a:t>
            </a:r>
            <a:endParaRPr lang="en-US" altLang="ja-JP" sz="1050" b="1" i="1" dirty="0">
              <a:solidFill>
                <a:srgbClr val="0070C0"/>
              </a:solidFill>
              <a:latin typeface="ＭＳ 明朝" panose="02020609040205080304" pitchFamily="17" charset="-128"/>
              <a:ea typeface="ＭＳ 明朝" panose="02020609040205080304" pitchFamily="17" charset="-128"/>
            </a:endParaRPr>
          </a:p>
          <a:p>
            <a:pPr algn="ctr"/>
            <a:r>
              <a:rPr lang="en-US" altLang="ja-JP" sz="1050" b="1" i="1" dirty="0">
                <a:solidFill>
                  <a:srgbClr val="0070C0"/>
                </a:solidFill>
                <a:latin typeface="ＭＳ 明朝" panose="02020609040205080304" pitchFamily="17" charset="-128"/>
                <a:ea typeface="ＭＳ 明朝" panose="02020609040205080304" pitchFamily="17" charset="-128"/>
              </a:rPr>
              <a:t>J</a:t>
            </a:r>
            <a:r>
              <a:rPr lang="ja-JP" altLang="en-US" sz="1050" b="1" i="1" dirty="0">
                <a:solidFill>
                  <a:srgbClr val="0070C0"/>
                </a:solidFill>
                <a:latin typeface="ＭＳ 明朝" panose="02020609040205080304" pitchFamily="17" charset="-128"/>
                <a:ea typeface="ＭＳ 明朝" panose="02020609040205080304" pitchFamily="17" charset="-128"/>
              </a:rPr>
              <a:t>部長</a:t>
            </a:r>
            <a:endParaRPr lang="en-US" altLang="ja-JP" sz="1050" b="1" i="1" dirty="0">
              <a:solidFill>
                <a:srgbClr val="0070C0"/>
              </a:solidFill>
              <a:latin typeface="ＭＳ 明朝" panose="02020609040205080304" pitchFamily="17" charset="-128"/>
              <a:ea typeface="ＭＳ 明朝" panose="02020609040205080304" pitchFamily="17" charset="-128"/>
            </a:endParaRPr>
          </a:p>
          <a:p>
            <a:pPr algn="ctr"/>
            <a:r>
              <a:rPr lang="ja-JP" altLang="en-US" sz="1050" b="1" i="1" dirty="0">
                <a:solidFill>
                  <a:srgbClr val="0070C0"/>
                </a:solidFill>
                <a:latin typeface="ＭＳ 明朝" panose="02020609040205080304" pitchFamily="17" charset="-128"/>
                <a:ea typeface="ＭＳ 明朝" panose="02020609040205080304" pitchFamily="17" charset="-128"/>
              </a:rPr>
              <a:t>（事業化</a:t>
            </a:r>
            <a:r>
              <a:rPr lang="en-US" altLang="ja-JP" sz="1050" b="1" i="1" dirty="0">
                <a:solidFill>
                  <a:srgbClr val="0070C0"/>
                </a:solidFill>
                <a:latin typeface="ＭＳ 明朝" panose="02020609040205080304" pitchFamily="17" charset="-128"/>
                <a:ea typeface="ＭＳ 明朝" panose="02020609040205080304" pitchFamily="17" charset="-128"/>
              </a:rPr>
              <a:t>/</a:t>
            </a:r>
            <a:r>
              <a:rPr lang="ja-JP" altLang="en-US" sz="1050" b="1" i="1" dirty="0">
                <a:solidFill>
                  <a:srgbClr val="0070C0"/>
                </a:solidFill>
                <a:latin typeface="ＭＳ 明朝" panose="02020609040205080304" pitchFamily="17" charset="-128"/>
                <a:ea typeface="ＭＳ 明朝" panose="02020609040205080304" pitchFamily="17" charset="-128"/>
              </a:rPr>
              <a:t>標準戦略担当）</a:t>
            </a:r>
            <a:endParaRPr lang="en-US" altLang="ja-JP" sz="1050" b="1" i="1" dirty="0">
              <a:solidFill>
                <a:srgbClr val="0070C0"/>
              </a:solidFill>
              <a:latin typeface="ＭＳ 明朝" panose="02020609040205080304" pitchFamily="17" charset="-128"/>
              <a:ea typeface="ＭＳ 明朝" panose="02020609040205080304" pitchFamily="17" charset="-128"/>
            </a:endParaRPr>
          </a:p>
        </p:txBody>
      </p:sp>
      <p:cxnSp>
        <p:nvCxnSpPr>
          <p:cNvPr id="51" name="Straight Arrow Connector 67">
            <a:extLst>
              <a:ext uri="{FF2B5EF4-FFF2-40B4-BE49-F238E27FC236}">
                <a16:creationId xmlns:a16="http://schemas.microsoft.com/office/drawing/2014/main" id="{B05B7401-21D5-25CE-C542-00084E1F428D}"/>
              </a:ext>
            </a:extLst>
          </p:cNvPr>
          <p:cNvCxnSpPr>
            <a:cxnSpLocks/>
          </p:cNvCxnSpPr>
          <p:nvPr/>
        </p:nvCxnSpPr>
        <p:spPr>
          <a:xfrm>
            <a:off x="6093293" y="3163499"/>
            <a:ext cx="438503" cy="2687"/>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52" name="テキスト ボックス 51">
            <a:extLst>
              <a:ext uri="{FF2B5EF4-FFF2-40B4-BE49-F238E27FC236}">
                <a16:creationId xmlns:a16="http://schemas.microsoft.com/office/drawing/2014/main" id="{4CA43E23-3546-E1EA-E828-9525EB612B4A}"/>
              </a:ext>
            </a:extLst>
          </p:cNvPr>
          <p:cNvSpPr txBox="1"/>
          <p:nvPr/>
        </p:nvSpPr>
        <p:spPr>
          <a:xfrm>
            <a:off x="6001135" y="2937596"/>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b="1" i="1" dirty="0">
                <a:solidFill>
                  <a:srgbClr val="0070C0"/>
                </a:solidFill>
                <a:latin typeface="ＭＳ 明朝" panose="02020609040205080304" pitchFamily="17" charset="-128"/>
                <a:ea typeface="ＭＳ 明朝" panose="02020609040205080304" pitchFamily="17" charset="-128"/>
              </a:rPr>
              <a:t>連携</a:t>
            </a:r>
          </a:p>
        </p:txBody>
      </p:sp>
      <p:cxnSp>
        <p:nvCxnSpPr>
          <p:cNvPr id="53" name="Connector: Elbow 66">
            <a:extLst>
              <a:ext uri="{FF2B5EF4-FFF2-40B4-BE49-F238E27FC236}">
                <a16:creationId xmlns:a16="http://schemas.microsoft.com/office/drawing/2014/main" id="{DB1CD282-E677-6726-8633-E5CD90F78B59}"/>
              </a:ext>
            </a:extLst>
          </p:cNvPr>
          <p:cNvCxnSpPr>
            <a:cxnSpLocks/>
          </p:cNvCxnSpPr>
          <p:nvPr/>
        </p:nvCxnSpPr>
        <p:spPr>
          <a:xfrm>
            <a:off x="5057088" y="2672935"/>
            <a:ext cx="2377872" cy="153875"/>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6CAF3DFD-B91A-F665-1C33-D928ABC61291}"/>
              </a:ext>
            </a:extLst>
          </p:cNvPr>
          <p:cNvSpPr txBox="1"/>
          <p:nvPr/>
        </p:nvSpPr>
        <p:spPr>
          <a:xfrm>
            <a:off x="4182329" y="1052736"/>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・別添１：提案書＞（別紙）事業化計画書のうち、６．項について要約して簡潔に記載ください。</a:t>
            </a:r>
            <a:endParaRPr lang="en-US" altLang="ja-JP" sz="1200" i="1" dirty="0">
              <a:solidFill>
                <a:prstClr val="white"/>
              </a:solidFill>
              <a:latin typeface="+mn-ea"/>
            </a:endParaRPr>
          </a:p>
        </p:txBody>
      </p:sp>
      <p:sp>
        <p:nvSpPr>
          <p:cNvPr id="7" name="タイトル 1">
            <a:extLst>
              <a:ext uri="{FF2B5EF4-FFF2-40B4-BE49-F238E27FC236}">
                <a16:creationId xmlns:a16="http://schemas.microsoft.com/office/drawing/2014/main" id="{665A3ACE-5659-D0A4-C1FE-CCEFA6205532}"/>
              </a:ext>
            </a:extLst>
          </p:cNvPr>
          <p:cNvSpPr txBox="1">
            <a:spLocks/>
          </p:cNvSpPr>
          <p:nvPr/>
        </p:nvSpPr>
        <p:spPr>
          <a:xfrm>
            <a:off x="107504" y="59138"/>
            <a:ext cx="655272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７．研究開発成果の実用化・事業化（２）</a:t>
            </a:r>
          </a:p>
        </p:txBody>
      </p:sp>
    </p:spTree>
    <p:extLst>
      <p:ext uri="{BB962C8B-B14F-4D97-AF65-F5344CB8AC3E}">
        <p14:creationId xmlns:p14="http://schemas.microsoft.com/office/powerpoint/2010/main" val="2949059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2127340145"/>
              </p:ext>
            </p:extLst>
          </p:nvPr>
        </p:nvGraphicFramePr>
        <p:xfrm>
          <a:off x="215517" y="1364050"/>
          <a:ext cx="8712966" cy="5432523"/>
        </p:xfrm>
        <a:graphic>
          <a:graphicData uri="http://schemas.openxmlformats.org/drawingml/2006/table">
            <a:tbl>
              <a:tblPr firstRow="1" bandRow="1">
                <a:tableStyleId>{5C22544A-7EE6-4342-B048-85BDC9FD1C3A}</a:tableStyleId>
              </a:tblPr>
              <a:tblGrid>
                <a:gridCol w="288029">
                  <a:extLst>
                    <a:ext uri="{9D8B030D-6E8A-4147-A177-3AD203B41FA5}">
                      <a16:colId xmlns:a16="http://schemas.microsoft.com/office/drawing/2014/main" val="20000"/>
                    </a:ext>
                  </a:extLst>
                </a:gridCol>
                <a:gridCol w="1296145">
                  <a:extLst>
                    <a:ext uri="{9D8B030D-6E8A-4147-A177-3AD203B41FA5}">
                      <a16:colId xmlns:a16="http://schemas.microsoft.com/office/drawing/2014/main" val="3903547067"/>
                    </a:ext>
                  </a:extLst>
                </a:gridCol>
                <a:gridCol w="1080120">
                  <a:extLst>
                    <a:ext uri="{9D8B030D-6E8A-4147-A177-3AD203B41FA5}">
                      <a16:colId xmlns:a16="http://schemas.microsoft.com/office/drawing/2014/main" val="20003"/>
                    </a:ext>
                  </a:extLst>
                </a:gridCol>
                <a:gridCol w="1008112">
                  <a:extLst>
                    <a:ext uri="{9D8B030D-6E8A-4147-A177-3AD203B41FA5}">
                      <a16:colId xmlns:a16="http://schemas.microsoft.com/office/drawing/2014/main" val="2607585754"/>
                    </a:ext>
                  </a:extLst>
                </a:gridCol>
                <a:gridCol w="1008112">
                  <a:extLst>
                    <a:ext uri="{9D8B030D-6E8A-4147-A177-3AD203B41FA5}">
                      <a16:colId xmlns:a16="http://schemas.microsoft.com/office/drawing/2014/main" val="20001"/>
                    </a:ext>
                  </a:extLst>
                </a:gridCol>
                <a:gridCol w="1008112">
                  <a:extLst>
                    <a:ext uri="{9D8B030D-6E8A-4147-A177-3AD203B41FA5}">
                      <a16:colId xmlns:a16="http://schemas.microsoft.com/office/drawing/2014/main" val="932572701"/>
                    </a:ext>
                  </a:extLst>
                </a:gridCol>
                <a:gridCol w="1008112">
                  <a:extLst>
                    <a:ext uri="{9D8B030D-6E8A-4147-A177-3AD203B41FA5}">
                      <a16:colId xmlns:a16="http://schemas.microsoft.com/office/drawing/2014/main" val="20002"/>
                    </a:ext>
                  </a:extLst>
                </a:gridCol>
                <a:gridCol w="1008112">
                  <a:extLst>
                    <a:ext uri="{9D8B030D-6E8A-4147-A177-3AD203B41FA5}">
                      <a16:colId xmlns:a16="http://schemas.microsoft.com/office/drawing/2014/main" val="20006"/>
                    </a:ext>
                  </a:extLst>
                </a:gridCol>
                <a:gridCol w="1008112">
                  <a:extLst>
                    <a:ext uri="{9D8B030D-6E8A-4147-A177-3AD203B41FA5}">
                      <a16:colId xmlns:a16="http://schemas.microsoft.com/office/drawing/2014/main" val="20007"/>
                    </a:ext>
                  </a:extLst>
                </a:gridCol>
              </a:tblGrid>
              <a:tr h="670299">
                <a:tc gridSpan="2">
                  <a:txBody>
                    <a:bodyPr/>
                    <a:lstStyle/>
                    <a:p>
                      <a:endParaRPr kumimoji="1" lang="ja-JP" altLang="en-US" dirty="0"/>
                    </a:p>
                  </a:txBody>
                  <a:tcPr/>
                </a:tc>
                <a:tc hMerge="1">
                  <a:txBody>
                    <a:bodyPr/>
                    <a:lstStyle/>
                    <a:p>
                      <a:endParaRPr kumimoji="1" lang="ja-JP" altLang="en-US"/>
                    </a:p>
                  </a:txBody>
                  <a:tcPr/>
                </a:tc>
                <a:tc>
                  <a:txBody>
                    <a:bodyPr/>
                    <a:lstStyle/>
                    <a:p>
                      <a:pPr algn="ctr"/>
                      <a:r>
                        <a:rPr kumimoji="1" lang="ja-JP" altLang="en-US" sz="1800" dirty="0">
                          <a:latin typeface="+mn-ea"/>
                          <a:ea typeface="+mn-ea"/>
                        </a:rPr>
                        <a:t>合計</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extLst>
                  <a:ext uri="{0D108BD9-81ED-4DB2-BD59-A6C34878D82A}">
                    <a16:rowId xmlns:a16="http://schemas.microsoft.com/office/drawing/2014/main" val="10000"/>
                  </a:ext>
                </a:extLst>
              </a:tr>
              <a:tr h="616944">
                <a:tc gridSpan="2">
                  <a:txBody>
                    <a:bodyPr/>
                    <a:lstStyle/>
                    <a:p>
                      <a:r>
                        <a:rPr kumimoji="1" lang="ja-JP" altLang="en-US" dirty="0"/>
                        <a:t>（株）〇〇〇〇</a:t>
                      </a:r>
                      <a:endParaRPr kumimoji="1" lang="en-US" altLang="ja-JP" dirty="0"/>
                    </a:p>
                    <a:p>
                      <a:endParaRPr kumimoji="1" lang="ja-JP" altLang="en-US" dirty="0"/>
                    </a:p>
                  </a:txBody>
                  <a:tcPr/>
                </a:tc>
                <a:tc hMerge="1">
                  <a:txBody>
                    <a:bodyPr/>
                    <a:lstStyle/>
                    <a:p>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1"/>
                  </a:ext>
                </a:extLst>
              </a:tr>
              <a:tr h="616944">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（株）〇〇〇〇</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2"/>
                  </a:ext>
                </a:extLst>
              </a:tr>
              <a:tr h="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うち委託：</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〇〇〇</a:t>
                      </a:r>
                      <a:endParaRPr kumimoji="1" lang="en-US" altLang="ja-JP" dirty="0"/>
                    </a:p>
                  </a:txBody>
                  <a:tcP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4"/>
                  </a:ext>
                </a:extLst>
              </a:tr>
              <a:tr h="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うち共同研究：</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〇〇〇</a:t>
                      </a:r>
                      <a:endParaRPr kumimoji="1" lang="en-US" altLang="ja-JP" dirty="0"/>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2932056463"/>
                  </a:ext>
                </a:extLst>
              </a:tr>
              <a:tr h="616944">
                <a:tc>
                  <a:txBody>
                    <a:bodyPr/>
                    <a:lstStyle/>
                    <a:p>
                      <a:endParaRPr kumimoji="1" lang="ja-JP" altLang="en-US" dirty="0"/>
                    </a:p>
                  </a:txBody>
                  <a:tcPr/>
                </a:tc>
                <a:tc>
                  <a:txBody>
                    <a:bodyPr/>
                    <a:lstStyle/>
                    <a:p>
                      <a:r>
                        <a:rPr kumimoji="1" lang="ja-JP" altLang="en-US" sz="1400" dirty="0"/>
                        <a:t>うち公共性・公益性があると考える共同研究</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10"/>
                  </a:ext>
                </a:extLst>
              </a:tr>
              <a:tr h="616944">
                <a:tc gridSpan="2">
                  <a:txBody>
                    <a:bodyPr/>
                    <a:lstStyle/>
                    <a:p>
                      <a:r>
                        <a:rPr kumimoji="1" lang="ja-JP" altLang="en-US" dirty="0"/>
                        <a:t>合計</a:t>
                      </a:r>
                    </a:p>
                  </a:txBody>
                  <a:tcPr/>
                </a:tc>
                <a:tc hMerge="1">
                  <a:txBody>
                    <a:bodyPr/>
                    <a:lstStyle/>
                    <a:p>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4067105279"/>
                  </a:ext>
                </a:extLst>
              </a:tr>
              <a:tr h="616944">
                <a:tc gridSpan="2">
                  <a:txBody>
                    <a:bodyPr/>
                    <a:lstStyle/>
                    <a:p>
                      <a:r>
                        <a:rPr kumimoji="1" lang="ja-JP" altLang="en-US" dirty="0"/>
                        <a:t>助成金（</a:t>
                      </a:r>
                      <a:r>
                        <a:rPr kumimoji="1" lang="en-US" altLang="ja-JP" dirty="0"/>
                        <a:t>NEDO</a:t>
                      </a:r>
                      <a:r>
                        <a:rPr kumimoji="1" lang="ja-JP" altLang="en-US" dirty="0"/>
                        <a:t>負担分）の額</a:t>
                      </a:r>
                    </a:p>
                  </a:txBody>
                  <a:tcPr/>
                </a:tc>
                <a:tc hMerge="1">
                  <a:txBody>
                    <a:bodyPr/>
                    <a:lstStyle/>
                    <a:p>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572540454"/>
                  </a:ext>
                </a:extLst>
              </a:tr>
            </a:tbl>
          </a:graphicData>
        </a:graphic>
      </p:graphicFrame>
      <p:sp>
        <p:nvSpPr>
          <p:cNvPr id="5" name="テキスト ボックス 4"/>
          <p:cNvSpPr txBox="1"/>
          <p:nvPr/>
        </p:nvSpPr>
        <p:spPr>
          <a:xfrm>
            <a:off x="179512" y="692696"/>
            <a:ext cx="4752528" cy="646331"/>
          </a:xfrm>
          <a:prstGeom prst="rect">
            <a:avLst/>
          </a:prstGeom>
          <a:noFill/>
        </p:spPr>
        <p:txBody>
          <a:bodyPr wrap="square" rtlCol="0">
            <a:spAutoFit/>
          </a:bodyPr>
          <a:lstStyle/>
          <a:p>
            <a:r>
              <a:rPr kumimoji="1" lang="ja-JP" altLang="en-US" dirty="0"/>
              <a:t>予算総額：　〇〇〇百万円</a:t>
            </a:r>
            <a:endParaRPr kumimoji="1" lang="en-US" altLang="ja-JP" dirty="0"/>
          </a:p>
          <a:p>
            <a:r>
              <a:rPr kumimoji="1" lang="ja-JP" altLang="en-US" dirty="0"/>
              <a:t>初回ステージゲートまでの費用：〇〇〇百万円</a:t>
            </a:r>
            <a:endParaRPr kumimoji="1" lang="en-US" altLang="ja-JP" dirty="0"/>
          </a:p>
        </p:txBody>
      </p:sp>
      <p:sp>
        <p:nvSpPr>
          <p:cNvPr id="7" name="テキスト ボックス 6"/>
          <p:cNvSpPr txBox="1"/>
          <p:nvPr/>
        </p:nvSpPr>
        <p:spPr>
          <a:xfrm>
            <a:off x="7452320" y="1000074"/>
            <a:ext cx="1800200" cy="369332"/>
          </a:xfrm>
          <a:prstGeom prst="rect">
            <a:avLst/>
          </a:prstGeom>
          <a:noFill/>
        </p:spPr>
        <p:txBody>
          <a:bodyPr wrap="square" rtlCol="0">
            <a:spAutoFit/>
          </a:bodyPr>
          <a:lstStyle/>
          <a:p>
            <a:r>
              <a:rPr kumimoji="1" lang="ja-JP" altLang="en-US" dirty="0"/>
              <a:t>（単位）百万円</a:t>
            </a:r>
          </a:p>
        </p:txBody>
      </p:sp>
      <p:sp>
        <p:nvSpPr>
          <p:cNvPr id="2" name="スライド番号プレースホルダー 1"/>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11</a:t>
            </a:fld>
            <a:endParaRPr lang="ja-JP" altLang="en-US">
              <a:solidFill>
                <a:prstClr val="black">
                  <a:tint val="75000"/>
                </a:prstClr>
              </a:solidFill>
            </a:endParaRPr>
          </a:p>
        </p:txBody>
      </p:sp>
      <p:sp>
        <p:nvSpPr>
          <p:cNvPr id="3" name="タイトル 1">
            <a:extLst>
              <a:ext uri="{FF2B5EF4-FFF2-40B4-BE49-F238E27FC236}">
                <a16:creationId xmlns:a16="http://schemas.microsoft.com/office/drawing/2014/main" id="{A5558506-79D3-C02E-20D9-8499DD82E331}"/>
              </a:ext>
            </a:extLst>
          </p:cNvPr>
          <p:cNvSpPr txBox="1">
            <a:spLocks/>
          </p:cNvSpPr>
          <p:nvPr/>
        </p:nvSpPr>
        <p:spPr>
          <a:xfrm>
            <a:off x="107504" y="59138"/>
            <a:ext cx="52565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８．予算額と内訳（全機関総括表）　</a:t>
            </a:r>
          </a:p>
        </p:txBody>
      </p:sp>
      <p:sp>
        <p:nvSpPr>
          <p:cNvPr id="6" name="テキスト ボックス 5">
            <a:extLst>
              <a:ext uri="{FF2B5EF4-FFF2-40B4-BE49-F238E27FC236}">
                <a16:creationId xmlns:a16="http://schemas.microsoft.com/office/drawing/2014/main" id="{B4DA2A08-7A25-82C9-20B0-644E79347F7A}"/>
              </a:ext>
            </a:extLst>
          </p:cNvPr>
          <p:cNvSpPr txBox="1"/>
          <p:nvPr/>
        </p:nvSpPr>
        <p:spPr>
          <a:xfrm>
            <a:off x="5436096" y="54626"/>
            <a:ext cx="3567658"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・事業年数により欄を増減してください。</a:t>
            </a:r>
            <a:endParaRPr lang="en-US" altLang="ja-JP" sz="1200" i="1" dirty="0">
              <a:solidFill>
                <a:prstClr val="white"/>
              </a:solidFill>
              <a:latin typeface="+mn-ea"/>
            </a:endParaRPr>
          </a:p>
          <a:p>
            <a:r>
              <a:rPr lang="ja-JP" altLang="en-US" sz="1200" i="1" dirty="0">
                <a:solidFill>
                  <a:prstClr val="white"/>
                </a:solidFill>
                <a:latin typeface="+mn-ea"/>
              </a:rPr>
              <a:t>・年度は</a:t>
            </a:r>
            <a:r>
              <a:rPr lang="en-US" altLang="ja-JP" sz="1200" i="1" dirty="0">
                <a:solidFill>
                  <a:prstClr val="white"/>
                </a:solidFill>
                <a:latin typeface="+mn-ea"/>
              </a:rPr>
              <a:t>4</a:t>
            </a:r>
            <a:r>
              <a:rPr lang="ja-JP" altLang="en-US" sz="1200" i="1" dirty="0">
                <a:solidFill>
                  <a:prstClr val="white"/>
                </a:solidFill>
                <a:latin typeface="+mn-ea"/>
              </a:rPr>
              <a:t>月</a:t>
            </a:r>
            <a:r>
              <a:rPr lang="en-US" altLang="ja-JP" sz="1200" i="1" dirty="0">
                <a:solidFill>
                  <a:prstClr val="white"/>
                </a:solidFill>
                <a:latin typeface="+mn-ea"/>
              </a:rPr>
              <a:t>1</a:t>
            </a:r>
            <a:r>
              <a:rPr lang="ja-JP" altLang="en-US" sz="1200" i="1" dirty="0">
                <a:solidFill>
                  <a:prstClr val="white"/>
                </a:solidFill>
                <a:latin typeface="+mn-ea"/>
              </a:rPr>
              <a:t>日開始です。</a:t>
            </a:r>
            <a:endParaRPr lang="en-US" altLang="ja-JP" sz="1200" i="1" dirty="0">
              <a:solidFill>
                <a:prstClr val="white"/>
              </a:solidFill>
              <a:latin typeface="+mn-ea"/>
            </a:endParaRPr>
          </a:p>
          <a:p>
            <a:r>
              <a:rPr lang="ja-JP" altLang="en-US" sz="1200" i="1" dirty="0">
                <a:solidFill>
                  <a:prstClr val="white"/>
                </a:solidFill>
                <a:latin typeface="+mn-ea"/>
              </a:rPr>
              <a:t>・以降のスライドは予算規模が大きい場合は、●</a:t>
            </a:r>
            <a:r>
              <a:rPr lang="en-US" altLang="ja-JP" sz="1200" i="1" dirty="0">
                <a:solidFill>
                  <a:prstClr val="white"/>
                </a:solidFill>
                <a:latin typeface="+mn-ea"/>
              </a:rPr>
              <a:t>.●</a:t>
            </a:r>
            <a:r>
              <a:rPr lang="ja-JP" altLang="en-US" sz="1200" i="1" dirty="0">
                <a:solidFill>
                  <a:prstClr val="white"/>
                </a:solidFill>
                <a:latin typeface="+mn-ea"/>
              </a:rPr>
              <a:t>億円（小数点以下第</a:t>
            </a:r>
            <a:r>
              <a:rPr lang="en-US" altLang="ja-JP" sz="1200" i="1" dirty="0">
                <a:solidFill>
                  <a:prstClr val="white"/>
                </a:solidFill>
                <a:latin typeface="+mn-ea"/>
              </a:rPr>
              <a:t>2</a:t>
            </a:r>
            <a:r>
              <a:rPr lang="ja-JP" altLang="en-US" sz="1200" i="1" dirty="0">
                <a:solidFill>
                  <a:prstClr val="white"/>
                </a:solidFill>
                <a:latin typeface="+mn-ea"/>
              </a:rPr>
              <a:t>位を四捨五入）という単位で記載いても結構です。</a:t>
            </a:r>
            <a:endParaRPr lang="en-US" altLang="ja-JP" sz="1200" i="1" dirty="0">
              <a:solidFill>
                <a:prstClr val="white"/>
              </a:solidFill>
              <a:latin typeface="+mn-ea"/>
            </a:endParaRPr>
          </a:p>
        </p:txBody>
      </p:sp>
    </p:spTree>
    <p:extLst>
      <p:ext uri="{BB962C8B-B14F-4D97-AF65-F5344CB8AC3E}">
        <p14:creationId xmlns:p14="http://schemas.microsoft.com/office/powerpoint/2010/main" val="2229680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355976" y="-83623"/>
            <a:ext cx="4106070" cy="920335"/>
          </a:xfrm>
        </p:spPr>
        <p:txBody>
          <a:bodyPr>
            <a:normAutofit/>
          </a:bodyPr>
          <a:lstStyle/>
          <a:p>
            <a:pPr algn="l"/>
            <a:r>
              <a:rPr kumimoji="1" lang="ja-JP" altLang="en-US" sz="2400" dirty="0"/>
              <a:t>（機関名：〇〇〇〇）</a:t>
            </a:r>
          </a:p>
        </p:txBody>
      </p:sp>
      <p:graphicFrame>
        <p:nvGraphicFramePr>
          <p:cNvPr id="4" name="表 3"/>
          <p:cNvGraphicFramePr>
            <a:graphicFrameLocks noGrp="1"/>
          </p:cNvGraphicFramePr>
          <p:nvPr>
            <p:extLst>
              <p:ext uri="{D42A27DB-BD31-4B8C-83A1-F6EECF244321}">
                <p14:modId xmlns:p14="http://schemas.microsoft.com/office/powerpoint/2010/main" val="752665834"/>
              </p:ext>
            </p:extLst>
          </p:nvPr>
        </p:nvGraphicFramePr>
        <p:xfrm>
          <a:off x="251520" y="1403568"/>
          <a:ext cx="8640961" cy="4588526"/>
        </p:xfrm>
        <a:graphic>
          <a:graphicData uri="http://schemas.openxmlformats.org/drawingml/2006/table">
            <a:tbl>
              <a:tblPr firstRow="1" bandRow="1">
                <a:tableStyleId>{5C22544A-7EE6-4342-B048-85BDC9FD1C3A}</a:tableStyleId>
              </a:tblPr>
              <a:tblGrid>
                <a:gridCol w="2195025">
                  <a:extLst>
                    <a:ext uri="{9D8B030D-6E8A-4147-A177-3AD203B41FA5}">
                      <a16:colId xmlns:a16="http://schemas.microsoft.com/office/drawing/2014/main" val="20000"/>
                    </a:ext>
                  </a:extLst>
                </a:gridCol>
                <a:gridCol w="920848">
                  <a:extLst>
                    <a:ext uri="{9D8B030D-6E8A-4147-A177-3AD203B41FA5}">
                      <a16:colId xmlns:a16="http://schemas.microsoft.com/office/drawing/2014/main" val="20002"/>
                    </a:ext>
                  </a:extLst>
                </a:gridCol>
                <a:gridCol w="920848">
                  <a:extLst>
                    <a:ext uri="{9D8B030D-6E8A-4147-A177-3AD203B41FA5}">
                      <a16:colId xmlns:a16="http://schemas.microsoft.com/office/drawing/2014/main" val="20001"/>
                    </a:ext>
                  </a:extLst>
                </a:gridCol>
                <a:gridCol w="920848">
                  <a:extLst>
                    <a:ext uri="{9D8B030D-6E8A-4147-A177-3AD203B41FA5}">
                      <a16:colId xmlns:a16="http://schemas.microsoft.com/office/drawing/2014/main" val="3634264514"/>
                    </a:ext>
                  </a:extLst>
                </a:gridCol>
                <a:gridCol w="920848">
                  <a:extLst>
                    <a:ext uri="{9D8B030D-6E8A-4147-A177-3AD203B41FA5}">
                      <a16:colId xmlns:a16="http://schemas.microsoft.com/office/drawing/2014/main" val="932572701"/>
                    </a:ext>
                  </a:extLst>
                </a:gridCol>
                <a:gridCol w="920848">
                  <a:extLst>
                    <a:ext uri="{9D8B030D-6E8A-4147-A177-3AD203B41FA5}">
                      <a16:colId xmlns:a16="http://schemas.microsoft.com/office/drawing/2014/main" val="3703819195"/>
                    </a:ext>
                  </a:extLst>
                </a:gridCol>
                <a:gridCol w="920848">
                  <a:extLst>
                    <a:ext uri="{9D8B030D-6E8A-4147-A177-3AD203B41FA5}">
                      <a16:colId xmlns:a16="http://schemas.microsoft.com/office/drawing/2014/main" val="20006"/>
                    </a:ext>
                  </a:extLst>
                </a:gridCol>
                <a:gridCol w="920848">
                  <a:extLst>
                    <a:ext uri="{9D8B030D-6E8A-4147-A177-3AD203B41FA5}">
                      <a16:colId xmlns:a16="http://schemas.microsoft.com/office/drawing/2014/main" val="20007"/>
                    </a:ext>
                  </a:extLst>
                </a:gridCol>
              </a:tblGrid>
              <a:tr h="471778">
                <a:tc>
                  <a:txBody>
                    <a:bodyPr/>
                    <a:lstStyle/>
                    <a:p>
                      <a:endParaRPr kumimoji="1" lang="ja-JP" altLang="en-US" dirty="0"/>
                    </a:p>
                  </a:txBody>
                  <a:tcPr/>
                </a:tc>
                <a:tc>
                  <a:txBody>
                    <a:bodyPr/>
                    <a:lstStyle/>
                    <a:p>
                      <a:pPr algn="ctr"/>
                      <a:r>
                        <a:rPr kumimoji="1" lang="ja-JP" altLang="en-US" sz="1800" dirty="0">
                          <a:latin typeface="+mn-ea"/>
                          <a:ea typeface="+mn-ea"/>
                        </a:rPr>
                        <a:t>合計</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extLst>
                  <a:ext uri="{0D108BD9-81ED-4DB2-BD59-A6C34878D82A}">
                    <a16:rowId xmlns:a16="http://schemas.microsoft.com/office/drawing/2014/main" val="10000"/>
                  </a:ext>
                </a:extLst>
              </a:tr>
              <a:tr h="471778">
                <a:tc>
                  <a:txBody>
                    <a:bodyPr/>
                    <a:lstStyle/>
                    <a:p>
                      <a:r>
                        <a:rPr kumimoji="1" lang="ja-JP" altLang="en-US" dirty="0"/>
                        <a:t>機械装置費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1"/>
                  </a:ext>
                </a:extLst>
              </a:tr>
              <a:tr h="471778">
                <a:tc>
                  <a:txBody>
                    <a:bodyPr/>
                    <a:lstStyle/>
                    <a:p>
                      <a:r>
                        <a:rPr kumimoji="1" lang="ja-JP" altLang="en-US" dirty="0"/>
                        <a:t>労務費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2"/>
                  </a:ext>
                </a:extLst>
              </a:tr>
              <a:tr h="471778">
                <a:tc>
                  <a:txBody>
                    <a:bodyPr/>
                    <a:lstStyle/>
                    <a:p>
                      <a:r>
                        <a:rPr kumimoji="1" lang="ja-JP" altLang="en-US" dirty="0"/>
                        <a:t>消耗品費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3"/>
                  </a:ext>
                </a:extLst>
              </a:tr>
              <a:tr h="471778">
                <a:tc>
                  <a:txBody>
                    <a:bodyPr/>
                    <a:lstStyle/>
                    <a:p>
                      <a:r>
                        <a:rPr kumimoji="1" lang="ja-JP" altLang="en-US" dirty="0"/>
                        <a:t>旅費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4"/>
                  </a:ext>
                </a:extLst>
              </a:tr>
              <a:tr h="471778">
                <a:tc>
                  <a:txBody>
                    <a:bodyPr/>
                    <a:lstStyle/>
                    <a:p>
                      <a:r>
                        <a:rPr kumimoji="1" lang="ja-JP" altLang="en-US" dirty="0"/>
                        <a:t>外注費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5"/>
                  </a:ext>
                </a:extLst>
              </a:tr>
              <a:tr h="471778">
                <a:tc>
                  <a:txBody>
                    <a:bodyPr/>
                    <a:lstStyle/>
                    <a:p>
                      <a:r>
                        <a:rPr kumimoji="1" lang="ja-JP" altLang="en-US" dirty="0"/>
                        <a:t>諸経費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a:p>
                  </a:txBody>
                  <a:tcPr/>
                </a:tc>
                <a:extLst>
                  <a:ext uri="{0D108BD9-81ED-4DB2-BD59-A6C34878D82A}">
                    <a16:rowId xmlns:a16="http://schemas.microsoft.com/office/drawing/2014/main" val="10006"/>
                  </a:ext>
                </a:extLst>
              </a:tr>
              <a:tr h="814302">
                <a:tc>
                  <a:txBody>
                    <a:bodyPr/>
                    <a:lstStyle/>
                    <a:p>
                      <a:r>
                        <a:rPr kumimoji="1" lang="ja-JP" altLang="en-US" dirty="0"/>
                        <a:t>委託費・共同研究費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9"/>
                  </a:ext>
                </a:extLst>
              </a:tr>
              <a:tr h="471778">
                <a:tc>
                  <a:txBody>
                    <a:bodyPr/>
                    <a:lstStyle/>
                    <a:p>
                      <a:r>
                        <a:rPr kumimoji="1" lang="ja-JP" altLang="en-US" dirty="0"/>
                        <a:t>合計</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10"/>
                  </a:ext>
                </a:extLst>
              </a:tr>
            </a:tbl>
          </a:graphicData>
        </a:graphic>
      </p:graphicFrame>
      <p:sp>
        <p:nvSpPr>
          <p:cNvPr id="3" name="正方形/長方形 2"/>
          <p:cNvSpPr/>
          <p:nvPr/>
        </p:nvSpPr>
        <p:spPr>
          <a:xfrm>
            <a:off x="251524" y="953509"/>
            <a:ext cx="1800493" cy="369332"/>
          </a:xfrm>
          <a:prstGeom prst="rect">
            <a:avLst/>
          </a:prstGeom>
        </p:spPr>
        <p:txBody>
          <a:bodyPr wrap="none">
            <a:spAutoFit/>
          </a:bodyPr>
          <a:lstStyle/>
          <a:p>
            <a:r>
              <a:rPr lang="en-US" altLang="ja-JP" dirty="0"/>
              <a:t>【</a:t>
            </a:r>
            <a:r>
              <a:rPr lang="ja-JP" altLang="en-US" dirty="0"/>
              <a:t>助成対象費用</a:t>
            </a:r>
            <a:r>
              <a:rPr lang="en-US" altLang="ja-JP" dirty="0"/>
              <a:t>】</a:t>
            </a:r>
            <a:endParaRPr lang="ja-JP" altLang="en-US" dirty="0"/>
          </a:p>
        </p:txBody>
      </p:sp>
      <p:sp>
        <p:nvSpPr>
          <p:cNvPr id="5" name="スライド番号プレースホルダー 4"/>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12</a:t>
            </a:fld>
            <a:endParaRPr lang="ja-JP" altLang="en-US" dirty="0">
              <a:solidFill>
                <a:prstClr val="black">
                  <a:tint val="75000"/>
                </a:prstClr>
              </a:solidFill>
            </a:endParaRPr>
          </a:p>
        </p:txBody>
      </p:sp>
      <p:sp>
        <p:nvSpPr>
          <p:cNvPr id="8" name="正方形/長方形 7"/>
          <p:cNvSpPr/>
          <p:nvPr/>
        </p:nvSpPr>
        <p:spPr>
          <a:xfrm>
            <a:off x="251524" y="6017256"/>
            <a:ext cx="6963766" cy="738664"/>
          </a:xfrm>
          <a:prstGeom prst="rect">
            <a:avLst/>
          </a:prstGeom>
        </p:spPr>
        <p:txBody>
          <a:bodyPr wrap="none">
            <a:spAutoFit/>
          </a:bodyPr>
          <a:lstStyle/>
          <a:p>
            <a:r>
              <a:rPr lang="en-US" altLang="ja-JP" sz="1400" dirty="0"/>
              <a:t>※</a:t>
            </a:r>
            <a:r>
              <a:rPr lang="ja-JP" altLang="en-US" sz="1400" dirty="0"/>
              <a:t>学術機関等に対する</a:t>
            </a:r>
            <a:r>
              <a:rPr lang="en-US" altLang="ja-JP" sz="1400" dirty="0"/>
              <a:t>IV.</a:t>
            </a:r>
            <a:r>
              <a:rPr lang="ja-JP" altLang="en-US" sz="1400" dirty="0"/>
              <a:t>委託費・共同研究費の場合は「間接経費」の積算が可能です。</a:t>
            </a:r>
            <a:endParaRPr lang="en-US" altLang="ja-JP" sz="1400" dirty="0"/>
          </a:p>
          <a:p>
            <a:r>
              <a:rPr lang="ja-JP" altLang="en-US" sz="1400" dirty="0"/>
              <a:t>　 間接経費を積算に含める場合は上の表に“行”を追加して記載ください。</a:t>
            </a:r>
            <a:endParaRPr lang="en-US" altLang="ja-JP" sz="1400" dirty="0"/>
          </a:p>
          <a:p>
            <a:r>
              <a:rPr lang="en-US" altLang="ja-JP" sz="1400" dirty="0"/>
              <a:t>※</a:t>
            </a:r>
            <a:r>
              <a:rPr lang="ja-JP" altLang="en-US" sz="1400" dirty="0"/>
              <a:t>学術機関等に対する共同研究は、補助率によらず、定額助成とすることが可能です。</a:t>
            </a:r>
          </a:p>
        </p:txBody>
      </p:sp>
      <p:sp>
        <p:nvSpPr>
          <p:cNvPr id="7" name="タイトル 1">
            <a:extLst>
              <a:ext uri="{FF2B5EF4-FFF2-40B4-BE49-F238E27FC236}">
                <a16:creationId xmlns:a16="http://schemas.microsoft.com/office/drawing/2014/main" id="{D1D5EAE2-F1B3-74F7-E6A4-88D827C8A449}"/>
              </a:ext>
            </a:extLst>
          </p:cNvPr>
          <p:cNvSpPr txBox="1">
            <a:spLocks/>
          </p:cNvSpPr>
          <p:nvPr/>
        </p:nvSpPr>
        <p:spPr>
          <a:xfrm>
            <a:off x="107504" y="59138"/>
            <a:ext cx="4248472"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８．予算額と内訳（機関別）</a:t>
            </a:r>
          </a:p>
        </p:txBody>
      </p:sp>
      <p:sp>
        <p:nvSpPr>
          <p:cNvPr id="10" name="テキスト ボックス 9">
            <a:extLst>
              <a:ext uri="{FF2B5EF4-FFF2-40B4-BE49-F238E27FC236}">
                <a16:creationId xmlns:a16="http://schemas.microsoft.com/office/drawing/2014/main" id="{54DD756D-15D4-E933-7D84-832E34DEC1E8}"/>
              </a:ext>
            </a:extLst>
          </p:cNvPr>
          <p:cNvSpPr txBox="1"/>
          <p:nvPr/>
        </p:nvSpPr>
        <p:spPr>
          <a:xfrm>
            <a:off x="6156176" y="692696"/>
            <a:ext cx="2808312"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・事業年数により欄を増減してください。</a:t>
            </a:r>
            <a:endParaRPr lang="en-US" altLang="ja-JP" sz="1200" i="1" dirty="0">
              <a:solidFill>
                <a:prstClr val="white"/>
              </a:solidFill>
              <a:latin typeface="+mn-ea"/>
            </a:endParaRPr>
          </a:p>
        </p:txBody>
      </p:sp>
      <p:sp>
        <p:nvSpPr>
          <p:cNvPr id="9" name="テキスト ボックス 8">
            <a:extLst>
              <a:ext uri="{FF2B5EF4-FFF2-40B4-BE49-F238E27FC236}">
                <a16:creationId xmlns:a16="http://schemas.microsoft.com/office/drawing/2014/main" id="{4C349238-D10F-28A4-B32B-3054F166CBD1}"/>
              </a:ext>
            </a:extLst>
          </p:cNvPr>
          <p:cNvSpPr txBox="1"/>
          <p:nvPr/>
        </p:nvSpPr>
        <p:spPr>
          <a:xfrm>
            <a:off x="7452320" y="1000074"/>
            <a:ext cx="1800200" cy="369332"/>
          </a:xfrm>
          <a:prstGeom prst="rect">
            <a:avLst/>
          </a:prstGeom>
          <a:noFill/>
        </p:spPr>
        <p:txBody>
          <a:bodyPr wrap="square" rtlCol="0">
            <a:spAutoFit/>
          </a:bodyPr>
          <a:lstStyle/>
          <a:p>
            <a:r>
              <a:rPr kumimoji="1" lang="ja-JP" altLang="en-US" dirty="0"/>
              <a:t>（単位）百万円</a:t>
            </a:r>
          </a:p>
        </p:txBody>
      </p:sp>
    </p:spTree>
    <p:extLst>
      <p:ext uri="{BB962C8B-B14F-4D97-AF65-F5344CB8AC3E}">
        <p14:creationId xmlns:p14="http://schemas.microsoft.com/office/powerpoint/2010/main" val="4101315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198626"/>
            <a:ext cx="9144000" cy="367270"/>
          </a:xfrm>
        </p:spPr>
        <p:txBody>
          <a:bodyPr>
            <a:normAutofit fontScale="90000"/>
          </a:bodyPr>
          <a:lstStyle/>
          <a:p>
            <a:r>
              <a:rPr lang="ja-JP" altLang="en-US" sz="2000" b="1" dirty="0">
                <a:latin typeface="Meiryo UI" panose="020B0604030504040204" pitchFamily="50" charset="-128"/>
                <a:ea typeface="Meiryo UI" panose="020B0604030504040204" pitchFamily="50" charset="-128"/>
                <a:cs typeface="Meiryo UI" panose="020B0604030504040204" pitchFamily="50" charset="-128"/>
              </a:rPr>
              <a:t>研究開発テーマ名</a:t>
            </a:r>
          </a:p>
        </p:txBody>
      </p:sp>
      <p:cxnSp>
        <p:nvCxnSpPr>
          <p:cNvPr id="5" name="直線コネクタ 4"/>
          <p:cNvCxnSpPr/>
          <p:nvPr/>
        </p:nvCxnSpPr>
        <p:spPr>
          <a:xfrm>
            <a:off x="0" y="510721"/>
            <a:ext cx="9144000" cy="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100746" y="559498"/>
            <a:ext cx="1523518" cy="300082"/>
          </a:xfrm>
          <a:prstGeom prst="rect">
            <a:avLst/>
          </a:prstGeom>
          <a:solidFill>
            <a:schemeClr val="accent1">
              <a:lumMod val="75000"/>
            </a:schemeClr>
          </a:solidFill>
          <a:ln>
            <a:solidFill>
              <a:schemeClr val="accent1">
                <a:lumMod val="60000"/>
                <a:lumOff val="40000"/>
              </a:schemeClr>
            </a:solidFill>
          </a:ln>
        </p:spPr>
        <p:txBody>
          <a:bodyPr wrap="square" rtlCol="0">
            <a:spAutoFit/>
          </a:bodyPr>
          <a:lstStyle/>
          <a:p>
            <a:r>
              <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提案機関</a:t>
            </a:r>
          </a:p>
        </p:txBody>
      </p:sp>
      <p:sp>
        <p:nvSpPr>
          <p:cNvPr id="9" name="テキスト ボックス 8"/>
          <p:cNvSpPr txBox="1"/>
          <p:nvPr/>
        </p:nvSpPr>
        <p:spPr>
          <a:xfrm>
            <a:off x="99759" y="1146050"/>
            <a:ext cx="1523518" cy="753856"/>
          </a:xfrm>
          <a:prstGeom prst="rect">
            <a:avLst/>
          </a:prstGeom>
          <a:solidFill>
            <a:schemeClr val="accent1">
              <a:lumMod val="75000"/>
            </a:schemeClr>
          </a:solidFill>
          <a:ln>
            <a:solidFill>
              <a:schemeClr val="accent1">
                <a:lumMod val="60000"/>
                <a:lumOff val="40000"/>
              </a:schemeClr>
            </a:solidFill>
          </a:ln>
        </p:spPr>
        <p:txBody>
          <a:bodyPr wrap="square" rtlCol="0">
            <a:no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技術開発の背景・解決したい課題</a:t>
            </a:r>
            <a:endPar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テキスト ボックス 9"/>
          <p:cNvSpPr txBox="1"/>
          <p:nvPr/>
        </p:nvSpPr>
        <p:spPr>
          <a:xfrm>
            <a:off x="1624264" y="559498"/>
            <a:ext cx="7418990" cy="300082"/>
          </a:xfrm>
          <a:prstGeom prst="rect">
            <a:avLst/>
          </a:prstGeom>
          <a:noFill/>
          <a:ln>
            <a:solidFill>
              <a:schemeClr val="accent1">
                <a:lumMod val="60000"/>
                <a:lumOff val="40000"/>
              </a:schemeClr>
            </a:solidFill>
          </a:ln>
        </p:spPr>
        <p:txBody>
          <a:bodyPr wrap="square" rtlCol="0">
            <a:spAutoFit/>
          </a:bodyPr>
          <a:lstStyle/>
          <a:p>
            <a:r>
              <a:rPr lang="ja-JP" altLang="en-US" sz="1350" i="1" dirty="0">
                <a:latin typeface="Meiryo UI" panose="020B0604030504040204" pitchFamily="50" charset="-128"/>
                <a:ea typeface="Meiryo UI" panose="020B0604030504040204" pitchFamily="50" charset="-128"/>
                <a:cs typeface="Meiryo UI" panose="020B0604030504040204" pitchFamily="50" charset="-128"/>
              </a:rPr>
              <a:t>実施者名　（委託先・共同研究先がある場合はカッコ書きで記載ください）</a:t>
            </a:r>
          </a:p>
        </p:txBody>
      </p:sp>
      <p:sp>
        <p:nvSpPr>
          <p:cNvPr id="11" name="テキスト ボックス 10"/>
          <p:cNvSpPr txBox="1"/>
          <p:nvPr/>
        </p:nvSpPr>
        <p:spPr>
          <a:xfrm>
            <a:off x="1623275" y="1160712"/>
            <a:ext cx="7418003" cy="731116"/>
          </a:xfrm>
          <a:prstGeom prst="rect">
            <a:avLst/>
          </a:prstGeom>
          <a:noFill/>
          <a:ln>
            <a:solidFill>
              <a:schemeClr val="accent1">
                <a:lumMod val="60000"/>
                <a:lumOff val="40000"/>
              </a:schemeClr>
            </a:solidFill>
          </a:ln>
        </p:spPr>
        <p:txBody>
          <a:bodyPr wrap="square" rtlCol="0">
            <a:noAutofit/>
          </a:bodyPr>
          <a:lstStyle/>
          <a:p>
            <a:pPr lvl="0" fontAlgn="ctr">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本研究開発テーマ実施の背景・解決したい課題、必要性等を記載ください。</a:t>
            </a:r>
          </a:p>
        </p:txBody>
      </p:sp>
      <p:sp>
        <p:nvSpPr>
          <p:cNvPr id="3" name="テキスト ボックス 2"/>
          <p:cNvSpPr txBox="1"/>
          <p:nvPr/>
        </p:nvSpPr>
        <p:spPr>
          <a:xfrm>
            <a:off x="16523" y="-15893"/>
            <a:ext cx="6253635" cy="230832"/>
          </a:xfrm>
          <a:prstGeom prst="rect">
            <a:avLst/>
          </a:prstGeom>
          <a:noFill/>
        </p:spPr>
        <p:txBody>
          <a:bodyPr wrap="none" rtlCol="0">
            <a:spAutoFit/>
          </a:bodyPr>
          <a:lstStyle/>
          <a:p>
            <a:r>
              <a:rPr lang="ja-JP" altLang="ja-JP" sz="900" dirty="0">
                <a:latin typeface="Meiryo UI" panose="020B0604030504040204" pitchFamily="50" charset="-128"/>
                <a:ea typeface="Meiryo UI" panose="020B0604030504040204" pitchFamily="50" charset="-128"/>
                <a:cs typeface="Meiryo UI" panose="020B0604030504040204" pitchFamily="50" charset="-128"/>
              </a:rPr>
              <a:t>ポスト５Ｇ情報通信システム基盤強化研究開発事業／</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先端半導体製造技術の開発（助成）</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（開発テーマを記載のこと）</a:t>
            </a:r>
            <a:endParaRPr kumimoji="1" lang="ja-JP" altLang="en-US" sz="900" dirty="0">
              <a:highlight>
                <a:srgbClr val="FFFF00"/>
              </a:highlight>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テキスト ボックス 5">
            <a:extLst>
              <a:ext uri="{FF2B5EF4-FFF2-40B4-BE49-F238E27FC236}">
                <a16:creationId xmlns:a16="http://schemas.microsoft.com/office/drawing/2014/main" id="{7DD88DD0-52E1-B0FA-E223-66FCC361E49A}"/>
              </a:ext>
            </a:extLst>
          </p:cNvPr>
          <p:cNvSpPr txBox="1"/>
          <p:nvPr/>
        </p:nvSpPr>
        <p:spPr>
          <a:xfrm>
            <a:off x="99759" y="1899906"/>
            <a:ext cx="1523518" cy="990621"/>
          </a:xfrm>
          <a:prstGeom prst="rect">
            <a:avLst/>
          </a:prstGeom>
          <a:solidFill>
            <a:schemeClr val="accent1">
              <a:lumMod val="75000"/>
            </a:schemeClr>
          </a:solidFill>
          <a:ln>
            <a:solidFill>
              <a:schemeClr val="accent1">
                <a:lumMod val="60000"/>
                <a:lumOff val="40000"/>
              </a:schemeClr>
            </a:solidFill>
          </a:ln>
        </p:spPr>
        <p:txBody>
          <a:bodyPr wrap="square" rtlCol="0">
            <a:no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研究開発の内容</a:t>
            </a:r>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5FD59F0B-98C0-5069-9367-2099B5257700}"/>
              </a:ext>
            </a:extLst>
          </p:cNvPr>
          <p:cNvSpPr/>
          <p:nvPr/>
        </p:nvSpPr>
        <p:spPr>
          <a:xfrm>
            <a:off x="59653" y="4146581"/>
            <a:ext cx="9025743" cy="2680994"/>
          </a:xfrm>
          <a:prstGeom prst="rect">
            <a:avLst/>
          </a:prstGeom>
          <a:noFill/>
          <a:ln>
            <a:solidFill>
              <a:schemeClr val="accent1">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50" i="1"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テーマの実施内容や本技術の優位性を図表を用いて分かりやすく記載ください。</a:t>
            </a:r>
          </a:p>
        </p:txBody>
      </p:sp>
      <p:sp>
        <p:nvSpPr>
          <p:cNvPr id="12" name="テキスト ボックス 11">
            <a:extLst>
              <a:ext uri="{FF2B5EF4-FFF2-40B4-BE49-F238E27FC236}">
                <a16:creationId xmlns:a16="http://schemas.microsoft.com/office/drawing/2014/main" id="{7C82F464-B8BB-DC44-402D-7C5D5E9E22D0}"/>
              </a:ext>
            </a:extLst>
          </p:cNvPr>
          <p:cNvSpPr txBox="1"/>
          <p:nvPr/>
        </p:nvSpPr>
        <p:spPr>
          <a:xfrm>
            <a:off x="1623277" y="1899906"/>
            <a:ext cx="7418002" cy="990621"/>
          </a:xfrm>
          <a:prstGeom prst="rect">
            <a:avLst/>
          </a:prstGeom>
          <a:noFill/>
          <a:ln>
            <a:solidFill>
              <a:schemeClr val="accent1">
                <a:lumMod val="60000"/>
                <a:lumOff val="40000"/>
              </a:schemeClr>
            </a:solidFill>
          </a:ln>
        </p:spPr>
        <p:txBody>
          <a:bodyPr wrap="square" rtlCol="0">
            <a:noAutofit/>
          </a:bodyPr>
          <a:lstStyle/>
          <a:p>
            <a:pPr lvl="0" fontAlgn="ctr">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上記課題を解決するために、本研究開発テーマで実施する研究開発の概要を記載ください。</a:t>
            </a:r>
          </a:p>
        </p:txBody>
      </p:sp>
      <p:sp>
        <p:nvSpPr>
          <p:cNvPr id="13" name="テキスト ボックス 12">
            <a:extLst>
              <a:ext uri="{FF2B5EF4-FFF2-40B4-BE49-F238E27FC236}">
                <a16:creationId xmlns:a16="http://schemas.microsoft.com/office/drawing/2014/main" id="{B2089429-29B9-2080-A229-E776CA8FD157}"/>
              </a:ext>
            </a:extLst>
          </p:cNvPr>
          <p:cNvSpPr txBox="1"/>
          <p:nvPr/>
        </p:nvSpPr>
        <p:spPr>
          <a:xfrm>
            <a:off x="99757" y="3557408"/>
            <a:ext cx="1523518" cy="507831"/>
          </a:xfrm>
          <a:prstGeom prst="rect">
            <a:avLst/>
          </a:prstGeom>
          <a:solidFill>
            <a:schemeClr val="accent1">
              <a:lumMod val="75000"/>
            </a:schemeClr>
          </a:solidFill>
          <a:ln>
            <a:solidFill>
              <a:schemeClr val="accent1">
                <a:lumMod val="60000"/>
                <a:lumOff val="40000"/>
              </a:schemeClr>
            </a:solidFill>
          </a:ln>
        </p:spPr>
        <p:txBody>
          <a:bodyPr wrap="square" rtlCol="0">
            <a:sp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国際連携</a:t>
            </a:r>
            <a:endPar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13">
            <a:extLst>
              <a:ext uri="{FF2B5EF4-FFF2-40B4-BE49-F238E27FC236}">
                <a16:creationId xmlns:a16="http://schemas.microsoft.com/office/drawing/2014/main" id="{71BC006B-D17C-7B86-96CE-C769AC869509}"/>
              </a:ext>
            </a:extLst>
          </p:cNvPr>
          <p:cNvSpPr txBox="1"/>
          <p:nvPr/>
        </p:nvSpPr>
        <p:spPr>
          <a:xfrm>
            <a:off x="1622781" y="3559336"/>
            <a:ext cx="7418990" cy="507831"/>
          </a:xfrm>
          <a:prstGeom prst="rect">
            <a:avLst/>
          </a:prstGeom>
          <a:noFill/>
          <a:ln>
            <a:solidFill>
              <a:schemeClr val="accent1">
                <a:lumMod val="60000"/>
                <a:lumOff val="40000"/>
              </a:schemeClr>
            </a:solidFill>
          </a:ln>
        </p:spPr>
        <p:txBody>
          <a:bodyPr wrap="square" rtlCol="0">
            <a:spAutoFit/>
          </a:bodyPr>
          <a:lstStyle/>
          <a:p>
            <a:r>
              <a:rPr lang="ja-JP" altLang="en-US" sz="1300" i="1" dirty="0">
                <a:latin typeface="Meiryo UI" panose="020B0604030504040204" pitchFamily="50" charset="-128"/>
                <a:ea typeface="Meiryo UI" panose="020B0604030504040204" pitchFamily="50" charset="-128"/>
                <a:cs typeface="Meiryo UI" panose="020B0604030504040204" pitchFamily="50" charset="-128"/>
              </a:rPr>
              <a:t>国際連携先　（連携内容についても簡潔に記載ください</a:t>
            </a:r>
            <a:r>
              <a:rPr lang="en-US" altLang="ja-JP" sz="1300" i="1" dirty="0">
                <a:latin typeface="Meiryo UI" panose="020B0604030504040204" pitchFamily="50" charset="-128"/>
                <a:ea typeface="Meiryo UI" panose="020B0604030504040204" pitchFamily="50" charset="-128"/>
                <a:cs typeface="Meiryo UI" panose="020B0604030504040204" pitchFamily="50" charset="-128"/>
              </a:rPr>
              <a:t>/</a:t>
            </a:r>
            <a:r>
              <a:rPr lang="ja-JP" altLang="en-US" sz="1300" i="1" dirty="0">
                <a:latin typeface="Meiryo UI" panose="020B0604030504040204" pitchFamily="50" charset="-128"/>
                <a:ea typeface="Meiryo UI" panose="020B0604030504040204" pitchFamily="50" charset="-128"/>
                <a:cs typeface="Meiryo UI" panose="020B0604030504040204" pitchFamily="50" charset="-128"/>
              </a:rPr>
              <a:t>対象外の場合は「対象外」と記載）</a:t>
            </a:r>
            <a:endParaRPr lang="en-US" altLang="ja-JP" sz="1300" i="1"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i="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テキスト ボックス 14">
            <a:extLst>
              <a:ext uri="{FF2B5EF4-FFF2-40B4-BE49-F238E27FC236}">
                <a16:creationId xmlns:a16="http://schemas.microsoft.com/office/drawing/2014/main" id="{FA883F13-04AB-E2E9-EC8F-C6CE9D492750}"/>
              </a:ext>
            </a:extLst>
          </p:cNvPr>
          <p:cNvSpPr txBox="1"/>
          <p:nvPr/>
        </p:nvSpPr>
        <p:spPr>
          <a:xfrm>
            <a:off x="99759" y="867084"/>
            <a:ext cx="1523518" cy="292388"/>
          </a:xfrm>
          <a:prstGeom prst="rect">
            <a:avLst/>
          </a:prstGeom>
          <a:solidFill>
            <a:schemeClr val="accent1">
              <a:lumMod val="75000"/>
            </a:schemeClr>
          </a:solidFill>
          <a:ln>
            <a:solidFill>
              <a:schemeClr val="accent1">
                <a:lumMod val="60000"/>
                <a:lumOff val="40000"/>
              </a:schemeClr>
            </a:solidFill>
          </a:ln>
        </p:spPr>
        <p:txBody>
          <a:bodyPr wrap="square" rtlCol="0">
            <a:sp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実施期間</a:t>
            </a:r>
            <a:r>
              <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予算額</a:t>
            </a:r>
            <a:endPar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テキスト ボックス 15">
            <a:extLst>
              <a:ext uri="{FF2B5EF4-FFF2-40B4-BE49-F238E27FC236}">
                <a16:creationId xmlns:a16="http://schemas.microsoft.com/office/drawing/2014/main" id="{4461EB4F-9353-2851-1327-D7CB530C967D}"/>
              </a:ext>
            </a:extLst>
          </p:cNvPr>
          <p:cNvSpPr txBox="1"/>
          <p:nvPr/>
        </p:nvSpPr>
        <p:spPr>
          <a:xfrm>
            <a:off x="1623277" y="867084"/>
            <a:ext cx="7418990" cy="292388"/>
          </a:xfrm>
          <a:prstGeom prst="rect">
            <a:avLst/>
          </a:prstGeom>
          <a:noFill/>
          <a:ln>
            <a:solidFill>
              <a:schemeClr val="accent1">
                <a:lumMod val="60000"/>
                <a:lumOff val="40000"/>
              </a:schemeClr>
            </a:solidFill>
          </a:ln>
        </p:spPr>
        <p:txBody>
          <a:bodyPr wrap="square" rtlCol="0">
            <a:spAutoFit/>
          </a:bodyPr>
          <a:lstStyle/>
          <a:p>
            <a:r>
              <a:rPr lang="en-US" altLang="ja-JP" sz="1300" dirty="0">
                <a:latin typeface="Meiryo UI" panose="020B0604030504040204" pitchFamily="50" charset="-128"/>
                <a:ea typeface="Meiryo UI" panose="020B0604030504040204" pitchFamily="50" charset="-128"/>
                <a:cs typeface="Meiryo UI" panose="020B0604030504040204" pitchFamily="50" charset="-128"/>
              </a:rPr>
              <a:t>202</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●年●月～</a:t>
            </a:r>
            <a:r>
              <a:rPr lang="en-US" altLang="ja-JP" sz="1300" dirty="0">
                <a:latin typeface="Meiryo UI" panose="020B0604030504040204" pitchFamily="50" charset="-128"/>
                <a:ea typeface="Meiryo UI" panose="020B0604030504040204" pitchFamily="50" charset="-128"/>
                <a:cs typeface="Meiryo UI" panose="020B0604030504040204" pitchFamily="50" charset="-128"/>
              </a:rPr>
              <a:t> 202</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●年●月　</a:t>
            </a:r>
            <a:r>
              <a:rPr lang="en-US" altLang="ja-JP" sz="13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300" i="1" dirty="0">
                <a:latin typeface="Meiryo UI" panose="020B0604030504040204" pitchFamily="50" charset="-128"/>
                <a:ea typeface="Meiryo UI" panose="020B0604030504040204" pitchFamily="50" charset="-128"/>
                <a:cs typeface="Meiryo UI" panose="020B0604030504040204" pitchFamily="50" charset="-128"/>
              </a:rPr>
              <a:t>百万円　　初回ステージゲートまでの費用：●●●百万</a:t>
            </a:r>
            <a:endParaRPr lang="en-US" altLang="ja-JP" sz="1300" i="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a:extLst>
              <a:ext uri="{FF2B5EF4-FFF2-40B4-BE49-F238E27FC236}">
                <a16:creationId xmlns:a16="http://schemas.microsoft.com/office/drawing/2014/main" id="{B5C4D5AF-1064-EF92-1E7F-861D69085ADB}"/>
              </a:ext>
            </a:extLst>
          </p:cNvPr>
          <p:cNvSpPr txBox="1"/>
          <p:nvPr/>
        </p:nvSpPr>
        <p:spPr>
          <a:xfrm>
            <a:off x="99757" y="2891918"/>
            <a:ext cx="1523518" cy="676249"/>
          </a:xfrm>
          <a:prstGeom prst="rect">
            <a:avLst/>
          </a:prstGeom>
          <a:solidFill>
            <a:schemeClr val="accent1">
              <a:lumMod val="75000"/>
            </a:schemeClr>
          </a:solidFill>
          <a:ln>
            <a:solidFill>
              <a:schemeClr val="accent1">
                <a:lumMod val="60000"/>
                <a:lumOff val="40000"/>
              </a:schemeClr>
            </a:solidFill>
          </a:ln>
        </p:spPr>
        <p:txBody>
          <a:bodyPr wrap="square" rtlCol="0">
            <a:no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事業化計画</a:t>
            </a:r>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ボックス 16">
            <a:extLst>
              <a:ext uri="{FF2B5EF4-FFF2-40B4-BE49-F238E27FC236}">
                <a16:creationId xmlns:a16="http://schemas.microsoft.com/office/drawing/2014/main" id="{D7511E7C-CB7B-3B5A-1642-89DA9F934840}"/>
              </a:ext>
            </a:extLst>
          </p:cNvPr>
          <p:cNvSpPr txBox="1"/>
          <p:nvPr/>
        </p:nvSpPr>
        <p:spPr>
          <a:xfrm>
            <a:off x="1623275" y="2891918"/>
            <a:ext cx="7418002" cy="676249"/>
          </a:xfrm>
          <a:prstGeom prst="rect">
            <a:avLst/>
          </a:prstGeom>
          <a:noFill/>
          <a:ln>
            <a:solidFill>
              <a:schemeClr val="accent1">
                <a:lumMod val="60000"/>
                <a:lumOff val="40000"/>
              </a:schemeClr>
            </a:solidFill>
          </a:ln>
        </p:spPr>
        <p:txBody>
          <a:bodyPr wrap="square" rtlCol="0">
            <a:noAutofit/>
          </a:bodyPr>
          <a:lstStyle/>
          <a:p>
            <a:pPr lvl="0" fontAlgn="ctr">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上記課題を解決するために、事業化計画の概要を記載ください。</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テキスト ボックス 17">
            <a:extLst>
              <a:ext uri="{FF2B5EF4-FFF2-40B4-BE49-F238E27FC236}">
                <a16:creationId xmlns:a16="http://schemas.microsoft.com/office/drawing/2014/main" id="{CF6D1791-4796-3D96-1084-1CC8C8968400}"/>
              </a:ext>
            </a:extLst>
          </p:cNvPr>
          <p:cNvSpPr txBox="1"/>
          <p:nvPr/>
        </p:nvSpPr>
        <p:spPr>
          <a:xfrm>
            <a:off x="4044864" y="6316756"/>
            <a:ext cx="5010099" cy="425758"/>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marL="171450" indent="-171450">
              <a:lnSpc>
                <a:spcPts val="1300"/>
              </a:lnSpc>
              <a:buFont typeface="Arial" panose="020B0604020202020204" pitchFamily="34" charset="0"/>
              <a:buChar char="•"/>
            </a:pPr>
            <a:r>
              <a:rPr lang="ja-JP" altLang="en-US" u="sng" dirty="0">
                <a:latin typeface="+mn-ea"/>
              </a:rPr>
              <a:t>本様式に従い、提案する研究開発の概要を１枚でまとめてください。</a:t>
            </a:r>
            <a:endParaRPr lang="en-US" altLang="ja-JP" u="sng" dirty="0">
              <a:latin typeface="+mn-ea"/>
            </a:endParaRPr>
          </a:p>
          <a:p>
            <a:pPr marL="171450" indent="-171450">
              <a:lnSpc>
                <a:spcPts val="1300"/>
              </a:lnSpc>
              <a:buFont typeface="Arial" panose="020B0604020202020204" pitchFamily="34" charset="0"/>
              <a:buChar char="•"/>
            </a:pPr>
            <a:r>
              <a:rPr lang="ja-JP" altLang="en-US" b="1" u="sng" dirty="0">
                <a:latin typeface="+mn-ea"/>
              </a:rPr>
              <a:t>本スライドに関しては、ナレーション不要です。</a:t>
            </a:r>
          </a:p>
        </p:txBody>
      </p:sp>
    </p:spTree>
    <p:extLst>
      <p:ext uri="{BB962C8B-B14F-4D97-AF65-F5344CB8AC3E}">
        <p14:creationId xmlns:p14="http://schemas.microsoft.com/office/powerpoint/2010/main" val="40284101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14</a:t>
            </a:fld>
            <a:endParaRPr lang="ja-JP" altLang="en-US">
              <a:solidFill>
                <a:prstClr val="black">
                  <a:tint val="75000"/>
                </a:prstClr>
              </a:solidFill>
            </a:endParaRPr>
          </a:p>
        </p:txBody>
      </p:sp>
      <p:sp>
        <p:nvSpPr>
          <p:cNvPr id="7" name="正方形/長方形 6"/>
          <p:cNvSpPr/>
          <p:nvPr/>
        </p:nvSpPr>
        <p:spPr>
          <a:xfrm>
            <a:off x="241739" y="782395"/>
            <a:ext cx="8568952" cy="702389"/>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en-US" altLang="ja-JP" dirty="0">
                <a:solidFill>
                  <a:schemeClr val="tx1"/>
                </a:solidFill>
              </a:rPr>
              <a:t>[ </a:t>
            </a:r>
            <a:r>
              <a:rPr kumimoji="1" lang="ja-JP" altLang="en-US" dirty="0">
                <a:solidFill>
                  <a:schemeClr val="tx1"/>
                </a:solidFill>
              </a:rPr>
              <a:t>スライドショー</a:t>
            </a:r>
            <a:r>
              <a:rPr kumimoji="1" lang="en-US" altLang="ja-JP" dirty="0">
                <a:solidFill>
                  <a:schemeClr val="tx1"/>
                </a:solidFill>
              </a:rPr>
              <a:t>] </a:t>
            </a:r>
            <a:r>
              <a:rPr kumimoji="1" lang="ja-JP" altLang="en-US" dirty="0">
                <a:solidFill>
                  <a:schemeClr val="tx1"/>
                </a:solidFill>
              </a:rPr>
              <a:t>タブをクリックし、</a:t>
            </a:r>
            <a:r>
              <a:rPr kumimoji="1" lang="en-US" altLang="ja-JP" dirty="0">
                <a:solidFill>
                  <a:schemeClr val="tx1"/>
                </a:solidFill>
              </a:rPr>
              <a:t>[</a:t>
            </a:r>
            <a:r>
              <a:rPr kumimoji="1" lang="ja-JP" altLang="en-US" dirty="0">
                <a:solidFill>
                  <a:schemeClr val="tx1"/>
                </a:solidFill>
              </a:rPr>
              <a:t>スライドショーの記録</a:t>
            </a:r>
            <a:r>
              <a:rPr kumimoji="1" lang="en-US" altLang="ja-JP" dirty="0">
                <a:solidFill>
                  <a:schemeClr val="tx1"/>
                </a:solidFill>
              </a:rPr>
              <a:t>]</a:t>
            </a:r>
            <a:r>
              <a:rPr kumimoji="1" lang="ja-JP" altLang="en-US" dirty="0">
                <a:solidFill>
                  <a:schemeClr val="tx1"/>
                </a:solidFill>
              </a:rPr>
              <a:t>を選択してください。</a:t>
            </a:r>
            <a:endParaRPr kumimoji="1" lang="en-US" altLang="ja-JP" dirty="0">
              <a:solidFill>
                <a:schemeClr val="tx1"/>
              </a:solidFill>
            </a:endParaRPr>
          </a:p>
          <a:p>
            <a:pPr marL="285750" indent="-285750">
              <a:buFont typeface="Arial" panose="020B0604020202020204" pitchFamily="34" charset="0"/>
              <a:buChar char="•"/>
            </a:pPr>
            <a:r>
              <a:rPr lang="ja-JP" altLang="en-US" dirty="0">
                <a:solidFill>
                  <a:schemeClr val="tx1"/>
                </a:solidFill>
              </a:rPr>
              <a:t>その後、</a:t>
            </a:r>
            <a:r>
              <a:rPr lang="en-US" altLang="ja-JP" dirty="0">
                <a:solidFill>
                  <a:schemeClr val="tx1"/>
                </a:solidFill>
              </a:rPr>
              <a:t>[ </a:t>
            </a:r>
            <a:r>
              <a:rPr lang="ja-JP" altLang="en-US" dirty="0">
                <a:solidFill>
                  <a:schemeClr val="tx1"/>
                </a:solidFill>
              </a:rPr>
              <a:t>先頭から録音を開始</a:t>
            </a:r>
            <a:r>
              <a:rPr lang="en-US" altLang="ja-JP" dirty="0">
                <a:solidFill>
                  <a:schemeClr val="tx1"/>
                </a:solidFill>
              </a:rPr>
              <a:t>] </a:t>
            </a:r>
            <a:r>
              <a:rPr lang="ja-JP" altLang="en-US" dirty="0">
                <a:solidFill>
                  <a:schemeClr val="tx1"/>
                </a:solidFill>
              </a:rPr>
              <a:t>をクリックしてください。</a:t>
            </a:r>
            <a:endParaRPr kumimoji="1" lang="ja-JP" altLang="en-US" dirty="0">
              <a:solidFill>
                <a:schemeClr val="tx1"/>
              </a:solidFill>
            </a:endParaRPr>
          </a:p>
        </p:txBody>
      </p:sp>
      <p:pic>
        <p:nvPicPr>
          <p:cNvPr id="8" name="図 7"/>
          <p:cNvPicPr>
            <a:picLocks noChangeAspect="1"/>
          </p:cNvPicPr>
          <p:nvPr/>
        </p:nvPicPr>
        <p:blipFill>
          <a:blip r:embed="rId2"/>
          <a:stretch>
            <a:fillRect/>
          </a:stretch>
        </p:blipFill>
        <p:spPr>
          <a:xfrm>
            <a:off x="514350" y="1646684"/>
            <a:ext cx="7562850" cy="1638300"/>
          </a:xfrm>
          <a:prstGeom prst="rect">
            <a:avLst/>
          </a:prstGeom>
        </p:spPr>
      </p:pic>
      <p:sp>
        <p:nvSpPr>
          <p:cNvPr id="9" name="角丸四角形 8"/>
          <p:cNvSpPr/>
          <p:nvPr/>
        </p:nvSpPr>
        <p:spPr>
          <a:xfrm>
            <a:off x="2915816" y="1646684"/>
            <a:ext cx="792088" cy="216024"/>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3563887" y="1876370"/>
            <a:ext cx="731887" cy="706417"/>
          </a:xfrm>
          <a:prstGeom prst="roundRect">
            <a:avLst>
              <a:gd name="adj" fmla="val 4570"/>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10"/>
          <p:cNvSpPr/>
          <p:nvPr/>
        </p:nvSpPr>
        <p:spPr>
          <a:xfrm>
            <a:off x="3559129" y="2581786"/>
            <a:ext cx="2232249" cy="243599"/>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p:cNvPicPr>
            <a:picLocks noChangeAspect="1"/>
          </p:cNvPicPr>
          <p:nvPr/>
        </p:nvPicPr>
        <p:blipFill>
          <a:blip r:embed="rId3"/>
          <a:stretch>
            <a:fillRect/>
          </a:stretch>
        </p:blipFill>
        <p:spPr>
          <a:xfrm>
            <a:off x="2915816" y="4265435"/>
            <a:ext cx="2486025" cy="1314450"/>
          </a:xfrm>
          <a:prstGeom prst="rect">
            <a:avLst/>
          </a:prstGeom>
        </p:spPr>
      </p:pic>
      <p:sp>
        <p:nvSpPr>
          <p:cNvPr id="13" name="正方形/長方形 12"/>
          <p:cNvSpPr/>
          <p:nvPr/>
        </p:nvSpPr>
        <p:spPr>
          <a:xfrm>
            <a:off x="241739" y="3446884"/>
            <a:ext cx="8568952" cy="792088"/>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en-US" altLang="ja-JP" dirty="0">
                <a:solidFill>
                  <a:schemeClr val="tx1"/>
                </a:solidFill>
              </a:rPr>
              <a:t>[</a:t>
            </a:r>
            <a:r>
              <a:rPr kumimoji="1" lang="ja-JP" altLang="en-US" dirty="0">
                <a:solidFill>
                  <a:schemeClr val="tx1"/>
                </a:solidFill>
              </a:rPr>
              <a:t>スライドとアニメーションのタイミング</a:t>
            </a:r>
            <a:r>
              <a:rPr kumimoji="1" lang="en-US" altLang="ja-JP" dirty="0">
                <a:solidFill>
                  <a:schemeClr val="tx1"/>
                </a:solidFill>
              </a:rPr>
              <a:t>] </a:t>
            </a:r>
            <a:r>
              <a:rPr kumimoji="1" lang="ja-JP" altLang="en-US" dirty="0">
                <a:solidFill>
                  <a:schemeClr val="tx1"/>
                </a:solidFill>
              </a:rPr>
              <a:t>と </a:t>
            </a:r>
            <a:r>
              <a:rPr kumimoji="1" lang="en-US" altLang="ja-JP" dirty="0">
                <a:solidFill>
                  <a:schemeClr val="tx1"/>
                </a:solidFill>
              </a:rPr>
              <a:t>[</a:t>
            </a:r>
            <a:r>
              <a:rPr kumimoji="1" lang="ja-JP" altLang="en-US" dirty="0">
                <a:solidFill>
                  <a:schemeClr val="tx1"/>
                </a:solidFill>
              </a:rPr>
              <a:t>ナレーション、インク、レーザーポインター</a:t>
            </a:r>
            <a:r>
              <a:rPr kumimoji="1" lang="en-US" altLang="ja-JP" dirty="0">
                <a:solidFill>
                  <a:schemeClr val="tx1"/>
                </a:solidFill>
              </a:rPr>
              <a:t>]</a:t>
            </a:r>
            <a:r>
              <a:rPr kumimoji="1" lang="ja-JP" altLang="en-US" dirty="0">
                <a:solidFill>
                  <a:schemeClr val="tx1"/>
                </a:solidFill>
              </a:rPr>
              <a:t>にチェックが入っていることを確認</a:t>
            </a:r>
            <a:r>
              <a:rPr lang="ja-JP" altLang="en-US" dirty="0">
                <a:solidFill>
                  <a:schemeClr val="tx1"/>
                </a:solidFill>
              </a:rPr>
              <a:t>し、</a:t>
            </a:r>
            <a:r>
              <a:rPr lang="en-US" altLang="ja-JP" dirty="0">
                <a:solidFill>
                  <a:schemeClr val="tx1"/>
                </a:solidFill>
              </a:rPr>
              <a:t>[</a:t>
            </a:r>
            <a:r>
              <a:rPr lang="ja-JP" altLang="en-US" dirty="0">
                <a:solidFill>
                  <a:schemeClr val="tx1"/>
                </a:solidFill>
              </a:rPr>
              <a:t>記録の開始</a:t>
            </a:r>
            <a:r>
              <a:rPr lang="en-US" altLang="ja-JP" dirty="0">
                <a:solidFill>
                  <a:schemeClr val="tx1"/>
                </a:solidFill>
              </a:rPr>
              <a:t>]</a:t>
            </a:r>
            <a:r>
              <a:rPr lang="ja-JP" altLang="en-US" dirty="0">
                <a:solidFill>
                  <a:schemeClr val="tx1"/>
                </a:solidFill>
              </a:rPr>
              <a:t>をクリックして開始してください。</a:t>
            </a:r>
            <a:endParaRPr kumimoji="1" lang="ja-JP" altLang="en-US" dirty="0">
              <a:solidFill>
                <a:schemeClr val="tx1"/>
              </a:solidFill>
            </a:endParaRPr>
          </a:p>
        </p:txBody>
      </p:sp>
      <p:sp>
        <p:nvSpPr>
          <p:cNvPr id="15" name="正方形/長方形 14"/>
          <p:cNvSpPr/>
          <p:nvPr/>
        </p:nvSpPr>
        <p:spPr>
          <a:xfrm>
            <a:off x="241739" y="5725569"/>
            <a:ext cx="8568952" cy="792088"/>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ja-JP" altLang="en-US" dirty="0">
                <a:solidFill>
                  <a:schemeClr val="tx1"/>
                </a:solidFill>
              </a:rPr>
              <a:t>記録終了後にファイルを保存し、スライド切替のタイミングで適切に音声が入っているか最終確認をお願いします。</a:t>
            </a:r>
          </a:p>
        </p:txBody>
      </p:sp>
      <p:sp>
        <p:nvSpPr>
          <p:cNvPr id="16" name="テキスト ボックス 15"/>
          <p:cNvSpPr txBox="1"/>
          <p:nvPr/>
        </p:nvSpPr>
        <p:spPr>
          <a:xfrm>
            <a:off x="4917666" y="6546362"/>
            <a:ext cx="3866764" cy="253916"/>
          </a:xfrm>
          <a:prstGeom prst="rect">
            <a:avLst/>
          </a:prstGeom>
          <a:noFill/>
        </p:spPr>
        <p:txBody>
          <a:bodyPr wrap="none" rtlCol="0">
            <a:spAutoFit/>
          </a:bodyPr>
          <a:lstStyle/>
          <a:p>
            <a:r>
              <a:rPr kumimoji="1" lang="en-US" altLang="ja-JP" sz="1050" dirty="0"/>
              <a:t>※</a:t>
            </a:r>
            <a:r>
              <a:rPr kumimoji="1" lang="ja-JP" altLang="en-US" sz="1050" dirty="0"/>
              <a:t>）</a:t>
            </a:r>
            <a:r>
              <a:rPr kumimoji="1" lang="en-US" altLang="ja-JP" sz="1050" dirty="0"/>
              <a:t>Power</a:t>
            </a:r>
            <a:r>
              <a:rPr kumimoji="1" lang="ja-JP" altLang="en-US" sz="1050" dirty="0"/>
              <a:t> </a:t>
            </a:r>
            <a:r>
              <a:rPr kumimoji="1" lang="en-US" altLang="ja-JP" sz="1050" dirty="0"/>
              <a:t>Point</a:t>
            </a:r>
            <a:r>
              <a:rPr kumimoji="1" lang="ja-JP" altLang="en-US" sz="1050" dirty="0"/>
              <a:t>のバージョンにより表示が異なる場合があります。</a:t>
            </a:r>
          </a:p>
        </p:txBody>
      </p:sp>
      <p:sp>
        <p:nvSpPr>
          <p:cNvPr id="14" name="テキスト ボックス 13">
            <a:extLst>
              <a:ext uri="{FF2B5EF4-FFF2-40B4-BE49-F238E27FC236}">
                <a16:creationId xmlns:a16="http://schemas.microsoft.com/office/drawing/2014/main" id="{0E1EF6C3-6124-4B3B-AD5D-DF64643C94B5}"/>
              </a:ext>
            </a:extLst>
          </p:cNvPr>
          <p:cNvSpPr txBox="1"/>
          <p:nvPr/>
        </p:nvSpPr>
        <p:spPr>
          <a:xfrm>
            <a:off x="5916488" y="1278314"/>
            <a:ext cx="2969491"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solidFill>
                  <a:srgbClr val="FF0000"/>
                </a:solidFill>
                <a:latin typeface="+mn-ea"/>
              </a:rPr>
              <a:t>ナレーションの時間は</a:t>
            </a:r>
            <a:r>
              <a:rPr lang="en-US" altLang="ja-JP" dirty="0">
                <a:solidFill>
                  <a:srgbClr val="FF0000"/>
                </a:solidFill>
                <a:latin typeface="+mn-ea"/>
              </a:rPr>
              <a:t>15</a:t>
            </a:r>
            <a:r>
              <a:rPr lang="ja-JP" altLang="en-US" dirty="0">
                <a:solidFill>
                  <a:srgbClr val="FF0000"/>
                </a:solidFill>
                <a:latin typeface="+mn-ea"/>
              </a:rPr>
              <a:t>分以内（時間厳守）としてください</a:t>
            </a:r>
          </a:p>
        </p:txBody>
      </p:sp>
      <p:sp>
        <p:nvSpPr>
          <p:cNvPr id="2" name="タイトル 1">
            <a:extLst>
              <a:ext uri="{FF2B5EF4-FFF2-40B4-BE49-F238E27FC236}">
                <a16:creationId xmlns:a16="http://schemas.microsoft.com/office/drawing/2014/main" id="{147AB4DB-3AC2-A1E4-AB2C-2AFE2DAE970C}"/>
              </a:ext>
            </a:extLst>
          </p:cNvPr>
          <p:cNvSpPr txBox="1">
            <a:spLocks/>
          </p:cNvSpPr>
          <p:nvPr/>
        </p:nvSpPr>
        <p:spPr>
          <a:xfrm>
            <a:off x="107504" y="59138"/>
            <a:ext cx="547260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参考）ナレーションの追加について</a:t>
            </a:r>
          </a:p>
        </p:txBody>
      </p:sp>
    </p:spTree>
    <p:extLst>
      <p:ext uri="{BB962C8B-B14F-4D97-AF65-F5344CB8AC3E}">
        <p14:creationId xmlns:p14="http://schemas.microsoft.com/office/powerpoint/2010/main" val="2229119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17445D9F-7AA7-715B-3634-28FDC71787DB}"/>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2" name="タイトル 1"/>
          <p:cNvSpPr>
            <a:spLocks noGrp="1"/>
          </p:cNvSpPr>
          <p:nvPr>
            <p:ph type="title"/>
          </p:nvPr>
        </p:nvSpPr>
        <p:spPr>
          <a:xfrm>
            <a:off x="107504" y="591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１．提案の概要（１）</a:t>
            </a:r>
            <a:endParaRPr kumimoji="1" lang="ja-JP" altLang="en-US" sz="2800" dirty="0">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2</a:t>
            </a:fld>
            <a:endParaRPr kumimoji="1" lang="ja-JP" altLang="en-US"/>
          </a:p>
        </p:txBody>
      </p:sp>
      <p:sp>
        <p:nvSpPr>
          <p:cNvPr id="4" name="正方形/長方形 3">
            <a:extLst>
              <a:ext uri="{FF2B5EF4-FFF2-40B4-BE49-F238E27FC236}">
                <a16:creationId xmlns:a16="http://schemas.microsoft.com/office/drawing/2014/main" id="{316EE5D2-679A-8A06-43CF-96823C3838D7}"/>
              </a:ext>
            </a:extLst>
          </p:cNvPr>
          <p:cNvSpPr/>
          <p:nvPr/>
        </p:nvSpPr>
        <p:spPr>
          <a:xfrm>
            <a:off x="107504" y="781791"/>
            <a:ext cx="1801391" cy="355882"/>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事業概要</a:t>
            </a:r>
          </a:p>
        </p:txBody>
      </p:sp>
      <p:sp>
        <p:nvSpPr>
          <p:cNvPr id="5" name="テキスト ボックス 4">
            <a:extLst>
              <a:ext uri="{FF2B5EF4-FFF2-40B4-BE49-F238E27FC236}">
                <a16:creationId xmlns:a16="http://schemas.microsoft.com/office/drawing/2014/main" id="{B2F6727A-EA80-36A7-707B-52CF6AE03CEA}"/>
              </a:ext>
            </a:extLst>
          </p:cNvPr>
          <p:cNvSpPr txBox="1"/>
          <p:nvPr/>
        </p:nvSpPr>
        <p:spPr>
          <a:xfrm>
            <a:off x="4382717" y="54626"/>
            <a:ext cx="4621038"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提案技術に係る研究開発の産業・社会ニーズ等の背景、必要性、技術開発課題、解決方法、産業社会への波及効果等の概要を簡潔に記載ください。</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5B7F1281-3EA7-9843-0C88-2BD4BCCEA785}"/>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2" name="タイトル 1"/>
          <p:cNvSpPr>
            <a:spLocks noGrp="1"/>
          </p:cNvSpPr>
          <p:nvPr>
            <p:ph type="title"/>
          </p:nvPr>
        </p:nvSpPr>
        <p:spPr>
          <a:xfrm>
            <a:off x="107504" y="591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１．提案の概要（２）</a:t>
            </a:r>
            <a:endParaRPr kumimoji="1" lang="ja-JP" altLang="en-US" sz="2800" dirty="0">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3</a:t>
            </a:fld>
            <a:endParaRPr kumimoji="1" lang="ja-JP" altLang="en-US"/>
          </a:p>
        </p:txBody>
      </p:sp>
      <p:sp>
        <p:nvSpPr>
          <p:cNvPr id="5" name="正方形/長方形 4">
            <a:extLst>
              <a:ext uri="{FF2B5EF4-FFF2-40B4-BE49-F238E27FC236}">
                <a16:creationId xmlns:a16="http://schemas.microsoft.com/office/drawing/2014/main" id="{3C6EE7F0-CDED-9EA7-C338-FC7888BAFCF8}"/>
              </a:ext>
            </a:extLst>
          </p:cNvPr>
          <p:cNvSpPr/>
          <p:nvPr/>
        </p:nvSpPr>
        <p:spPr>
          <a:xfrm>
            <a:off x="107504" y="781791"/>
            <a:ext cx="1801391" cy="355882"/>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提案事業の概要説明図</a:t>
            </a:r>
          </a:p>
        </p:txBody>
      </p:sp>
      <p:sp>
        <p:nvSpPr>
          <p:cNvPr id="4" name="テキスト ボックス 3">
            <a:extLst>
              <a:ext uri="{FF2B5EF4-FFF2-40B4-BE49-F238E27FC236}">
                <a16:creationId xmlns:a16="http://schemas.microsoft.com/office/drawing/2014/main" id="{905714E0-F47F-C4C0-CAD2-26C0E75ED3FC}"/>
              </a:ext>
            </a:extLst>
          </p:cNvPr>
          <p:cNvSpPr txBox="1"/>
          <p:nvPr/>
        </p:nvSpPr>
        <p:spPr>
          <a:xfrm>
            <a:off x="4382717" y="54626"/>
            <a:ext cx="4621038"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・提案事業の概要に係る説明図を記載ください。研究開発の概要に加え、技術開発の成果がどのように将来的に社会実装され、産業社会の革新をもたらすかに係るイメージも併せて記載ください。</a:t>
            </a:r>
            <a:endParaRPr lang="en-US" altLang="ja-JP" sz="1200" i="1" dirty="0">
              <a:solidFill>
                <a:schemeClr val="bg1"/>
              </a:solidFill>
              <a:latin typeface="+mn-ea"/>
            </a:endParaRPr>
          </a:p>
          <a:p>
            <a:r>
              <a:rPr lang="ja-JP" altLang="en-US" sz="1200" i="1" dirty="0">
                <a:solidFill>
                  <a:schemeClr val="bg1"/>
                </a:solidFill>
                <a:latin typeface="+mn-ea"/>
              </a:rPr>
              <a:t>・提案者が保有するコア技術の特徴、強み等について、併せて記載ください。</a:t>
            </a:r>
            <a:endParaRPr lang="en-US" altLang="ja-JP" sz="1200" i="1" dirty="0">
              <a:solidFill>
                <a:schemeClr val="bg1"/>
              </a:solidFill>
              <a:latin typeface="+mn-ea"/>
            </a:endParaRPr>
          </a:p>
        </p:txBody>
      </p:sp>
    </p:spTree>
    <p:extLst>
      <p:ext uri="{BB962C8B-B14F-4D97-AF65-F5344CB8AC3E}">
        <p14:creationId xmlns:p14="http://schemas.microsoft.com/office/powerpoint/2010/main" val="4291121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624DF9AE-9D12-D53F-E13B-CD91C99C8AB0}"/>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1" name="テキスト ボックス 21"/>
          <p:cNvSpPr txBox="1">
            <a:spLocks noChangeArrowheads="1"/>
          </p:cNvSpPr>
          <p:nvPr/>
        </p:nvSpPr>
        <p:spPr bwMode="auto">
          <a:xfrm>
            <a:off x="147043" y="1183972"/>
            <a:ext cx="8712968" cy="2893100"/>
          </a:xfrm>
          <a:prstGeom prst="rect">
            <a:avLst/>
          </a:prstGeom>
          <a:noFill/>
          <a:ln w="9525">
            <a:noFill/>
            <a:miter lim="800000"/>
            <a:headEnd/>
            <a:tailEnd/>
          </a:ln>
        </p:spPr>
        <p:txBody>
          <a:bodyPr wrap="square">
            <a:spAutoFit/>
          </a:bodyPr>
          <a:lstStyle/>
          <a:p>
            <a:r>
              <a:rPr lang="ja-JP" altLang="en-US" sz="1400" dirty="0">
                <a:solidFill>
                  <a:srgbClr val="0070C0"/>
                </a:solidFill>
                <a:latin typeface="+mn-ea"/>
                <a:cs typeface="Times New Roman" pitchFamily="18" charset="0"/>
              </a:rPr>
              <a:t>事業項目①　●●の開発</a:t>
            </a:r>
            <a:endParaRPr lang="ja-JP" altLang="ja-JP" sz="1400" u="sng"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r>
              <a:rPr lang="ja-JP" altLang="en-US" sz="1400" dirty="0">
                <a:solidFill>
                  <a:srgbClr val="0070C0"/>
                </a:solidFill>
                <a:latin typeface="+mn-ea"/>
                <a:cs typeface="Times New Roman" pitchFamily="18" charset="0"/>
              </a:rPr>
              <a:t>事業項目②　</a:t>
            </a:r>
            <a:r>
              <a:rPr lang="ja-JP" altLang="en-US" sz="1400" dirty="0">
                <a:solidFill>
                  <a:srgbClr val="0070C0"/>
                </a:solidFill>
                <a:latin typeface="+mn-ea"/>
              </a:rPr>
              <a:t>●●の開発</a:t>
            </a:r>
            <a:endParaRPr lang="en-US" altLang="ja-JP" sz="1400"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r>
              <a:rPr lang="ja-JP" altLang="en-US" sz="1400" dirty="0">
                <a:solidFill>
                  <a:srgbClr val="0070C0"/>
                </a:solidFill>
                <a:latin typeface="+mn-ea"/>
                <a:cs typeface="Times New Roman" pitchFamily="18" charset="0"/>
              </a:rPr>
              <a:t>事業項目③　</a:t>
            </a:r>
            <a:r>
              <a:rPr lang="ja-JP" altLang="en-US" sz="1400" dirty="0">
                <a:solidFill>
                  <a:srgbClr val="0070C0"/>
                </a:solidFill>
                <a:latin typeface="+mn-ea"/>
              </a:rPr>
              <a:t>●●の開発</a:t>
            </a:r>
            <a:endParaRPr lang="en-US" altLang="ja-JP" sz="1400"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endParaRPr lang="en-US" altLang="ja-JP" sz="1400" dirty="0">
              <a:solidFill>
                <a:srgbClr val="0070C0"/>
              </a:solidFill>
              <a:latin typeface="+mn-ea"/>
            </a:endParaRPr>
          </a:p>
        </p:txBody>
      </p:sp>
      <p:sp>
        <p:nvSpPr>
          <p:cNvPr id="12" name="テキスト ボックス 11"/>
          <p:cNvSpPr txBox="1"/>
          <p:nvPr/>
        </p:nvSpPr>
        <p:spPr>
          <a:xfrm>
            <a:off x="4382717" y="54626"/>
            <a:ext cx="4621038" cy="138499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kumimoji="1" lang="ja-JP" altLang="en-US" sz="1200" i="1" dirty="0">
                <a:solidFill>
                  <a:schemeClr val="bg1"/>
                </a:solidFill>
                <a:latin typeface="+mn-ea"/>
              </a:rPr>
              <a:t>・研究開発の内容について、</a:t>
            </a:r>
            <a:r>
              <a:rPr lang="ja-JP" altLang="en-US" sz="1200" i="1" dirty="0">
                <a:solidFill>
                  <a:schemeClr val="bg1"/>
                </a:solidFill>
                <a:latin typeface="+mn-ea"/>
              </a:rPr>
              <a:t>本提案において特に解決すべき課題、課題解決の突破口として考える要素、解決のアプローチ等について、適宜「図表」などを挿入しつつ、わかりやすく示してください。</a:t>
            </a:r>
            <a:endParaRPr kumimoji="1" lang="en-US" altLang="ja-JP" sz="1200" i="1" dirty="0">
              <a:solidFill>
                <a:schemeClr val="bg1"/>
              </a:solidFill>
              <a:latin typeface="+mn-ea"/>
            </a:endParaRPr>
          </a:p>
          <a:p>
            <a:pPr>
              <a:tabLst>
                <a:tab pos="2600325" algn="l"/>
              </a:tabLst>
            </a:pPr>
            <a:r>
              <a:rPr kumimoji="1" lang="ja-JP" altLang="en-US" sz="1200" i="1" dirty="0">
                <a:solidFill>
                  <a:schemeClr val="bg1"/>
                </a:solidFill>
                <a:latin typeface="+mn-ea"/>
              </a:rPr>
              <a:t>・専門用語はなるべく使わず、平易な文章を心がけ、必要に応じ、注釈を付す等、分かりやすく記載ください</a:t>
            </a:r>
            <a:r>
              <a:rPr lang="ja-JP" altLang="en-US" sz="1200" i="1" dirty="0">
                <a:solidFill>
                  <a:schemeClr val="bg1"/>
                </a:solidFill>
                <a:latin typeface="+mn-ea"/>
              </a:rPr>
              <a:t>。</a:t>
            </a:r>
            <a:endParaRPr lang="en-US" altLang="ja-JP" sz="1200" i="1" dirty="0">
              <a:solidFill>
                <a:schemeClr val="bg1"/>
              </a:solidFill>
              <a:latin typeface="+mn-ea"/>
            </a:endParaRPr>
          </a:p>
          <a:p>
            <a:pPr>
              <a:tabLst>
                <a:tab pos="2600325" algn="l"/>
              </a:tabLst>
            </a:pPr>
            <a:r>
              <a:rPr lang="ja-JP" altLang="en-US" sz="1200" i="1" dirty="0">
                <a:solidFill>
                  <a:schemeClr val="bg1"/>
                </a:solidFill>
                <a:latin typeface="+mn-ea"/>
              </a:rPr>
              <a:t>・学術機関等との共同研究のうち公共性・公益性があると考える研究開発については、事業項目内にその旨と理由を記載ください。</a:t>
            </a:r>
            <a:endParaRPr lang="en-US" altLang="ja-JP" sz="1200" i="1" dirty="0">
              <a:solidFill>
                <a:schemeClr val="bg1"/>
              </a:solidFill>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4</a:t>
            </a:fld>
            <a:endParaRPr kumimoji="1" lang="ja-JP" altLang="en-US"/>
          </a:p>
        </p:txBody>
      </p:sp>
      <p:sp>
        <p:nvSpPr>
          <p:cNvPr id="4" name="タイトル 1">
            <a:extLst>
              <a:ext uri="{FF2B5EF4-FFF2-40B4-BE49-F238E27FC236}">
                <a16:creationId xmlns:a16="http://schemas.microsoft.com/office/drawing/2014/main" id="{14EA3368-FFDD-4217-7882-C4748F67FD87}"/>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kumimoji="1" lang="ja-JP" altLang="en-US" sz="2800" dirty="0">
                <a:latin typeface="+mn-ea"/>
              </a:rPr>
              <a:t>２．事業内容</a:t>
            </a:r>
            <a:endParaRPr lang="ja-JP" altLang="en-US" sz="2800" dirty="0">
              <a:latin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5</a:t>
            </a:fld>
            <a:endParaRPr kumimoji="1" lang="ja-JP" altLang="en-US" dirty="0"/>
          </a:p>
        </p:txBody>
      </p:sp>
      <p:grpSp>
        <p:nvGrpSpPr>
          <p:cNvPr id="30" name="Group 2734"/>
          <p:cNvGrpSpPr>
            <a:grpSpLocks/>
          </p:cNvGrpSpPr>
          <p:nvPr/>
        </p:nvGrpSpPr>
        <p:grpSpPr bwMode="auto">
          <a:xfrm>
            <a:off x="1115616" y="1869302"/>
            <a:ext cx="6696744" cy="4007970"/>
            <a:chOff x="4636" y="9861"/>
            <a:chExt cx="6368" cy="3735"/>
          </a:xfrm>
        </p:grpSpPr>
        <p:sp>
          <p:nvSpPr>
            <p:cNvPr id="31" name="Text Box 914"/>
            <p:cNvSpPr txBox="1">
              <a:spLocks noChangeArrowheads="1"/>
            </p:cNvSpPr>
            <p:nvPr/>
          </p:nvSpPr>
          <p:spPr bwMode="auto">
            <a:xfrm>
              <a:off x="4636" y="10341"/>
              <a:ext cx="2608" cy="1191"/>
            </a:xfrm>
            <a:prstGeom prst="rect">
              <a:avLst/>
            </a:prstGeom>
            <a:solidFill>
              <a:srgbClr val="FFFFFF"/>
            </a:solidFill>
            <a:ln w="6350">
              <a:solidFill>
                <a:srgbClr val="000000"/>
              </a:solidFill>
              <a:miter lim="800000"/>
              <a:headEnd/>
              <a:tailEnd/>
            </a:ln>
          </p:spPr>
          <p:txBody>
            <a:bodyPr rot="0" vert="horz" wrap="square" lIns="0" tIns="144000" rIns="0" bIns="144000" anchor="ctr" anchorCtr="0" upright="1">
              <a:noAutofit/>
            </a:bodyPr>
            <a:lstStyle/>
            <a:p>
              <a:pPr algn="ctr">
                <a:spcAft>
                  <a:spcPts val="0"/>
                </a:spcAft>
              </a:pPr>
              <a:r>
                <a:rPr lang="ja-JP" sz="1050" kern="100" dirty="0">
                  <a:effectLst/>
                  <a:latin typeface="TmsRmn"/>
                  <a:ea typeface="ＭＳ 明朝" panose="02020609040205080304" pitchFamily="17" charset="-128"/>
                  <a:cs typeface="Times New Roman" panose="02020603050405020304" pitchFamily="18" charset="0"/>
                </a:rPr>
                <a:t>○○○株式会社</a:t>
              </a:r>
            </a:p>
          </p:txBody>
        </p:sp>
        <p:sp>
          <p:nvSpPr>
            <p:cNvPr id="32" name="AutoShape 907"/>
            <p:cNvSpPr>
              <a:spLocks/>
            </p:cNvSpPr>
            <p:nvPr/>
          </p:nvSpPr>
          <p:spPr bwMode="auto">
            <a:xfrm>
              <a:off x="7262" y="10221"/>
              <a:ext cx="1134" cy="1417"/>
            </a:xfrm>
            <a:prstGeom prst="leftBrace">
              <a:avLst>
                <a:gd name="adj1" fmla="val 0"/>
                <a:gd name="adj2" fmla="val 50000"/>
              </a:avLst>
            </a:pr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0" tIns="0" rIns="0" bIns="0" anchor="t" anchorCtr="0" upright="1">
              <a:noAutofit/>
            </a:bodyPr>
            <a:lstStyle/>
            <a:p>
              <a:endParaRPr lang="ja-JP" altLang="en-US"/>
            </a:p>
          </p:txBody>
        </p:sp>
        <p:sp>
          <p:nvSpPr>
            <p:cNvPr id="33" name="Text Box 908"/>
            <p:cNvSpPr txBox="1">
              <a:spLocks noChangeArrowheads="1"/>
            </p:cNvSpPr>
            <p:nvPr/>
          </p:nvSpPr>
          <p:spPr bwMode="auto">
            <a:xfrm>
              <a:off x="8577" y="10584"/>
              <a:ext cx="2070"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rot="0" vert="horz" wrap="square" lIns="0" tIns="0" rIns="0" bIns="0" anchor="t" anchorCtr="0" upright="1">
              <a:noAutofit/>
            </a:bodyPr>
            <a:lstStyle/>
            <a:p>
              <a:pPr algn="ctr">
                <a:spcAft>
                  <a:spcPts val="0"/>
                </a:spcAft>
              </a:pPr>
              <a:r>
                <a:rPr lang="ja-JP" sz="1050" kern="100" dirty="0">
                  <a:effectLst/>
                  <a:latin typeface="TmsRmn"/>
                  <a:ea typeface="ＭＳ 明朝" panose="02020609040205080304" pitchFamily="17" charset="-128"/>
                  <a:cs typeface="Times New Roman" panose="02020603050405020304" pitchFamily="18" charset="0"/>
                </a:rPr>
                <a:t>（○○○○を委託）</a:t>
              </a:r>
            </a:p>
          </p:txBody>
        </p:sp>
        <p:sp>
          <p:nvSpPr>
            <p:cNvPr id="35" name="Text Box 909"/>
            <p:cNvSpPr txBox="1">
              <a:spLocks noChangeArrowheads="1"/>
            </p:cNvSpPr>
            <p:nvPr/>
          </p:nvSpPr>
          <p:spPr bwMode="auto">
            <a:xfrm>
              <a:off x="8666" y="12081"/>
              <a:ext cx="2070"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rot="0" vert="horz" wrap="square" lIns="0" tIns="0" rIns="0" bIns="0" anchor="t" anchorCtr="0" upright="1">
              <a:noAutofit/>
            </a:bodyPr>
            <a:lstStyle/>
            <a:p>
              <a:pPr algn="ctr">
                <a:spcAft>
                  <a:spcPts val="0"/>
                </a:spcAft>
              </a:pPr>
              <a:r>
                <a:rPr lang="ja-JP" sz="1050" kern="100">
                  <a:effectLst/>
                  <a:latin typeface="TmsRmn"/>
                  <a:ea typeface="ＭＳ 明朝" panose="02020609040205080304" pitchFamily="17" charset="-128"/>
                  <a:cs typeface="Times New Roman" panose="02020603050405020304" pitchFamily="18" charset="0"/>
                </a:rPr>
                <a:t>（○○○○を委託）</a:t>
              </a:r>
            </a:p>
          </p:txBody>
        </p:sp>
        <p:sp>
          <p:nvSpPr>
            <p:cNvPr id="36" name="Text Box 910"/>
            <p:cNvSpPr txBox="1">
              <a:spLocks noChangeArrowheads="1"/>
            </p:cNvSpPr>
            <p:nvPr/>
          </p:nvSpPr>
          <p:spPr bwMode="auto">
            <a:xfrm>
              <a:off x="5002" y="13296"/>
              <a:ext cx="2260"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rot="0" vert="horz" wrap="square" lIns="0" tIns="0" rIns="0" bIns="0" anchor="t" anchorCtr="0" upright="1">
              <a:noAutofit/>
            </a:bodyPr>
            <a:lstStyle/>
            <a:p>
              <a:pPr algn="just">
                <a:spcAft>
                  <a:spcPts val="0"/>
                </a:spcAft>
              </a:pPr>
              <a:r>
                <a:rPr lang="ja-JP" sz="1050" kern="100">
                  <a:effectLst/>
                  <a:latin typeface="TmsRmn"/>
                  <a:ea typeface="ＭＳ 明朝" panose="02020609040205080304" pitchFamily="17" charset="-128"/>
                  <a:cs typeface="Times New Roman" panose="02020603050405020304" pitchFamily="18" charset="0"/>
                </a:rPr>
                <a:t>（○○○を共同研究）</a:t>
              </a:r>
            </a:p>
          </p:txBody>
        </p:sp>
        <p:cxnSp>
          <p:nvCxnSpPr>
            <p:cNvPr id="37" name="Line 911"/>
            <p:cNvCxnSpPr>
              <a:cxnSpLocks noChangeShapeType="1"/>
            </p:cNvCxnSpPr>
            <p:nvPr/>
          </p:nvCxnSpPr>
          <p:spPr bwMode="auto">
            <a:xfrm>
              <a:off x="5940" y="11556"/>
              <a:ext cx="0" cy="964"/>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cxnSp>
        <p:sp>
          <p:nvSpPr>
            <p:cNvPr id="38" name="Text Box 912"/>
            <p:cNvSpPr txBox="1">
              <a:spLocks noChangeArrowheads="1"/>
            </p:cNvSpPr>
            <p:nvPr/>
          </p:nvSpPr>
          <p:spPr bwMode="auto">
            <a:xfrm>
              <a:off x="8396" y="9861"/>
              <a:ext cx="2608" cy="680"/>
            </a:xfrm>
            <a:prstGeom prst="rect">
              <a:avLst/>
            </a:prstGeom>
            <a:solidFill>
              <a:srgbClr val="FFFFFF"/>
            </a:solidFill>
            <a:ln w="6350">
              <a:solidFill>
                <a:srgbClr val="000000"/>
              </a:solidFill>
              <a:miter lim="800000"/>
              <a:headEnd/>
              <a:tailEnd/>
            </a:ln>
          </p:spPr>
          <p:txBody>
            <a:bodyPr rot="0" vert="horz" wrap="square" lIns="0" tIns="108000" rIns="0" bIns="108000" anchor="t" anchorCtr="0" upright="1">
              <a:noAutofit/>
            </a:bodyPr>
            <a:lstStyle/>
            <a:p>
              <a:pPr algn="ctr">
                <a:spcAft>
                  <a:spcPts val="0"/>
                </a:spcAft>
              </a:pPr>
              <a:r>
                <a:rPr lang="ja-JP" sz="1050" kern="100">
                  <a:effectLst/>
                  <a:latin typeface="TmsRmn"/>
                  <a:ea typeface="ＭＳ 明朝" panose="02020609040205080304" pitchFamily="17" charset="-128"/>
                  <a:cs typeface="Times New Roman" panose="02020603050405020304" pitchFamily="18" charset="0"/>
                </a:rPr>
                <a:t>△△△株式会社</a:t>
              </a:r>
            </a:p>
          </p:txBody>
        </p:sp>
        <p:sp>
          <p:nvSpPr>
            <p:cNvPr id="39" name="Text Box 913"/>
            <p:cNvSpPr txBox="1">
              <a:spLocks noChangeArrowheads="1"/>
            </p:cNvSpPr>
            <p:nvPr/>
          </p:nvSpPr>
          <p:spPr bwMode="auto">
            <a:xfrm>
              <a:off x="8396" y="11301"/>
              <a:ext cx="2608" cy="680"/>
            </a:xfrm>
            <a:prstGeom prst="rect">
              <a:avLst/>
            </a:prstGeom>
            <a:solidFill>
              <a:srgbClr val="FFFFFF"/>
            </a:solidFill>
            <a:ln w="6350">
              <a:solidFill>
                <a:srgbClr val="000000"/>
              </a:solidFill>
              <a:miter lim="800000"/>
              <a:headEnd/>
              <a:tailEnd/>
            </a:ln>
          </p:spPr>
          <p:txBody>
            <a:bodyPr rot="0" vert="horz" wrap="square" lIns="0" tIns="108000" rIns="0" bIns="108000" anchor="t" anchorCtr="0" upright="1">
              <a:noAutofit/>
            </a:bodyPr>
            <a:lstStyle/>
            <a:p>
              <a:pPr indent="133350" algn="just">
                <a:spcAft>
                  <a:spcPts val="0"/>
                </a:spcAft>
              </a:pPr>
              <a:r>
                <a:rPr lang="ja-JP" sz="1050" kern="100">
                  <a:effectLst/>
                  <a:latin typeface="TmsRmn"/>
                  <a:ea typeface="ＭＳ 明朝" panose="02020609040205080304" pitchFamily="17" charset="-128"/>
                  <a:cs typeface="Times New Roman" panose="02020603050405020304" pitchFamily="18" charset="0"/>
                </a:rPr>
                <a:t>国立大学法人□□□大学</a:t>
              </a:r>
            </a:p>
          </p:txBody>
        </p:sp>
        <p:sp>
          <p:nvSpPr>
            <p:cNvPr id="40" name="Text Box 915"/>
            <p:cNvSpPr txBox="1">
              <a:spLocks noChangeArrowheads="1"/>
            </p:cNvSpPr>
            <p:nvPr/>
          </p:nvSpPr>
          <p:spPr bwMode="auto">
            <a:xfrm>
              <a:off x="4636" y="12526"/>
              <a:ext cx="2608" cy="680"/>
            </a:xfrm>
            <a:prstGeom prst="rect">
              <a:avLst/>
            </a:prstGeom>
            <a:solidFill>
              <a:srgbClr val="FFFFFF"/>
            </a:solidFill>
            <a:ln w="6350">
              <a:solidFill>
                <a:srgbClr val="000000"/>
              </a:solidFill>
              <a:miter lim="800000"/>
              <a:headEnd/>
              <a:tailEnd/>
            </a:ln>
          </p:spPr>
          <p:txBody>
            <a:bodyPr rot="0" vert="horz" wrap="square" lIns="0" tIns="108000" rIns="0" bIns="108000" anchor="t" anchorCtr="0" upright="1">
              <a:noAutofit/>
            </a:bodyPr>
            <a:lstStyle/>
            <a:p>
              <a:pPr algn="ctr">
                <a:spcAft>
                  <a:spcPts val="0"/>
                </a:spcAft>
              </a:pPr>
              <a:r>
                <a:rPr lang="ja-JP" sz="1000" kern="0">
                  <a:effectLst/>
                  <a:latin typeface="TmsRmn"/>
                  <a:ea typeface="ＭＳ Ｐ明朝" panose="02020600040205080304" pitchFamily="18" charset="-128"/>
                  <a:cs typeface="Times New Roman" panose="02020603050405020304" pitchFamily="18" charset="0"/>
                </a:rPr>
                <a:t>国立研究開発法人▽▽▽</a:t>
              </a:r>
              <a:endParaRPr lang="ja-JP" sz="1050" kern="100">
                <a:effectLst/>
                <a:latin typeface="TmsRmn"/>
                <a:ea typeface="ＭＳ 明朝" panose="02020609040205080304" pitchFamily="17" charset="-128"/>
                <a:cs typeface="Times New Roman" panose="02020603050405020304" pitchFamily="18" charset="0"/>
              </a:endParaRPr>
            </a:p>
          </p:txBody>
        </p:sp>
      </p:grpSp>
      <p:sp>
        <p:nvSpPr>
          <p:cNvPr id="42" name="Text Box 10"/>
          <p:cNvSpPr txBox="1">
            <a:spLocks noChangeArrowheads="1"/>
          </p:cNvSpPr>
          <p:nvPr/>
        </p:nvSpPr>
        <p:spPr bwMode="auto">
          <a:xfrm>
            <a:off x="1118178" y="1956116"/>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50" dirty="0">
                <a:latin typeface="+mn-ea"/>
              </a:rPr>
              <a:t>【</a:t>
            </a:r>
            <a:r>
              <a:rPr kumimoji="0" lang="ja-JP" altLang="en-US" sz="1050" dirty="0">
                <a:latin typeface="+mn-ea"/>
              </a:rPr>
              <a:t>助成先</a:t>
            </a:r>
            <a:r>
              <a:rPr kumimoji="0" lang="en-US" altLang="ja-JP" sz="1050" dirty="0">
                <a:latin typeface="+mn-ea"/>
              </a:rPr>
              <a:t>】</a:t>
            </a:r>
            <a:endParaRPr kumimoji="0" lang="ja-JP" altLang="ja-JP" sz="1050" b="0" i="0" u="none" strike="noStrike" cap="none" normalizeH="0" baseline="0" dirty="0">
              <a:ln>
                <a:noFill/>
              </a:ln>
              <a:solidFill>
                <a:schemeClr val="tx1"/>
              </a:solidFill>
              <a:effectLst/>
              <a:latin typeface="+mn-ea"/>
            </a:endParaRPr>
          </a:p>
        </p:txBody>
      </p:sp>
      <p:sp>
        <p:nvSpPr>
          <p:cNvPr id="44" name="Text Box 10"/>
          <p:cNvSpPr txBox="1">
            <a:spLocks noChangeArrowheads="1"/>
          </p:cNvSpPr>
          <p:nvPr/>
        </p:nvSpPr>
        <p:spPr bwMode="auto">
          <a:xfrm>
            <a:off x="1085439" y="4387748"/>
            <a:ext cx="1089819" cy="225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50" dirty="0">
                <a:latin typeface="+mn-ea"/>
              </a:rPr>
              <a:t>【</a:t>
            </a:r>
            <a:r>
              <a:rPr kumimoji="0" lang="ja-JP" altLang="en-US" sz="1050" dirty="0">
                <a:latin typeface="+mn-ea"/>
              </a:rPr>
              <a:t>共同研究先</a:t>
            </a:r>
            <a:r>
              <a:rPr kumimoji="0" lang="en-US" altLang="ja-JP" sz="1050" dirty="0">
                <a:latin typeface="+mn-ea"/>
              </a:rPr>
              <a:t>】</a:t>
            </a:r>
            <a:endParaRPr kumimoji="0" lang="ja-JP" altLang="ja-JP" sz="1050" b="0" i="0" u="none" strike="noStrike" cap="none" normalizeH="0" baseline="0" dirty="0">
              <a:ln>
                <a:noFill/>
              </a:ln>
              <a:solidFill>
                <a:schemeClr val="tx1"/>
              </a:solidFill>
              <a:effectLst/>
              <a:latin typeface="+mn-ea"/>
            </a:endParaRPr>
          </a:p>
        </p:txBody>
      </p:sp>
      <p:sp>
        <p:nvSpPr>
          <p:cNvPr id="47" name="Text Box 10"/>
          <p:cNvSpPr txBox="1">
            <a:spLocks noChangeArrowheads="1"/>
          </p:cNvSpPr>
          <p:nvPr/>
        </p:nvSpPr>
        <p:spPr bwMode="auto">
          <a:xfrm>
            <a:off x="4604848" y="1494607"/>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50" dirty="0">
                <a:latin typeface="+mn-ea"/>
              </a:rPr>
              <a:t>【</a:t>
            </a:r>
            <a:r>
              <a:rPr kumimoji="0" lang="ja-JP" altLang="en-US" sz="1050" dirty="0">
                <a:latin typeface="+mn-ea"/>
              </a:rPr>
              <a:t>委託先</a:t>
            </a:r>
            <a:r>
              <a:rPr kumimoji="0" lang="en-US" altLang="ja-JP" sz="1050" dirty="0">
                <a:latin typeface="+mn-ea"/>
              </a:rPr>
              <a:t>】</a:t>
            </a:r>
            <a:endParaRPr kumimoji="0" lang="ja-JP" altLang="ja-JP" sz="1050" b="0" i="0" u="none" strike="noStrike" cap="none" normalizeH="0" baseline="0" dirty="0">
              <a:ln>
                <a:noFill/>
              </a:ln>
              <a:solidFill>
                <a:schemeClr val="tx1"/>
              </a:solidFill>
              <a:effectLst/>
              <a:latin typeface="+mn-ea"/>
            </a:endParaRPr>
          </a:p>
        </p:txBody>
      </p:sp>
      <p:sp>
        <p:nvSpPr>
          <p:cNvPr id="4" name="タイトル 1">
            <a:extLst>
              <a:ext uri="{FF2B5EF4-FFF2-40B4-BE49-F238E27FC236}">
                <a16:creationId xmlns:a16="http://schemas.microsoft.com/office/drawing/2014/main" id="{FADFB730-B1D5-A600-E1E8-0F6E563D729B}"/>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３．研究開発</a:t>
            </a:r>
            <a:r>
              <a:rPr kumimoji="1" lang="ja-JP" altLang="en-US" sz="2800" dirty="0">
                <a:latin typeface="+mn-ea"/>
              </a:rPr>
              <a:t>の体制</a:t>
            </a:r>
            <a:endParaRPr lang="ja-JP" altLang="en-US" sz="2800" dirty="0">
              <a:latin typeface="+mn-ea"/>
            </a:endParaRPr>
          </a:p>
        </p:txBody>
      </p:sp>
      <p:sp>
        <p:nvSpPr>
          <p:cNvPr id="5" name="テキスト ボックス 4">
            <a:extLst>
              <a:ext uri="{FF2B5EF4-FFF2-40B4-BE49-F238E27FC236}">
                <a16:creationId xmlns:a16="http://schemas.microsoft.com/office/drawing/2014/main" id="{8F02B39B-0B70-0900-A27C-5F397B8F1EAF}"/>
              </a:ext>
            </a:extLst>
          </p:cNvPr>
          <p:cNvSpPr txBox="1"/>
          <p:nvPr/>
        </p:nvSpPr>
        <p:spPr>
          <a:xfrm>
            <a:off x="4382717" y="54626"/>
            <a:ext cx="4621038"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・提案する研究開発を実施する体制とそれぞれの役割を下図のように記載ください。（提案書に記載する実施体制の転記あるいは簡略化したもので構いません）</a:t>
            </a:r>
          </a:p>
        </p:txBody>
      </p:sp>
    </p:spTree>
    <p:extLst>
      <p:ext uri="{BB962C8B-B14F-4D97-AF65-F5344CB8AC3E}">
        <p14:creationId xmlns:p14="http://schemas.microsoft.com/office/powerpoint/2010/main" val="4271847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8D8A5D70-00BF-43D1-9518-0183EFEF9A82}" type="slidenum">
              <a:rPr kumimoji="1" lang="ja-JP" altLang="en-US" smtClean="0"/>
              <a:pPr/>
              <a:t>6</a:t>
            </a:fld>
            <a:endParaRPr kumimoji="1" lang="ja-JP" altLang="en-US"/>
          </a:p>
        </p:txBody>
      </p:sp>
      <p:cxnSp>
        <p:nvCxnSpPr>
          <p:cNvPr id="5" name="直線コネクタ 4"/>
          <p:cNvCxnSpPr/>
          <p:nvPr/>
        </p:nvCxnSpPr>
        <p:spPr>
          <a:xfrm>
            <a:off x="1517243" y="1123246"/>
            <a:ext cx="655478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a:off x="1768277"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6550751" y="1610283"/>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2367618" y="801042"/>
            <a:ext cx="730250"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9" name="テキスト ボックス 8"/>
          <p:cNvSpPr txBox="1"/>
          <p:nvPr/>
        </p:nvSpPr>
        <p:spPr>
          <a:xfrm>
            <a:off x="1475656" y="801102"/>
            <a:ext cx="812746"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10" name="右矢印 9"/>
          <p:cNvSpPr/>
          <p:nvPr/>
        </p:nvSpPr>
        <p:spPr>
          <a:xfrm>
            <a:off x="2267744" y="1886362"/>
            <a:ext cx="2062106" cy="914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11" name="テキスト ボックス 10"/>
          <p:cNvSpPr txBox="1"/>
          <p:nvPr/>
        </p:nvSpPr>
        <p:spPr>
          <a:xfrm>
            <a:off x="179512" y="2141224"/>
            <a:ext cx="2478156" cy="369332"/>
          </a:xfrm>
          <a:prstGeom prst="rect">
            <a:avLst/>
          </a:prstGeom>
          <a:noFill/>
        </p:spPr>
        <p:txBody>
          <a:bodyPr wrap="square" rtlCol="0" anchor="ctr">
            <a:spAutoFit/>
          </a:bodyPr>
          <a:lstStyle/>
          <a:p>
            <a:r>
              <a:rPr lang="ja-JP" altLang="en-US" dirty="0"/>
              <a:t>事業</a:t>
            </a:r>
            <a:r>
              <a:rPr kumimoji="1" lang="ja-JP" altLang="en-US" dirty="0"/>
              <a:t>項目①</a:t>
            </a:r>
          </a:p>
        </p:txBody>
      </p:sp>
      <p:sp>
        <p:nvSpPr>
          <p:cNvPr id="12" name="右矢印 11"/>
          <p:cNvSpPr/>
          <p:nvPr/>
        </p:nvSpPr>
        <p:spPr>
          <a:xfrm>
            <a:off x="3155881" y="3019007"/>
            <a:ext cx="1200095" cy="914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13" name="テキスト ボックス 12"/>
          <p:cNvSpPr txBox="1"/>
          <p:nvPr/>
        </p:nvSpPr>
        <p:spPr>
          <a:xfrm>
            <a:off x="179512" y="3285935"/>
            <a:ext cx="2478156" cy="369332"/>
          </a:xfrm>
          <a:prstGeom prst="rect">
            <a:avLst/>
          </a:prstGeom>
          <a:noFill/>
        </p:spPr>
        <p:txBody>
          <a:bodyPr wrap="square" rtlCol="0">
            <a:spAutoFit/>
          </a:bodyPr>
          <a:lstStyle/>
          <a:p>
            <a:r>
              <a:rPr lang="ja-JP" altLang="en-US" dirty="0"/>
              <a:t>事業</a:t>
            </a:r>
            <a:r>
              <a:rPr kumimoji="1" lang="ja-JP" altLang="en-US" dirty="0"/>
              <a:t>項目②</a:t>
            </a:r>
          </a:p>
        </p:txBody>
      </p:sp>
      <p:sp>
        <p:nvSpPr>
          <p:cNvPr id="14" name="右矢印 13"/>
          <p:cNvSpPr/>
          <p:nvPr/>
        </p:nvSpPr>
        <p:spPr>
          <a:xfrm>
            <a:off x="4329533" y="4151843"/>
            <a:ext cx="2762747" cy="8720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5" name="テキスト ボックス 14"/>
          <p:cNvSpPr txBox="1"/>
          <p:nvPr/>
        </p:nvSpPr>
        <p:spPr>
          <a:xfrm>
            <a:off x="179512" y="4482589"/>
            <a:ext cx="2478156" cy="369332"/>
          </a:xfrm>
          <a:prstGeom prst="rect">
            <a:avLst/>
          </a:prstGeom>
          <a:noFill/>
        </p:spPr>
        <p:txBody>
          <a:bodyPr wrap="square" rtlCol="0">
            <a:spAutoFit/>
          </a:bodyPr>
          <a:lstStyle/>
          <a:p>
            <a:r>
              <a:rPr lang="ja-JP" altLang="en-US"/>
              <a:t>事業</a:t>
            </a:r>
            <a:r>
              <a:rPr kumimoji="1" lang="ja-JP" altLang="en-US"/>
              <a:t>項目</a:t>
            </a:r>
            <a:r>
              <a:rPr kumimoji="1" lang="ja-JP" altLang="en-US" dirty="0"/>
              <a:t>③</a:t>
            </a:r>
          </a:p>
        </p:txBody>
      </p:sp>
      <p:cxnSp>
        <p:nvCxnSpPr>
          <p:cNvPr id="20" name="直線コネクタ 19"/>
          <p:cNvCxnSpPr/>
          <p:nvPr/>
        </p:nvCxnSpPr>
        <p:spPr>
          <a:xfrm>
            <a:off x="2724772" y="1600475"/>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3681267"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4637762"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3316142" y="796771"/>
            <a:ext cx="730250"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24" name="テキスト ボックス 23"/>
          <p:cNvSpPr txBox="1"/>
          <p:nvPr/>
        </p:nvSpPr>
        <p:spPr>
          <a:xfrm>
            <a:off x="5170520" y="779942"/>
            <a:ext cx="934906"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29" name="テキスト ボックス 28"/>
          <p:cNvSpPr txBox="1"/>
          <p:nvPr/>
        </p:nvSpPr>
        <p:spPr>
          <a:xfrm>
            <a:off x="4282162" y="779363"/>
            <a:ext cx="730250"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cxnSp>
        <p:nvCxnSpPr>
          <p:cNvPr id="30" name="直線矢印コネクタ 29"/>
          <p:cNvCxnSpPr>
            <a:stCxn id="10" idx="3"/>
          </p:cNvCxnSpPr>
          <p:nvPr/>
        </p:nvCxnSpPr>
        <p:spPr>
          <a:xfrm>
            <a:off x="4329850" y="2343787"/>
            <a:ext cx="0" cy="1949309"/>
          </a:xfrm>
          <a:prstGeom prst="straightConnector1">
            <a:avLst/>
          </a:prstGeom>
          <a:ln w="19050">
            <a:prstDash val="dash"/>
            <a:tailEnd type="triangle"/>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7212960" y="4293096"/>
            <a:ext cx="1789142" cy="646331"/>
          </a:xfrm>
          <a:prstGeom prst="rect">
            <a:avLst/>
          </a:prstGeom>
          <a:noFill/>
        </p:spPr>
        <p:txBody>
          <a:bodyPr wrap="square" rtlCol="0">
            <a:spAutoFit/>
          </a:bodyPr>
          <a:lstStyle/>
          <a:p>
            <a:r>
              <a:rPr lang="ja-JP" altLang="en-US" dirty="0"/>
              <a:t>目標：～～～～を達成</a:t>
            </a:r>
            <a:endParaRPr kumimoji="1" lang="ja-JP" altLang="en-US" dirty="0"/>
          </a:p>
        </p:txBody>
      </p:sp>
      <p:cxnSp>
        <p:nvCxnSpPr>
          <p:cNvPr id="32" name="直線コネクタ 31"/>
          <p:cNvCxnSpPr/>
          <p:nvPr/>
        </p:nvCxnSpPr>
        <p:spPr>
          <a:xfrm>
            <a:off x="5594257" y="1607707"/>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3" name="テキスト ボックス 32"/>
          <p:cNvSpPr txBox="1"/>
          <p:nvPr/>
        </p:nvSpPr>
        <p:spPr>
          <a:xfrm>
            <a:off x="6152634" y="795191"/>
            <a:ext cx="934906"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34" name="テキスト ボックス 33"/>
          <p:cNvSpPr txBox="1"/>
          <p:nvPr/>
        </p:nvSpPr>
        <p:spPr>
          <a:xfrm>
            <a:off x="4484893" y="3150453"/>
            <a:ext cx="1789142" cy="646331"/>
          </a:xfrm>
          <a:prstGeom prst="rect">
            <a:avLst/>
          </a:prstGeom>
          <a:noFill/>
        </p:spPr>
        <p:txBody>
          <a:bodyPr wrap="square" rtlCol="0">
            <a:spAutoFit/>
          </a:bodyPr>
          <a:lstStyle/>
          <a:p>
            <a:r>
              <a:rPr lang="ja-JP" altLang="en-US" dirty="0"/>
              <a:t>目標：～～～～を達成</a:t>
            </a:r>
            <a:endParaRPr kumimoji="1" lang="ja-JP" altLang="en-US" dirty="0"/>
          </a:p>
        </p:txBody>
      </p:sp>
      <p:sp>
        <p:nvSpPr>
          <p:cNvPr id="35" name="テキスト ボックス 34"/>
          <p:cNvSpPr txBox="1"/>
          <p:nvPr/>
        </p:nvSpPr>
        <p:spPr>
          <a:xfrm>
            <a:off x="4447243" y="2019662"/>
            <a:ext cx="1789142" cy="646331"/>
          </a:xfrm>
          <a:prstGeom prst="rect">
            <a:avLst/>
          </a:prstGeom>
          <a:noFill/>
        </p:spPr>
        <p:txBody>
          <a:bodyPr wrap="square" rtlCol="0">
            <a:spAutoFit/>
          </a:bodyPr>
          <a:lstStyle/>
          <a:p>
            <a:r>
              <a:rPr lang="ja-JP" altLang="en-US" dirty="0"/>
              <a:t>目標：～～～～を達成</a:t>
            </a:r>
            <a:endParaRPr kumimoji="1" lang="ja-JP" altLang="en-US" dirty="0"/>
          </a:p>
        </p:txBody>
      </p:sp>
      <p:sp>
        <p:nvSpPr>
          <p:cNvPr id="2" name="タイトル 1">
            <a:extLst>
              <a:ext uri="{FF2B5EF4-FFF2-40B4-BE49-F238E27FC236}">
                <a16:creationId xmlns:a16="http://schemas.microsoft.com/office/drawing/2014/main" id="{DB680801-1CAC-F0BA-A4B6-6988AEE74925}"/>
              </a:ext>
            </a:extLst>
          </p:cNvPr>
          <p:cNvSpPr txBox="1">
            <a:spLocks/>
          </p:cNvSpPr>
          <p:nvPr/>
        </p:nvSpPr>
        <p:spPr>
          <a:xfrm>
            <a:off x="107504" y="59138"/>
            <a:ext cx="453650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４．研究開発のスケジュール</a:t>
            </a:r>
          </a:p>
        </p:txBody>
      </p:sp>
      <p:sp>
        <p:nvSpPr>
          <p:cNvPr id="3" name="テキスト ボックス 2">
            <a:extLst>
              <a:ext uri="{FF2B5EF4-FFF2-40B4-BE49-F238E27FC236}">
                <a16:creationId xmlns:a16="http://schemas.microsoft.com/office/drawing/2014/main" id="{092045CC-DB2E-B549-FAEB-71849B75849D}"/>
              </a:ext>
            </a:extLst>
          </p:cNvPr>
          <p:cNvSpPr txBox="1"/>
          <p:nvPr/>
        </p:nvSpPr>
        <p:spPr>
          <a:xfrm>
            <a:off x="4932039" y="54626"/>
            <a:ext cx="4071715"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・研究開発の全体スケジュールを記載ください。</a:t>
            </a:r>
            <a:endParaRPr lang="en-US" altLang="ja-JP" sz="1200" i="1" dirty="0">
              <a:solidFill>
                <a:schemeClr val="bg1"/>
              </a:solidFill>
              <a:latin typeface="+mn-ea"/>
            </a:endParaRPr>
          </a:p>
          <a:p>
            <a:r>
              <a:rPr lang="ja-JP" altLang="en-US" sz="1200" i="1" dirty="0">
                <a:solidFill>
                  <a:schemeClr val="bg1"/>
                </a:solidFill>
                <a:latin typeface="+mn-ea"/>
              </a:rPr>
              <a:t>・事業年数によりスケジュール表を調整ください。</a:t>
            </a:r>
            <a:endParaRPr lang="en-US" altLang="ja-JP" sz="1200" i="1" dirty="0">
              <a:solidFill>
                <a:schemeClr val="bg1"/>
              </a:solidFill>
              <a:latin typeface="+mn-ea"/>
            </a:endParaRPr>
          </a:p>
          <a:p>
            <a:r>
              <a:rPr lang="ja-JP" altLang="en-US" sz="1200" i="1" dirty="0">
                <a:solidFill>
                  <a:schemeClr val="bg1"/>
                </a:solidFill>
                <a:latin typeface="+mn-ea"/>
              </a:rPr>
              <a:t>・年度は</a:t>
            </a:r>
            <a:r>
              <a:rPr lang="en-US" altLang="ja-JP" sz="1200" i="1" dirty="0">
                <a:solidFill>
                  <a:schemeClr val="bg1"/>
                </a:solidFill>
                <a:latin typeface="+mn-ea"/>
              </a:rPr>
              <a:t>4</a:t>
            </a:r>
            <a:r>
              <a:rPr lang="ja-JP" altLang="en-US" sz="1200" i="1" dirty="0">
                <a:solidFill>
                  <a:schemeClr val="bg1"/>
                </a:solidFill>
                <a:latin typeface="+mn-ea"/>
              </a:rPr>
              <a:t>月１日開始としてください。</a:t>
            </a:r>
            <a:endParaRPr lang="en-US" altLang="ja-JP" sz="1200" i="1" dirty="0">
              <a:solidFill>
                <a:schemeClr val="bg1"/>
              </a:solidFill>
              <a:latin typeface="+mn-ea"/>
            </a:endParaRPr>
          </a:p>
        </p:txBody>
      </p:sp>
      <p:sp>
        <p:nvSpPr>
          <p:cNvPr id="16" name="テキスト ボックス 15">
            <a:extLst>
              <a:ext uri="{FF2B5EF4-FFF2-40B4-BE49-F238E27FC236}">
                <a16:creationId xmlns:a16="http://schemas.microsoft.com/office/drawing/2014/main" id="{7D053ED7-F739-CEC8-58F6-29D3A4127698}"/>
              </a:ext>
            </a:extLst>
          </p:cNvPr>
          <p:cNvSpPr txBox="1"/>
          <p:nvPr/>
        </p:nvSpPr>
        <p:spPr>
          <a:xfrm>
            <a:off x="2126937" y="1185918"/>
            <a:ext cx="1076911" cy="307777"/>
          </a:xfrm>
          <a:prstGeom prst="rect">
            <a:avLst/>
          </a:prstGeom>
          <a:noFill/>
        </p:spPr>
        <p:txBody>
          <a:bodyPr wrap="square" rtlCol="0">
            <a:spAutoFit/>
          </a:bodyPr>
          <a:lstStyle/>
          <a:p>
            <a:r>
              <a:rPr lang="ja-JP" altLang="en-US" sz="1400" dirty="0">
                <a:solidFill>
                  <a:srgbClr val="0070C0"/>
                </a:solidFill>
              </a:rPr>
              <a:t>◆事業開始</a:t>
            </a:r>
          </a:p>
        </p:txBody>
      </p:sp>
      <p:sp>
        <p:nvSpPr>
          <p:cNvPr id="17" name="テキスト ボックス 16">
            <a:extLst>
              <a:ext uri="{FF2B5EF4-FFF2-40B4-BE49-F238E27FC236}">
                <a16:creationId xmlns:a16="http://schemas.microsoft.com/office/drawing/2014/main" id="{00159962-70BB-D09C-25E6-E913A06AC2B9}"/>
              </a:ext>
            </a:extLst>
          </p:cNvPr>
          <p:cNvSpPr txBox="1"/>
          <p:nvPr/>
        </p:nvSpPr>
        <p:spPr>
          <a:xfrm>
            <a:off x="6996987" y="1185918"/>
            <a:ext cx="1175413" cy="307777"/>
          </a:xfrm>
          <a:prstGeom prst="rect">
            <a:avLst/>
          </a:prstGeom>
          <a:noFill/>
        </p:spPr>
        <p:txBody>
          <a:bodyPr wrap="square" rtlCol="0">
            <a:spAutoFit/>
          </a:bodyPr>
          <a:lstStyle/>
          <a:p>
            <a:r>
              <a:rPr lang="ja-JP" altLang="en-US" sz="1400" dirty="0">
                <a:solidFill>
                  <a:srgbClr val="0070C0"/>
                </a:solidFill>
              </a:rPr>
              <a:t>◆事業終了</a:t>
            </a:r>
          </a:p>
        </p:txBody>
      </p:sp>
      <p:sp>
        <p:nvSpPr>
          <p:cNvPr id="18" name="テキスト ボックス 17">
            <a:extLst>
              <a:ext uri="{FF2B5EF4-FFF2-40B4-BE49-F238E27FC236}">
                <a16:creationId xmlns:a16="http://schemas.microsoft.com/office/drawing/2014/main" id="{29FD7555-DFEA-ACF4-F432-EE2C588FC56B}"/>
              </a:ext>
            </a:extLst>
          </p:cNvPr>
          <p:cNvSpPr txBox="1"/>
          <p:nvPr/>
        </p:nvSpPr>
        <p:spPr>
          <a:xfrm>
            <a:off x="4572000" y="1185918"/>
            <a:ext cx="1152128" cy="523220"/>
          </a:xfrm>
          <a:prstGeom prst="rect">
            <a:avLst/>
          </a:prstGeom>
          <a:noFill/>
        </p:spPr>
        <p:txBody>
          <a:bodyPr wrap="square" rtlCol="0">
            <a:spAutoFit/>
          </a:bodyPr>
          <a:lstStyle/>
          <a:p>
            <a:r>
              <a:rPr lang="ja-JP" altLang="en-US" sz="1400" dirty="0">
                <a:solidFill>
                  <a:srgbClr val="0070C0"/>
                </a:solidFill>
              </a:rPr>
              <a:t>◆ステージゲート審査</a:t>
            </a:r>
          </a:p>
        </p:txBody>
      </p:sp>
    </p:spTree>
    <p:extLst>
      <p:ext uri="{BB962C8B-B14F-4D97-AF65-F5344CB8AC3E}">
        <p14:creationId xmlns:p14="http://schemas.microsoft.com/office/powerpoint/2010/main" val="3370902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21"/>
          <p:cNvSpPr txBox="1">
            <a:spLocks noChangeArrowheads="1"/>
          </p:cNvSpPr>
          <p:nvPr/>
        </p:nvSpPr>
        <p:spPr bwMode="auto">
          <a:xfrm>
            <a:off x="179512" y="1459255"/>
            <a:ext cx="8712968" cy="553998"/>
          </a:xfrm>
          <a:prstGeom prst="rect">
            <a:avLst/>
          </a:prstGeom>
          <a:noFill/>
          <a:ln w="9525">
            <a:noFill/>
            <a:miter lim="800000"/>
            <a:headEnd/>
            <a:tailEnd/>
          </a:ln>
        </p:spPr>
        <p:txBody>
          <a:bodyPr wrap="square">
            <a:spAutoFit/>
          </a:bodyPr>
          <a:lstStyle/>
          <a:p>
            <a:r>
              <a:rPr lang="ja-JP" altLang="ja-JP" sz="1600" dirty="0">
                <a:latin typeface="+mn-ea"/>
                <a:cs typeface="Times New Roman" pitchFamily="18" charset="0"/>
              </a:rPr>
              <a:t>①</a:t>
            </a:r>
            <a:r>
              <a:rPr lang="ja-JP" altLang="en-US" sz="1600" dirty="0">
                <a:latin typeface="+mn-ea"/>
                <a:cs typeface="Times New Roman" pitchFamily="18" charset="0"/>
              </a:rPr>
              <a:t>中間目標</a:t>
            </a:r>
            <a:endParaRPr lang="en-US" altLang="ja-JP" sz="1600" dirty="0">
              <a:latin typeface="+mn-ea"/>
              <a:cs typeface="Times New Roman" pitchFamily="18" charset="0"/>
            </a:endParaRPr>
          </a:p>
          <a:p>
            <a:r>
              <a:rPr lang="ja-JP" altLang="en-US" sz="1400" dirty="0">
                <a:latin typeface="+mn-ea"/>
                <a:cs typeface="Times New Roman" pitchFamily="18" charset="0"/>
              </a:rPr>
              <a:t>　（</a:t>
            </a:r>
            <a:r>
              <a:rPr lang="en-US" altLang="ja-JP" sz="1400" dirty="0">
                <a:latin typeface="+mn-ea"/>
                <a:cs typeface="Times New Roman" pitchFamily="18" charset="0"/>
              </a:rPr>
              <a:t>※</a:t>
            </a:r>
            <a:r>
              <a:rPr lang="ja-JP" altLang="en-US" sz="1400" dirty="0">
                <a:latin typeface="+mn-ea"/>
                <a:cs typeface="Times New Roman" pitchFamily="18" charset="0"/>
              </a:rPr>
              <a:t>３年間の提案の場合は事業開始から１．５年後、５年間の提案の場合は事業開始から２．５年後</a:t>
            </a:r>
            <a:r>
              <a:rPr lang="ja-JP" altLang="en-US" sz="1400" dirty="0">
                <a:latin typeface="+mn-ea"/>
              </a:rPr>
              <a:t>）</a:t>
            </a:r>
            <a:endParaRPr lang="en-US" altLang="ja-JP" sz="1400" dirty="0">
              <a:latin typeface="+mn-ea"/>
            </a:endParaRPr>
          </a:p>
        </p:txBody>
      </p:sp>
      <p:sp>
        <p:nvSpPr>
          <p:cNvPr id="5" name="テキスト ボックス 21"/>
          <p:cNvSpPr txBox="1">
            <a:spLocks noChangeArrowheads="1"/>
          </p:cNvSpPr>
          <p:nvPr/>
        </p:nvSpPr>
        <p:spPr bwMode="auto">
          <a:xfrm>
            <a:off x="179512" y="3516002"/>
            <a:ext cx="8614136" cy="553998"/>
          </a:xfrm>
          <a:prstGeom prst="rect">
            <a:avLst/>
          </a:prstGeom>
          <a:noFill/>
          <a:ln w="9525">
            <a:noFill/>
            <a:miter lim="800000"/>
            <a:headEnd/>
            <a:tailEnd/>
          </a:ln>
        </p:spPr>
        <p:txBody>
          <a:bodyPr wrap="square">
            <a:spAutoFit/>
          </a:bodyPr>
          <a:lstStyle/>
          <a:p>
            <a:r>
              <a:rPr lang="ja-JP" altLang="en-US" sz="1600" dirty="0">
                <a:latin typeface="+mn-ea"/>
                <a:cs typeface="Times New Roman" pitchFamily="18" charset="0"/>
              </a:rPr>
              <a:t>②最終目標</a:t>
            </a:r>
            <a:endParaRPr lang="en-US" altLang="ja-JP" sz="1600" dirty="0">
              <a:latin typeface="+mn-ea"/>
              <a:cs typeface="Times New Roman" pitchFamily="18" charset="0"/>
            </a:endParaRPr>
          </a:p>
          <a:p>
            <a:r>
              <a:rPr lang="ja-JP" altLang="en-US" sz="1400" dirty="0">
                <a:latin typeface="+mn-ea"/>
                <a:cs typeface="Times New Roman" pitchFamily="18" charset="0"/>
              </a:rPr>
              <a:t>　（</a:t>
            </a:r>
            <a:r>
              <a:rPr lang="en-US" altLang="ja-JP" sz="1400" dirty="0">
                <a:latin typeface="+mn-ea"/>
                <a:cs typeface="Times New Roman" pitchFamily="18" charset="0"/>
              </a:rPr>
              <a:t>※</a:t>
            </a:r>
            <a:r>
              <a:rPr lang="ja-JP" altLang="en-US" sz="1400" dirty="0">
                <a:latin typeface="+mn-ea"/>
                <a:cs typeface="Times New Roman" pitchFamily="18" charset="0"/>
              </a:rPr>
              <a:t>３年間の提案の場合は事業開始から３年後、</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itchFamily="18" charset="0"/>
              </a:rPr>
              <a:t>５年間の提案の場合は事業開始から５年後</a:t>
            </a:r>
            <a:r>
              <a:rPr lang="ja-JP" altLang="en-US" sz="1400" dirty="0">
                <a:latin typeface="+mn-ea"/>
              </a:rPr>
              <a:t>）</a:t>
            </a:r>
            <a:endParaRPr lang="en-US" altLang="ja-JP" sz="1400" dirty="0">
              <a:latin typeface="+mn-ea"/>
            </a:endParaRPr>
          </a:p>
        </p:txBody>
      </p:sp>
      <p:graphicFrame>
        <p:nvGraphicFramePr>
          <p:cNvPr id="11" name="表 10"/>
          <p:cNvGraphicFramePr>
            <a:graphicFrameLocks noGrp="1"/>
          </p:cNvGraphicFramePr>
          <p:nvPr>
            <p:extLst>
              <p:ext uri="{D42A27DB-BD31-4B8C-83A1-F6EECF244321}">
                <p14:modId xmlns:p14="http://schemas.microsoft.com/office/powerpoint/2010/main" val="3046617873"/>
              </p:ext>
            </p:extLst>
          </p:nvPr>
        </p:nvGraphicFramePr>
        <p:xfrm>
          <a:off x="323528" y="2092484"/>
          <a:ext cx="8470120" cy="1262560"/>
        </p:xfrm>
        <a:graphic>
          <a:graphicData uri="http://schemas.openxmlformats.org/drawingml/2006/table">
            <a:tbl>
              <a:tblPr firstRow="1" firstCol="1" bandRow="1">
                <a:tableStyleId>{5940675A-B579-460E-94D1-54222C63F5DA}</a:tableStyleId>
              </a:tblPr>
              <a:tblGrid>
                <a:gridCol w="1485344">
                  <a:extLst>
                    <a:ext uri="{9D8B030D-6E8A-4147-A177-3AD203B41FA5}">
                      <a16:colId xmlns:a16="http://schemas.microsoft.com/office/drawing/2014/main" val="20000"/>
                    </a:ext>
                  </a:extLst>
                </a:gridCol>
                <a:gridCol w="6984776">
                  <a:extLst>
                    <a:ext uri="{9D8B030D-6E8A-4147-A177-3AD203B41FA5}">
                      <a16:colId xmlns:a16="http://schemas.microsoft.com/office/drawing/2014/main" val="20001"/>
                    </a:ext>
                  </a:extLst>
                </a:gridCol>
              </a:tblGrid>
              <a:tr h="1262560">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en-US" sz="1200" spc="10" dirty="0">
                          <a:effectLst/>
                        </a:rPr>
                        <a:t>中間目標</a:t>
                      </a:r>
                      <a:endParaRPr lang="ja-JP" altLang="ja-JP" sz="1200" spc="1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sz="1200" spc="10" dirty="0">
                          <a:effectLst/>
                        </a:rPr>
                        <a:t>○○○○○</a:t>
                      </a:r>
                      <a:r>
                        <a:rPr lang="ja-JP" altLang="ja-JP" sz="1200" spc="10" dirty="0">
                          <a:effectLst/>
                        </a:rPr>
                        <a:t>○○○○○○○○○○○○○○</a:t>
                      </a:r>
                      <a:r>
                        <a:rPr lang="ja-JP" sz="1200" spc="10" dirty="0">
                          <a:effectLst/>
                        </a:rPr>
                        <a:t>○○</a:t>
                      </a:r>
                      <a:r>
                        <a:rPr lang="ja-JP" altLang="ja-JP" sz="1200" spc="10" dirty="0">
                          <a:effectLst/>
                        </a:rPr>
                        <a:t>○○○○○○○○○○○○○○○○○○○○○○○○○○○○○○○○○○○○○○○○○○…</a:t>
                      </a:r>
                      <a:endParaRPr lang="ja-JP" sz="1200" spc="1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
        <p:nvSpPr>
          <p:cNvPr id="14" name="テキスト ボックス 21"/>
          <p:cNvSpPr txBox="1">
            <a:spLocks noChangeArrowheads="1"/>
          </p:cNvSpPr>
          <p:nvPr/>
        </p:nvSpPr>
        <p:spPr bwMode="auto">
          <a:xfrm>
            <a:off x="179512" y="1124744"/>
            <a:ext cx="2664296" cy="338554"/>
          </a:xfrm>
          <a:prstGeom prst="rect">
            <a:avLst/>
          </a:prstGeom>
          <a:noFill/>
          <a:ln w="9525">
            <a:noFill/>
            <a:miter lim="800000"/>
            <a:headEnd/>
            <a:tailEnd/>
          </a:ln>
        </p:spPr>
        <p:txBody>
          <a:bodyPr wrap="square">
            <a:spAutoFit/>
          </a:bodyPr>
          <a:lstStyle/>
          <a:p>
            <a:r>
              <a:rPr lang="en-US" altLang="ja-JP" sz="1600" dirty="0">
                <a:latin typeface="+mn-ea"/>
                <a:cs typeface="Times New Roman" pitchFamily="18" charset="0"/>
              </a:rPr>
              <a:t>【</a:t>
            </a:r>
            <a:r>
              <a:rPr lang="ja-JP" altLang="en-US" sz="1600" dirty="0">
                <a:latin typeface="+mn-ea"/>
                <a:cs typeface="Times New Roman" pitchFamily="18" charset="0"/>
              </a:rPr>
              <a:t>目標</a:t>
            </a:r>
            <a:r>
              <a:rPr lang="en-US" altLang="ja-JP" sz="1600" dirty="0">
                <a:latin typeface="+mn-ea"/>
                <a:cs typeface="Times New Roman" pitchFamily="18" charset="0"/>
              </a:rPr>
              <a:t>】</a:t>
            </a:r>
            <a:endParaRPr lang="en-US" altLang="ja-JP" sz="1600" dirty="0">
              <a:latin typeface="+mn-ea"/>
            </a:endParaRPr>
          </a:p>
        </p:txBody>
      </p:sp>
      <p:graphicFrame>
        <p:nvGraphicFramePr>
          <p:cNvPr id="18" name="表 17"/>
          <p:cNvGraphicFramePr>
            <a:graphicFrameLocks noGrp="1"/>
          </p:cNvGraphicFramePr>
          <p:nvPr>
            <p:extLst>
              <p:ext uri="{D42A27DB-BD31-4B8C-83A1-F6EECF244321}">
                <p14:modId xmlns:p14="http://schemas.microsoft.com/office/powerpoint/2010/main" val="2759149822"/>
              </p:ext>
            </p:extLst>
          </p:nvPr>
        </p:nvGraphicFramePr>
        <p:xfrm>
          <a:off x="323528" y="4149231"/>
          <a:ext cx="8470120" cy="2082730"/>
        </p:xfrm>
        <a:graphic>
          <a:graphicData uri="http://schemas.openxmlformats.org/drawingml/2006/table">
            <a:tbl>
              <a:tblPr firstRow="1" firstCol="1" bandRow="1">
                <a:tableStyleId>{5940675A-B579-460E-94D1-54222C63F5DA}</a:tableStyleId>
              </a:tblPr>
              <a:tblGrid>
                <a:gridCol w="1485344">
                  <a:extLst>
                    <a:ext uri="{9D8B030D-6E8A-4147-A177-3AD203B41FA5}">
                      <a16:colId xmlns:a16="http://schemas.microsoft.com/office/drawing/2014/main" val="20000"/>
                    </a:ext>
                  </a:extLst>
                </a:gridCol>
                <a:gridCol w="6984776">
                  <a:extLst>
                    <a:ext uri="{9D8B030D-6E8A-4147-A177-3AD203B41FA5}">
                      <a16:colId xmlns:a16="http://schemas.microsoft.com/office/drawing/2014/main" val="20001"/>
                    </a:ext>
                  </a:extLst>
                </a:gridCol>
              </a:tblGrid>
              <a:tr h="904387">
                <a:tc>
                  <a:txBody>
                    <a:bodyPr/>
                    <a:lstStyle/>
                    <a:p>
                      <a:pPr algn="just" latinLnBrk="1">
                        <a:lnSpc>
                          <a:spcPts val="1580"/>
                        </a:lnSpc>
                        <a:spcAft>
                          <a:spcPts val="0"/>
                        </a:spcAft>
                      </a:pPr>
                      <a:r>
                        <a:rPr kumimoji="1" lang="ja-JP" altLang="en-US" sz="1200" kern="1200" spc="10" dirty="0">
                          <a:solidFill>
                            <a:schemeClr val="tx1"/>
                          </a:solidFill>
                          <a:effectLst/>
                          <a:latin typeface="+mn-ea"/>
                          <a:ea typeface="+mn-ea"/>
                          <a:cs typeface="Times New Roman" panose="02020603050405020304" pitchFamily="18" charset="0"/>
                        </a:rPr>
                        <a:t>研究開発計画の</a:t>
                      </a:r>
                      <a:endParaRPr kumimoji="1" lang="en-US" altLang="ja-JP" sz="1200" kern="1200" spc="10" dirty="0">
                        <a:solidFill>
                          <a:schemeClr val="tx1"/>
                        </a:solidFill>
                        <a:effectLst/>
                        <a:latin typeface="+mn-ea"/>
                        <a:ea typeface="+mn-ea"/>
                        <a:cs typeface="Times New Roman" panose="02020603050405020304" pitchFamily="18" charset="0"/>
                      </a:endParaRPr>
                    </a:p>
                    <a:p>
                      <a:pPr algn="just" latinLnBrk="1">
                        <a:lnSpc>
                          <a:spcPts val="1580"/>
                        </a:lnSpc>
                        <a:spcAft>
                          <a:spcPts val="0"/>
                        </a:spcAft>
                      </a:pPr>
                      <a:r>
                        <a:rPr kumimoji="1" lang="ja-JP" altLang="en-US" sz="1200" kern="1200" spc="10" dirty="0">
                          <a:solidFill>
                            <a:schemeClr val="tx1"/>
                          </a:solidFill>
                          <a:effectLst/>
                          <a:latin typeface="+mn-ea"/>
                          <a:ea typeface="+mn-ea"/>
                          <a:cs typeface="Times New Roman" panose="02020603050405020304" pitchFamily="18" charset="0"/>
                        </a:rPr>
                        <a:t>開発目標</a:t>
                      </a:r>
                      <a:endParaRPr kumimoji="1" lang="ja-JP" sz="12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200" spc="10" dirty="0">
                          <a:effectLst/>
                          <a:latin typeface="+mn-ea"/>
                          <a:ea typeface="+mn-ea"/>
                        </a:rPr>
                        <a:t>○○○○○○○○○○○○○○○○○○○○○○○○○○○○○○○○○○○○○○○○○○○○○○○○○○○○○○○○○○○○○○○…</a:t>
                      </a:r>
                      <a:endParaRPr lang="en-US" altLang="ja-JP" sz="1200" spc="10" dirty="0">
                        <a:effectLst/>
                        <a:latin typeface="+mn-ea"/>
                        <a:ea typeface="+mn-ea"/>
                      </a:endParaRPr>
                    </a:p>
                    <a:p>
                      <a:pPr marL="0" marR="0" lvl="0" indent="0" algn="just" defTabSz="914400" rtl="0" eaLnBrk="1" fontAlgn="auto" latinLnBrk="1" hangingPunct="1">
                        <a:lnSpc>
                          <a:spcPts val="1580"/>
                        </a:lnSpc>
                        <a:spcBef>
                          <a:spcPts val="0"/>
                        </a:spcBef>
                        <a:spcAft>
                          <a:spcPts val="0"/>
                        </a:spcAft>
                        <a:buClrTx/>
                        <a:buSzTx/>
                        <a:buFontTx/>
                        <a:buNone/>
                        <a:tabLst/>
                        <a:defRPr/>
                      </a:pPr>
                      <a:r>
                        <a:rPr lang="en-US" altLang="ja-JP" sz="1200" spc="10" dirty="0">
                          <a:solidFill>
                            <a:srgbClr val="0070C0"/>
                          </a:solidFill>
                          <a:effectLst/>
                          <a:latin typeface="+mn-ea"/>
                          <a:ea typeface="+mn-ea"/>
                        </a:rPr>
                        <a:t>※</a:t>
                      </a:r>
                      <a:r>
                        <a:rPr lang="ja-JP" altLang="en-US" sz="1200" b="1" spc="10" dirty="0">
                          <a:solidFill>
                            <a:srgbClr val="0070C0"/>
                          </a:solidFill>
                          <a:effectLst/>
                          <a:latin typeface="+mn-ea"/>
                          <a:ea typeface="+mn-ea"/>
                        </a:rPr>
                        <a:t>「研究開発計画」</a:t>
                      </a:r>
                      <a:r>
                        <a:rPr lang="ja-JP" altLang="en-US" sz="1200" spc="10" dirty="0">
                          <a:solidFill>
                            <a:srgbClr val="0070C0"/>
                          </a:solidFill>
                          <a:effectLst/>
                          <a:latin typeface="+mn-ea"/>
                          <a:ea typeface="+mn-ea"/>
                        </a:rPr>
                        <a:t>の該当する開発目標をそのまま転記ください。</a:t>
                      </a:r>
                      <a:endParaRPr lang="ja-JP" altLang="ja-JP" sz="1200" spc="10" dirty="0">
                        <a:solidFill>
                          <a:srgbClr val="0070C0"/>
                        </a:solidFill>
                        <a:effectLst/>
                        <a:latin typeface="+mn-ea"/>
                        <a:ea typeface="+mn-ea"/>
                        <a:cs typeface="Times New Roman" panose="02020603050405020304" pitchFamily="18" charset="0"/>
                      </a:endParaRPr>
                    </a:p>
                    <a:p>
                      <a:pPr marL="0" marR="0" lvl="0" indent="0" algn="just" defTabSz="914400" rtl="0" eaLnBrk="1" fontAlgn="auto" latinLnBrk="1" hangingPunct="1">
                        <a:lnSpc>
                          <a:spcPts val="1580"/>
                        </a:lnSpc>
                        <a:spcBef>
                          <a:spcPts val="0"/>
                        </a:spcBef>
                        <a:spcAft>
                          <a:spcPts val="0"/>
                        </a:spcAft>
                        <a:buClrTx/>
                        <a:buSzTx/>
                        <a:buFontTx/>
                        <a:buNone/>
                        <a:tabLst/>
                        <a:defRPr/>
                      </a:pPr>
                      <a:endParaRPr lang="en-US" altLang="ja-JP" sz="1200" spc="10" dirty="0">
                        <a:effectLst/>
                        <a:latin typeface="+mn-ea"/>
                        <a:ea typeface="+mn-ea"/>
                      </a:endParaRPr>
                    </a:p>
                  </a:txBody>
                  <a:tcPr marL="68580" marR="68580" marT="0" marB="0"/>
                </a:tc>
                <a:extLst>
                  <a:ext uri="{0D108BD9-81ED-4DB2-BD59-A6C34878D82A}">
                    <a16:rowId xmlns:a16="http://schemas.microsoft.com/office/drawing/2014/main" val="668968387"/>
                  </a:ext>
                </a:extLst>
              </a:tr>
              <a:tr h="1178343">
                <a:tc>
                  <a:txBody>
                    <a:bodyPr/>
                    <a:lstStyle/>
                    <a:p>
                      <a:pPr algn="just" latinLnBrk="1">
                        <a:lnSpc>
                          <a:spcPts val="1580"/>
                        </a:lnSpc>
                        <a:spcAft>
                          <a:spcPts val="0"/>
                        </a:spcAft>
                      </a:pPr>
                      <a:r>
                        <a:rPr kumimoji="1" lang="ja-JP" altLang="en-US" sz="1200" kern="1200" spc="10" dirty="0">
                          <a:solidFill>
                            <a:schemeClr val="tx1"/>
                          </a:solidFill>
                          <a:effectLst/>
                          <a:latin typeface="+mn-ea"/>
                          <a:ea typeface="+mn-ea"/>
                          <a:cs typeface="Times New Roman" panose="02020603050405020304" pitchFamily="18" charset="0"/>
                        </a:rPr>
                        <a:t>最終目標</a:t>
                      </a:r>
                      <a:endParaRPr kumimoji="1" lang="ja-JP" sz="12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200" spc="10" dirty="0">
                          <a:effectLst/>
                          <a:latin typeface="+mn-ea"/>
                          <a:ea typeface="+mn-ea"/>
                        </a:rPr>
                        <a:t>○○○○○○○○○○○○○○○○○○○○○○○○○○○○○○○○○○○○○○○○○○○○○○○○○○○○○○○○○○○○○○○…</a:t>
                      </a:r>
                      <a:endParaRPr lang="ja-JP" altLang="ja-JP" sz="1200" spc="10" dirty="0">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7</a:t>
            </a:fld>
            <a:endParaRPr kumimoji="1" lang="ja-JP" altLang="en-US"/>
          </a:p>
        </p:txBody>
      </p:sp>
      <p:sp>
        <p:nvSpPr>
          <p:cNvPr id="7" name="タイトル 1">
            <a:extLst>
              <a:ext uri="{FF2B5EF4-FFF2-40B4-BE49-F238E27FC236}">
                <a16:creationId xmlns:a16="http://schemas.microsoft.com/office/drawing/2014/main" id="{D010D082-714D-08CA-F3CB-A4BE0E6A5700}"/>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kumimoji="1" lang="ja-JP" altLang="en-US" sz="2800" dirty="0">
                <a:latin typeface="+mn-ea"/>
              </a:rPr>
              <a:t>５．研究開発の目標</a:t>
            </a:r>
            <a:endParaRPr lang="ja-JP" altLang="en-US" sz="2800" dirty="0">
              <a:latin typeface="+mn-ea"/>
            </a:endParaRPr>
          </a:p>
        </p:txBody>
      </p:sp>
      <p:sp>
        <p:nvSpPr>
          <p:cNvPr id="8" name="テキスト ボックス 7">
            <a:extLst>
              <a:ext uri="{FF2B5EF4-FFF2-40B4-BE49-F238E27FC236}">
                <a16:creationId xmlns:a16="http://schemas.microsoft.com/office/drawing/2014/main" id="{6C3C61C9-1B88-12A6-50F3-9DC403566008}"/>
              </a:ext>
            </a:extLst>
          </p:cNvPr>
          <p:cNvSpPr txBox="1"/>
          <p:nvPr/>
        </p:nvSpPr>
        <p:spPr>
          <a:xfrm>
            <a:off x="4382717" y="54626"/>
            <a:ext cx="4621038" cy="120032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kumimoji="1" lang="ja-JP" altLang="en-US" sz="1200" i="1" dirty="0">
                <a:solidFill>
                  <a:schemeClr val="bg1"/>
                </a:solidFill>
                <a:latin typeface="+mn-ea"/>
              </a:rPr>
              <a:t>・提案する研究開発の目標を中間時点と最終時点について具体的かつ定量的に記載ください（極力、目標仕様等の具体的な数値を記載ください）。</a:t>
            </a:r>
          </a:p>
          <a:p>
            <a:r>
              <a:rPr kumimoji="1" lang="ja-JP" altLang="en-US" sz="1200" i="1" dirty="0">
                <a:solidFill>
                  <a:schemeClr val="bg1"/>
                </a:solidFill>
                <a:latin typeface="+mn-ea"/>
              </a:rPr>
              <a:t>・目標を一つにまとめることが出来ない場合は、いくつかのカテゴリーに分けて記載頂いても結構です。</a:t>
            </a:r>
          </a:p>
          <a:p>
            <a:r>
              <a:rPr kumimoji="1" lang="ja-JP" altLang="en-US" sz="1200" i="1" dirty="0">
                <a:solidFill>
                  <a:schemeClr val="bg1"/>
                </a:solidFill>
                <a:latin typeface="+mn-ea"/>
              </a:rPr>
              <a:t>・研究開発計画における開発目標との合致、対応状況も記載ください。</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 Box 10"/>
          <p:cNvSpPr txBox="1">
            <a:spLocks noChangeArrowheads="1"/>
          </p:cNvSpPr>
          <p:nvPr/>
        </p:nvSpPr>
        <p:spPr bwMode="auto">
          <a:xfrm>
            <a:off x="328718" y="6533016"/>
            <a:ext cx="3257709" cy="227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just" eaLnBrk="0" fontAlgn="base" hangingPunct="0">
              <a:spcBef>
                <a:spcPct val="0"/>
              </a:spcBef>
              <a:spcAft>
                <a:spcPct val="0"/>
              </a:spcAft>
            </a:pPr>
            <a:r>
              <a:rPr kumimoji="0" lang="en-US" altLang="ja-JP" sz="1050" dirty="0">
                <a:solidFill>
                  <a:srgbClr val="0070C0"/>
                </a:solidFill>
                <a:latin typeface="+mn-ea"/>
              </a:rPr>
              <a:t>※RA</a:t>
            </a:r>
            <a:r>
              <a:rPr kumimoji="0" lang="ja-JP" altLang="en-US" sz="1050" dirty="0">
                <a:solidFill>
                  <a:srgbClr val="0070C0"/>
                </a:solidFill>
                <a:latin typeface="+mn-ea"/>
              </a:rPr>
              <a:t>（</a:t>
            </a:r>
            <a:r>
              <a:rPr kumimoji="0" lang="en-US" altLang="ja-JP" sz="1050" dirty="0">
                <a:solidFill>
                  <a:srgbClr val="0070C0"/>
                </a:solidFill>
                <a:latin typeface="+mn-ea"/>
              </a:rPr>
              <a:t>Run After</a:t>
            </a:r>
            <a:r>
              <a:rPr kumimoji="0" lang="ja-JP" altLang="en-US" sz="1050" dirty="0">
                <a:solidFill>
                  <a:srgbClr val="0070C0"/>
                </a:solidFill>
                <a:latin typeface="+mn-ea"/>
              </a:rPr>
              <a:t>）、</a:t>
            </a:r>
            <a:r>
              <a:rPr kumimoji="0" lang="en-US" altLang="ja-JP" sz="1050" dirty="0">
                <a:solidFill>
                  <a:srgbClr val="0070C0"/>
                </a:solidFill>
                <a:latin typeface="+mn-ea"/>
              </a:rPr>
              <a:t>DH</a:t>
            </a:r>
            <a:r>
              <a:rPr kumimoji="0" lang="ja-JP" altLang="en-US" sz="1050" dirty="0">
                <a:solidFill>
                  <a:srgbClr val="0070C0"/>
                </a:solidFill>
                <a:latin typeface="+mn-ea"/>
              </a:rPr>
              <a:t>（</a:t>
            </a:r>
            <a:r>
              <a:rPr kumimoji="0" lang="en-US" altLang="ja-JP" sz="1050" dirty="0">
                <a:solidFill>
                  <a:srgbClr val="0070C0"/>
                </a:solidFill>
                <a:latin typeface="+mn-ea"/>
              </a:rPr>
              <a:t>Dead Heat</a:t>
            </a:r>
            <a:r>
              <a:rPr kumimoji="0" lang="ja-JP" altLang="en-US" sz="1050" dirty="0">
                <a:solidFill>
                  <a:srgbClr val="0070C0"/>
                </a:solidFill>
                <a:latin typeface="+mn-ea"/>
              </a:rPr>
              <a:t>）、</a:t>
            </a:r>
            <a:r>
              <a:rPr kumimoji="0" lang="en-US" altLang="ja-JP" sz="1050" dirty="0">
                <a:solidFill>
                  <a:srgbClr val="0070C0"/>
                </a:solidFill>
                <a:latin typeface="+mn-ea"/>
              </a:rPr>
              <a:t>LD</a:t>
            </a:r>
            <a:r>
              <a:rPr kumimoji="0" lang="ja-JP" altLang="en-US" sz="1050" dirty="0">
                <a:solidFill>
                  <a:srgbClr val="0070C0"/>
                </a:solidFill>
                <a:latin typeface="+mn-ea"/>
              </a:rPr>
              <a:t>（</a:t>
            </a:r>
            <a:r>
              <a:rPr kumimoji="0" lang="en-US" altLang="ja-JP" sz="1050" dirty="0">
                <a:solidFill>
                  <a:srgbClr val="0070C0"/>
                </a:solidFill>
                <a:latin typeface="+mn-ea"/>
              </a:rPr>
              <a:t>Leading</a:t>
            </a:r>
            <a:r>
              <a:rPr kumimoji="0" lang="ja-JP" altLang="en-US" sz="1050" dirty="0">
                <a:solidFill>
                  <a:srgbClr val="0070C0"/>
                </a:solidFill>
                <a:latin typeface="+mn-ea"/>
              </a:rPr>
              <a:t>）</a:t>
            </a:r>
          </a:p>
        </p:txBody>
      </p:sp>
      <p:graphicFrame>
        <p:nvGraphicFramePr>
          <p:cNvPr id="4" name="表 3"/>
          <p:cNvGraphicFramePr>
            <a:graphicFrameLocks noGrp="1"/>
          </p:cNvGraphicFramePr>
          <p:nvPr>
            <p:extLst>
              <p:ext uri="{D42A27DB-BD31-4B8C-83A1-F6EECF244321}">
                <p14:modId xmlns:p14="http://schemas.microsoft.com/office/powerpoint/2010/main" val="3920819379"/>
              </p:ext>
            </p:extLst>
          </p:nvPr>
        </p:nvGraphicFramePr>
        <p:xfrm>
          <a:off x="474650" y="1074027"/>
          <a:ext cx="8088797" cy="5408265"/>
        </p:xfrm>
        <a:graphic>
          <a:graphicData uri="http://schemas.openxmlformats.org/drawingml/2006/table">
            <a:tbl>
              <a:tblPr>
                <a:tableStyleId>{5C22544A-7EE6-4342-B048-85BDC9FD1C3A}</a:tableStyleId>
              </a:tblPr>
              <a:tblGrid>
                <a:gridCol w="1131476">
                  <a:extLst>
                    <a:ext uri="{9D8B030D-6E8A-4147-A177-3AD203B41FA5}">
                      <a16:colId xmlns:a16="http://schemas.microsoft.com/office/drawing/2014/main" val="2803489474"/>
                    </a:ext>
                  </a:extLst>
                </a:gridCol>
                <a:gridCol w="1820855">
                  <a:extLst>
                    <a:ext uri="{9D8B030D-6E8A-4147-A177-3AD203B41FA5}">
                      <a16:colId xmlns:a16="http://schemas.microsoft.com/office/drawing/2014/main" val="118530061"/>
                    </a:ext>
                  </a:extLst>
                </a:gridCol>
                <a:gridCol w="767241">
                  <a:extLst>
                    <a:ext uri="{9D8B030D-6E8A-4147-A177-3AD203B41FA5}">
                      <a16:colId xmlns:a16="http://schemas.microsoft.com/office/drawing/2014/main" val="825099589"/>
                    </a:ext>
                  </a:extLst>
                </a:gridCol>
                <a:gridCol w="624175">
                  <a:extLst>
                    <a:ext uri="{9D8B030D-6E8A-4147-A177-3AD203B41FA5}">
                      <a16:colId xmlns:a16="http://schemas.microsoft.com/office/drawing/2014/main" val="3395987384"/>
                    </a:ext>
                  </a:extLst>
                </a:gridCol>
                <a:gridCol w="624175">
                  <a:extLst>
                    <a:ext uri="{9D8B030D-6E8A-4147-A177-3AD203B41FA5}">
                      <a16:colId xmlns:a16="http://schemas.microsoft.com/office/drawing/2014/main" val="2007639533"/>
                    </a:ext>
                  </a:extLst>
                </a:gridCol>
                <a:gridCol w="624175">
                  <a:extLst>
                    <a:ext uri="{9D8B030D-6E8A-4147-A177-3AD203B41FA5}">
                      <a16:colId xmlns:a16="http://schemas.microsoft.com/office/drawing/2014/main" val="3611286997"/>
                    </a:ext>
                  </a:extLst>
                </a:gridCol>
                <a:gridCol w="624175">
                  <a:extLst>
                    <a:ext uri="{9D8B030D-6E8A-4147-A177-3AD203B41FA5}">
                      <a16:colId xmlns:a16="http://schemas.microsoft.com/office/drawing/2014/main" val="1824946101"/>
                    </a:ext>
                  </a:extLst>
                </a:gridCol>
                <a:gridCol w="624175">
                  <a:extLst>
                    <a:ext uri="{9D8B030D-6E8A-4147-A177-3AD203B41FA5}">
                      <a16:colId xmlns:a16="http://schemas.microsoft.com/office/drawing/2014/main" val="2426479071"/>
                    </a:ext>
                  </a:extLst>
                </a:gridCol>
                <a:gridCol w="624175">
                  <a:extLst>
                    <a:ext uri="{9D8B030D-6E8A-4147-A177-3AD203B41FA5}">
                      <a16:colId xmlns:a16="http://schemas.microsoft.com/office/drawing/2014/main" val="3815965121"/>
                    </a:ext>
                  </a:extLst>
                </a:gridCol>
                <a:gridCol w="624175">
                  <a:extLst>
                    <a:ext uri="{9D8B030D-6E8A-4147-A177-3AD203B41FA5}">
                      <a16:colId xmlns:a16="http://schemas.microsoft.com/office/drawing/2014/main" val="3699482611"/>
                    </a:ext>
                  </a:extLst>
                </a:gridCol>
              </a:tblGrid>
              <a:tr h="872805">
                <a:tc>
                  <a:txBody>
                    <a:bodyPr/>
                    <a:lstStyle/>
                    <a:p>
                      <a:pPr algn="ctr">
                        <a:lnSpc>
                          <a:spcPct val="100000"/>
                        </a:lnSpc>
                        <a:spcAft>
                          <a:spcPts val="0"/>
                        </a:spcAft>
                      </a:pPr>
                      <a:r>
                        <a:rPr lang="ja-JP" altLang="en-US" sz="1200" kern="100" spc="60" dirty="0">
                          <a:effectLst/>
                        </a:rPr>
                        <a:t>技術保有者</a:t>
                      </a:r>
                      <a:endParaRPr lang="en-US" altLang="ja-JP" sz="1200" kern="100" spc="60" dirty="0">
                        <a:effectLst/>
                      </a:endParaRPr>
                    </a:p>
                    <a:p>
                      <a:pPr algn="ctr">
                        <a:lnSpc>
                          <a:spcPct val="100000"/>
                        </a:lnSpc>
                        <a:spcAft>
                          <a:spcPts val="0"/>
                        </a:spcAft>
                      </a:pPr>
                      <a:r>
                        <a:rPr lang="en-US" altLang="ja-JP" sz="1200" kern="100" spc="60" dirty="0">
                          <a:effectLst/>
                        </a:rPr>
                        <a:t>(</a:t>
                      </a:r>
                      <a:r>
                        <a:rPr lang="ja-JP" sz="1200" kern="100" spc="60" dirty="0">
                          <a:effectLst/>
                        </a:rPr>
                        <a:t>技術名称</a:t>
                      </a:r>
                      <a:r>
                        <a:rPr lang="en-US" altLang="ja-JP" sz="1200" kern="100" spc="60">
                          <a:effectLst/>
                        </a:rPr>
                        <a:t>)</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en-US" sz="1200" kern="100" spc="60" dirty="0">
                          <a:effectLst/>
                        </a:rPr>
                        <a:t>ベンチマーク時期</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年月</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性能①</a:t>
                      </a:r>
                      <a:endParaRPr lang="ja-JP" sz="1200" kern="100" dirty="0">
                        <a:effectLst/>
                      </a:endParaRPr>
                    </a:p>
                    <a:p>
                      <a:pPr algn="ctr">
                        <a:lnSpc>
                          <a:spcPct val="100000"/>
                        </a:lnSpc>
                        <a:spcAft>
                          <a:spcPts val="0"/>
                        </a:spcAft>
                      </a:pPr>
                      <a:r>
                        <a:rPr lang="ja-JP" sz="1200" kern="100" spc="60" dirty="0">
                          <a:effectLst/>
                        </a:rPr>
                        <a:t>（○○）</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性能②</a:t>
                      </a:r>
                      <a:endParaRPr lang="ja-JP" sz="1200" kern="100" dirty="0">
                        <a:effectLst/>
                      </a:endParaRPr>
                    </a:p>
                    <a:p>
                      <a:pPr algn="ctr">
                        <a:lnSpc>
                          <a:spcPct val="100000"/>
                        </a:lnSpc>
                        <a:spcAft>
                          <a:spcPts val="0"/>
                        </a:spcAft>
                      </a:pPr>
                      <a:r>
                        <a:rPr lang="ja-JP" sz="1200" kern="100" spc="60" dirty="0">
                          <a:effectLst/>
                        </a:rPr>
                        <a:t>（○○）</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コスト</a:t>
                      </a:r>
                      <a:r>
                        <a:rPr lang="en-US" sz="1200" kern="100" spc="60" dirty="0">
                          <a:effectLst/>
                        </a:rPr>
                        <a:t>(/y)</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en-US" sz="1200" kern="100" spc="60" dirty="0">
                          <a:effectLst/>
                        </a:rPr>
                        <a:t>全体</a:t>
                      </a:r>
                      <a:endParaRPr lang="en-US" altLang="ja-JP" sz="1200" kern="100" spc="60" dirty="0">
                        <a:effectLst/>
                      </a:endParaRPr>
                    </a:p>
                    <a:p>
                      <a:pPr algn="ctr">
                        <a:lnSpc>
                          <a:spcPct val="100000"/>
                        </a:lnSpc>
                        <a:spcAft>
                          <a:spcPts val="0"/>
                        </a:spcAft>
                      </a:pPr>
                      <a:r>
                        <a:rPr lang="ja-JP" sz="1200" kern="100" spc="60" dirty="0">
                          <a:effectLst/>
                        </a:rPr>
                        <a:t>市場</a:t>
                      </a:r>
                      <a:endParaRPr lang="en-US" altLang="ja-JP" sz="1200" kern="100" spc="60" dirty="0">
                        <a:effectLst/>
                      </a:endParaRPr>
                    </a:p>
                    <a:p>
                      <a:pPr algn="ctr">
                        <a:lnSpc>
                          <a:spcPct val="100000"/>
                        </a:lnSpc>
                        <a:spcAft>
                          <a:spcPts val="0"/>
                        </a:spcAft>
                      </a:pPr>
                      <a:r>
                        <a:rPr lang="ja-JP" sz="1200" kern="100" spc="60" dirty="0">
                          <a:effectLst/>
                        </a:rPr>
                        <a:t>規模</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ja-JP" sz="1200" kern="100" spc="60" dirty="0">
                          <a:effectLst/>
                        </a:rPr>
                        <a:t>獲得</a:t>
                      </a:r>
                      <a:endParaRPr lang="en-US" altLang="ja-JP" sz="1200" kern="100" spc="60" dirty="0">
                        <a:effectLst/>
                      </a:endParaRPr>
                    </a:p>
                    <a:p>
                      <a:pPr algn="ctr">
                        <a:lnSpc>
                          <a:spcPct val="100000"/>
                        </a:lnSpc>
                        <a:spcAft>
                          <a:spcPts val="0"/>
                        </a:spcAft>
                      </a:pPr>
                      <a:r>
                        <a:rPr lang="ja-JP" altLang="ja-JP" sz="1200" kern="100" spc="60" dirty="0">
                          <a:effectLst/>
                        </a:rPr>
                        <a:t>市場</a:t>
                      </a:r>
                      <a:endParaRPr lang="en-US" altLang="ja-JP" sz="1200" kern="100" spc="60" dirty="0">
                        <a:effectLst/>
                      </a:endParaRPr>
                    </a:p>
                    <a:p>
                      <a:pPr algn="ctr">
                        <a:lnSpc>
                          <a:spcPct val="100000"/>
                        </a:lnSpc>
                        <a:spcAft>
                          <a:spcPts val="0"/>
                        </a:spcAft>
                      </a:pPr>
                      <a:r>
                        <a:rPr lang="ja-JP" altLang="ja-JP" sz="1200" kern="100" spc="60" dirty="0">
                          <a:effectLst/>
                        </a:rPr>
                        <a:t>規模</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en-US" sz="1200" kern="100" spc="60" dirty="0">
                          <a:effectLst/>
                        </a:rPr>
                        <a:t>市場</a:t>
                      </a:r>
                      <a:endParaRPr lang="en-US" altLang="ja-JP" sz="1200" kern="100" spc="60" dirty="0">
                        <a:effectLst/>
                      </a:endParaRPr>
                    </a:p>
                    <a:p>
                      <a:pPr algn="ctr">
                        <a:lnSpc>
                          <a:spcPct val="100000"/>
                        </a:lnSpc>
                        <a:spcAft>
                          <a:spcPts val="0"/>
                        </a:spcAft>
                      </a:pPr>
                      <a:r>
                        <a:rPr lang="ja-JP" sz="1200" kern="100" spc="60" dirty="0">
                          <a:effectLst/>
                        </a:rPr>
                        <a:t>シェア</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総合評価（</a:t>
                      </a:r>
                      <a:r>
                        <a:rPr lang="en-US" sz="1200" kern="100" spc="60" dirty="0">
                          <a:effectLst/>
                        </a:rPr>
                        <a:t>LD</a:t>
                      </a:r>
                      <a:r>
                        <a:rPr lang="ja-JP" sz="1200" kern="100" spc="60" dirty="0" err="1">
                          <a:effectLst/>
                        </a:rPr>
                        <a:t>、</a:t>
                      </a:r>
                      <a:r>
                        <a:rPr lang="en-US" sz="1200" kern="100" spc="60" dirty="0">
                          <a:effectLst/>
                        </a:rPr>
                        <a:t>DH</a:t>
                      </a:r>
                      <a:r>
                        <a:rPr lang="ja-JP" sz="1200" kern="100" spc="60" dirty="0" err="1">
                          <a:effectLst/>
                        </a:rPr>
                        <a:t>、</a:t>
                      </a:r>
                      <a:r>
                        <a:rPr lang="en-US" sz="1200" kern="100" spc="60" dirty="0">
                          <a:effectLst/>
                        </a:rPr>
                        <a:t>RA</a:t>
                      </a:r>
                      <a:r>
                        <a:rPr lang="ja-JP" sz="1200" kern="100" spc="60" dirty="0">
                          <a:effectLst/>
                        </a:rPr>
                        <a:t>）</a:t>
                      </a:r>
                      <a:r>
                        <a:rPr lang="en-US" altLang="ja-JP" sz="1200" kern="100" spc="60" dirty="0">
                          <a:solidFill>
                            <a:srgbClr val="0070C0"/>
                          </a:solidFill>
                          <a:effectLst/>
                        </a:rPr>
                        <a:t>※</a:t>
                      </a:r>
                      <a:endParaRPr lang="ja-JP" sz="1200" kern="100" dirty="0">
                        <a:solidFill>
                          <a:srgbClr val="0070C0"/>
                        </a:solidFill>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388651217"/>
                  </a:ext>
                </a:extLst>
              </a:tr>
              <a:tr h="377955">
                <a:tc rowSpan="4">
                  <a:txBody>
                    <a:bodyPr/>
                    <a:lstStyle/>
                    <a:p>
                      <a:pPr algn="ctr">
                        <a:lnSpc>
                          <a:spcPts val="1200"/>
                        </a:lnSpc>
                        <a:spcAft>
                          <a:spcPts val="0"/>
                        </a:spcAft>
                      </a:pPr>
                      <a:r>
                        <a:rPr lang="ja-JP" sz="1200" kern="100" spc="60" dirty="0">
                          <a:effectLst/>
                        </a:rPr>
                        <a:t>提案技術</a:t>
                      </a:r>
                      <a:endParaRPr lang="ja-JP" sz="1200" kern="100" dirty="0">
                        <a:effectLst/>
                      </a:endParaRPr>
                    </a:p>
                    <a:p>
                      <a:pPr algn="ctr">
                        <a:lnSpc>
                          <a:spcPts val="1200"/>
                        </a:lnSpc>
                        <a:spcAft>
                          <a:spcPts val="0"/>
                        </a:spcAft>
                      </a:pPr>
                      <a:r>
                        <a:rPr lang="ja-JP" sz="1200" kern="100" spc="60" dirty="0">
                          <a:effectLst/>
                        </a:rPr>
                        <a:t>（名称）</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1200" kern="100" spc="60" dirty="0">
                          <a:effectLst/>
                        </a:rPr>
                        <a:t>20**/*</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8602765"/>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a:t>
                      </a:r>
                      <a:r>
                        <a:rPr lang="en-US" sz="1200" kern="100" spc="60" dirty="0">
                          <a:effectLst/>
                        </a:rPr>
                        <a:t>(</a:t>
                      </a:r>
                      <a:r>
                        <a:rPr lang="ja-JP" sz="1200" kern="100" spc="60" dirty="0">
                          <a:effectLst/>
                        </a:rPr>
                        <a:t>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1063112"/>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a:t>
                      </a:r>
                      <a:r>
                        <a:rPr lang="en-US" sz="1200" kern="100" spc="60" dirty="0">
                          <a:effectLst/>
                        </a:rPr>
                        <a:t>(</a:t>
                      </a:r>
                      <a:r>
                        <a:rPr lang="ja-JP" sz="1200" kern="100" spc="60" dirty="0">
                          <a:effectLst/>
                        </a:rPr>
                        <a:t>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71889480"/>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08912868"/>
                  </a:ext>
                </a:extLst>
              </a:tr>
              <a:tr h="377955">
                <a:tc rowSpan="4">
                  <a:txBody>
                    <a:bodyPr/>
                    <a:lstStyle/>
                    <a:p>
                      <a:pPr algn="ctr">
                        <a:lnSpc>
                          <a:spcPts val="1200"/>
                        </a:lnSpc>
                        <a:spcAft>
                          <a:spcPts val="0"/>
                        </a:spcAft>
                      </a:pPr>
                      <a:r>
                        <a:rPr lang="en-US" sz="1200" kern="100" spc="60" dirty="0">
                          <a:effectLst/>
                        </a:rPr>
                        <a:t>A</a:t>
                      </a:r>
                      <a:r>
                        <a:rPr lang="ja-JP" sz="1200" kern="100" spc="60" dirty="0">
                          <a:effectLst/>
                        </a:rPr>
                        <a:t>社</a:t>
                      </a:r>
                      <a:endParaRPr lang="en-US" altLang="ja-JP" sz="1200" kern="100" spc="60" dirty="0">
                        <a:effectLst/>
                      </a:endParaRPr>
                    </a:p>
                    <a:p>
                      <a:pPr algn="ctr">
                        <a:lnSpc>
                          <a:spcPts val="1200"/>
                        </a:lnSpc>
                        <a:spcAft>
                          <a:spcPts val="0"/>
                        </a:spcAft>
                      </a:pPr>
                      <a:r>
                        <a:rPr lang="ja-JP" altLang="en-US" sz="1200" kern="100" spc="60" dirty="0">
                          <a:effectLst/>
                        </a:rPr>
                        <a:t>〇〇技術</a:t>
                      </a:r>
                      <a:endParaRPr lang="en-US" altLang="ja-JP" sz="1200" kern="100" spc="60" dirty="0">
                        <a:effectLst/>
                      </a:endParaRPr>
                    </a:p>
                    <a:p>
                      <a:pPr algn="ctr">
                        <a:lnSpc>
                          <a:spcPts val="1200"/>
                        </a:lnSpc>
                        <a:spcAft>
                          <a:spcPts val="0"/>
                        </a:spcAft>
                      </a:pPr>
                      <a:r>
                        <a:rPr lang="ja-JP" sz="1200" kern="100" spc="60" dirty="0">
                          <a:effectLst/>
                        </a:rPr>
                        <a:t>（競合技術の</a:t>
                      </a:r>
                      <a:endParaRPr lang="en-US" altLang="ja-JP" sz="1200" kern="100" spc="60" dirty="0">
                        <a:effectLst/>
                      </a:endParaRPr>
                    </a:p>
                    <a:p>
                      <a:pPr algn="ctr">
                        <a:lnSpc>
                          <a:spcPts val="1200"/>
                        </a:lnSpc>
                        <a:spcAft>
                          <a:spcPts val="0"/>
                        </a:spcAft>
                      </a:pPr>
                      <a:r>
                        <a:rPr lang="ja-JP" sz="1200" kern="100" spc="60" dirty="0">
                          <a:effectLst/>
                        </a:rPr>
                        <a:t>名称）</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1200" kern="100" spc="60" dirty="0">
                          <a:effectLst/>
                        </a:rPr>
                        <a:t>20**/*</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5833917"/>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6610075"/>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6133152"/>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3915625"/>
                  </a:ext>
                </a:extLst>
              </a:tr>
              <a:tr h="377955">
                <a:tc rowSpan="4">
                  <a:txBody>
                    <a:bodyPr/>
                    <a:lstStyle/>
                    <a:p>
                      <a:pPr algn="ctr">
                        <a:lnSpc>
                          <a:spcPts val="1200"/>
                        </a:lnSpc>
                        <a:spcAft>
                          <a:spcPts val="0"/>
                        </a:spcAft>
                      </a:pPr>
                      <a:r>
                        <a:rPr lang="en-US" altLang="ja-JP" sz="1200" kern="100" spc="60" dirty="0">
                          <a:effectLst/>
                        </a:rPr>
                        <a:t>B</a:t>
                      </a:r>
                      <a:r>
                        <a:rPr lang="ja-JP" sz="1200" kern="100" spc="60" dirty="0">
                          <a:effectLst/>
                        </a:rPr>
                        <a:t>社</a:t>
                      </a:r>
                      <a:endParaRPr lang="en-US" altLang="ja-JP" sz="1200" kern="100" spc="60" dirty="0">
                        <a:effectLst/>
                      </a:endParaRPr>
                    </a:p>
                    <a:p>
                      <a:pPr algn="ctr">
                        <a:lnSpc>
                          <a:spcPts val="1200"/>
                        </a:lnSpc>
                        <a:spcAft>
                          <a:spcPts val="0"/>
                        </a:spcAft>
                      </a:pPr>
                      <a:r>
                        <a:rPr lang="ja-JP" altLang="en-US" sz="1200" kern="100" spc="60" dirty="0">
                          <a:effectLst/>
                        </a:rPr>
                        <a:t>〇〇技術</a:t>
                      </a:r>
                      <a:endParaRPr lang="en-US" altLang="ja-JP" sz="1200" kern="100" spc="60" dirty="0">
                        <a:effectLst/>
                      </a:endParaRPr>
                    </a:p>
                    <a:p>
                      <a:pPr algn="ctr">
                        <a:lnSpc>
                          <a:spcPts val="1200"/>
                        </a:lnSpc>
                        <a:spcAft>
                          <a:spcPts val="0"/>
                        </a:spcAft>
                      </a:pPr>
                      <a:r>
                        <a:rPr lang="ja-JP" sz="1200" kern="100" spc="60" dirty="0">
                          <a:effectLst/>
                        </a:rPr>
                        <a:t>（既存技術）</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1200" kern="100" spc="60" dirty="0">
                          <a:effectLst/>
                        </a:rPr>
                        <a:t>20**/*</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0003859"/>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13269900"/>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1989255"/>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7610761"/>
                  </a:ext>
                </a:extLst>
              </a:tr>
            </a:tbl>
          </a:graphicData>
        </a:graphic>
      </p:graphicFrame>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8</a:t>
            </a:fld>
            <a:endParaRPr kumimoji="1" lang="ja-JP" altLang="en-US"/>
          </a:p>
        </p:txBody>
      </p:sp>
      <p:sp>
        <p:nvSpPr>
          <p:cNvPr id="8" name="タイトル 1">
            <a:extLst>
              <a:ext uri="{FF2B5EF4-FFF2-40B4-BE49-F238E27FC236}">
                <a16:creationId xmlns:a16="http://schemas.microsoft.com/office/drawing/2014/main" id="{67F73B03-1430-87DD-5DC0-AABEEADFD3A6}"/>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kumimoji="1" lang="ja-JP" altLang="en-US" sz="2800" dirty="0">
                <a:latin typeface="+mn-ea"/>
              </a:rPr>
              <a:t>６．技術のベンチマーク</a:t>
            </a:r>
            <a:endParaRPr lang="ja-JP" altLang="en-US" sz="2800" dirty="0">
              <a:latin typeface="+mn-ea"/>
            </a:endParaRPr>
          </a:p>
        </p:txBody>
      </p:sp>
      <p:sp>
        <p:nvSpPr>
          <p:cNvPr id="2" name="テキスト ボックス 1">
            <a:extLst>
              <a:ext uri="{FF2B5EF4-FFF2-40B4-BE49-F238E27FC236}">
                <a16:creationId xmlns:a16="http://schemas.microsoft.com/office/drawing/2014/main" id="{7D5FCC2D-DFD9-8C49-E26D-6EF7224F8B21}"/>
              </a:ext>
            </a:extLst>
          </p:cNvPr>
          <p:cNvSpPr txBox="1"/>
          <p:nvPr/>
        </p:nvSpPr>
        <p:spPr>
          <a:xfrm>
            <a:off x="4382717" y="54626"/>
            <a:ext cx="4621038"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kumimoji="1" lang="ja-JP" altLang="en-US" sz="1200" i="1" dirty="0">
                <a:solidFill>
                  <a:schemeClr val="bg1"/>
                </a:solidFill>
                <a:latin typeface="+mn-ea"/>
              </a:rPr>
              <a:t>・本研究開発の目標が国内外の既存技術の性能や競争相手の性能と比較して優位であることを客観性のある数値で説明する等により、上記目標の妥当性を明示ください。</a:t>
            </a:r>
          </a:p>
          <a:p>
            <a:r>
              <a:rPr kumimoji="1" lang="ja-JP" altLang="en-US" sz="1200" i="1" dirty="0">
                <a:solidFill>
                  <a:schemeClr val="bg1"/>
                </a:solidFill>
                <a:latin typeface="+mn-ea"/>
              </a:rPr>
              <a:t>・一例として以下の表を載せておりますが、別の図や表を活用してベンチマークを表現頂いても結構です。</a:t>
            </a:r>
          </a:p>
        </p:txBody>
      </p:sp>
    </p:spTree>
    <p:extLst>
      <p:ext uri="{BB962C8B-B14F-4D97-AF65-F5344CB8AC3E}">
        <p14:creationId xmlns:p14="http://schemas.microsoft.com/office/powerpoint/2010/main" val="4055479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1" name="テキスト ボックス 10"/>
          <p:cNvSpPr txBox="1"/>
          <p:nvPr/>
        </p:nvSpPr>
        <p:spPr>
          <a:xfrm>
            <a:off x="4182329" y="1052736"/>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・別添１：提案書＞（別紙）事業化計画書のうち、１．項について要約して簡潔に記載ください。</a:t>
            </a:r>
            <a:endParaRPr lang="en-US" altLang="ja-JP" sz="1200" i="1" dirty="0">
              <a:solidFill>
                <a:prstClr val="white"/>
              </a:solidFill>
              <a:latin typeface="+mn-ea"/>
            </a:endParaRPr>
          </a:p>
        </p:txBody>
      </p:sp>
      <p:sp>
        <p:nvSpPr>
          <p:cNvPr id="14" name="正方形/長方形 252"/>
          <p:cNvSpPr>
            <a:spLocks noChangeArrowheads="1"/>
          </p:cNvSpPr>
          <p:nvPr/>
        </p:nvSpPr>
        <p:spPr bwMode="auto">
          <a:xfrm>
            <a:off x="218963" y="1205992"/>
            <a:ext cx="8318318" cy="1061829"/>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0070C0"/>
                </a:solidFill>
                <a:latin typeface="+mn-ea"/>
              </a:rPr>
              <a:t>（１</a:t>
            </a:r>
            <a:r>
              <a:rPr lang="en-US" altLang="ja-JP" sz="1200" dirty="0">
                <a:solidFill>
                  <a:srgbClr val="0070C0"/>
                </a:solidFill>
                <a:latin typeface="+mn-ea"/>
              </a:rPr>
              <a:t>) </a:t>
            </a:r>
            <a:r>
              <a:rPr lang="ja-JP" altLang="en-US" sz="1200" dirty="0">
                <a:solidFill>
                  <a:srgbClr val="0070C0"/>
                </a:solidFill>
                <a:latin typeface="+mn-ea"/>
              </a:rPr>
              <a:t>研究開発を行う製品・サービス等の概要</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内容</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製作・実施等の制約</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zh-TW" altLang="en-US" sz="1200" dirty="0">
                <a:solidFill>
                  <a:srgbClr val="0070C0"/>
                </a:solidFill>
                <a:latin typeface="ＭＳ ゴシック" panose="020B0609070205080204" pitchFamily="49" charset="-128"/>
                <a:ea typeface="ＭＳ ゴシック" panose="020B0609070205080204" pitchFamily="49" charset="-128"/>
              </a:rPr>
              <a:t>用途（販売予定先）</a:t>
            </a:r>
            <a:endParaRPr lang="en-US" altLang="ja-JP" sz="1200" dirty="0">
              <a:solidFill>
                <a:srgbClr val="0070C0"/>
              </a:solidFill>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9</a:t>
            </a:fld>
            <a:endParaRPr kumimoji="1" lang="ja-JP" altLang="en-US"/>
          </a:p>
        </p:txBody>
      </p:sp>
      <p:sp>
        <p:nvSpPr>
          <p:cNvPr id="2" name="タイトル 1">
            <a:extLst>
              <a:ext uri="{FF2B5EF4-FFF2-40B4-BE49-F238E27FC236}">
                <a16:creationId xmlns:a16="http://schemas.microsoft.com/office/drawing/2014/main" id="{5C5F080C-660A-FB77-7D1F-01E2DC26FF11}"/>
              </a:ext>
            </a:extLst>
          </p:cNvPr>
          <p:cNvSpPr txBox="1">
            <a:spLocks/>
          </p:cNvSpPr>
          <p:nvPr/>
        </p:nvSpPr>
        <p:spPr>
          <a:xfrm>
            <a:off x="107504" y="59138"/>
            <a:ext cx="655272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７．研究開発成果の実用化・事業化（１）</a:t>
            </a:r>
          </a:p>
        </p:txBody>
      </p:sp>
      <p:sp>
        <p:nvSpPr>
          <p:cNvPr id="4" name="正方形/長方形 252">
            <a:extLst>
              <a:ext uri="{FF2B5EF4-FFF2-40B4-BE49-F238E27FC236}">
                <a16:creationId xmlns:a16="http://schemas.microsoft.com/office/drawing/2014/main" id="{D6285D6B-54A9-C524-A62C-B9390227A9B3}"/>
              </a:ext>
            </a:extLst>
          </p:cNvPr>
          <p:cNvSpPr>
            <a:spLocks noChangeArrowheads="1"/>
          </p:cNvSpPr>
          <p:nvPr/>
        </p:nvSpPr>
        <p:spPr bwMode="auto">
          <a:xfrm>
            <a:off x="218963" y="3933056"/>
            <a:ext cx="8318318" cy="1323439"/>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0070C0"/>
                </a:solidFill>
                <a:latin typeface="+mn-ea"/>
              </a:rPr>
              <a:t>（２</a:t>
            </a:r>
            <a:r>
              <a:rPr lang="en-US" altLang="ja-JP" sz="1200" dirty="0">
                <a:solidFill>
                  <a:srgbClr val="0070C0"/>
                </a:solidFill>
                <a:latin typeface="+mn-ea"/>
              </a:rPr>
              <a:t>) </a:t>
            </a:r>
            <a:r>
              <a:rPr lang="ja-JP" altLang="en-US" sz="1200" dirty="0">
                <a:solidFill>
                  <a:srgbClr val="0070C0"/>
                </a:solidFill>
                <a:latin typeface="+mn-ea"/>
              </a:rPr>
              <a:t>研究開発への取組</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研究開発を考えるに至った経緯（動機）</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事業として成功すると考えた理由</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事業化のスケジュール</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オープン＆クローズ戦略等</a:t>
            </a:r>
            <a:endParaRPr lang="en-US" altLang="ja-JP" sz="1200" dirty="0">
              <a:solidFill>
                <a:srgbClr val="0070C0"/>
              </a:solidFill>
              <a:latin typeface="+mn-ea"/>
            </a:endParaRPr>
          </a:p>
        </p:txBody>
      </p:sp>
      <p:sp>
        <p:nvSpPr>
          <p:cNvPr id="5" name="テキスト ボックス 4">
            <a:extLst>
              <a:ext uri="{FF2B5EF4-FFF2-40B4-BE49-F238E27FC236}">
                <a16:creationId xmlns:a16="http://schemas.microsoft.com/office/drawing/2014/main" id="{1E28CB90-3234-F904-78D4-84FB8F885A1F}"/>
              </a:ext>
            </a:extLst>
          </p:cNvPr>
          <p:cNvSpPr txBox="1"/>
          <p:nvPr/>
        </p:nvSpPr>
        <p:spPr>
          <a:xfrm>
            <a:off x="4182329" y="3861048"/>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・別添１：提案書＞（別紙）事業化計画書のうち、２．項、３．項について要約して簡潔に記載ください。</a:t>
            </a:r>
            <a:endParaRPr lang="en-US" altLang="ja-JP" sz="1200" i="1" dirty="0">
              <a:solidFill>
                <a:prstClr val="white"/>
              </a:solidFill>
              <a:latin typeface="+mn-ea"/>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2961</Words>
  <PresentationFormat>画面に合わせる (4:3)</PresentationFormat>
  <Paragraphs>358</Paragraphs>
  <Slides>14</Slides>
  <Notes>4</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14</vt:i4>
      </vt:variant>
    </vt:vector>
  </HeadingPairs>
  <TitlesOfParts>
    <vt:vector size="23" baseType="lpstr">
      <vt:lpstr>Meiryo UI</vt:lpstr>
      <vt:lpstr>ＭＳ Ｐゴシック</vt:lpstr>
      <vt:lpstr>ＭＳ ゴシック</vt:lpstr>
      <vt:lpstr>ＭＳ 明朝</vt:lpstr>
      <vt:lpstr>TmsRmn</vt:lpstr>
      <vt:lpstr>Arial</vt:lpstr>
      <vt:lpstr>Calibri</vt:lpstr>
      <vt:lpstr>Office ​​テーマ</vt:lpstr>
      <vt:lpstr>1_Office ​​テーマ</vt:lpstr>
      <vt:lpstr>PowerPoint プレゼンテーション</vt:lpstr>
      <vt:lpstr>１．提案の概要（１）</vt:lpstr>
      <vt:lpstr>１．提案の概要（２）</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（機関名：〇〇〇〇）</vt:lpstr>
      <vt:lpstr>研究開発テーマ名</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