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64" r:id="rId2"/>
    <p:sldId id="270" r:id="rId3"/>
  </p:sldIdLst>
  <p:sldSz cx="9906000" cy="6858000" type="A4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A6A6A6"/>
    <a:srgbClr val="C8C8C8"/>
    <a:srgbClr val="666666"/>
    <a:srgbClr val="577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D5AB4-FE6D-48FE-AC61-662146E42A7E}" v="15" dt="2026-01-20T03:15:36.039"/>
    <p1510:client id="{82EBFFD4-0722-46B7-9B1F-263E70126352}" v="6" dt="2026-01-20T05:18:31.422"/>
    <p1510:client id="{DEA0C0A3-09E6-4AD8-8796-3E3DD9FC0216}" v="6" dt="2026-01-20T06:24:22.2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6101" autoAdjust="0"/>
  </p:normalViewPr>
  <p:slideViewPr>
    <p:cSldViewPr snapToGrid="0">
      <p:cViewPr varScale="1">
        <p:scale>
          <a:sx n="74" d="100"/>
          <a:sy n="74" d="100"/>
        </p:scale>
        <p:origin x="54" y="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tags/tag1.xml" Type="http://schemas.openxmlformats.org/officeDocument/2006/relationships/tags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revisionInfo.xml" Type="http://schemas.microsoft.com/office/2015/10/relationships/revisionInfo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73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67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69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19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2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24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564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296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84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118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955854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8FCF13-876B-4FB7-BB74-9A46E1486BDC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279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168C6-20DE-028A-6168-50BC3F13B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タイトル 1">
            <a:extLst>
              <a:ext uri="{FF2B5EF4-FFF2-40B4-BE49-F238E27FC236}">
                <a16:creationId xmlns:a16="http://schemas.microsoft.com/office/drawing/2014/main" id="{A9D087D3-7330-74FF-A1BF-207A3999958F}"/>
              </a:ext>
            </a:extLst>
          </p:cNvPr>
          <p:cNvSpPr txBox="1">
            <a:spLocks/>
          </p:cNvSpPr>
          <p:nvPr/>
        </p:nvSpPr>
        <p:spPr>
          <a:xfrm>
            <a:off x="381001" y="188444"/>
            <a:ext cx="9144000" cy="50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 anchor="ctr">
            <a:noAutofit/>
          </a:bodyPr>
          <a:lstStyle>
            <a:lvl1pPr algn="ctr" defTabSz="914395" rtl="0" eaLnBrk="1" latinLnBrk="0" hangingPunct="1"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lvl="0">
              <a:defRPr/>
            </a:pPr>
            <a:r>
              <a:rPr lang="ja-JP" altLang="en-US" sz="2000" dirty="0"/>
              <a:t>製造業データ等の </a:t>
            </a:r>
            <a:r>
              <a:rPr lang="en-US" altLang="ja-JP" sz="2000" dirty="0"/>
              <a:t>AI-Ready </a:t>
            </a:r>
            <a:r>
              <a:rPr lang="ja-JP" altLang="en-US" sz="2000" dirty="0"/>
              <a:t>化に関する研究開発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</a:endParaRPr>
          </a:p>
        </p:txBody>
      </p: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E60AFF29-D6F3-8A3C-9F70-30A88767126C}"/>
              </a:ext>
            </a:extLst>
          </p:cNvPr>
          <p:cNvCxnSpPr/>
          <p:nvPr/>
        </p:nvCxnSpPr>
        <p:spPr>
          <a:xfrm>
            <a:off x="381001" y="703680"/>
            <a:ext cx="9144000" cy="1"/>
          </a:xfrm>
          <a:prstGeom prst="line">
            <a:avLst/>
          </a:prstGeom>
          <a:noFill/>
          <a:ln w="15875" cap="flat" cmpd="sng" algn="ctr">
            <a:solidFill>
              <a:srgbClr val="9BBB59">
                <a:lumMod val="50000"/>
              </a:srgbClr>
            </a:solidFill>
            <a:prstDash val="solid"/>
          </a:ln>
          <a:effectLst/>
        </p:spPr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CCFDE0C8-36FF-C46D-E502-B46058448A68}"/>
              </a:ext>
            </a:extLst>
          </p:cNvPr>
          <p:cNvSpPr txBox="1"/>
          <p:nvPr/>
        </p:nvSpPr>
        <p:spPr>
          <a:xfrm>
            <a:off x="573882" y="862557"/>
            <a:ext cx="1135856" cy="307777"/>
          </a:xfrm>
          <a:prstGeom prst="rect">
            <a:avLst/>
          </a:prstGeom>
          <a:solidFill>
            <a:srgbClr val="9BBB59"/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実施者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9FE9B81C-DE53-E348-AE5E-D6557EBC61ED}"/>
              </a:ext>
            </a:extLst>
          </p:cNvPr>
          <p:cNvSpPr txBox="1"/>
          <p:nvPr/>
        </p:nvSpPr>
        <p:spPr>
          <a:xfrm>
            <a:off x="1709738" y="862557"/>
            <a:ext cx="7586664" cy="307777"/>
          </a:xfrm>
          <a:prstGeom prst="rect">
            <a:avLst/>
          </a:prstGeom>
          <a:noFill/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defTabSz="914400">
              <a:defRPr/>
            </a:pPr>
            <a:r>
              <a:rPr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（ここにご記入ください）</a:t>
            </a:r>
            <a:endParaRPr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53C8B7F-39BB-D48E-FB43-4AA4C208BC8D}"/>
              </a:ext>
            </a:extLst>
          </p:cNvPr>
          <p:cNvSpPr txBox="1"/>
          <p:nvPr/>
        </p:nvSpPr>
        <p:spPr>
          <a:xfrm>
            <a:off x="573882" y="1171105"/>
            <a:ext cx="1135856" cy="1630038"/>
          </a:xfrm>
          <a:prstGeom prst="rect">
            <a:avLst/>
          </a:prstGeom>
          <a:solidFill>
            <a:srgbClr val="9BBB59"/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概要</a:t>
            </a: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27048309-2284-7012-31D4-5CD15E737A21}"/>
              </a:ext>
            </a:extLst>
          </p:cNvPr>
          <p:cNvSpPr txBox="1"/>
          <p:nvPr/>
        </p:nvSpPr>
        <p:spPr>
          <a:xfrm>
            <a:off x="1708751" y="1171106"/>
            <a:ext cx="7586664" cy="1630037"/>
          </a:xfrm>
          <a:prstGeom prst="rect">
            <a:avLst/>
          </a:prstGeom>
          <a:noFill/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lvl="0" defTabSz="914395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（ここにご記入ください）</a:t>
            </a:r>
            <a:endParaRPr kumimoji="0" lang="en-US" altLang="ja-JP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37EF6E58-DF09-22B3-224F-DFA53D302E6F}"/>
              </a:ext>
            </a:extLst>
          </p:cNvPr>
          <p:cNvSpPr/>
          <p:nvPr/>
        </p:nvSpPr>
        <p:spPr bwMode="auto">
          <a:xfrm>
            <a:off x="6689094" y="3269079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手法や実証成果の公表物・公表形式等について、概要をご記入ください</a:t>
            </a:r>
            <a:endParaRPr lang="ja-JP" altLang="en-US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grpSp>
        <p:nvGrpSpPr>
          <p:cNvPr id="62" name="Group 16">
            <a:extLst>
              <a:ext uri="{FF2B5EF4-FFF2-40B4-BE49-F238E27FC236}">
                <a16:creationId xmlns:a16="http://schemas.microsoft.com/office/drawing/2014/main" id="{D346A4A8-CAF6-5D88-1755-DC1BC3D816CD}"/>
              </a:ext>
            </a:extLst>
          </p:cNvPr>
          <p:cNvGrpSpPr/>
          <p:nvPr/>
        </p:nvGrpSpPr>
        <p:grpSpPr>
          <a:xfrm>
            <a:off x="3883976" y="2914955"/>
            <a:ext cx="2606319" cy="231844"/>
            <a:chOff x="573881" y="2914955"/>
            <a:chExt cx="3179207" cy="231844"/>
          </a:xfrm>
        </p:grpSpPr>
        <p:sp>
          <p:nvSpPr>
            <p:cNvPr id="63" name="ee4pHeader2">
              <a:extLst>
                <a:ext uri="{FF2B5EF4-FFF2-40B4-BE49-F238E27FC236}">
                  <a16:creationId xmlns:a16="http://schemas.microsoft.com/office/drawing/2014/main" id="{815323C1-B933-EF5E-8ACD-5926CDCBE7F0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AI-Ready</a:t>
              </a: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化手法</a:t>
              </a:r>
            </a:p>
          </p:txBody>
        </p:sp>
        <p:cxnSp>
          <p:nvCxnSpPr>
            <p:cNvPr id="64" name="Straight Connector 9">
              <a:extLst>
                <a:ext uri="{FF2B5EF4-FFF2-40B4-BE49-F238E27FC236}">
                  <a16:creationId xmlns:a16="http://schemas.microsoft.com/office/drawing/2014/main" id="{C51B7095-42BF-8760-CD61-5DF2574F80D0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E738013-9F80-EA5E-73A0-170251AF9A76}"/>
              </a:ext>
            </a:extLst>
          </p:cNvPr>
          <p:cNvGrpSpPr/>
          <p:nvPr/>
        </p:nvGrpSpPr>
        <p:grpSpPr>
          <a:xfrm>
            <a:off x="6689096" y="2914955"/>
            <a:ext cx="2606320" cy="231844"/>
            <a:chOff x="6689096" y="2914955"/>
            <a:chExt cx="2606320" cy="231844"/>
          </a:xfrm>
        </p:grpSpPr>
        <p:sp>
          <p:nvSpPr>
            <p:cNvPr id="71" name="ee4pHeader2">
              <a:extLst>
                <a:ext uri="{FF2B5EF4-FFF2-40B4-BE49-F238E27FC236}">
                  <a16:creationId xmlns:a16="http://schemas.microsoft.com/office/drawing/2014/main" id="{D63AE320-378C-54BB-8020-D98D1BC16EBD}"/>
                </a:ext>
              </a:extLst>
            </p:cNvPr>
            <p:cNvSpPr txBox="1"/>
            <p:nvPr/>
          </p:nvSpPr>
          <p:spPr>
            <a:xfrm>
              <a:off x="6689097" y="2914955"/>
              <a:ext cx="2606319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手法の展開方針</a:t>
              </a:r>
            </a:p>
          </p:txBody>
        </p:sp>
        <p:cxnSp>
          <p:nvCxnSpPr>
            <p:cNvPr id="72" name="Straight Connector 9">
              <a:extLst>
                <a:ext uri="{FF2B5EF4-FFF2-40B4-BE49-F238E27FC236}">
                  <a16:creationId xmlns:a16="http://schemas.microsoft.com/office/drawing/2014/main" id="{A547EB50-4C64-5245-3270-1866A515F571}"/>
                </a:ext>
              </a:extLst>
            </p:cNvPr>
            <p:cNvCxnSpPr/>
            <p:nvPr/>
          </p:nvCxnSpPr>
          <p:spPr>
            <a:xfrm flipV="1">
              <a:off x="6689096" y="3146799"/>
              <a:ext cx="2606319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3" name="Group 51">
            <a:extLst>
              <a:ext uri="{FF2B5EF4-FFF2-40B4-BE49-F238E27FC236}">
                <a16:creationId xmlns:a16="http://schemas.microsoft.com/office/drawing/2014/main" id="{2294B3DF-CD7D-50D2-3D6D-355954A5582D}"/>
              </a:ext>
            </a:extLst>
          </p:cNvPr>
          <p:cNvGrpSpPr/>
          <p:nvPr/>
        </p:nvGrpSpPr>
        <p:grpSpPr>
          <a:xfrm>
            <a:off x="3379003" y="3269079"/>
            <a:ext cx="306171" cy="2915873"/>
            <a:chOff x="3114633" y="3269078"/>
            <a:chExt cx="306171" cy="2915873"/>
          </a:xfrm>
        </p:grpSpPr>
        <p:cxnSp>
          <p:nvCxnSpPr>
            <p:cNvPr id="74" name="Straight Connector 24">
              <a:extLst>
                <a:ext uri="{FF2B5EF4-FFF2-40B4-BE49-F238E27FC236}">
                  <a16:creationId xmlns:a16="http://schemas.microsoft.com/office/drawing/2014/main" id="{A95585AE-20DF-8491-0292-9F4E5453742F}"/>
                </a:ext>
              </a:extLst>
            </p:cNvPr>
            <p:cNvCxnSpPr/>
            <p:nvPr/>
          </p:nvCxnSpPr>
          <p:spPr>
            <a:xfrm>
              <a:off x="3267719" y="3269078"/>
              <a:ext cx="0" cy="2915873"/>
            </a:xfrm>
            <a:prstGeom prst="line">
              <a:avLst/>
            </a:prstGeom>
            <a:noFill/>
            <a:ln w="9525" cap="rnd" cmpd="sng" algn="ctr">
              <a:solidFill>
                <a:srgbClr val="9A9A9A"/>
              </a:solidFill>
              <a:prstDash val="solid"/>
            </a:ln>
            <a:effectLst/>
          </p:spPr>
        </p:cxnSp>
        <p:grpSp>
          <p:nvGrpSpPr>
            <p:cNvPr id="75" name="Group 25">
              <a:extLst>
                <a:ext uri="{FF2B5EF4-FFF2-40B4-BE49-F238E27FC236}">
                  <a16:creationId xmlns:a16="http://schemas.microsoft.com/office/drawing/2014/main" id="{7E1E6003-3301-0669-AAC5-07243B90B131}"/>
                </a:ext>
              </a:extLst>
            </p:cNvPr>
            <p:cNvGrpSpPr/>
            <p:nvPr/>
          </p:nvGrpSpPr>
          <p:grpSpPr>
            <a:xfrm>
              <a:off x="3114633" y="4573560"/>
              <a:ext cx="306171" cy="306910"/>
              <a:chOff x="5937564" y="3833745"/>
              <a:chExt cx="306171" cy="306910"/>
            </a:xfrm>
          </p:grpSpPr>
          <p:sp>
            <p:nvSpPr>
              <p:cNvPr id="76" name="Freeform 94">
                <a:extLst>
                  <a:ext uri="{FF2B5EF4-FFF2-40B4-BE49-F238E27FC236}">
                    <a16:creationId xmlns:a16="http://schemas.microsoft.com/office/drawing/2014/main" id="{C8F89C96-A9CA-A3E3-86D8-207AA851BC5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37564" y="3833745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solidFill>
                <a:srgbClr val="9BBB59">
                  <a:lumMod val="50000"/>
                </a:srgbClr>
              </a:solidFill>
              <a:ln>
                <a:solidFill>
                  <a:srgbClr val="9BBB59">
                    <a:lumMod val="50000"/>
                  </a:srgbClr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メイリオ"/>
                  <a:ea typeface="メイリオ"/>
                </a:endParaRPr>
              </a:p>
            </p:txBody>
          </p:sp>
          <p:sp>
            <p:nvSpPr>
              <p:cNvPr id="77" name="Freeform 95">
                <a:extLst>
                  <a:ext uri="{FF2B5EF4-FFF2-40B4-BE49-F238E27FC236}">
                    <a16:creationId xmlns:a16="http://schemas.microsoft.com/office/drawing/2014/main" id="{064AD9B1-F818-63AD-1CDB-184621B3857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053995" y="3876005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メイリオ"/>
                  <a:ea typeface="メイリオ"/>
                </a:endParaRPr>
              </a:p>
            </p:txBody>
          </p:sp>
        </p:grpSp>
      </p:grp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3772FFB6-81A3-1AF5-7182-6D89FE296893}"/>
              </a:ext>
            </a:extLst>
          </p:cNvPr>
          <p:cNvSpPr/>
          <p:nvPr/>
        </p:nvSpPr>
        <p:spPr bwMode="auto">
          <a:xfrm>
            <a:off x="573882" y="3269079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※AI-Ready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化に関する現状の課題や、既存の手法の制約等について、概要をご記入ください</a:t>
            </a:r>
            <a:endParaRPr lang="en-US" altLang="ja-JP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sp>
        <p:nvSpPr>
          <p:cNvPr id="82" name="テキスト ボックス 35">
            <a:extLst>
              <a:ext uri="{FF2B5EF4-FFF2-40B4-BE49-F238E27FC236}">
                <a16:creationId xmlns:a16="http://schemas.microsoft.com/office/drawing/2014/main" id="{87B8E678-DB52-2D29-C715-275620AED0F5}"/>
              </a:ext>
            </a:extLst>
          </p:cNvPr>
          <p:cNvSpPr txBox="1"/>
          <p:nvPr/>
        </p:nvSpPr>
        <p:spPr>
          <a:xfrm>
            <a:off x="144480" y="21710"/>
            <a:ext cx="44246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ja-JP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ポスト５Ｇ情報通信システム基盤強化研究開発事業／</a:t>
            </a:r>
            <a:r>
              <a:rPr lang="ja-JP" altLang="en-US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ポスト５Ｇ情報通信システムの開発</a:t>
            </a:r>
          </a:p>
        </p:txBody>
      </p:sp>
      <p:sp>
        <p:nvSpPr>
          <p:cNvPr id="92" name="正方形/長方形 15">
            <a:extLst>
              <a:ext uri="{FF2B5EF4-FFF2-40B4-BE49-F238E27FC236}">
                <a16:creationId xmlns:a16="http://schemas.microsoft.com/office/drawing/2014/main" id="{B570AF37-C34A-2380-D1A1-193CB90D9A23}"/>
              </a:ext>
            </a:extLst>
          </p:cNvPr>
          <p:cNvSpPr/>
          <p:nvPr/>
        </p:nvSpPr>
        <p:spPr bwMode="auto">
          <a:xfrm>
            <a:off x="3883976" y="3269079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+mj-lt"/>
              <a:buAutoNum type="arabicPeriod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どのような手法の開発・確立を目指すか、概要をご記入ください</a:t>
            </a:r>
            <a:endParaRPr lang="ja-JP" altLang="en-US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grpSp>
        <p:nvGrpSpPr>
          <p:cNvPr id="93" name="Group 17">
            <a:extLst>
              <a:ext uri="{FF2B5EF4-FFF2-40B4-BE49-F238E27FC236}">
                <a16:creationId xmlns:a16="http://schemas.microsoft.com/office/drawing/2014/main" id="{D81646C3-A710-5EE0-424D-938FA46B0A38}"/>
              </a:ext>
            </a:extLst>
          </p:cNvPr>
          <p:cNvGrpSpPr/>
          <p:nvPr/>
        </p:nvGrpSpPr>
        <p:grpSpPr>
          <a:xfrm>
            <a:off x="573882" y="2914955"/>
            <a:ext cx="2606319" cy="231844"/>
            <a:chOff x="573881" y="2914955"/>
            <a:chExt cx="3179207" cy="231844"/>
          </a:xfrm>
        </p:grpSpPr>
        <p:sp>
          <p:nvSpPr>
            <p:cNvPr id="94" name="ee4pHeader2">
              <a:extLst>
                <a:ext uri="{FF2B5EF4-FFF2-40B4-BE49-F238E27FC236}">
                  <a16:creationId xmlns:a16="http://schemas.microsoft.com/office/drawing/2014/main" id="{4876B587-5C1C-FF72-CC76-3245D6CB0709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製造業等での現状の課題</a:t>
              </a:r>
            </a:p>
          </p:txBody>
        </p:sp>
        <p:cxnSp>
          <p:nvCxnSpPr>
            <p:cNvPr id="95" name="Straight Connector 9">
              <a:extLst>
                <a:ext uri="{FF2B5EF4-FFF2-40B4-BE49-F238E27FC236}">
                  <a16:creationId xmlns:a16="http://schemas.microsoft.com/office/drawing/2014/main" id="{5496FCA5-35F8-DA30-A65B-BE8C05B46252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6F4FAE1-A3F6-2913-788A-77E65F3FC662}"/>
              </a:ext>
            </a:extLst>
          </p:cNvPr>
          <p:cNvSpPr txBox="1"/>
          <p:nvPr/>
        </p:nvSpPr>
        <p:spPr>
          <a:xfrm>
            <a:off x="9425417" y="29022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別添８</a:t>
            </a:r>
          </a:p>
        </p:txBody>
      </p:sp>
      <p:sp>
        <p:nvSpPr>
          <p:cNvPr id="10" name="テキスト ボックス 58">
            <a:extLst>
              <a:ext uri="{FF2B5EF4-FFF2-40B4-BE49-F238E27FC236}">
                <a16:creationId xmlns:a16="http://schemas.microsoft.com/office/drawing/2014/main" id="{F98B4483-3052-45BE-0EE0-3F0B282C0140}"/>
              </a:ext>
            </a:extLst>
          </p:cNvPr>
          <p:cNvSpPr txBox="1"/>
          <p:nvPr/>
        </p:nvSpPr>
        <p:spPr>
          <a:xfrm>
            <a:off x="8198980" y="6307230"/>
            <a:ext cx="1096434" cy="306907"/>
          </a:xfrm>
          <a:prstGeom prst="rect">
            <a:avLst/>
          </a:prstGeom>
          <a:solidFill>
            <a:srgbClr val="F2F2F2"/>
          </a:solidFill>
          <a:ln w="9525" cap="flat" cmpd="sng" algn="ctr">
            <a:solidFill>
              <a:srgbClr val="9A9A9A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詳細次頁</a:t>
            </a:r>
          </a:p>
        </p:txBody>
      </p:sp>
    </p:spTree>
    <p:extLst>
      <p:ext uri="{BB962C8B-B14F-4D97-AF65-F5344CB8AC3E}">
        <p14:creationId xmlns:p14="http://schemas.microsoft.com/office/powerpoint/2010/main" val="3768588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03FE6-732E-F5C0-2857-575790D85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タイトル 1">
            <a:extLst>
              <a:ext uri="{FF2B5EF4-FFF2-40B4-BE49-F238E27FC236}">
                <a16:creationId xmlns:a16="http://schemas.microsoft.com/office/drawing/2014/main" id="{793A2A07-742C-2852-5D74-CF3CA83A4BC8}"/>
              </a:ext>
            </a:extLst>
          </p:cNvPr>
          <p:cNvSpPr txBox="1">
            <a:spLocks/>
          </p:cNvSpPr>
          <p:nvPr/>
        </p:nvSpPr>
        <p:spPr>
          <a:xfrm>
            <a:off x="381001" y="188444"/>
            <a:ext cx="9144000" cy="50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 anchor="ctr">
            <a:noAutofit/>
          </a:bodyPr>
          <a:lstStyle>
            <a:lvl1pPr algn="ctr" defTabSz="914395" rtl="0" eaLnBrk="1" latinLnBrk="0" hangingPunct="1"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lvl="0">
              <a:defRPr/>
            </a:pPr>
            <a:r>
              <a:rPr lang="ja-JP" altLang="en-US" sz="2000" dirty="0"/>
              <a:t>製造業データ等の </a:t>
            </a:r>
            <a:r>
              <a:rPr lang="en-US" altLang="ja-JP" sz="2000" dirty="0"/>
              <a:t>AI-Ready </a:t>
            </a:r>
            <a:r>
              <a:rPr lang="ja-JP" altLang="en-US" sz="2000" dirty="0"/>
              <a:t>化に関する研究開発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</a:endParaRPr>
          </a:p>
        </p:txBody>
      </p: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49677692-2C63-37E1-F06A-98855E917210}"/>
              </a:ext>
            </a:extLst>
          </p:cNvPr>
          <p:cNvCxnSpPr/>
          <p:nvPr/>
        </p:nvCxnSpPr>
        <p:spPr>
          <a:xfrm>
            <a:off x="381001" y="703680"/>
            <a:ext cx="9144000" cy="1"/>
          </a:xfrm>
          <a:prstGeom prst="line">
            <a:avLst/>
          </a:prstGeom>
          <a:noFill/>
          <a:ln w="15875" cap="flat" cmpd="sng" algn="ctr">
            <a:solidFill>
              <a:srgbClr val="9BBB59">
                <a:lumMod val="50000"/>
              </a:srgbClr>
            </a:solidFill>
            <a:prstDash val="solid"/>
          </a:ln>
          <a:effectLst/>
        </p:spPr>
      </p:cxnSp>
      <p:sp>
        <p:nvSpPr>
          <p:cNvPr id="82" name="テキスト ボックス 35">
            <a:extLst>
              <a:ext uri="{FF2B5EF4-FFF2-40B4-BE49-F238E27FC236}">
                <a16:creationId xmlns:a16="http://schemas.microsoft.com/office/drawing/2014/main" id="{F3242662-23C2-2AFC-EE3D-F306E0E42BC5}"/>
              </a:ext>
            </a:extLst>
          </p:cNvPr>
          <p:cNvSpPr txBox="1"/>
          <p:nvPr/>
        </p:nvSpPr>
        <p:spPr>
          <a:xfrm>
            <a:off x="144480" y="21710"/>
            <a:ext cx="44246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ja-JP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ポスト５Ｇ情報通信システム基盤強化研究開発事業／</a:t>
            </a:r>
            <a:r>
              <a:rPr lang="ja-JP" altLang="en-US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ポスト５Ｇ情報通信システムの開発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6EC26A5-66E2-2BF9-8B64-83BAC94998C8}"/>
              </a:ext>
            </a:extLst>
          </p:cNvPr>
          <p:cNvSpPr txBox="1"/>
          <p:nvPr/>
        </p:nvSpPr>
        <p:spPr>
          <a:xfrm>
            <a:off x="9425417" y="29022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別添８</a:t>
            </a:r>
          </a:p>
        </p:txBody>
      </p:sp>
      <p:sp>
        <p:nvSpPr>
          <p:cNvPr id="49" name="テキスト ボックス 58">
            <a:extLst>
              <a:ext uri="{FF2B5EF4-FFF2-40B4-BE49-F238E27FC236}">
                <a16:creationId xmlns:a16="http://schemas.microsoft.com/office/drawing/2014/main" id="{97E91CB9-50FD-8723-38BF-DB33A181976E}"/>
              </a:ext>
            </a:extLst>
          </p:cNvPr>
          <p:cNvSpPr txBox="1"/>
          <p:nvPr/>
        </p:nvSpPr>
        <p:spPr>
          <a:xfrm>
            <a:off x="381001" y="1260510"/>
            <a:ext cx="9143999" cy="668182"/>
          </a:xfrm>
          <a:prstGeom prst="rect">
            <a:avLst/>
          </a:prstGeom>
          <a:noFill/>
          <a:ln w="9525" cap="flat" cmpd="sng" algn="ctr">
            <a:solidFill>
              <a:srgbClr val="9A9A9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9BBB59"/>
                </a:solidFill>
              </a14:hiddenFill>
            </a:ext>
          </a:extLst>
        </p:spPr>
        <p:txBody>
          <a:bodyPr wrap="square" rtlCol="0">
            <a:noAutofit/>
          </a:bodyPr>
          <a:lstStyle/>
          <a:p>
            <a:pPr lvl="0" defTabSz="914400">
              <a:defRPr/>
            </a:pPr>
            <a:r>
              <a:rPr kumimoji="1" lang="ja-JP" altLang="en-US" sz="120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本実証で開発する手法のアーキテクチャ図をお示しください。</a:t>
            </a:r>
            <a:endParaRPr kumimoji="1" lang="en-US" altLang="ja-JP" sz="1200" i="0" u="none" strike="noStrike" kern="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defTabSz="914400">
              <a:defRPr/>
            </a:pPr>
            <a:r>
              <a:rPr kumimoji="1" lang="ja-JP" altLang="en-US" sz="1200" kern="0" dirty="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なお、どの業務の、どのようなデータを入力とするか</a:t>
            </a:r>
            <a:r>
              <a:rPr kumimoji="1" lang="en-US" altLang="ja-JP" sz="1200" kern="0" dirty="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kumimoji="1" lang="ja-JP" altLang="en-US" sz="1200" kern="0" dirty="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データの提供元はどこか、など、実証で利用するデータの概要について、</a:t>
            </a:r>
            <a:br>
              <a:rPr kumimoji="1" lang="en-US" altLang="ja-JP" sz="1200" kern="0" dirty="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kumimoji="1" lang="ja-JP" altLang="en-US" sz="1200" kern="0" dirty="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アーキテクチャ図内に補記ください。</a:t>
            </a:r>
            <a:endParaRPr kumimoji="1" lang="ja-JP" altLang="en-US" sz="1200" i="0" u="none" strike="noStrike" kern="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80326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0fbcd015-fbac-494c-bcad-77fcf24a62f5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a2c25235-c34e-4bbc-8e31-0c550c6fb2ac}" enabled="0" method="" siteId="{a2c25235-c34e-4bbc-8e31-0c550c6fb2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222</Words>
  <PresentationFormat>A4 210 x 297 mm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メイリオ</vt:lpstr>
      <vt:lpstr>Aptos</vt:lpstr>
      <vt:lpstr>Aptos Display</vt:lpstr>
      <vt:lpstr>Arial</vt:lpstr>
      <vt:lpstr>Trebuchet MS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