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23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0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9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28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08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12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46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29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7604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710EB-0E82-4F84-B951-7ABD685BC167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855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1">
            <a:extLst>
              <a:ext uri="{FF2B5EF4-FFF2-40B4-BE49-F238E27FC236}">
                <a16:creationId xmlns:a16="http://schemas.microsoft.com/office/drawing/2014/main" id="{EC61F046-0F1E-C230-AA93-BE260C5A5C77}"/>
              </a:ext>
            </a:extLst>
          </p:cNvPr>
          <p:cNvSpPr txBox="1">
            <a:spLocks/>
          </p:cNvSpPr>
          <p:nvPr/>
        </p:nvSpPr>
        <p:spPr>
          <a:xfrm>
            <a:off x="0" y="259466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ja-JP" altLang="en-US" sz="2000" dirty="0"/>
              <a:t>ロボット基盤モデルの研究開発（</a:t>
            </a:r>
            <a:r>
              <a:rPr lang="en-US" altLang="ja-JP" sz="2000" dirty="0"/>
              <a:t>GENIAC</a:t>
            </a:r>
            <a:r>
              <a:rPr lang="ja-JP" altLang="en-US" sz="2000" dirty="0"/>
              <a:t>）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952353D1-5496-B6A2-20A4-705F5861F82D}"/>
              </a:ext>
            </a:extLst>
          </p:cNvPr>
          <p:cNvCxnSpPr/>
          <p:nvPr/>
        </p:nvCxnSpPr>
        <p:spPr>
          <a:xfrm>
            <a:off x="0" y="774702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0C62558-5E21-699F-6589-121FDD6B3E33}"/>
              </a:ext>
            </a:extLst>
          </p:cNvPr>
          <p:cNvSpPr txBox="1"/>
          <p:nvPr/>
        </p:nvSpPr>
        <p:spPr>
          <a:xfrm>
            <a:off x="192881" y="933579"/>
            <a:ext cx="1135856" cy="307777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実施者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36DF55-76DA-D767-C365-E5B1E7459250}"/>
              </a:ext>
            </a:extLst>
          </p:cNvPr>
          <p:cNvSpPr txBox="1"/>
          <p:nvPr/>
        </p:nvSpPr>
        <p:spPr>
          <a:xfrm>
            <a:off x="1328737" y="933579"/>
            <a:ext cx="7586664" cy="30777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defTabSz="914400">
              <a:defRPr/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98388CA-9C6D-0C04-24EB-2CDEE29392E4}"/>
              </a:ext>
            </a:extLst>
          </p:cNvPr>
          <p:cNvSpPr txBox="1"/>
          <p:nvPr/>
        </p:nvSpPr>
        <p:spPr>
          <a:xfrm>
            <a:off x="192881" y="1242127"/>
            <a:ext cx="1135856" cy="1630038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8A0E3B1-6DE2-091E-AF70-7C8DF488537C}"/>
              </a:ext>
            </a:extLst>
          </p:cNvPr>
          <p:cNvSpPr txBox="1"/>
          <p:nvPr/>
        </p:nvSpPr>
        <p:spPr>
          <a:xfrm>
            <a:off x="1327750" y="1242128"/>
            <a:ext cx="7586664" cy="163003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lvl="0" defTabSz="914395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kumimoji="0" lang="en-US" altLang="ja-JP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2E669FF-1AE9-45F4-F6F4-4D05105C2439}"/>
              </a:ext>
            </a:extLst>
          </p:cNvPr>
          <p:cNvSpPr/>
          <p:nvPr/>
        </p:nvSpPr>
        <p:spPr bwMode="auto">
          <a:xfrm>
            <a:off x="6308093" y="3340101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実証成果の公表物・公表形式等について、概要をご記入ください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36" name="Group 16">
            <a:extLst>
              <a:ext uri="{FF2B5EF4-FFF2-40B4-BE49-F238E27FC236}">
                <a16:creationId xmlns:a16="http://schemas.microsoft.com/office/drawing/2014/main" id="{0C140EE4-3FF5-C2FC-ECE9-768178752ECD}"/>
              </a:ext>
            </a:extLst>
          </p:cNvPr>
          <p:cNvGrpSpPr/>
          <p:nvPr/>
        </p:nvGrpSpPr>
        <p:grpSpPr>
          <a:xfrm>
            <a:off x="3502975" y="2985977"/>
            <a:ext cx="2606319" cy="231844"/>
            <a:chOff x="573881" y="2914955"/>
            <a:chExt cx="3179207" cy="231844"/>
          </a:xfrm>
        </p:grpSpPr>
        <p:sp>
          <p:nvSpPr>
            <p:cNvPr id="37" name="ee4pHeader2">
              <a:extLst>
                <a:ext uri="{FF2B5EF4-FFF2-40B4-BE49-F238E27FC236}">
                  <a16:creationId xmlns:a16="http://schemas.microsoft.com/office/drawing/2014/main" id="{63BB1535-6FB7-F219-50F6-A935E1C5C39D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実施内容</a:t>
              </a:r>
            </a:p>
          </p:txBody>
        </p:sp>
        <p:cxnSp>
          <p:nvCxnSpPr>
            <p:cNvPr id="38" name="Straight Connector 9">
              <a:extLst>
                <a:ext uri="{FF2B5EF4-FFF2-40B4-BE49-F238E27FC236}">
                  <a16:creationId xmlns:a16="http://schemas.microsoft.com/office/drawing/2014/main" id="{9C67A204-7DE2-405B-A1A6-648EE1616017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9" name="Group 10">
            <a:extLst>
              <a:ext uri="{FF2B5EF4-FFF2-40B4-BE49-F238E27FC236}">
                <a16:creationId xmlns:a16="http://schemas.microsoft.com/office/drawing/2014/main" id="{B4583329-35D4-77E0-E7FD-D9387327F6D1}"/>
              </a:ext>
            </a:extLst>
          </p:cNvPr>
          <p:cNvGrpSpPr/>
          <p:nvPr/>
        </p:nvGrpSpPr>
        <p:grpSpPr>
          <a:xfrm>
            <a:off x="6308095" y="2985977"/>
            <a:ext cx="2606320" cy="231844"/>
            <a:chOff x="6689096" y="2914955"/>
            <a:chExt cx="2606320" cy="231844"/>
          </a:xfrm>
        </p:grpSpPr>
        <p:sp>
          <p:nvSpPr>
            <p:cNvPr id="40" name="ee4pHeader2">
              <a:extLst>
                <a:ext uri="{FF2B5EF4-FFF2-40B4-BE49-F238E27FC236}">
                  <a16:creationId xmlns:a16="http://schemas.microsoft.com/office/drawing/2014/main" id="{2C674266-C49B-027C-41EC-E2C1AF63531B}"/>
                </a:ext>
              </a:extLst>
            </p:cNvPr>
            <p:cNvSpPr txBox="1"/>
            <p:nvPr/>
          </p:nvSpPr>
          <p:spPr>
            <a:xfrm>
              <a:off x="6689097" y="2914955"/>
              <a:ext cx="2606319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社会実装の方法</a:t>
              </a:r>
            </a:p>
          </p:txBody>
        </p:sp>
        <p:cxnSp>
          <p:nvCxnSpPr>
            <p:cNvPr id="41" name="Straight Connector 9">
              <a:extLst>
                <a:ext uri="{FF2B5EF4-FFF2-40B4-BE49-F238E27FC236}">
                  <a16:creationId xmlns:a16="http://schemas.microsoft.com/office/drawing/2014/main" id="{B34D1126-1148-9407-3E2E-B2E9F869A8C0}"/>
                </a:ext>
              </a:extLst>
            </p:cNvPr>
            <p:cNvCxnSpPr/>
            <p:nvPr/>
          </p:nvCxnSpPr>
          <p:spPr>
            <a:xfrm flipV="1">
              <a:off x="6689096" y="3146799"/>
              <a:ext cx="2606319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51">
            <a:extLst>
              <a:ext uri="{FF2B5EF4-FFF2-40B4-BE49-F238E27FC236}">
                <a16:creationId xmlns:a16="http://schemas.microsoft.com/office/drawing/2014/main" id="{6AFD32EE-D519-4F0E-66B1-CB06E30CBED2}"/>
              </a:ext>
            </a:extLst>
          </p:cNvPr>
          <p:cNvGrpSpPr/>
          <p:nvPr/>
        </p:nvGrpSpPr>
        <p:grpSpPr>
          <a:xfrm>
            <a:off x="2998002" y="3340101"/>
            <a:ext cx="306171" cy="2915873"/>
            <a:chOff x="3114633" y="3269078"/>
            <a:chExt cx="306171" cy="2915873"/>
          </a:xfrm>
        </p:grpSpPr>
        <p:cxnSp>
          <p:nvCxnSpPr>
            <p:cNvPr id="43" name="Straight Connector 24">
              <a:extLst>
                <a:ext uri="{FF2B5EF4-FFF2-40B4-BE49-F238E27FC236}">
                  <a16:creationId xmlns:a16="http://schemas.microsoft.com/office/drawing/2014/main" id="{7CA35DE0-DF81-F523-4CF5-24CB0B5F3A94}"/>
                </a:ext>
              </a:extLst>
            </p:cNvPr>
            <p:cNvCxnSpPr/>
            <p:nvPr/>
          </p:nvCxnSpPr>
          <p:spPr>
            <a:xfrm>
              <a:off x="3267719" y="3269078"/>
              <a:ext cx="0" cy="2915873"/>
            </a:xfrm>
            <a:prstGeom prst="line">
              <a:avLst/>
            </a:prstGeom>
            <a:noFill/>
            <a:ln w="9525" cap="rnd" cmpd="sng" algn="ctr">
              <a:solidFill>
                <a:srgbClr val="9A9A9A"/>
              </a:solidFill>
              <a:prstDash val="solid"/>
            </a:ln>
            <a:effectLst/>
          </p:spPr>
        </p:cxnSp>
        <p:grpSp>
          <p:nvGrpSpPr>
            <p:cNvPr id="44" name="Group 25">
              <a:extLst>
                <a:ext uri="{FF2B5EF4-FFF2-40B4-BE49-F238E27FC236}">
                  <a16:creationId xmlns:a16="http://schemas.microsoft.com/office/drawing/2014/main" id="{B6AA4241-B118-30C9-1880-07D653C3A342}"/>
                </a:ext>
              </a:extLst>
            </p:cNvPr>
            <p:cNvGrpSpPr/>
            <p:nvPr/>
          </p:nvGrpSpPr>
          <p:grpSpPr>
            <a:xfrm>
              <a:off x="3114633" y="4573560"/>
              <a:ext cx="306171" cy="306910"/>
              <a:chOff x="5937564" y="3833745"/>
              <a:chExt cx="306171" cy="306910"/>
            </a:xfrm>
          </p:grpSpPr>
          <p:sp>
            <p:nvSpPr>
              <p:cNvPr id="45" name="Freeform 94">
                <a:extLst>
                  <a:ext uri="{FF2B5EF4-FFF2-40B4-BE49-F238E27FC236}">
                    <a16:creationId xmlns:a16="http://schemas.microsoft.com/office/drawing/2014/main" id="{EB07996F-8438-8283-F284-80AE90C709F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9BBB59">
                  <a:lumMod val="50000"/>
                </a:srgbClr>
              </a:solidFill>
              <a:ln>
                <a:solidFill>
                  <a:srgbClr val="9BBB59">
                    <a:lumMod val="50000"/>
                  </a:srgbClr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  <p:sp>
            <p:nvSpPr>
              <p:cNvPr id="46" name="Freeform 95">
                <a:extLst>
                  <a:ext uri="{FF2B5EF4-FFF2-40B4-BE49-F238E27FC236}">
                    <a16:creationId xmlns:a16="http://schemas.microsoft.com/office/drawing/2014/main" id="{A868D80B-E609-15F3-99EC-3796C230E43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</p:grpSp>
      </p:grp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59902B1-2CCA-E07C-E4B8-DF306804F647}"/>
              </a:ext>
            </a:extLst>
          </p:cNvPr>
          <p:cNvSpPr/>
          <p:nvPr/>
        </p:nvSpPr>
        <p:spPr bwMode="auto">
          <a:xfrm>
            <a:off x="192881" y="3340101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本事業の社会的背景や取り組む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課題について、概要をご記入ください</a:t>
            </a:r>
            <a:endParaRPr lang="en-US" altLang="ja-JP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48" name="テキスト ボックス 35">
            <a:extLst>
              <a:ext uri="{FF2B5EF4-FFF2-40B4-BE49-F238E27FC236}">
                <a16:creationId xmlns:a16="http://schemas.microsoft.com/office/drawing/2014/main" id="{91287BF1-3D0D-D91E-DF55-09E6704FAACB}"/>
              </a:ext>
            </a:extLst>
          </p:cNvPr>
          <p:cNvSpPr txBox="1"/>
          <p:nvPr/>
        </p:nvSpPr>
        <p:spPr>
          <a:xfrm>
            <a:off x="62144" y="28633"/>
            <a:ext cx="44246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ポスト５Ｇ情報通信システム基盤強化研究開発事業／</a:t>
            </a:r>
            <a:r>
              <a:rPr lang="ja-JP" altLang="en-US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ポスト５Ｇ情報通信システムの開発</a:t>
            </a:r>
          </a:p>
        </p:txBody>
      </p:sp>
      <p:sp>
        <p:nvSpPr>
          <p:cNvPr id="49" name="正方形/長方形 15">
            <a:extLst>
              <a:ext uri="{FF2B5EF4-FFF2-40B4-BE49-F238E27FC236}">
                <a16:creationId xmlns:a16="http://schemas.microsoft.com/office/drawing/2014/main" id="{E1323B40-DF7F-B941-6734-BEFC9CA96931}"/>
              </a:ext>
            </a:extLst>
          </p:cNvPr>
          <p:cNvSpPr/>
          <p:nvPr/>
        </p:nvSpPr>
        <p:spPr bwMode="auto">
          <a:xfrm>
            <a:off x="3502975" y="3340101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+mj-lt"/>
              <a:buAutoNum type="arabicPeriod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本事業において、どのようなロボット基盤モデルを開発するのか、また、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開発したロボット基盤モデルを用いて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どのような実証を行うのかについて、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その概要を記載してください</a:t>
            </a:r>
          </a:p>
        </p:txBody>
      </p:sp>
      <p:grpSp>
        <p:nvGrpSpPr>
          <p:cNvPr id="50" name="Group 17">
            <a:extLst>
              <a:ext uri="{FF2B5EF4-FFF2-40B4-BE49-F238E27FC236}">
                <a16:creationId xmlns:a16="http://schemas.microsoft.com/office/drawing/2014/main" id="{488F5100-2F4D-994F-4BAB-B04519A63878}"/>
              </a:ext>
            </a:extLst>
          </p:cNvPr>
          <p:cNvGrpSpPr/>
          <p:nvPr/>
        </p:nvGrpSpPr>
        <p:grpSpPr>
          <a:xfrm>
            <a:off x="192881" y="2985977"/>
            <a:ext cx="2606319" cy="231844"/>
            <a:chOff x="573881" y="2914955"/>
            <a:chExt cx="3179207" cy="231844"/>
          </a:xfrm>
        </p:grpSpPr>
        <p:sp>
          <p:nvSpPr>
            <p:cNvPr id="51" name="ee4pHeader2">
              <a:extLst>
                <a:ext uri="{FF2B5EF4-FFF2-40B4-BE49-F238E27FC236}">
                  <a16:creationId xmlns:a16="http://schemas.microsoft.com/office/drawing/2014/main" id="{3402452A-3EC6-FC5B-4E99-841CA526BB8E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kern="0" dirty="0">
                  <a:solidFill>
                    <a:srgbClr val="9BBB59">
                      <a:lumMod val="50000"/>
                    </a:srgbClr>
                  </a:solidFill>
                  <a:latin typeface="Meiryo UI"/>
                  <a:ea typeface="Meiryo UI"/>
                  <a:sym typeface="Trebuchet MS" panose="020B0603020202020204" pitchFamily="34" charset="0"/>
                </a:rPr>
                <a:t>社会的背景・取り組む</a:t>
              </a: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課題</a:t>
              </a:r>
            </a:p>
          </p:txBody>
        </p:sp>
        <p:cxnSp>
          <p:nvCxnSpPr>
            <p:cNvPr id="52" name="Straight Connector 9">
              <a:extLst>
                <a:ext uri="{FF2B5EF4-FFF2-40B4-BE49-F238E27FC236}">
                  <a16:creationId xmlns:a16="http://schemas.microsoft.com/office/drawing/2014/main" id="{CAB4C413-80CB-F5F5-176B-E8538E72B91D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E1EC24D-1614-2DFA-D52B-1ADB551CB5C4}"/>
              </a:ext>
            </a:extLst>
          </p:cNvPr>
          <p:cNvSpPr txBox="1"/>
          <p:nvPr/>
        </p:nvSpPr>
        <p:spPr>
          <a:xfrm>
            <a:off x="8520633" y="100590"/>
            <a:ext cx="561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別添</a:t>
            </a:r>
            <a:r>
              <a:rPr kumimoji="1" lang="en-US" altLang="ja-JP" sz="1000" dirty="0"/>
              <a:t>6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922909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153</Words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Aptos</vt:lpstr>
      <vt:lpstr>Aptos Display</vt:lpstr>
      <vt:lpstr>Arial</vt:lpstr>
      <vt:lpstr>Meiryo UI</vt:lpstr>
      <vt:lpstr>Trebuchet MS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