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72" r:id="rId3"/>
  </p:sldMasterIdLst>
  <p:notesMasterIdLst>
    <p:notesMasterId r:id="rId20"/>
  </p:notesMasterIdLst>
  <p:sldIdLst>
    <p:sldId id="262" r:id="rId4"/>
    <p:sldId id="257" r:id="rId5"/>
    <p:sldId id="282" r:id="rId6"/>
    <p:sldId id="264" r:id="rId7"/>
    <p:sldId id="272" r:id="rId8"/>
    <p:sldId id="297" r:id="rId9"/>
    <p:sldId id="289" r:id="rId10"/>
    <p:sldId id="290" r:id="rId11"/>
    <p:sldId id="276" r:id="rId12"/>
    <p:sldId id="298" r:id="rId13"/>
    <p:sldId id="294" r:id="rId14"/>
    <p:sldId id="300" r:id="rId15"/>
    <p:sldId id="301" r:id="rId16"/>
    <p:sldId id="281" r:id="rId17"/>
    <p:sldId id="279" r:id="rId18"/>
    <p:sldId id="292" r:id="rId19"/>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作成者" initials="A" lastIdx="1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437820-454D-48DC-882E-E40FA31509D1}" v="289" dt="2025-06-01T20:48:24.58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60" autoAdjust="0"/>
    <p:restoredTop sz="82075" autoAdjust="0"/>
  </p:normalViewPr>
  <p:slideViewPr>
    <p:cSldViewPr snapToGrid="0">
      <p:cViewPr varScale="1">
        <p:scale>
          <a:sx n="67" d="100"/>
          <a:sy n="67" d="100"/>
        </p:scale>
        <p:origin x="1248" y="272"/>
      </p:cViewPr>
      <p:guideLst>
        <p:guide orient="horz" pos="2160"/>
        <p:guide pos="2880"/>
      </p:guideLst>
    </p:cSldViewPr>
  </p:slideViewPr>
  <p:notesTextViewPr>
    <p:cViewPr>
      <p:scale>
        <a:sx n="1" d="1"/>
        <a:sy n="1" d="1"/>
      </p:scale>
      <p:origin x="0" y="0"/>
    </p:cViewPr>
  </p:notesTextViewPr>
  <p:sorterViewPr>
    <p:cViewPr>
      <p:scale>
        <a:sx n="100" d="100"/>
        <a:sy n="100" d="100"/>
      </p:scale>
      <p:origin x="0" y="-72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572" y="0"/>
            <a:ext cx="2918621" cy="494813"/>
          </a:xfrm>
          <a:prstGeom prst="rect">
            <a:avLst/>
          </a:prstGeom>
        </p:spPr>
        <p:txBody>
          <a:bodyPr vert="horz" lIns="90644" tIns="45322" rIns="90644" bIns="45322" rtlCol="0"/>
          <a:lstStyle>
            <a:lvl1pPr algn="r">
              <a:defRPr sz="1200"/>
            </a:lvl1pPr>
          </a:lstStyle>
          <a:p>
            <a:fld id="{F6BF0FAD-9AF7-4A9D-BEB9-225BC2693DA8}" type="datetimeFigureOut">
              <a:rPr kumimoji="1" lang="ja-JP" altLang="en-US" smtClean="0"/>
              <a:t>2026/3/3</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30575"/>
          </a:xfrm>
          <a:prstGeom prst="rect">
            <a:avLst/>
          </a:prstGeom>
          <a:noFill/>
          <a:ln w="12700">
            <a:solidFill>
              <a:prstClr val="black"/>
            </a:solidFill>
          </a:ln>
        </p:spPr>
        <p:txBody>
          <a:bodyPr vert="horz" lIns="90644" tIns="45322" rIns="90644" bIns="45322" rtlCol="0" anchor="ctr"/>
          <a:lstStyle/>
          <a:p>
            <a:endParaRPr lang="ja-JP" altLang="en-US"/>
          </a:p>
        </p:txBody>
      </p:sp>
      <p:sp>
        <p:nvSpPr>
          <p:cNvPr id="5" name="ノート プレースホルダー 4"/>
          <p:cNvSpPr>
            <a:spLocks noGrp="1"/>
          </p:cNvSpPr>
          <p:nvPr>
            <p:ph type="body" sz="quarter" idx="3"/>
          </p:nvPr>
        </p:nvSpPr>
        <p:spPr>
          <a:xfrm>
            <a:off x="673891" y="4747996"/>
            <a:ext cx="5387982" cy="3884437"/>
          </a:xfrm>
          <a:prstGeom prst="rect">
            <a:avLst/>
          </a:prstGeom>
        </p:spPr>
        <p:txBody>
          <a:bodyPr vert="horz" lIns="90644" tIns="45322" rIns="90644" bIns="4532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572" y="9371501"/>
            <a:ext cx="2918621" cy="494813"/>
          </a:xfrm>
          <a:prstGeom prst="rect">
            <a:avLst/>
          </a:prstGeom>
        </p:spPr>
        <p:txBody>
          <a:bodyPr vert="horz" lIns="90644" tIns="45322" rIns="90644" bIns="45322" rtlCol="0" anchor="b"/>
          <a:lstStyle>
            <a:lvl1pPr algn="r">
              <a:defRPr sz="1200"/>
            </a:lvl1pPr>
          </a:lstStyle>
          <a:p>
            <a:fld id="{6FEFA6D4-6023-4B1B-8C1D-D45244087E36}" type="slidenum">
              <a:rPr kumimoji="1" lang="ja-JP" altLang="en-US" smtClean="0"/>
              <a:t>‹#›</a:t>
            </a:fld>
            <a:endParaRPr kumimoji="1" lang="ja-JP" altLang="en-US"/>
          </a:p>
        </p:txBody>
      </p:sp>
    </p:spTree>
    <p:extLst>
      <p:ext uri="{BB962C8B-B14F-4D97-AF65-F5344CB8AC3E}">
        <p14:creationId xmlns:p14="http://schemas.microsoft.com/office/powerpoint/2010/main" val="7180746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4</a:t>
            </a:fld>
            <a:endParaRPr kumimoji="1" lang="ja-JP" altLang="en-US"/>
          </a:p>
        </p:txBody>
      </p:sp>
    </p:spTree>
    <p:extLst>
      <p:ext uri="{BB962C8B-B14F-4D97-AF65-F5344CB8AC3E}">
        <p14:creationId xmlns:p14="http://schemas.microsoft.com/office/powerpoint/2010/main" val="4197448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5</a:t>
            </a:fld>
            <a:endParaRPr kumimoji="1" lang="ja-JP" altLang="en-US"/>
          </a:p>
        </p:txBody>
      </p:sp>
    </p:spTree>
    <p:extLst>
      <p:ext uri="{BB962C8B-B14F-4D97-AF65-F5344CB8AC3E}">
        <p14:creationId xmlns:p14="http://schemas.microsoft.com/office/powerpoint/2010/main" val="4240012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8A511-66CD-E155-CBD0-7189C6E632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F7735D7-E044-93B6-F708-269D937A9E8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88C6E8-7F45-1B37-939B-F61734DFC1C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AC5DEF-BB6C-1E36-1947-3F65A17ED876}"/>
              </a:ext>
            </a:extLst>
          </p:cNvPr>
          <p:cNvSpPr>
            <a:spLocks noGrp="1"/>
          </p:cNvSpPr>
          <p:nvPr>
            <p:ph type="sldNum" sz="quarter" idx="10"/>
          </p:nvPr>
        </p:nvSpPr>
        <p:spPr/>
        <p:txBody>
          <a:bodyPr/>
          <a:lstStyle/>
          <a:p>
            <a:fld id="{6FEFA6D4-6023-4B1B-8C1D-D45244087E36}" type="slidenum">
              <a:rPr kumimoji="1" lang="ja-JP" altLang="en-US" smtClean="0"/>
              <a:t>6</a:t>
            </a:fld>
            <a:endParaRPr kumimoji="1" lang="ja-JP" altLang="en-US"/>
          </a:p>
        </p:txBody>
      </p:sp>
    </p:spTree>
    <p:extLst>
      <p:ext uri="{BB962C8B-B14F-4D97-AF65-F5344CB8AC3E}">
        <p14:creationId xmlns:p14="http://schemas.microsoft.com/office/powerpoint/2010/main" val="380222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7</a:t>
            </a:fld>
            <a:endParaRPr kumimoji="1" lang="ja-JP" altLang="en-US"/>
          </a:p>
        </p:txBody>
      </p:sp>
    </p:spTree>
    <p:extLst>
      <p:ext uri="{BB962C8B-B14F-4D97-AF65-F5344CB8AC3E}">
        <p14:creationId xmlns:p14="http://schemas.microsoft.com/office/powerpoint/2010/main" val="335523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FEFA6D4-6023-4B1B-8C1D-D45244087E36}" type="slidenum">
              <a:rPr kumimoji="1" lang="ja-JP" altLang="en-US" smtClean="0"/>
              <a:t>8</a:t>
            </a:fld>
            <a:endParaRPr kumimoji="1" lang="ja-JP" altLang="en-US"/>
          </a:p>
        </p:txBody>
      </p:sp>
    </p:spTree>
    <p:extLst>
      <p:ext uri="{BB962C8B-B14F-4D97-AF65-F5344CB8AC3E}">
        <p14:creationId xmlns:p14="http://schemas.microsoft.com/office/powerpoint/2010/main" val="976284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FEFA6D4-6023-4B1B-8C1D-D45244087E36}" type="slidenum">
              <a:rPr kumimoji="1" lang="ja-JP" altLang="en-US" smtClean="0"/>
              <a:t>9</a:t>
            </a:fld>
            <a:endParaRPr kumimoji="1" lang="ja-JP" altLang="en-US"/>
          </a:p>
        </p:txBody>
      </p:sp>
    </p:spTree>
    <p:extLst>
      <p:ext uri="{BB962C8B-B14F-4D97-AF65-F5344CB8AC3E}">
        <p14:creationId xmlns:p14="http://schemas.microsoft.com/office/powerpoint/2010/main" val="2445407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195868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34530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487659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52F4F59D-7654-4C13-8FD9-36C3A99ACCA7}"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6512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193493C-4232-424A-A230-64D9A0D3FE1A}"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28016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E9E5471E-B2EB-4344-8315-4CE19303F95C}"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80109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DD8833A-9DFF-4DC6-9C34-8A1CC931AF3B}"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25441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4B2CAA6-44EF-4BE7-8D21-89C0B1BB3B19}"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19239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181D63D3-F7B4-40E6-9B4C-457D839DF201}"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54882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9BC4E91-BD4C-4820-98FB-17E7F2F1052D}"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0380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A9EFB19-0F1E-4218-AA50-27D950E6B1D7}"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70393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12362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3C4C71C-AFA2-4C05-93A1-3DCCEC5B29EC}"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0079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7B1C6CC-D6CF-4040-AFC8-BBB2EBF6EBD3}"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69915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A4436D8-EA38-4DB3-B509-3F4452DCC0C4}"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955867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2581740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30239197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1887474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1499607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1251083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34315196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448145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4776547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36048555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16859177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28929018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717495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64554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47735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9503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46232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051437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1257EDD-F118-48BA-9665-6966C160534D}" type="datetimeFigureOut">
              <a:rPr kumimoji="1" lang="ja-JP" altLang="en-US" smtClean="0"/>
              <a:pPr/>
              <a:t>2026/3/3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371698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257EDD-F118-48BA-9665-6966C160534D}" type="datetimeFigureOut">
              <a:rPr kumimoji="1" lang="ja-JP" altLang="en-US" smtClean="0"/>
              <a:pPr/>
              <a:t>2026/3/3</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038503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238ECE-320F-415C-A091-9B9CC939B427}" type="datetime1">
              <a:rPr lang="ja-JP" altLang="en-US" smtClean="0">
                <a:solidFill>
                  <a:prstClr val="black">
                    <a:tint val="75000"/>
                  </a:prstClr>
                </a:solidFill>
              </a:rPr>
              <a:pPr/>
              <a:t>2026/3/3</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902125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39B77-EB97-4183-BCA1-AAE072AAD292}" type="datetimeFigureOut">
              <a:rPr kumimoji="1" lang="ja-JP" altLang="en-US" smtClean="0"/>
              <a:t>2026/3/3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1F13C9-48DB-457B-9B90-702062FBAFDC}" type="slidenum">
              <a:rPr kumimoji="1" lang="ja-JP" altLang="en-US" smtClean="0"/>
              <a:t>‹#›</a:t>
            </a:fld>
            <a:endParaRPr kumimoji="1" lang="ja-JP" altLang="en-US"/>
          </a:p>
        </p:txBody>
      </p:sp>
    </p:spTree>
    <p:extLst>
      <p:ext uri="{BB962C8B-B14F-4D97-AF65-F5344CB8AC3E}">
        <p14:creationId xmlns:p14="http://schemas.microsoft.com/office/powerpoint/2010/main" val="20041592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9960" y="982133"/>
            <a:ext cx="7772400" cy="2403698"/>
          </a:xfrm>
        </p:spPr>
        <p:txBody>
          <a:bodyPr>
            <a:normAutofit/>
          </a:bodyPr>
          <a:lstStyle/>
          <a:p>
            <a:br>
              <a:rPr lang="en-US" altLang="ja-JP" b="1" dirty="0">
                <a:latin typeface="Meiryo UI" panose="020B0604030504040204" pitchFamily="50" charset="-128"/>
                <a:ea typeface="Meiryo UI" panose="020B0604030504040204" pitchFamily="50" charset="-128"/>
              </a:rPr>
            </a:br>
            <a:br>
              <a:rPr lang="en-US" altLang="ja-JP" b="1" dirty="0">
                <a:latin typeface="Meiryo UI" panose="020B0604030504040204" pitchFamily="50" charset="-128"/>
                <a:ea typeface="Meiryo UI" panose="020B0604030504040204" pitchFamily="50" charset="-128"/>
              </a:rPr>
            </a:br>
            <a:r>
              <a:rPr lang="ja-JP" altLang="en-US" b="1" dirty="0">
                <a:latin typeface="Meiryo UI" panose="020B0604030504040204" pitchFamily="50" charset="-128"/>
                <a:ea typeface="Meiryo UI" panose="020B0604030504040204" pitchFamily="50" charset="-128"/>
              </a:rPr>
              <a:t>○○○○○○の研究開発</a:t>
            </a:r>
            <a:endParaRPr kumimoji="1" lang="ja-JP" altLang="en-US" dirty="0">
              <a:latin typeface="Meiryo UI" panose="020B0604030504040204" pitchFamily="50" charset="-128"/>
              <a:ea typeface="Meiryo UI" panose="020B0604030504040204" pitchFamily="50" charset="-128"/>
            </a:endParaRPr>
          </a:p>
        </p:txBody>
      </p:sp>
      <p:sp>
        <p:nvSpPr>
          <p:cNvPr id="3" name="サブタイトル 2"/>
          <p:cNvSpPr>
            <a:spLocks noGrp="1"/>
          </p:cNvSpPr>
          <p:nvPr>
            <p:ph type="subTitle" idx="1"/>
          </p:nvPr>
        </p:nvSpPr>
        <p:spPr>
          <a:xfrm>
            <a:off x="351251" y="3836349"/>
            <a:ext cx="8466630" cy="1868956"/>
          </a:xfrm>
        </p:spPr>
        <p:txBody>
          <a:bodyPr>
            <a:normAutofit fontScale="92500" lnSpcReduction="10000"/>
          </a:bodyPr>
          <a:lstStyle/>
          <a:p>
            <a:pPr algn="l"/>
            <a:r>
              <a:rPr kumimoji="1" lang="ja-JP" altLang="en-US" sz="2400" dirty="0">
                <a:latin typeface="Meiryo UI" panose="020B0604030504040204" pitchFamily="50" charset="-128"/>
                <a:ea typeface="Meiryo UI" panose="020B0604030504040204" pitchFamily="50" charset="-128"/>
              </a:rPr>
              <a:t>提案機関　 ：</a:t>
            </a:r>
            <a:r>
              <a:rPr lang="ja-JP" altLang="en-US" sz="2400" dirty="0">
                <a:latin typeface="Meiryo UI" panose="020B0604030504040204" pitchFamily="50" charset="-128"/>
                <a:ea typeface="Meiryo UI" panose="020B0604030504040204" pitchFamily="50" charset="-128"/>
              </a:rPr>
              <a:t>〇〇〇〇、〇〇〇〇、〇〇〇〇・・・</a:t>
            </a:r>
            <a:endParaRPr lang="en-US" altLang="ja-JP" sz="2400" dirty="0">
              <a:latin typeface="Meiryo UI" panose="020B0604030504040204" pitchFamily="50" charset="-128"/>
              <a:ea typeface="Meiryo UI" panose="020B0604030504040204" pitchFamily="50" charset="-128"/>
            </a:endParaRPr>
          </a:p>
          <a:p>
            <a:pPr algn="l"/>
            <a:r>
              <a:rPr kumimoji="1" lang="ja-JP" altLang="en-US" sz="2400" dirty="0">
                <a:latin typeface="Meiryo UI" panose="020B0604030504040204" pitchFamily="50" charset="-128"/>
                <a:ea typeface="Meiryo UI" panose="020B0604030504040204" pitchFamily="50" charset="-128"/>
              </a:rPr>
              <a:t>実施期間 　：</a:t>
            </a:r>
            <a:r>
              <a:rPr kumimoji="1" lang="en-US" altLang="ja-JP" sz="2400" dirty="0">
                <a:latin typeface="Meiryo UI" panose="020B0604030504040204" pitchFamily="50" charset="-128"/>
                <a:ea typeface="Meiryo UI" panose="020B0604030504040204" pitchFamily="50" charset="-128"/>
              </a:rPr>
              <a:t>1</a:t>
            </a:r>
            <a:r>
              <a:rPr kumimoji="1" lang="ja-JP" altLang="en-US" sz="2400" dirty="0">
                <a:latin typeface="Meiryo UI" panose="020B0604030504040204" pitchFamily="50" charset="-128"/>
                <a:ea typeface="Meiryo UI" panose="020B0604030504040204" pitchFamily="50" charset="-128"/>
              </a:rPr>
              <a:t>年間（</a:t>
            </a:r>
            <a:r>
              <a:rPr lang="ja-JP" altLang="en-US" sz="2400" dirty="0">
                <a:latin typeface="Meiryo UI" panose="020B0604030504040204" pitchFamily="50" charset="-128"/>
                <a:ea typeface="Meiryo UI" panose="020B0604030504040204" pitchFamily="50" charset="-128"/>
              </a:rPr>
              <a:t>２０２６年７月上旬～２０２７年３月）</a:t>
            </a:r>
            <a:endParaRPr lang="en-US" altLang="ja-JP" sz="2400" dirty="0">
              <a:latin typeface="Meiryo UI" panose="020B0604030504040204" pitchFamily="50" charset="-128"/>
              <a:ea typeface="Meiryo UI" panose="020B0604030504040204" pitchFamily="50" charset="-128"/>
            </a:endParaRPr>
          </a:p>
          <a:p>
            <a:pPr algn="l"/>
            <a:r>
              <a:rPr kumimoji="1" lang="en-US" altLang="ja-JP" sz="2400" dirty="0">
                <a:latin typeface="Meiryo UI" panose="020B0604030504040204" pitchFamily="50" charset="-128"/>
                <a:ea typeface="Meiryo UI" panose="020B0604030504040204" pitchFamily="50" charset="-128"/>
              </a:rPr>
              <a:t>		</a:t>
            </a:r>
            <a:r>
              <a:rPr kumimoji="1" lang="ja-JP" altLang="en-US" sz="2400" dirty="0">
                <a:latin typeface="Meiryo UI" panose="020B0604030504040204" pitchFamily="50" charset="-128"/>
                <a:ea typeface="Meiryo UI" panose="020B0604030504040204" pitchFamily="50" charset="-128"/>
              </a:rPr>
              <a:t>または２</a:t>
            </a:r>
            <a:r>
              <a:rPr lang="ja-JP" altLang="en-US" sz="2400" dirty="0">
                <a:latin typeface="Meiryo UI" panose="020B0604030504040204" pitchFamily="50" charset="-128"/>
                <a:ea typeface="Meiryo UI" panose="020B0604030504040204" pitchFamily="50" charset="-128"/>
              </a:rPr>
              <a:t>年間（２０２６年７月上旬～２０２８年３月）</a:t>
            </a:r>
            <a:endParaRPr kumimoji="1" lang="en-US" altLang="ja-JP" sz="2400" dirty="0">
              <a:latin typeface="Meiryo UI" panose="020B0604030504040204" pitchFamily="50" charset="-128"/>
              <a:ea typeface="Meiryo UI" panose="020B0604030504040204" pitchFamily="50" charset="-128"/>
            </a:endParaRPr>
          </a:p>
          <a:p>
            <a:pPr algn="l"/>
            <a:r>
              <a:rPr kumimoji="1" lang="ja-JP" altLang="en-US" sz="2400" dirty="0">
                <a:latin typeface="Meiryo UI" panose="020B0604030504040204" pitchFamily="50" charset="-128"/>
                <a:ea typeface="Meiryo UI" panose="020B0604030504040204" pitchFamily="50" charset="-128"/>
              </a:rPr>
              <a:t>提案予算額：○</a:t>
            </a:r>
            <a:r>
              <a:rPr lang="en-US" altLang="ja-JP" sz="2400" dirty="0">
                <a:latin typeface="Meiryo UI" panose="020B0604030504040204" pitchFamily="50" charset="-128"/>
                <a:ea typeface="Meiryo UI" panose="020B0604030504040204" pitchFamily="50" charset="-128"/>
              </a:rPr>
              <a:t> , </a:t>
            </a:r>
            <a:r>
              <a:rPr kumimoji="1" lang="ja-JP" altLang="en-US" sz="2400" dirty="0">
                <a:latin typeface="Meiryo UI" panose="020B0604030504040204" pitchFamily="50" charset="-128"/>
                <a:ea typeface="Meiryo UI" panose="020B0604030504040204" pitchFamily="50" charset="-128"/>
              </a:rPr>
              <a:t>○○○百万円</a:t>
            </a:r>
            <a:endParaRPr kumimoji="1" lang="en-US" altLang="ja-JP" sz="2400" dirty="0">
              <a:latin typeface="Meiryo UI" panose="020B0604030504040204" pitchFamily="50" charset="-128"/>
              <a:ea typeface="Meiryo UI" panose="020B0604030504040204" pitchFamily="50" charset="-128"/>
            </a:endParaRPr>
          </a:p>
          <a:p>
            <a:pPr algn="l"/>
            <a:endParaRPr kumimoji="1" lang="en-US" altLang="ja-JP" sz="2400" dirty="0">
              <a:latin typeface="Meiryo UI" panose="020B0604030504040204" pitchFamily="50" charset="-128"/>
              <a:ea typeface="Meiryo UI" panose="020B0604030504040204" pitchFamily="50" charset="-128"/>
            </a:endParaRPr>
          </a:p>
          <a:p>
            <a:pPr algn="l"/>
            <a:endParaRPr kumimoji="1" lang="ja-JP" altLang="en-US" sz="2400" dirty="0">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6012160" y="2999248"/>
            <a:ext cx="3075003"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＜研究開発テーマ名＞</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提案者独自の提案名を記載してください</a:t>
            </a:r>
          </a:p>
        </p:txBody>
      </p:sp>
      <p:sp>
        <p:nvSpPr>
          <p:cNvPr id="6" name="テキスト ボックス 5"/>
          <p:cNvSpPr txBox="1"/>
          <p:nvPr/>
        </p:nvSpPr>
        <p:spPr>
          <a:xfrm>
            <a:off x="4060582" y="3501008"/>
            <a:ext cx="5007895"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提案される企業・大学、研究機関等の名称を記載してください</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共同提案の場合、代表機関を一番左に記述し、共同提案者を続けて併記してください。再委託先、共同実施先はその旨明示の上、記載ください。</a:t>
            </a:r>
            <a:endParaRPr lang="en-US" altLang="ja-JP" dirty="0">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3131840" y="48206"/>
            <a:ext cx="5922046" cy="209288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本様式に従い、提案する研究開発・調査の説明資料を作成してください。</a:t>
            </a:r>
            <a:r>
              <a:rPr lang="ja-JP" altLang="en-US" b="1" u="sng" dirty="0">
                <a:solidFill>
                  <a:srgbClr val="FFFF00"/>
                </a:solidFill>
                <a:latin typeface="Meiryo UI" panose="020B0604030504040204" pitchFamily="50" charset="-128"/>
                <a:ea typeface="Meiryo UI" panose="020B0604030504040204" pitchFamily="50" charset="-128"/>
              </a:rPr>
              <a:t>様式中の項目や注意書きで指定する内容を参考にして作成ください。体裁等は変更頂いて結構です。事業者クレジットの資料に変更いただいても結構です。</a:t>
            </a:r>
            <a:endParaRPr lang="en-US" altLang="ja-JP" b="1" u="sng" dirty="0">
              <a:solidFill>
                <a:srgbClr val="FFFF00"/>
              </a:solidFill>
              <a:latin typeface="Meiryo UI" panose="020B0604030504040204" pitchFamily="50" charset="-128"/>
              <a:ea typeface="Meiryo UI" panose="020B0604030504040204" pitchFamily="50" charset="-128"/>
            </a:endParaRP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提案書の概要</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プレゼン資料となるよう作成ください。</a:t>
            </a:r>
            <a:endParaRPr lang="en-US" altLang="ja-JP" dirty="0">
              <a:latin typeface="Meiryo UI" panose="020B0604030504040204" pitchFamily="50" charset="-128"/>
              <a:ea typeface="Meiryo UI" panose="020B0604030504040204" pitchFamily="50" charset="-128"/>
            </a:endParaRP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必要に応じ、コアとなる技術に関する説明資料や本様式の各項目に係る補足説明資料等、参考資料を追加頂くことは可能です。</a:t>
            </a:r>
            <a:endParaRPr lang="en-US" altLang="ja-JP" dirty="0">
              <a:latin typeface="Meiryo UI" panose="020B0604030504040204" pitchFamily="50" charset="-128"/>
              <a:ea typeface="Meiryo UI" panose="020B0604030504040204" pitchFamily="50" charset="-128"/>
            </a:endParaRP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記載の内容が判読しやすい字体とし、大きさは</a:t>
            </a:r>
            <a:r>
              <a:rPr lang="en-US" altLang="ja-JP" dirty="0">
                <a:latin typeface="Meiryo UI" panose="020B0604030504040204" pitchFamily="50" charset="-128"/>
                <a:ea typeface="Meiryo UI" panose="020B0604030504040204" pitchFamily="50" charset="-128"/>
              </a:rPr>
              <a:t>12</a:t>
            </a:r>
            <a:r>
              <a:rPr lang="ja-JP" altLang="en-US" dirty="0">
                <a:latin typeface="Meiryo UI" panose="020B0604030504040204" pitchFamily="50" charset="-128"/>
                <a:ea typeface="Meiryo UI" panose="020B0604030504040204" pitchFamily="50" charset="-128"/>
              </a:rPr>
              <a:t>ポイント以上を基本としてください。</a:t>
            </a: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積極的に図、写真、グラフ等を使用して、簡潔にわかりやすく説明するようにしてください。</a:t>
            </a: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原則、</a:t>
            </a:r>
            <a:r>
              <a:rPr lang="en-US" altLang="ja-JP" dirty="0">
                <a:latin typeface="Meiryo UI" panose="020B0604030504040204" pitchFamily="50" charset="-128"/>
                <a:ea typeface="Meiryo UI" panose="020B0604030504040204" pitchFamily="50" charset="-128"/>
              </a:rPr>
              <a:t>15</a:t>
            </a:r>
            <a:r>
              <a:rPr lang="ja-JP" altLang="en-US" dirty="0">
                <a:latin typeface="Meiryo UI" panose="020B0604030504040204" pitchFamily="50" charset="-128"/>
                <a:ea typeface="Meiryo UI" panose="020B0604030504040204" pitchFamily="50" charset="-128"/>
              </a:rPr>
              <a:t>頁程度（予算額・内訳に係る資料は除き、表紙、参考資料等の挿込スライドを含む頁数）でまとめてください。</a:t>
            </a:r>
            <a:endParaRPr lang="en-US" altLang="ja-JP" dirty="0">
              <a:latin typeface="Meiryo UI" panose="020B0604030504040204" pitchFamily="50" charset="-128"/>
              <a:ea typeface="Meiryo UI" panose="020B0604030504040204" pitchFamily="50" charset="-128"/>
            </a:endParaRP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青字の説明書きを参考に記載してください。</a:t>
            </a:r>
            <a:endParaRPr lang="en-US" altLang="ja-JP" dirty="0">
              <a:latin typeface="Meiryo UI" panose="020B0604030504040204" pitchFamily="50" charset="-128"/>
              <a:ea typeface="Meiryo UI" panose="020B0604030504040204" pitchFamily="50" charset="-128"/>
            </a:endParaRPr>
          </a:p>
          <a:p>
            <a:pPr marL="171450" indent="-171450">
              <a:lnSpc>
                <a:spcPts val="1300"/>
              </a:lnSpc>
              <a:buFont typeface="Arial" panose="020B0604020202020204" pitchFamily="34" charset="0"/>
              <a:buChar char="•"/>
            </a:pPr>
            <a:r>
              <a:rPr lang="ja-JP" altLang="en-US" dirty="0">
                <a:latin typeface="Meiryo UI" panose="020B0604030504040204" pitchFamily="50" charset="-128"/>
                <a:ea typeface="Meiryo UI" panose="020B0604030504040204" pitchFamily="50" charset="-128"/>
              </a:rPr>
              <a:t>作成時は説明書きを削除してください。項目は、削除・追加しないでください。</a:t>
            </a:r>
            <a:endParaRPr lang="en-US" altLang="ja-JP" dirty="0">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150936" y="477240"/>
            <a:ext cx="2473754" cy="307777"/>
          </a:xfrm>
          <a:prstGeom prst="rect">
            <a:avLst/>
          </a:prstGeom>
          <a:noFill/>
          <a:ln>
            <a:noFill/>
          </a:ln>
        </p:spPr>
        <p:txBody>
          <a:bodyPr wrap="none" rtlCol="0">
            <a:spAutoFit/>
          </a:bodyPr>
          <a:lstStyle/>
          <a:p>
            <a:r>
              <a:rPr kumimoji="1" lang="ja-JP" altLang="en-US" sz="1400" u="sng" dirty="0">
                <a:latin typeface="Meiryo UI" panose="020B0604030504040204" pitchFamily="50" charset="-128"/>
                <a:ea typeface="Meiryo UI" panose="020B0604030504040204" pitchFamily="50" charset="-128"/>
              </a:rPr>
              <a:t>研究開発テーマ概要説明資料</a:t>
            </a:r>
          </a:p>
        </p:txBody>
      </p:sp>
      <p:sp>
        <p:nvSpPr>
          <p:cNvPr id="11" name="スライド番号プレースホルダ 2"/>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13" name="テキスト ボックス 12"/>
          <p:cNvSpPr txBox="1"/>
          <p:nvPr/>
        </p:nvSpPr>
        <p:spPr>
          <a:xfrm>
            <a:off x="209826" y="2074380"/>
            <a:ext cx="3570208" cy="461665"/>
          </a:xfrm>
          <a:prstGeom prst="rect">
            <a:avLst/>
          </a:prstGeom>
          <a:noFill/>
          <a:ln>
            <a:noFill/>
          </a:ln>
        </p:spPr>
        <p:txBody>
          <a:bodyPr wrap="none" rtlCol="0">
            <a:spAutoFit/>
          </a:bodyPr>
          <a:lstStyle/>
          <a:p>
            <a:r>
              <a:rPr kumimoji="1" lang="ja-JP" altLang="en-US" sz="2400" u="sng" dirty="0">
                <a:latin typeface="Meiryo UI" panose="020B0604030504040204" pitchFamily="50" charset="-128"/>
                <a:ea typeface="Meiryo UI" panose="020B0604030504040204" pitchFamily="50" charset="-128"/>
              </a:rPr>
              <a:t>研究開発項目：</a:t>
            </a:r>
            <a:r>
              <a:rPr lang="ja-JP" altLang="en-US" sz="2400" u="sng" dirty="0">
                <a:latin typeface="Meiryo UI" panose="020B0604030504040204" pitchFamily="50" charset="-128"/>
                <a:ea typeface="Meiryo UI" panose="020B0604030504040204" pitchFamily="50" charset="-128"/>
                <a:sym typeface="Wingdings" panose="05000000000000000000" pitchFamily="2" charset="2"/>
              </a:rPr>
              <a:t>（●●</a:t>
            </a:r>
            <a:r>
              <a:rPr kumimoji="1" lang="ja-JP" altLang="en-US" sz="2400" u="sng" dirty="0">
                <a:latin typeface="Meiryo UI" panose="020B0604030504040204" pitchFamily="50" charset="-128"/>
                <a:ea typeface="Meiryo UI" panose="020B0604030504040204" pitchFamily="50" charset="-128"/>
              </a:rPr>
              <a:t>）</a:t>
            </a:r>
          </a:p>
        </p:txBody>
      </p:sp>
      <p:sp>
        <p:nvSpPr>
          <p:cNvPr id="14" name="テキスト ボックス 13"/>
          <p:cNvSpPr txBox="1"/>
          <p:nvPr/>
        </p:nvSpPr>
        <p:spPr>
          <a:xfrm>
            <a:off x="755577" y="1555515"/>
            <a:ext cx="2167746"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応募する研究開発項目名を記載ください。（例：（</a:t>
            </a:r>
            <a:r>
              <a:rPr lang="en-US" altLang="ja-JP" dirty="0">
                <a:latin typeface="Meiryo UI" panose="020B0604030504040204" pitchFamily="50" charset="-128"/>
                <a:ea typeface="Meiryo UI" panose="020B0604030504040204" pitchFamily="50" charset="-128"/>
              </a:rPr>
              <a:t>C-4,5,</a:t>
            </a:r>
            <a:r>
              <a:rPr lang="ja-JP" altLang="en-US" dirty="0">
                <a:latin typeface="Meiryo UI" panose="020B0604030504040204" pitchFamily="50" charset="-128"/>
                <a:ea typeface="Meiryo UI" panose="020B0604030504040204" pitchFamily="50" charset="-128"/>
              </a:rPr>
              <a:t>・・・））</a:t>
            </a:r>
          </a:p>
        </p:txBody>
      </p:sp>
      <p:sp>
        <p:nvSpPr>
          <p:cNvPr id="15" name="テキスト ボックス 14"/>
          <p:cNvSpPr txBox="1"/>
          <p:nvPr/>
        </p:nvSpPr>
        <p:spPr>
          <a:xfrm>
            <a:off x="179512" y="168895"/>
            <a:ext cx="655949" cy="307777"/>
          </a:xfrm>
          <a:prstGeom prst="rect">
            <a:avLst/>
          </a:prstGeom>
          <a:noFill/>
          <a:ln>
            <a:solidFill>
              <a:schemeClr val="tx1"/>
            </a:solidFill>
          </a:ln>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別添</a:t>
            </a:r>
            <a:r>
              <a:rPr kumimoji="1" lang="en-US" altLang="ja-JP" sz="1400" dirty="0">
                <a:latin typeface="Meiryo UI" panose="020B0604030504040204" pitchFamily="50" charset="-128"/>
                <a:ea typeface="Meiryo UI" panose="020B0604030504040204" pitchFamily="50" charset="-128"/>
              </a:rPr>
              <a:t>8</a:t>
            </a:r>
            <a:endParaRPr kumimoji="1" lang="ja-JP" altLang="en-US" sz="14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1273F-A04D-02A6-8134-70B8ABE42AB8}"/>
            </a:ext>
          </a:extLst>
        </p:cNvPr>
        <p:cNvGrpSpPr/>
        <p:nvPr/>
      </p:nvGrpSpPr>
      <p:grpSpPr>
        <a:xfrm>
          <a:off x="0" y="0"/>
          <a:ext cx="0" cy="0"/>
          <a:chOff x="0" y="0"/>
          <a:chExt cx="0" cy="0"/>
        </a:xfrm>
      </p:grpSpPr>
      <p:sp>
        <p:nvSpPr>
          <p:cNvPr id="6" name="スライド番号プレースホルダ 2">
            <a:extLst>
              <a:ext uri="{FF2B5EF4-FFF2-40B4-BE49-F238E27FC236}">
                <a16:creationId xmlns:a16="http://schemas.microsoft.com/office/drawing/2014/main" id="{822FE351-5254-1064-D221-460F3529D189}"/>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10</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7" name="タイトル 1">
            <a:extLst>
              <a:ext uri="{FF2B5EF4-FFF2-40B4-BE49-F238E27FC236}">
                <a16:creationId xmlns:a16="http://schemas.microsoft.com/office/drawing/2014/main" id="{2E692111-EBFD-799A-DFA6-E6F74452982C}"/>
              </a:ext>
            </a:extLst>
          </p:cNvPr>
          <p:cNvSpPr txBox="1">
            <a:spLocks/>
          </p:cNvSpPr>
          <p:nvPr/>
        </p:nvSpPr>
        <p:spPr>
          <a:xfrm>
            <a:off x="107504" y="116632"/>
            <a:ext cx="6152619"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7</a:t>
            </a:r>
            <a:r>
              <a:rPr lang="ja-JP" altLang="en-US" sz="2800" dirty="0">
                <a:latin typeface="Meiryo UI" panose="020B0604030504040204" pitchFamily="50" charset="-128"/>
                <a:ea typeface="Meiryo UI" panose="020B0604030504040204" pitchFamily="50" charset="-128"/>
              </a:rPr>
              <a:t>．</a:t>
            </a:r>
            <a:r>
              <a:rPr lang="en-US" altLang="ja-JP" sz="2800" dirty="0">
                <a:latin typeface="Meiryo UI" panose="020B0604030504040204" pitchFamily="50" charset="-128"/>
                <a:ea typeface="Meiryo UI" panose="020B0604030504040204" pitchFamily="50" charset="-128"/>
              </a:rPr>
              <a:t>2026</a:t>
            </a:r>
            <a:r>
              <a:rPr lang="ja-JP" altLang="en-US" sz="2800" dirty="0">
                <a:latin typeface="Meiryo UI" panose="020B0604030504040204" pitchFamily="50" charset="-128"/>
                <a:ea typeface="Meiryo UI" panose="020B0604030504040204" pitchFamily="50" charset="-128"/>
              </a:rPr>
              <a:t>年度研究開発の提案（１）</a:t>
            </a:r>
          </a:p>
          <a:p>
            <a:pPr algn="l"/>
            <a:endParaRPr lang="ja-JP" altLang="en-US" sz="2800" dirty="0">
              <a:latin typeface="Meiryo UI" panose="020B0604030504040204" pitchFamily="50" charset="-128"/>
              <a:ea typeface="Meiryo UI" panose="020B0604030504040204" pitchFamily="50" charset="-128"/>
            </a:endParaRPr>
          </a:p>
        </p:txBody>
      </p:sp>
      <p:sp>
        <p:nvSpPr>
          <p:cNvPr id="8" name="スライド番号プレースホルダ 2">
            <a:extLst>
              <a:ext uri="{FF2B5EF4-FFF2-40B4-BE49-F238E27FC236}">
                <a16:creationId xmlns:a16="http://schemas.microsoft.com/office/drawing/2014/main" id="{3088CF58-6691-061B-2195-7DBAEE95E824}"/>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10</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2" name="テキスト ボックス 1">
            <a:extLst>
              <a:ext uri="{FF2B5EF4-FFF2-40B4-BE49-F238E27FC236}">
                <a16:creationId xmlns:a16="http://schemas.microsoft.com/office/drawing/2014/main" id="{5D063A7E-2D00-637D-C069-F2C55A3F9E57}"/>
              </a:ext>
            </a:extLst>
          </p:cNvPr>
          <p:cNvSpPr txBox="1"/>
          <p:nvPr/>
        </p:nvSpPr>
        <p:spPr>
          <a:xfrm>
            <a:off x="3347864" y="2276872"/>
            <a:ext cx="552097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提案の背景（産業・社会ニーズ等）、必要性（国プロとしての実施の必要性含む）、既存提案との関係性、研究開発の内容、実施計画、実施により得られる効果、目標等の概要を簡潔に記載ください。</a:t>
            </a:r>
          </a:p>
        </p:txBody>
      </p:sp>
      <p:sp>
        <p:nvSpPr>
          <p:cNvPr id="3" name="正方形/長方形 2">
            <a:extLst>
              <a:ext uri="{FF2B5EF4-FFF2-40B4-BE49-F238E27FC236}">
                <a16:creationId xmlns:a16="http://schemas.microsoft.com/office/drawing/2014/main" id="{174CBF4C-B138-8A70-5F78-1E15134D438B}"/>
              </a:ext>
            </a:extLst>
          </p:cNvPr>
          <p:cNvSpPr/>
          <p:nvPr/>
        </p:nvSpPr>
        <p:spPr>
          <a:xfrm>
            <a:off x="107777" y="997815"/>
            <a:ext cx="8869237" cy="1999137"/>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6B792E12-D330-94F1-1CF3-5A6450E5FEC8}"/>
              </a:ext>
            </a:extLst>
          </p:cNvPr>
          <p:cNvSpPr/>
          <p:nvPr/>
        </p:nvSpPr>
        <p:spPr>
          <a:xfrm>
            <a:off x="106313" y="781791"/>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研究開発概要</a:t>
            </a:r>
          </a:p>
        </p:txBody>
      </p:sp>
      <p:sp>
        <p:nvSpPr>
          <p:cNvPr id="11" name="正方形/長方形 252">
            <a:extLst>
              <a:ext uri="{FF2B5EF4-FFF2-40B4-BE49-F238E27FC236}">
                <a16:creationId xmlns:a16="http://schemas.microsoft.com/office/drawing/2014/main" id="{FB9BE25A-0CC2-4EDD-2FD5-D8E05D7BF29C}"/>
              </a:ext>
            </a:extLst>
          </p:cNvPr>
          <p:cNvSpPr>
            <a:spLocks noChangeArrowheads="1"/>
          </p:cNvSpPr>
          <p:nvPr/>
        </p:nvSpPr>
        <p:spPr bwMode="auto">
          <a:xfrm>
            <a:off x="107504" y="1164252"/>
            <a:ext cx="8869510" cy="461665"/>
          </a:xfrm>
          <a:prstGeom prst="rect">
            <a:avLst/>
          </a:prstGeom>
          <a:noFill/>
          <a:ln w="9525">
            <a:noFill/>
            <a:miter lim="800000"/>
            <a:headEnd/>
            <a:tailEnd/>
          </a:ln>
        </p:spPr>
        <p:txBody>
          <a:bodyPr wrap="square">
            <a:spAutoFit/>
          </a:bodyPr>
          <a:lstStyle/>
          <a:p>
            <a:pPr>
              <a:spcBef>
                <a:spcPts val="600"/>
              </a:spcBef>
            </a:pPr>
            <a:r>
              <a:rPr lang="ja-JP" altLang="en-US" sz="1200" dirty="0">
                <a:latin typeface="Meiryo UI" panose="020B0604030504040204" pitchFamily="50" charset="-128"/>
                <a:ea typeface="Meiryo UI" panose="020B0604030504040204" pitchFamily="50" charset="-128"/>
              </a:rPr>
              <a:t>　</a:t>
            </a:r>
            <a:r>
              <a:rPr lang="ja-JP" altLang="en-US" sz="1200" dirty="0">
                <a:solidFill>
                  <a:srgbClr val="0070C0"/>
                </a:solidFill>
                <a:latin typeface="Meiryo UI" panose="020B0604030504040204" pitchFamily="50" charset="-128"/>
                <a:ea typeface="Meiryo UI" panose="020B0604030504040204" pitchFamily="50" charset="-128"/>
              </a:rPr>
              <a:t>今後 ●● の急激な高まりが予想されており、●●が必要とされている。そこで●●の課題解決を目的に、 ●● （手法）を用いて、 ●●に関する開発を行う。当該技術を○○に適用（社会実装）し、○○○という事業展開をすることを想定する。</a:t>
            </a:r>
            <a:endParaRPr lang="en-US" altLang="ja-JP"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6A7B3924-5545-710A-C5D2-1DEC8C8042E5}"/>
              </a:ext>
            </a:extLst>
          </p:cNvPr>
          <p:cNvSpPr txBox="1"/>
          <p:nvPr/>
        </p:nvSpPr>
        <p:spPr>
          <a:xfrm>
            <a:off x="3347864" y="3616192"/>
            <a:ext cx="5424511" cy="83099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eiryo UI" panose="020B0604030504040204" pitchFamily="50" charset="-128"/>
                <a:ea typeface="Meiryo UI" panose="020B0604030504040204" pitchFamily="50" charset="-128"/>
              </a:rPr>
              <a:t>・提案研究開発の概要に係る説明図を記載ください。研究開発の概要に加え、技術開発の成果がどのように将来的に社会実装され、産業社会の革新をもたらすかに係るイメージも併せて記載ください。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a:p>
            <a:r>
              <a:rPr lang="ja-JP" altLang="en-US" sz="1200" i="1" dirty="0">
                <a:solidFill>
                  <a:schemeClr val="bg1"/>
                </a:solidFill>
                <a:latin typeface="Meiryo UI" panose="020B0604030504040204" pitchFamily="50" charset="-128"/>
                <a:ea typeface="Meiryo UI" panose="020B0604030504040204" pitchFamily="50" charset="-128"/>
              </a:rPr>
              <a:t>・提案者が保有するコア技術の特徴、強み等との関連について、併せて記載ください。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813EA291-F28F-6310-DA29-5951024F5505}"/>
              </a:ext>
            </a:extLst>
          </p:cNvPr>
          <p:cNvSpPr/>
          <p:nvPr/>
        </p:nvSpPr>
        <p:spPr>
          <a:xfrm>
            <a:off x="107777" y="3429001"/>
            <a:ext cx="8869237" cy="3118530"/>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A688C91-4692-94D7-3D94-0D5CA504B61A}"/>
              </a:ext>
            </a:extLst>
          </p:cNvPr>
          <p:cNvSpPr/>
          <p:nvPr/>
        </p:nvSpPr>
        <p:spPr>
          <a:xfrm>
            <a:off x="106313" y="3212976"/>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提案研究開発の概要説明図</a:t>
            </a:r>
          </a:p>
        </p:txBody>
      </p:sp>
    </p:spTree>
    <p:extLst>
      <p:ext uri="{BB962C8B-B14F-4D97-AF65-F5344CB8AC3E}">
        <p14:creationId xmlns:p14="http://schemas.microsoft.com/office/powerpoint/2010/main" val="64265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 2">
            <a:extLst>
              <a:ext uri="{FF2B5EF4-FFF2-40B4-BE49-F238E27FC236}">
                <a16:creationId xmlns:a16="http://schemas.microsoft.com/office/drawing/2014/main" id="{964B2CFB-7CCB-E689-6881-FE85364C7D28}"/>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11</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8" name="スライド番号プレースホルダ 2">
            <a:extLst>
              <a:ext uri="{FF2B5EF4-FFF2-40B4-BE49-F238E27FC236}">
                <a16:creationId xmlns:a16="http://schemas.microsoft.com/office/drawing/2014/main" id="{E242E7B4-69B5-F920-CEA6-2432DB260C9E}"/>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11</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9" name="正方形/長方形 8">
            <a:extLst>
              <a:ext uri="{FF2B5EF4-FFF2-40B4-BE49-F238E27FC236}">
                <a16:creationId xmlns:a16="http://schemas.microsoft.com/office/drawing/2014/main" id="{FCE01A20-B821-7F59-512D-FFC7EED14DAC}"/>
              </a:ext>
            </a:extLst>
          </p:cNvPr>
          <p:cNvSpPr/>
          <p:nvPr/>
        </p:nvSpPr>
        <p:spPr>
          <a:xfrm>
            <a:off x="107777" y="997815"/>
            <a:ext cx="8869237" cy="5506173"/>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graphicFrame>
        <p:nvGraphicFramePr>
          <p:cNvPr id="10" name="表 9">
            <a:extLst>
              <a:ext uri="{FF2B5EF4-FFF2-40B4-BE49-F238E27FC236}">
                <a16:creationId xmlns:a16="http://schemas.microsoft.com/office/drawing/2014/main" id="{29483C78-8872-31CB-D508-1F2898EB0673}"/>
              </a:ext>
            </a:extLst>
          </p:cNvPr>
          <p:cNvGraphicFramePr>
            <a:graphicFrameLocks noGrp="1"/>
          </p:cNvGraphicFramePr>
          <p:nvPr>
            <p:extLst>
              <p:ext uri="{D42A27DB-BD31-4B8C-83A1-F6EECF244321}">
                <p14:modId xmlns:p14="http://schemas.microsoft.com/office/powerpoint/2010/main" val="2321701714"/>
              </p:ext>
            </p:extLst>
          </p:nvPr>
        </p:nvGraphicFramePr>
        <p:xfrm>
          <a:off x="274352" y="1161211"/>
          <a:ext cx="8496945" cy="2447909"/>
        </p:xfrm>
        <a:graphic>
          <a:graphicData uri="http://schemas.openxmlformats.org/drawingml/2006/table">
            <a:tbl>
              <a:tblPr firstRow="1" bandRow="1">
                <a:tableStyleId>{5940675A-B579-460E-94D1-54222C63F5DA}</a:tableStyleId>
              </a:tblPr>
              <a:tblGrid>
                <a:gridCol w="2832315">
                  <a:extLst>
                    <a:ext uri="{9D8B030D-6E8A-4147-A177-3AD203B41FA5}">
                      <a16:colId xmlns:a16="http://schemas.microsoft.com/office/drawing/2014/main" val="20000"/>
                    </a:ext>
                  </a:extLst>
                </a:gridCol>
                <a:gridCol w="3967742">
                  <a:extLst>
                    <a:ext uri="{9D8B030D-6E8A-4147-A177-3AD203B41FA5}">
                      <a16:colId xmlns:a16="http://schemas.microsoft.com/office/drawing/2014/main" val="20001"/>
                    </a:ext>
                  </a:extLst>
                </a:gridCol>
                <a:gridCol w="1696888">
                  <a:extLst>
                    <a:ext uri="{9D8B030D-6E8A-4147-A177-3AD203B41FA5}">
                      <a16:colId xmlns:a16="http://schemas.microsoft.com/office/drawing/2014/main" val="20002"/>
                    </a:ext>
                  </a:extLst>
                </a:gridCol>
              </a:tblGrid>
              <a:tr h="235684">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実施項目</a:t>
                      </a:r>
                    </a:p>
                  </a:txBody>
                  <a:tcPr/>
                </a:tc>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研究開発の概要と</a:t>
                      </a:r>
                      <a:r>
                        <a:rPr kumimoji="1" lang="en-US" altLang="ja-JP" sz="1200" dirty="0">
                          <a:latin typeface="Meiryo UI" panose="020B0604030504040204" pitchFamily="50" charset="-128"/>
                          <a:ea typeface="Meiryo UI" panose="020B0604030504040204" pitchFamily="50" charset="-128"/>
                        </a:rPr>
                        <a:t>2026</a:t>
                      </a:r>
                      <a:r>
                        <a:rPr kumimoji="1" lang="ja-JP" altLang="en-US" sz="1200" dirty="0">
                          <a:latin typeface="Meiryo UI" panose="020B0604030504040204" pitchFamily="50" charset="-128"/>
                          <a:ea typeface="Meiryo UI" panose="020B0604030504040204" pitchFamily="50" charset="-128"/>
                        </a:rPr>
                        <a:t>年度実施の必要性</a:t>
                      </a:r>
                    </a:p>
                  </a:txBody>
                  <a:tcPr/>
                </a:tc>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予算（百万円）</a:t>
                      </a:r>
                    </a:p>
                  </a:txBody>
                  <a:tcPr/>
                </a:tc>
                <a:extLst>
                  <a:ext uri="{0D108BD9-81ED-4DB2-BD59-A6C34878D82A}">
                    <a16:rowId xmlns:a16="http://schemas.microsoft.com/office/drawing/2014/main" val="10000"/>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①</a:t>
                      </a:r>
                      <a:r>
                        <a:rPr kumimoji="1" lang="en-US" altLang="ja-JP" sz="1200" dirty="0">
                          <a:solidFill>
                            <a:srgbClr val="0070C0"/>
                          </a:solidFill>
                          <a:latin typeface="Meiryo UI" panose="020B0604030504040204" pitchFamily="50" charset="-128"/>
                          <a:ea typeface="Meiryo UI" panose="020B0604030504040204" pitchFamily="50" charset="-128"/>
                        </a:rPr>
                        <a:t>-1 △△</a:t>
                      </a:r>
                      <a:r>
                        <a:rPr kumimoji="1" lang="ja-JP" altLang="en-US" sz="1200" dirty="0">
                          <a:solidFill>
                            <a:srgbClr val="0070C0"/>
                          </a:solidFill>
                          <a:latin typeface="Meiryo UI" panose="020B0604030504040204" pitchFamily="50" charset="-128"/>
                          <a:ea typeface="Meiryo UI" panose="020B0604030504040204" pitchFamily="50" charset="-128"/>
                        </a:rPr>
                        <a:t>の調査</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①</a:t>
                      </a:r>
                      <a:r>
                        <a:rPr kumimoji="1" lang="en-US" altLang="ja-JP" sz="1200" dirty="0">
                          <a:solidFill>
                            <a:srgbClr val="0070C0"/>
                          </a:solidFill>
                          <a:latin typeface="Meiryo UI" panose="020B0604030504040204" pitchFamily="50" charset="-128"/>
                          <a:ea typeface="Meiryo UI" panose="020B0604030504040204" pitchFamily="50" charset="-128"/>
                        </a:rPr>
                        <a:t>-2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②</a:t>
                      </a:r>
                      <a:r>
                        <a:rPr kumimoji="1" lang="en-US" altLang="ja-JP" sz="1200" dirty="0">
                          <a:solidFill>
                            <a:srgbClr val="0070C0"/>
                          </a:solidFill>
                          <a:latin typeface="Meiryo UI" panose="020B0604030504040204" pitchFamily="50" charset="-128"/>
                          <a:ea typeface="Meiryo UI" panose="020B0604030504040204" pitchFamily="50" charset="-128"/>
                        </a:rPr>
                        <a:t>-1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3"/>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②</a:t>
                      </a:r>
                      <a:r>
                        <a:rPr kumimoji="1" lang="en-US" altLang="ja-JP" sz="1200" dirty="0">
                          <a:solidFill>
                            <a:srgbClr val="0070C0"/>
                          </a:solidFill>
                          <a:latin typeface="Meiryo UI" panose="020B0604030504040204" pitchFamily="50" charset="-128"/>
                          <a:ea typeface="Meiryo UI" panose="020B0604030504040204" pitchFamily="50" charset="-128"/>
                        </a:rPr>
                        <a:t>-2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4"/>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5"/>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6"/>
                  </a:ext>
                </a:extLst>
              </a:tr>
              <a:tr h="23135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7"/>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8"/>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9"/>
                  </a:ext>
                </a:extLst>
              </a:tr>
            </a:tbl>
          </a:graphicData>
        </a:graphic>
      </p:graphicFrame>
      <p:graphicFrame>
        <p:nvGraphicFramePr>
          <p:cNvPr id="12" name="表 11">
            <a:extLst>
              <a:ext uri="{FF2B5EF4-FFF2-40B4-BE49-F238E27FC236}">
                <a16:creationId xmlns:a16="http://schemas.microsoft.com/office/drawing/2014/main" id="{AA523FD3-C18D-3BEB-3A7F-D1B594797895}"/>
              </a:ext>
            </a:extLst>
          </p:cNvPr>
          <p:cNvGraphicFramePr>
            <a:graphicFrameLocks noGrp="1"/>
          </p:cNvGraphicFramePr>
          <p:nvPr>
            <p:extLst>
              <p:ext uri="{D42A27DB-BD31-4B8C-83A1-F6EECF244321}">
                <p14:modId xmlns:p14="http://schemas.microsoft.com/office/powerpoint/2010/main" val="1250806381"/>
              </p:ext>
            </p:extLst>
          </p:nvPr>
        </p:nvGraphicFramePr>
        <p:xfrm>
          <a:off x="166986" y="3951414"/>
          <a:ext cx="8447768" cy="2415611"/>
        </p:xfrm>
        <a:graphic>
          <a:graphicData uri="http://schemas.openxmlformats.org/drawingml/2006/table">
            <a:tbl>
              <a:tblPr/>
              <a:tblGrid>
                <a:gridCol w="2057932">
                  <a:extLst>
                    <a:ext uri="{9D8B030D-6E8A-4147-A177-3AD203B41FA5}">
                      <a16:colId xmlns:a16="http://schemas.microsoft.com/office/drawing/2014/main" val="3729661620"/>
                    </a:ext>
                  </a:extLst>
                </a:gridCol>
                <a:gridCol w="1527350">
                  <a:extLst>
                    <a:ext uri="{9D8B030D-6E8A-4147-A177-3AD203B41FA5}">
                      <a16:colId xmlns:a16="http://schemas.microsoft.com/office/drawing/2014/main" val="641564362"/>
                    </a:ext>
                  </a:extLst>
                </a:gridCol>
                <a:gridCol w="1507253">
                  <a:extLst>
                    <a:ext uri="{9D8B030D-6E8A-4147-A177-3AD203B41FA5}">
                      <a16:colId xmlns:a16="http://schemas.microsoft.com/office/drawing/2014/main" val="3339161143"/>
                    </a:ext>
                  </a:extLst>
                </a:gridCol>
                <a:gridCol w="1643697">
                  <a:extLst>
                    <a:ext uri="{9D8B030D-6E8A-4147-A177-3AD203B41FA5}">
                      <a16:colId xmlns:a16="http://schemas.microsoft.com/office/drawing/2014/main" val="519020473"/>
                    </a:ext>
                  </a:extLst>
                </a:gridCol>
                <a:gridCol w="1711536">
                  <a:extLst>
                    <a:ext uri="{9D8B030D-6E8A-4147-A177-3AD203B41FA5}">
                      <a16:colId xmlns:a16="http://schemas.microsoft.com/office/drawing/2014/main" val="3087588468"/>
                    </a:ext>
                  </a:extLst>
                </a:gridCol>
              </a:tblGrid>
              <a:tr h="263531">
                <a:tc rowSpan="2">
                  <a:txBody>
                    <a:bodyPr/>
                    <a:lstStyle/>
                    <a:p>
                      <a:pPr algn="just" latinLnBrk="1">
                        <a:lnSpc>
                          <a:spcPts val="1580"/>
                        </a:lnSpc>
                        <a:buNone/>
                      </a:pPr>
                      <a:r>
                        <a:rPr lang="ja-JP"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実施項目</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ctr" latinLnBrk="1">
                        <a:lnSpc>
                          <a:spcPts val="1580"/>
                        </a:lnSpc>
                        <a:buNone/>
                      </a:pPr>
                      <a:r>
                        <a:rPr lang="en-US" sz="1200" i="0" spc="10" dirty="0">
                          <a:solidFill>
                            <a:schemeClr val="tx1"/>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2026</a:t>
                      </a:r>
                      <a:r>
                        <a:rPr lang="ja-JP" sz="1200" i="0" spc="10" dirty="0">
                          <a:solidFill>
                            <a:schemeClr val="tx1"/>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年度</a:t>
                      </a: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6924014"/>
                  </a:ext>
                </a:extLst>
              </a:tr>
              <a:tr h="191381">
                <a:tc vMerge="1">
                  <a:txBody>
                    <a:bodyPr/>
                    <a:lstStyle/>
                    <a:p>
                      <a:endParaRPr kumimoji="1" lang="ja-JP" altLang="en-US"/>
                    </a:p>
                  </a:txBody>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1Q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2Q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3Q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4Q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1181844"/>
                  </a:ext>
                </a:extLst>
              </a:tr>
              <a:tr h="1960699">
                <a:tc>
                  <a:txBody>
                    <a:bodyPr/>
                    <a:lstStyle/>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①</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-1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△△の調査</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①</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-2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②</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-1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②</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-2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latinLnBrk="1">
                        <a:lnSpc>
                          <a:spcPts val="1580"/>
                        </a:lnSpc>
                        <a:buNone/>
                      </a:pPr>
                      <a:r>
                        <a:rPr lang="ja-JP"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および</a:t>
                      </a:r>
                    </a:p>
                    <a:p>
                      <a:pPr algn="just" latinLnBrk="1">
                        <a:lnSpc>
                          <a:spcPts val="1580"/>
                        </a:lnSpc>
                        <a:buNone/>
                      </a:pPr>
                      <a:r>
                        <a:rPr lang="ja-JP"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上記の情報発信</a:t>
                      </a:r>
                      <a:r>
                        <a:rPr lang="ja-JP" altLang="en-US"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・アウトリーチ活動</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2311258"/>
                  </a:ext>
                </a:extLst>
              </a:tr>
            </a:tbl>
          </a:graphicData>
        </a:graphic>
      </p:graphicFrame>
      <p:cxnSp>
        <p:nvCxnSpPr>
          <p:cNvPr id="14" name="直線矢印コネクタ 13">
            <a:extLst>
              <a:ext uri="{FF2B5EF4-FFF2-40B4-BE49-F238E27FC236}">
                <a16:creationId xmlns:a16="http://schemas.microsoft.com/office/drawing/2014/main" id="{337B5964-75F5-4C47-C0CA-F3EF446F076C}"/>
              </a:ext>
            </a:extLst>
          </p:cNvPr>
          <p:cNvCxnSpPr/>
          <p:nvPr/>
        </p:nvCxnSpPr>
        <p:spPr>
          <a:xfrm>
            <a:off x="3131840" y="4509120"/>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52075DAF-9A8E-89AC-BEC1-CD1116CD0CBC}"/>
              </a:ext>
            </a:extLst>
          </p:cNvPr>
          <p:cNvCxnSpPr/>
          <p:nvPr/>
        </p:nvCxnSpPr>
        <p:spPr>
          <a:xfrm>
            <a:off x="3617438" y="4658111"/>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4EAFF162-99BF-4EAC-A930-345A65F265FE}"/>
              </a:ext>
            </a:extLst>
          </p:cNvPr>
          <p:cNvCxnSpPr/>
          <p:nvPr/>
        </p:nvCxnSpPr>
        <p:spPr>
          <a:xfrm>
            <a:off x="4716016" y="4797152"/>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B3F34266-FE59-7235-1193-83248079F6B9}"/>
              </a:ext>
            </a:extLst>
          </p:cNvPr>
          <p:cNvCxnSpPr/>
          <p:nvPr/>
        </p:nvCxnSpPr>
        <p:spPr>
          <a:xfrm>
            <a:off x="5148064" y="4941168"/>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EB9AEB3D-D2AB-83E0-1375-069080BFDCAF}"/>
              </a:ext>
            </a:extLst>
          </p:cNvPr>
          <p:cNvCxnSpPr>
            <a:cxnSpLocks/>
          </p:cNvCxnSpPr>
          <p:nvPr/>
        </p:nvCxnSpPr>
        <p:spPr>
          <a:xfrm>
            <a:off x="4355976"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4193170A-D5C5-52AE-AA76-3E0C60A8DF70}"/>
              </a:ext>
            </a:extLst>
          </p:cNvPr>
          <p:cNvCxnSpPr>
            <a:cxnSpLocks/>
          </p:cNvCxnSpPr>
          <p:nvPr/>
        </p:nvCxnSpPr>
        <p:spPr>
          <a:xfrm>
            <a:off x="5868144"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 name="直線矢印コネクタ 1">
            <a:extLst>
              <a:ext uri="{FF2B5EF4-FFF2-40B4-BE49-F238E27FC236}">
                <a16:creationId xmlns:a16="http://schemas.microsoft.com/office/drawing/2014/main" id="{B32B940F-8551-CCBA-5640-27B25C846F45}"/>
              </a:ext>
            </a:extLst>
          </p:cNvPr>
          <p:cNvCxnSpPr>
            <a:cxnSpLocks/>
          </p:cNvCxnSpPr>
          <p:nvPr/>
        </p:nvCxnSpPr>
        <p:spPr>
          <a:xfrm>
            <a:off x="5868144"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3BA7409C-9EE5-4851-FA49-318BBD5D2A82}"/>
              </a:ext>
            </a:extLst>
          </p:cNvPr>
          <p:cNvSpPr txBox="1"/>
          <p:nvPr/>
        </p:nvSpPr>
        <p:spPr>
          <a:xfrm>
            <a:off x="6444208" y="4365104"/>
            <a:ext cx="1965102"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7995A2F-314C-EED9-871F-E6DFBA9CE18D}"/>
              </a:ext>
            </a:extLst>
          </p:cNvPr>
          <p:cNvSpPr txBox="1"/>
          <p:nvPr/>
        </p:nvSpPr>
        <p:spPr>
          <a:xfrm>
            <a:off x="6843169" y="4537463"/>
            <a:ext cx="1965102"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E03FC41B-AD65-9A31-A316-659323DFC894}"/>
              </a:ext>
            </a:extLst>
          </p:cNvPr>
          <p:cNvSpPr txBox="1"/>
          <p:nvPr/>
        </p:nvSpPr>
        <p:spPr>
          <a:xfrm>
            <a:off x="6587741" y="5236744"/>
            <a:ext cx="1728675"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744139EC-C341-8165-BE40-3A6DA78607E4}"/>
              </a:ext>
            </a:extLst>
          </p:cNvPr>
          <p:cNvSpPr txBox="1"/>
          <p:nvPr/>
        </p:nvSpPr>
        <p:spPr>
          <a:xfrm>
            <a:off x="7785741" y="4898246"/>
            <a:ext cx="1318026" cy="461665"/>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を達成</a:t>
            </a:r>
            <a:endParaRPr kumimoji="1" lang="ja-JP" altLang="en-US" sz="1200" dirty="0">
              <a:latin typeface="Meiryo UI" panose="020B0604030504040204" pitchFamily="50" charset="-128"/>
              <a:ea typeface="Meiryo UI" panose="020B0604030504040204" pitchFamily="50" charset="-128"/>
            </a:endParaRPr>
          </a:p>
        </p:txBody>
      </p:sp>
      <p:sp>
        <p:nvSpPr>
          <p:cNvPr id="19" name="タイトル 1">
            <a:extLst>
              <a:ext uri="{FF2B5EF4-FFF2-40B4-BE49-F238E27FC236}">
                <a16:creationId xmlns:a16="http://schemas.microsoft.com/office/drawing/2014/main" id="{EB805A58-7D61-E7F8-52BA-AA248AD498C0}"/>
              </a:ext>
            </a:extLst>
          </p:cNvPr>
          <p:cNvSpPr txBox="1">
            <a:spLocks/>
          </p:cNvSpPr>
          <p:nvPr/>
        </p:nvSpPr>
        <p:spPr>
          <a:xfrm>
            <a:off x="107504" y="116632"/>
            <a:ext cx="5851169"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7</a:t>
            </a:r>
            <a:r>
              <a:rPr lang="ja-JP" altLang="en-US" sz="2800" dirty="0">
                <a:latin typeface="Meiryo UI" panose="020B0604030504040204" pitchFamily="50" charset="-128"/>
                <a:ea typeface="Meiryo UI" panose="020B0604030504040204" pitchFamily="50" charset="-128"/>
              </a:rPr>
              <a:t>．</a:t>
            </a:r>
            <a:r>
              <a:rPr lang="en-US" altLang="ja-JP" sz="2800" dirty="0">
                <a:latin typeface="Meiryo UI" panose="020B0604030504040204" pitchFamily="50" charset="-128"/>
                <a:ea typeface="Meiryo UI" panose="020B0604030504040204" pitchFamily="50" charset="-128"/>
              </a:rPr>
              <a:t>2026</a:t>
            </a:r>
            <a:r>
              <a:rPr lang="ja-JP" altLang="en-US" sz="2800" dirty="0">
                <a:latin typeface="Meiryo UI" panose="020B0604030504040204" pitchFamily="50" charset="-128"/>
                <a:ea typeface="Meiryo UI" panose="020B0604030504040204" pitchFamily="50" charset="-128"/>
              </a:rPr>
              <a:t>年度研究開発の提案（２）</a:t>
            </a:r>
          </a:p>
          <a:p>
            <a:pPr algn="l"/>
            <a:endParaRPr lang="ja-JP" altLang="en-US" sz="28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644A1A65-95C7-69BF-92F6-7B144D3B2FAD}"/>
              </a:ext>
            </a:extLst>
          </p:cNvPr>
          <p:cNvSpPr txBox="1"/>
          <p:nvPr/>
        </p:nvSpPr>
        <p:spPr>
          <a:xfrm>
            <a:off x="5708342" y="131900"/>
            <a:ext cx="3256146"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TW" altLang="en-US" sz="1200" i="1" dirty="0">
                <a:solidFill>
                  <a:prstClr val="white"/>
                </a:solidFill>
                <a:latin typeface="Meiryo UI" panose="020B0604030504040204" pitchFamily="50" charset="-128"/>
                <a:ea typeface="Meiryo UI" panose="020B0604030504040204" pitchFamily="50" charset="-128"/>
              </a:rPr>
              <a:t>研究開発内容、予算総額、研究開発線表</a:t>
            </a:r>
            <a:r>
              <a:rPr lang="ja-JP" altLang="en-US" sz="1200" i="1" dirty="0">
                <a:solidFill>
                  <a:prstClr val="white"/>
                </a:solidFill>
                <a:latin typeface="Meiryo UI" panose="020B0604030504040204" pitchFamily="50" charset="-128"/>
                <a:ea typeface="Meiryo UI" panose="020B0604030504040204" pitchFamily="50" charset="-128"/>
              </a:rPr>
              <a:t>を記載ください。</a:t>
            </a:r>
            <a:endParaRPr lang="en-US" altLang="ja-JP" sz="1200" i="1" dirty="0">
              <a:solidFill>
                <a:prstClr val="white"/>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4341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23D49-0269-785A-CEC5-3104EFA86582}"/>
            </a:ext>
          </a:extLst>
        </p:cNvPr>
        <p:cNvGrpSpPr/>
        <p:nvPr/>
      </p:nvGrpSpPr>
      <p:grpSpPr>
        <a:xfrm>
          <a:off x="0" y="0"/>
          <a:ext cx="0" cy="0"/>
          <a:chOff x="0" y="0"/>
          <a:chExt cx="0" cy="0"/>
        </a:xfrm>
      </p:grpSpPr>
      <p:sp>
        <p:nvSpPr>
          <p:cNvPr id="6" name="スライド番号プレースホルダ 2">
            <a:extLst>
              <a:ext uri="{FF2B5EF4-FFF2-40B4-BE49-F238E27FC236}">
                <a16:creationId xmlns:a16="http://schemas.microsoft.com/office/drawing/2014/main" id="{8B18C3E9-41C1-A84A-1530-57CA6E8B7189}"/>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12</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7" name="タイトル 1">
            <a:extLst>
              <a:ext uri="{FF2B5EF4-FFF2-40B4-BE49-F238E27FC236}">
                <a16:creationId xmlns:a16="http://schemas.microsoft.com/office/drawing/2014/main" id="{849B9A90-16DB-FCFE-B886-19D061A28E23}"/>
              </a:ext>
            </a:extLst>
          </p:cNvPr>
          <p:cNvSpPr txBox="1">
            <a:spLocks/>
          </p:cNvSpPr>
          <p:nvPr/>
        </p:nvSpPr>
        <p:spPr>
          <a:xfrm>
            <a:off x="107504" y="116632"/>
            <a:ext cx="6152619"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7</a:t>
            </a:r>
            <a:r>
              <a:rPr lang="ja-JP" altLang="en-US" sz="2800" dirty="0">
                <a:latin typeface="Meiryo UI" panose="020B0604030504040204" pitchFamily="50" charset="-128"/>
                <a:ea typeface="Meiryo UI" panose="020B0604030504040204" pitchFamily="50" charset="-128"/>
              </a:rPr>
              <a:t>．</a:t>
            </a:r>
            <a:r>
              <a:rPr lang="en-US" altLang="ja-JP" sz="2800" dirty="0">
                <a:latin typeface="Meiryo UI" panose="020B0604030504040204" pitchFamily="50" charset="-128"/>
                <a:ea typeface="Meiryo UI" panose="020B0604030504040204" pitchFamily="50" charset="-128"/>
              </a:rPr>
              <a:t>2027</a:t>
            </a:r>
            <a:r>
              <a:rPr lang="ja-JP" altLang="en-US" sz="2800" dirty="0">
                <a:latin typeface="Meiryo UI" panose="020B0604030504040204" pitchFamily="50" charset="-128"/>
                <a:ea typeface="Meiryo UI" panose="020B0604030504040204" pitchFamily="50" charset="-128"/>
              </a:rPr>
              <a:t>年度研究開発の提案（１）</a:t>
            </a:r>
          </a:p>
          <a:p>
            <a:pPr algn="l"/>
            <a:endParaRPr lang="ja-JP" altLang="en-US" sz="2800" dirty="0">
              <a:latin typeface="Meiryo UI" panose="020B0604030504040204" pitchFamily="50" charset="-128"/>
              <a:ea typeface="Meiryo UI" panose="020B0604030504040204" pitchFamily="50" charset="-128"/>
            </a:endParaRPr>
          </a:p>
        </p:txBody>
      </p:sp>
      <p:sp>
        <p:nvSpPr>
          <p:cNvPr id="8" name="スライド番号プレースホルダ 2">
            <a:extLst>
              <a:ext uri="{FF2B5EF4-FFF2-40B4-BE49-F238E27FC236}">
                <a16:creationId xmlns:a16="http://schemas.microsoft.com/office/drawing/2014/main" id="{B2F89D5D-575C-E71A-B07D-3841066B21B8}"/>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12</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2" name="テキスト ボックス 1">
            <a:extLst>
              <a:ext uri="{FF2B5EF4-FFF2-40B4-BE49-F238E27FC236}">
                <a16:creationId xmlns:a16="http://schemas.microsoft.com/office/drawing/2014/main" id="{DAA80BD1-03AF-66C4-7141-148BA647054B}"/>
              </a:ext>
            </a:extLst>
          </p:cNvPr>
          <p:cNvSpPr txBox="1"/>
          <p:nvPr/>
        </p:nvSpPr>
        <p:spPr>
          <a:xfrm>
            <a:off x="3347864" y="2276872"/>
            <a:ext cx="552097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提案の背景（産業・社会ニーズ等）、必要性（国プロとしての実施の必要性含む）、既存提案との関係性、研究開発の内容、実施計画、実施により得られる効果、目標等の概要を簡潔に記載ください。</a:t>
            </a:r>
          </a:p>
        </p:txBody>
      </p:sp>
      <p:sp>
        <p:nvSpPr>
          <p:cNvPr id="3" name="正方形/長方形 2">
            <a:extLst>
              <a:ext uri="{FF2B5EF4-FFF2-40B4-BE49-F238E27FC236}">
                <a16:creationId xmlns:a16="http://schemas.microsoft.com/office/drawing/2014/main" id="{227C7802-5922-82B8-7F9E-1F2881954B12}"/>
              </a:ext>
            </a:extLst>
          </p:cNvPr>
          <p:cNvSpPr/>
          <p:nvPr/>
        </p:nvSpPr>
        <p:spPr>
          <a:xfrm>
            <a:off x="107777" y="997815"/>
            <a:ext cx="8869237" cy="1999137"/>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A62D9E6-A211-A584-5244-CF379DC7415C}"/>
              </a:ext>
            </a:extLst>
          </p:cNvPr>
          <p:cNvSpPr/>
          <p:nvPr/>
        </p:nvSpPr>
        <p:spPr>
          <a:xfrm>
            <a:off x="106313" y="781791"/>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研究開発概要</a:t>
            </a:r>
          </a:p>
        </p:txBody>
      </p:sp>
      <p:sp>
        <p:nvSpPr>
          <p:cNvPr id="11" name="正方形/長方形 252">
            <a:extLst>
              <a:ext uri="{FF2B5EF4-FFF2-40B4-BE49-F238E27FC236}">
                <a16:creationId xmlns:a16="http://schemas.microsoft.com/office/drawing/2014/main" id="{4BD3633C-A2F2-FFED-DBDD-E09740F1D09E}"/>
              </a:ext>
            </a:extLst>
          </p:cNvPr>
          <p:cNvSpPr>
            <a:spLocks noChangeArrowheads="1"/>
          </p:cNvSpPr>
          <p:nvPr/>
        </p:nvSpPr>
        <p:spPr bwMode="auto">
          <a:xfrm>
            <a:off x="107504" y="1164252"/>
            <a:ext cx="8869510" cy="461665"/>
          </a:xfrm>
          <a:prstGeom prst="rect">
            <a:avLst/>
          </a:prstGeom>
          <a:noFill/>
          <a:ln w="9525">
            <a:noFill/>
            <a:miter lim="800000"/>
            <a:headEnd/>
            <a:tailEnd/>
          </a:ln>
        </p:spPr>
        <p:txBody>
          <a:bodyPr wrap="square">
            <a:spAutoFit/>
          </a:bodyPr>
          <a:lstStyle/>
          <a:p>
            <a:pPr>
              <a:spcBef>
                <a:spcPts val="600"/>
              </a:spcBef>
            </a:pPr>
            <a:r>
              <a:rPr lang="ja-JP" altLang="en-US" sz="1200" dirty="0">
                <a:latin typeface="Meiryo UI" panose="020B0604030504040204" pitchFamily="50" charset="-128"/>
                <a:ea typeface="Meiryo UI" panose="020B0604030504040204" pitchFamily="50" charset="-128"/>
              </a:rPr>
              <a:t>　</a:t>
            </a:r>
            <a:r>
              <a:rPr lang="ja-JP" altLang="en-US" sz="1200" dirty="0">
                <a:solidFill>
                  <a:srgbClr val="0070C0"/>
                </a:solidFill>
                <a:latin typeface="Meiryo UI" panose="020B0604030504040204" pitchFamily="50" charset="-128"/>
                <a:ea typeface="Meiryo UI" panose="020B0604030504040204" pitchFamily="50" charset="-128"/>
              </a:rPr>
              <a:t>今後 ●● の急激な高まりが予想されており、●●が必要とされている。そこで●●の課題解決を目的に、 ●● （手法）を用いて、 ●●に関する開発を行う。当該技術を○○に適用（社会実装）し、○○○という事業展開をすることを想定する。</a:t>
            </a:r>
            <a:endParaRPr lang="en-US" altLang="ja-JP"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64436E47-5C34-C09C-CE10-AB0813D37CBA}"/>
              </a:ext>
            </a:extLst>
          </p:cNvPr>
          <p:cNvSpPr txBox="1"/>
          <p:nvPr/>
        </p:nvSpPr>
        <p:spPr>
          <a:xfrm>
            <a:off x="3347864" y="3616192"/>
            <a:ext cx="5424511" cy="83099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eiryo UI" panose="020B0604030504040204" pitchFamily="50" charset="-128"/>
                <a:ea typeface="Meiryo UI" panose="020B0604030504040204" pitchFamily="50" charset="-128"/>
              </a:rPr>
              <a:t>・提案研究開発の概要に係る説明図を記載ください。研究開発の概要に加え、技術開発の成果がどのように将来的に社会実装され、産業社会の革新をもたらすかに係るイメージも併せて記載ください。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a:p>
            <a:r>
              <a:rPr lang="ja-JP" altLang="en-US" sz="1200" i="1" dirty="0">
                <a:solidFill>
                  <a:schemeClr val="bg1"/>
                </a:solidFill>
                <a:latin typeface="Meiryo UI" panose="020B0604030504040204" pitchFamily="50" charset="-128"/>
                <a:ea typeface="Meiryo UI" panose="020B0604030504040204" pitchFamily="50" charset="-128"/>
              </a:rPr>
              <a:t>・提案者が保有するコア技術の特徴、強み等との関連について、併せて記載ください。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557A8B50-52EA-1B8F-A770-4757CE037C4D}"/>
              </a:ext>
            </a:extLst>
          </p:cNvPr>
          <p:cNvSpPr/>
          <p:nvPr/>
        </p:nvSpPr>
        <p:spPr>
          <a:xfrm>
            <a:off x="107777" y="3429001"/>
            <a:ext cx="8869237" cy="3118530"/>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11A91BEC-A469-9966-1762-4EBC2F2A3A89}"/>
              </a:ext>
            </a:extLst>
          </p:cNvPr>
          <p:cNvSpPr/>
          <p:nvPr/>
        </p:nvSpPr>
        <p:spPr>
          <a:xfrm>
            <a:off x="106313" y="3212976"/>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提案研究開発の概要説明図</a:t>
            </a:r>
          </a:p>
        </p:txBody>
      </p:sp>
    </p:spTree>
    <p:extLst>
      <p:ext uri="{BB962C8B-B14F-4D97-AF65-F5344CB8AC3E}">
        <p14:creationId xmlns:p14="http://schemas.microsoft.com/office/powerpoint/2010/main" val="1107724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2A720-E5F7-64C2-F692-11C3F3221A96}"/>
            </a:ext>
          </a:extLst>
        </p:cNvPr>
        <p:cNvGrpSpPr/>
        <p:nvPr/>
      </p:nvGrpSpPr>
      <p:grpSpPr>
        <a:xfrm>
          <a:off x="0" y="0"/>
          <a:ext cx="0" cy="0"/>
          <a:chOff x="0" y="0"/>
          <a:chExt cx="0" cy="0"/>
        </a:xfrm>
      </p:grpSpPr>
      <p:sp>
        <p:nvSpPr>
          <p:cNvPr id="6" name="スライド番号プレースホルダ 2">
            <a:extLst>
              <a:ext uri="{FF2B5EF4-FFF2-40B4-BE49-F238E27FC236}">
                <a16:creationId xmlns:a16="http://schemas.microsoft.com/office/drawing/2014/main" id="{5F7C90D1-2576-8B49-7440-DCB2B345FC35}"/>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13</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8" name="スライド番号プレースホルダ 2">
            <a:extLst>
              <a:ext uri="{FF2B5EF4-FFF2-40B4-BE49-F238E27FC236}">
                <a16:creationId xmlns:a16="http://schemas.microsoft.com/office/drawing/2014/main" id="{03CA48FB-77AF-7A77-118E-4BD5AD79F11B}"/>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13</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9" name="正方形/長方形 8">
            <a:extLst>
              <a:ext uri="{FF2B5EF4-FFF2-40B4-BE49-F238E27FC236}">
                <a16:creationId xmlns:a16="http://schemas.microsoft.com/office/drawing/2014/main" id="{92A19842-B208-1DF7-62E7-886AF4E59CC5}"/>
              </a:ext>
            </a:extLst>
          </p:cNvPr>
          <p:cNvSpPr/>
          <p:nvPr/>
        </p:nvSpPr>
        <p:spPr>
          <a:xfrm>
            <a:off x="107777" y="997815"/>
            <a:ext cx="8869237" cy="5506173"/>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graphicFrame>
        <p:nvGraphicFramePr>
          <p:cNvPr id="10" name="表 9">
            <a:extLst>
              <a:ext uri="{FF2B5EF4-FFF2-40B4-BE49-F238E27FC236}">
                <a16:creationId xmlns:a16="http://schemas.microsoft.com/office/drawing/2014/main" id="{DAC0C46A-CCC2-1B44-2A33-89A20A081FA9}"/>
              </a:ext>
            </a:extLst>
          </p:cNvPr>
          <p:cNvGraphicFramePr>
            <a:graphicFrameLocks noGrp="1"/>
          </p:cNvGraphicFramePr>
          <p:nvPr>
            <p:extLst>
              <p:ext uri="{D42A27DB-BD31-4B8C-83A1-F6EECF244321}">
                <p14:modId xmlns:p14="http://schemas.microsoft.com/office/powerpoint/2010/main" val="1086176965"/>
              </p:ext>
            </p:extLst>
          </p:nvPr>
        </p:nvGraphicFramePr>
        <p:xfrm>
          <a:off x="274352" y="1161211"/>
          <a:ext cx="8496945" cy="2447909"/>
        </p:xfrm>
        <a:graphic>
          <a:graphicData uri="http://schemas.openxmlformats.org/drawingml/2006/table">
            <a:tbl>
              <a:tblPr firstRow="1" bandRow="1">
                <a:tableStyleId>{5940675A-B579-460E-94D1-54222C63F5DA}</a:tableStyleId>
              </a:tblPr>
              <a:tblGrid>
                <a:gridCol w="2832315">
                  <a:extLst>
                    <a:ext uri="{9D8B030D-6E8A-4147-A177-3AD203B41FA5}">
                      <a16:colId xmlns:a16="http://schemas.microsoft.com/office/drawing/2014/main" val="20000"/>
                    </a:ext>
                  </a:extLst>
                </a:gridCol>
                <a:gridCol w="3967742">
                  <a:extLst>
                    <a:ext uri="{9D8B030D-6E8A-4147-A177-3AD203B41FA5}">
                      <a16:colId xmlns:a16="http://schemas.microsoft.com/office/drawing/2014/main" val="20001"/>
                    </a:ext>
                  </a:extLst>
                </a:gridCol>
                <a:gridCol w="1696888">
                  <a:extLst>
                    <a:ext uri="{9D8B030D-6E8A-4147-A177-3AD203B41FA5}">
                      <a16:colId xmlns:a16="http://schemas.microsoft.com/office/drawing/2014/main" val="20002"/>
                    </a:ext>
                  </a:extLst>
                </a:gridCol>
              </a:tblGrid>
              <a:tr h="235684">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実施項目</a:t>
                      </a:r>
                    </a:p>
                  </a:txBody>
                  <a:tcPr/>
                </a:tc>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研究開発の概要と</a:t>
                      </a:r>
                      <a:r>
                        <a:rPr kumimoji="1" lang="en-US" altLang="ja-JP" sz="1200" dirty="0">
                          <a:latin typeface="Meiryo UI" panose="020B0604030504040204" pitchFamily="50" charset="-128"/>
                          <a:ea typeface="Meiryo UI" panose="020B0604030504040204" pitchFamily="50" charset="-128"/>
                        </a:rPr>
                        <a:t>2027</a:t>
                      </a:r>
                      <a:r>
                        <a:rPr kumimoji="1" lang="ja-JP" altLang="en-US" sz="1200" dirty="0">
                          <a:latin typeface="Meiryo UI" panose="020B0604030504040204" pitchFamily="50" charset="-128"/>
                          <a:ea typeface="Meiryo UI" panose="020B0604030504040204" pitchFamily="50" charset="-128"/>
                        </a:rPr>
                        <a:t>年度実施の必要性</a:t>
                      </a:r>
                    </a:p>
                  </a:txBody>
                  <a:tcPr/>
                </a:tc>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予算（百万円）</a:t>
                      </a:r>
                    </a:p>
                  </a:txBody>
                  <a:tcPr/>
                </a:tc>
                <a:extLst>
                  <a:ext uri="{0D108BD9-81ED-4DB2-BD59-A6C34878D82A}">
                    <a16:rowId xmlns:a16="http://schemas.microsoft.com/office/drawing/2014/main" val="10000"/>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①</a:t>
                      </a:r>
                      <a:r>
                        <a:rPr kumimoji="1" lang="en-US" altLang="ja-JP" sz="1200" dirty="0">
                          <a:solidFill>
                            <a:srgbClr val="0070C0"/>
                          </a:solidFill>
                          <a:latin typeface="Meiryo UI" panose="020B0604030504040204" pitchFamily="50" charset="-128"/>
                          <a:ea typeface="Meiryo UI" panose="020B0604030504040204" pitchFamily="50" charset="-128"/>
                        </a:rPr>
                        <a:t>-1 △△</a:t>
                      </a:r>
                      <a:r>
                        <a:rPr kumimoji="1" lang="ja-JP" altLang="en-US" sz="1200" dirty="0">
                          <a:solidFill>
                            <a:srgbClr val="0070C0"/>
                          </a:solidFill>
                          <a:latin typeface="Meiryo UI" panose="020B0604030504040204" pitchFamily="50" charset="-128"/>
                          <a:ea typeface="Meiryo UI" panose="020B0604030504040204" pitchFamily="50" charset="-128"/>
                        </a:rPr>
                        <a:t>の調査</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①</a:t>
                      </a:r>
                      <a:r>
                        <a:rPr kumimoji="1" lang="en-US" altLang="ja-JP" sz="1200" dirty="0">
                          <a:solidFill>
                            <a:srgbClr val="0070C0"/>
                          </a:solidFill>
                          <a:latin typeface="Meiryo UI" panose="020B0604030504040204" pitchFamily="50" charset="-128"/>
                          <a:ea typeface="Meiryo UI" panose="020B0604030504040204" pitchFamily="50" charset="-128"/>
                        </a:rPr>
                        <a:t>-2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②</a:t>
                      </a:r>
                      <a:r>
                        <a:rPr kumimoji="1" lang="en-US" altLang="ja-JP" sz="1200" dirty="0">
                          <a:solidFill>
                            <a:srgbClr val="0070C0"/>
                          </a:solidFill>
                          <a:latin typeface="Meiryo UI" panose="020B0604030504040204" pitchFamily="50" charset="-128"/>
                          <a:ea typeface="Meiryo UI" panose="020B0604030504040204" pitchFamily="50" charset="-128"/>
                        </a:rPr>
                        <a:t>-1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3"/>
                  </a:ext>
                </a:extLst>
              </a:tr>
              <a:tr h="226768">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②</a:t>
                      </a:r>
                      <a:r>
                        <a:rPr kumimoji="1" lang="en-US" altLang="ja-JP" sz="1200" dirty="0">
                          <a:solidFill>
                            <a:srgbClr val="0070C0"/>
                          </a:solidFill>
                          <a:latin typeface="Meiryo UI" panose="020B0604030504040204" pitchFamily="50" charset="-128"/>
                          <a:ea typeface="Meiryo UI" panose="020B0604030504040204" pitchFamily="50" charset="-128"/>
                        </a:rPr>
                        <a:t>-2 ××</a:t>
                      </a:r>
                      <a:r>
                        <a:rPr kumimoji="1" lang="ja-JP" altLang="en-US" sz="1200" dirty="0">
                          <a:solidFill>
                            <a:srgbClr val="0070C0"/>
                          </a:solidFill>
                          <a:latin typeface="Meiryo UI" panose="020B0604030504040204" pitchFamily="50" charset="-128"/>
                          <a:ea typeface="Meiryo UI" panose="020B0604030504040204" pitchFamily="50" charset="-128"/>
                        </a:rPr>
                        <a:t>の研究開発</a:t>
                      </a: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4"/>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5"/>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6"/>
                  </a:ext>
                </a:extLst>
              </a:tr>
              <a:tr h="23135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7"/>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8"/>
                  </a:ext>
                </a:extLst>
              </a:tr>
              <a:tr h="226768">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nSpc>
                          <a:spcPts val="1200"/>
                        </a:lnSpc>
                      </a:pPr>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0009"/>
                  </a:ext>
                </a:extLst>
              </a:tr>
            </a:tbl>
          </a:graphicData>
        </a:graphic>
      </p:graphicFrame>
      <p:graphicFrame>
        <p:nvGraphicFramePr>
          <p:cNvPr id="12" name="表 11">
            <a:extLst>
              <a:ext uri="{FF2B5EF4-FFF2-40B4-BE49-F238E27FC236}">
                <a16:creationId xmlns:a16="http://schemas.microsoft.com/office/drawing/2014/main" id="{BB25A711-71A8-EC1F-34E7-0886A1BC8564}"/>
              </a:ext>
            </a:extLst>
          </p:cNvPr>
          <p:cNvGraphicFramePr>
            <a:graphicFrameLocks noGrp="1"/>
          </p:cNvGraphicFramePr>
          <p:nvPr/>
        </p:nvGraphicFramePr>
        <p:xfrm>
          <a:off x="166986" y="3951414"/>
          <a:ext cx="8447768" cy="2415611"/>
        </p:xfrm>
        <a:graphic>
          <a:graphicData uri="http://schemas.openxmlformats.org/drawingml/2006/table">
            <a:tbl>
              <a:tblPr/>
              <a:tblGrid>
                <a:gridCol w="2057932">
                  <a:extLst>
                    <a:ext uri="{9D8B030D-6E8A-4147-A177-3AD203B41FA5}">
                      <a16:colId xmlns:a16="http://schemas.microsoft.com/office/drawing/2014/main" val="3729661620"/>
                    </a:ext>
                  </a:extLst>
                </a:gridCol>
                <a:gridCol w="1527350">
                  <a:extLst>
                    <a:ext uri="{9D8B030D-6E8A-4147-A177-3AD203B41FA5}">
                      <a16:colId xmlns:a16="http://schemas.microsoft.com/office/drawing/2014/main" val="641564362"/>
                    </a:ext>
                  </a:extLst>
                </a:gridCol>
                <a:gridCol w="1507253">
                  <a:extLst>
                    <a:ext uri="{9D8B030D-6E8A-4147-A177-3AD203B41FA5}">
                      <a16:colId xmlns:a16="http://schemas.microsoft.com/office/drawing/2014/main" val="3339161143"/>
                    </a:ext>
                  </a:extLst>
                </a:gridCol>
                <a:gridCol w="1643697">
                  <a:extLst>
                    <a:ext uri="{9D8B030D-6E8A-4147-A177-3AD203B41FA5}">
                      <a16:colId xmlns:a16="http://schemas.microsoft.com/office/drawing/2014/main" val="519020473"/>
                    </a:ext>
                  </a:extLst>
                </a:gridCol>
                <a:gridCol w="1711536">
                  <a:extLst>
                    <a:ext uri="{9D8B030D-6E8A-4147-A177-3AD203B41FA5}">
                      <a16:colId xmlns:a16="http://schemas.microsoft.com/office/drawing/2014/main" val="3087588468"/>
                    </a:ext>
                  </a:extLst>
                </a:gridCol>
              </a:tblGrid>
              <a:tr h="263531">
                <a:tc rowSpan="2">
                  <a:txBody>
                    <a:bodyPr/>
                    <a:lstStyle/>
                    <a:p>
                      <a:pPr algn="just" latinLnBrk="1">
                        <a:lnSpc>
                          <a:spcPts val="1580"/>
                        </a:lnSpc>
                        <a:buNone/>
                      </a:pPr>
                      <a:r>
                        <a:rPr lang="ja-JP"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実施項目</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ctr" latinLnBrk="1">
                        <a:lnSpc>
                          <a:spcPts val="1580"/>
                        </a:lnSpc>
                        <a:buNone/>
                      </a:pPr>
                      <a:r>
                        <a:rPr lang="en-US" sz="1200" i="0" spc="10" dirty="0">
                          <a:solidFill>
                            <a:schemeClr val="tx1"/>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2027</a:t>
                      </a:r>
                      <a:r>
                        <a:rPr lang="ja-JP" sz="1200" i="0" spc="10" dirty="0">
                          <a:solidFill>
                            <a:schemeClr val="tx1"/>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年度</a:t>
                      </a: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6924014"/>
                  </a:ext>
                </a:extLst>
              </a:tr>
              <a:tr h="191381">
                <a:tc vMerge="1">
                  <a:txBody>
                    <a:bodyPr/>
                    <a:lstStyle/>
                    <a:p>
                      <a:endParaRPr kumimoji="1" lang="ja-JP" altLang="en-US"/>
                    </a:p>
                  </a:txBody>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1Q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2Q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3Q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latinLnBrk="1">
                        <a:lnSpc>
                          <a:spcPts val="1000"/>
                        </a:lnSpc>
                        <a:buNone/>
                      </a:pPr>
                      <a:r>
                        <a:rPr lang="en-US" sz="1200" spc="1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4Q</a:t>
                      </a:r>
                      <a:endParaRPr lang="ja-JP" sz="1200" spc="1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1181844"/>
                  </a:ext>
                </a:extLst>
              </a:tr>
              <a:tr h="1960699">
                <a:tc>
                  <a:txBody>
                    <a:bodyPr/>
                    <a:lstStyle/>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①</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-1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△△の調査</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①</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-2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②</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-1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buNone/>
                      </a:pP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②</a:t>
                      </a:r>
                      <a:r>
                        <a:rPr lang="en-US"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-2 </a:t>
                      </a:r>
                      <a:r>
                        <a:rPr lang="ja-JP" sz="1200" kern="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××の研究開発</a:t>
                      </a:r>
                      <a:endParaRPr lang="ja-JP" sz="12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latinLnBrk="1">
                        <a:lnSpc>
                          <a:spcPts val="1580"/>
                        </a:lnSpc>
                        <a:buNone/>
                      </a:pPr>
                      <a:r>
                        <a:rPr lang="ja-JP"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および</a:t>
                      </a:r>
                    </a:p>
                    <a:p>
                      <a:pPr algn="just" latinLnBrk="1">
                        <a:lnSpc>
                          <a:spcPts val="1580"/>
                        </a:lnSpc>
                        <a:buNone/>
                      </a:pPr>
                      <a:r>
                        <a:rPr lang="ja-JP"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上記の情報発信</a:t>
                      </a:r>
                      <a:r>
                        <a:rPr lang="ja-JP" altLang="en-US" sz="1200" spc="1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rPr>
                        <a:t>・アウトリーチ活動</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latinLnBrk="1">
                        <a:lnSpc>
                          <a:spcPts val="1580"/>
                        </a:lnSpc>
                        <a:buNone/>
                      </a:pPr>
                      <a:r>
                        <a:rPr lang="en-US" sz="1200" spc="1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endParaRPr lang="ja-JP" sz="12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2311258"/>
                  </a:ext>
                </a:extLst>
              </a:tr>
            </a:tbl>
          </a:graphicData>
        </a:graphic>
      </p:graphicFrame>
      <p:cxnSp>
        <p:nvCxnSpPr>
          <p:cNvPr id="14" name="直線矢印コネクタ 13">
            <a:extLst>
              <a:ext uri="{FF2B5EF4-FFF2-40B4-BE49-F238E27FC236}">
                <a16:creationId xmlns:a16="http://schemas.microsoft.com/office/drawing/2014/main" id="{98FF38F1-9712-82C6-C040-4D9721B4A0B2}"/>
              </a:ext>
            </a:extLst>
          </p:cNvPr>
          <p:cNvCxnSpPr>
            <a:cxnSpLocks/>
          </p:cNvCxnSpPr>
          <p:nvPr/>
        </p:nvCxnSpPr>
        <p:spPr>
          <a:xfrm>
            <a:off x="2242457" y="4509120"/>
            <a:ext cx="40577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542E7552-718C-7E80-CF4C-595F05853D92}"/>
              </a:ext>
            </a:extLst>
          </p:cNvPr>
          <p:cNvCxnSpPr/>
          <p:nvPr/>
        </p:nvCxnSpPr>
        <p:spPr>
          <a:xfrm>
            <a:off x="3617438" y="4658111"/>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9AAE8DD6-0C39-599B-B336-82FC43BCB387}"/>
              </a:ext>
            </a:extLst>
          </p:cNvPr>
          <p:cNvCxnSpPr/>
          <p:nvPr/>
        </p:nvCxnSpPr>
        <p:spPr>
          <a:xfrm>
            <a:off x="4716016" y="4797152"/>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60CAF002-8FEC-34C4-B901-35055EC56FA6}"/>
              </a:ext>
            </a:extLst>
          </p:cNvPr>
          <p:cNvCxnSpPr/>
          <p:nvPr/>
        </p:nvCxnSpPr>
        <p:spPr>
          <a:xfrm>
            <a:off x="5148064" y="4941168"/>
            <a:ext cx="316835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5D409A47-9D58-ED76-2EA9-E2DB6D7EBD10}"/>
              </a:ext>
            </a:extLst>
          </p:cNvPr>
          <p:cNvCxnSpPr>
            <a:cxnSpLocks/>
          </p:cNvCxnSpPr>
          <p:nvPr/>
        </p:nvCxnSpPr>
        <p:spPr>
          <a:xfrm>
            <a:off x="4355976"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E1876D4E-383D-6BA6-4EF1-E68F1B493274}"/>
              </a:ext>
            </a:extLst>
          </p:cNvPr>
          <p:cNvCxnSpPr>
            <a:cxnSpLocks/>
          </p:cNvCxnSpPr>
          <p:nvPr/>
        </p:nvCxnSpPr>
        <p:spPr>
          <a:xfrm>
            <a:off x="5868144"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 name="直線矢印コネクタ 1">
            <a:extLst>
              <a:ext uri="{FF2B5EF4-FFF2-40B4-BE49-F238E27FC236}">
                <a16:creationId xmlns:a16="http://schemas.microsoft.com/office/drawing/2014/main" id="{DBDF81FA-EF5B-5251-4B9D-F817404B1172}"/>
              </a:ext>
            </a:extLst>
          </p:cNvPr>
          <p:cNvCxnSpPr>
            <a:cxnSpLocks/>
          </p:cNvCxnSpPr>
          <p:nvPr/>
        </p:nvCxnSpPr>
        <p:spPr>
          <a:xfrm>
            <a:off x="5868144" y="5373216"/>
            <a:ext cx="5760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BA4D481D-3331-4C39-0154-583742C8D8BB}"/>
              </a:ext>
            </a:extLst>
          </p:cNvPr>
          <p:cNvSpPr txBox="1"/>
          <p:nvPr/>
        </p:nvSpPr>
        <p:spPr>
          <a:xfrm>
            <a:off x="6444208" y="4365104"/>
            <a:ext cx="1965102"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960110E-5EA7-FABF-76AE-8CC1C977AF43}"/>
              </a:ext>
            </a:extLst>
          </p:cNvPr>
          <p:cNvSpPr txBox="1"/>
          <p:nvPr/>
        </p:nvSpPr>
        <p:spPr>
          <a:xfrm>
            <a:off x="6843169" y="4537463"/>
            <a:ext cx="1965102"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9BACD949-E469-0197-A3A7-451F58F0A8F7}"/>
              </a:ext>
            </a:extLst>
          </p:cNvPr>
          <p:cNvSpPr txBox="1"/>
          <p:nvPr/>
        </p:nvSpPr>
        <p:spPr>
          <a:xfrm>
            <a:off x="6587741" y="5236744"/>
            <a:ext cx="1728675" cy="276999"/>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目標：～～～～を達成</a:t>
            </a:r>
            <a:endParaRPr kumimoji="1" lang="ja-JP" altLang="en-US"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C4150407-1461-9FA7-361C-BCB5881F5D0B}"/>
              </a:ext>
            </a:extLst>
          </p:cNvPr>
          <p:cNvSpPr txBox="1"/>
          <p:nvPr/>
        </p:nvSpPr>
        <p:spPr>
          <a:xfrm>
            <a:off x="7785741" y="4898246"/>
            <a:ext cx="1318026" cy="461665"/>
          </a:xfrm>
          <a:prstGeom prst="rect">
            <a:avLst/>
          </a:prstGeom>
          <a:noFill/>
        </p:spPr>
        <p:txBody>
          <a:bodyPr wrap="square" rtlCol="0" anchor="ctr">
            <a:spAutoFit/>
          </a:bodyPr>
          <a:lstStyle/>
          <a:p>
            <a:r>
              <a:rPr lang="ja-JP" altLang="en-US" sz="1200" dirty="0">
                <a:latin typeface="Meiryo UI" panose="020B0604030504040204" pitchFamily="50" charset="-128"/>
                <a:ea typeface="Meiryo UI" panose="020B0604030504040204" pitchFamily="50" charset="-128"/>
              </a:rPr>
              <a:t>目標：～～～～</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を達成</a:t>
            </a:r>
            <a:endParaRPr kumimoji="1" lang="ja-JP" altLang="en-US" sz="1200" dirty="0">
              <a:latin typeface="Meiryo UI" panose="020B0604030504040204" pitchFamily="50" charset="-128"/>
              <a:ea typeface="Meiryo UI" panose="020B0604030504040204" pitchFamily="50" charset="-128"/>
            </a:endParaRPr>
          </a:p>
        </p:txBody>
      </p:sp>
      <p:sp>
        <p:nvSpPr>
          <p:cNvPr id="19" name="タイトル 1">
            <a:extLst>
              <a:ext uri="{FF2B5EF4-FFF2-40B4-BE49-F238E27FC236}">
                <a16:creationId xmlns:a16="http://schemas.microsoft.com/office/drawing/2014/main" id="{5785F249-9089-4FAF-49A7-4365A4D9173A}"/>
              </a:ext>
            </a:extLst>
          </p:cNvPr>
          <p:cNvSpPr txBox="1">
            <a:spLocks/>
          </p:cNvSpPr>
          <p:nvPr/>
        </p:nvSpPr>
        <p:spPr>
          <a:xfrm>
            <a:off x="107504" y="116632"/>
            <a:ext cx="5851169"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7</a:t>
            </a:r>
            <a:r>
              <a:rPr lang="ja-JP" altLang="en-US" sz="2800" dirty="0">
                <a:latin typeface="Meiryo UI" panose="020B0604030504040204" pitchFamily="50" charset="-128"/>
                <a:ea typeface="Meiryo UI" panose="020B0604030504040204" pitchFamily="50" charset="-128"/>
              </a:rPr>
              <a:t>．</a:t>
            </a:r>
            <a:r>
              <a:rPr lang="en-US" altLang="ja-JP" sz="2800" dirty="0">
                <a:latin typeface="Meiryo UI" panose="020B0604030504040204" pitchFamily="50" charset="-128"/>
                <a:ea typeface="Meiryo UI" panose="020B0604030504040204" pitchFamily="50" charset="-128"/>
              </a:rPr>
              <a:t>2027</a:t>
            </a:r>
            <a:r>
              <a:rPr lang="ja-JP" altLang="en-US" sz="2800" dirty="0">
                <a:latin typeface="Meiryo UI" panose="020B0604030504040204" pitchFamily="50" charset="-128"/>
                <a:ea typeface="Meiryo UI" panose="020B0604030504040204" pitchFamily="50" charset="-128"/>
              </a:rPr>
              <a:t>年度研究開発の提案（２）</a:t>
            </a:r>
          </a:p>
          <a:p>
            <a:pPr algn="l"/>
            <a:endParaRPr lang="ja-JP" altLang="en-US" sz="28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110EB5C6-3547-CEAD-16E0-0D0C0198E5AC}"/>
              </a:ext>
            </a:extLst>
          </p:cNvPr>
          <p:cNvSpPr txBox="1"/>
          <p:nvPr/>
        </p:nvSpPr>
        <p:spPr>
          <a:xfrm>
            <a:off x="5708342" y="131900"/>
            <a:ext cx="3256146" cy="83099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TW" altLang="en-US" sz="1200" i="1" dirty="0">
                <a:solidFill>
                  <a:prstClr val="white"/>
                </a:solidFill>
                <a:latin typeface="Meiryo UI" panose="020B0604030504040204" pitchFamily="50" charset="-128"/>
                <a:ea typeface="Meiryo UI" panose="020B0604030504040204" pitchFamily="50" charset="-128"/>
              </a:rPr>
              <a:t>研究開発内容、予算総額、研究開発線表</a:t>
            </a:r>
            <a:r>
              <a:rPr lang="ja-JP" altLang="en-US" sz="1200" i="1" dirty="0">
                <a:solidFill>
                  <a:prstClr val="white"/>
                </a:solidFill>
                <a:latin typeface="Meiryo UI" panose="020B0604030504040204" pitchFamily="50" charset="-128"/>
                <a:ea typeface="Meiryo UI" panose="020B0604030504040204" pitchFamily="50" charset="-128"/>
              </a:rPr>
              <a:t>を記載ください。</a:t>
            </a:r>
            <a:endParaRPr lang="en-US" altLang="ja-JP" sz="1200" i="1" dirty="0">
              <a:solidFill>
                <a:prstClr val="white"/>
              </a:solidFill>
              <a:latin typeface="Meiryo UI" panose="020B0604030504040204" pitchFamily="50" charset="-128"/>
              <a:ea typeface="Meiryo UI" panose="020B0604030504040204" pitchFamily="50" charset="-128"/>
            </a:endParaRPr>
          </a:p>
          <a:p>
            <a:r>
              <a:rPr lang="ja-JP" altLang="en-US" sz="1200" i="1" dirty="0">
                <a:solidFill>
                  <a:prstClr val="white"/>
                </a:solidFill>
                <a:latin typeface="Meiryo UI" panose="020B0604030504040204" pitchFamily="50" charset="-128"/>
                <a:ea typeface="Meiryo UI" panose="020B0604030504040204" pitchFamily="50" charset="-128"/>
              </a:rPr>
              <a:t>また、実施体制に変更がある場合には、変更の必要性と体制図も記載ください。</a:t>
            </a:r>
            <a:endParaRPr lang="ja-JP" altLang="ja-JP" sz="1200" i="1" dirty="0">
              <a:solidFill>
                <a:prstClr val="white"/>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61357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1677337918"/>
              </p:ext>
            </p:extLst>
          </p:nvPr>
        </p:nvGraphicFramePr>
        <p:xfrm>
          <a:off x="864469" y="2206925"/>
          <a:ext cx="6984000" cy="3352808"/>
        </p:xfrm>
        <a:graphic>
          <a:graphicData uri="http://schemas.openxmlformats.org/drawingml/2006/table">
            <a:tbl>
              <a:tblPr firstRow="1" bandRow="1">
                <a:tableStyleId>{5C22544A-7EE6-4342-B048-85BDC9FD1C3A}</a:tableStyleId>
              </a:tblPr>
              <a:tblGrid>
                <a:gridCol w="2124000">
                  <a:extLst>
                    <a:ext uri="{9D8B030D-6E8A-4147-A177-3AD203B41FA5}">
                      <a16:colId xmlns:a16="http://schemas.microsoft.com/office/drawing/2014/main" val="20000"/>
                    </a:ext>
                  </a:extLst>
                </a:gridCol>
                <a:gridCol w="1620000">
                  <a:extLst>
                    <a:ext uri="{9D8B030D-6E8A-4147-A177-3AD203B41FA5}">
                      <a16:colId xmlns:a16="http://schemas.microsoft.com/office/drawing/2014/main" val="20001"/>
                    </a:ext>
                  </a:extLst>
                </a:gridCol>
                <a:gridCol w="1620000">
                  <a:extLst>
                    <a:ext uri="{9D8B030D-6E8A-4147-A177-3AD203B41FA5}">
                      <a16:colId xmlns:a16="http://schemas.microsoft.com/office/drawing/2014/main" val="2737304067"/>
                    </a:ext>
                  </a:extLst>
                </a:gridCol>
                <a:gridCol w="1620000">
                  <a:extLst>
                    <a:ext uri="{9D8B030D-6E8A-4147-A177-3AD203B41FA5}">
                      <a16:colId xmlns:a16="http://schemas.microsoft.com/office/drawing/2014/main" val="2325745278"/>
                    </a:ext>
                  </a:extLst>
                </a:gridCol>
              </a:tblGrid>
              <a:tr h="573278">
                <a:tc>
                  <a:txBody>
                    <a:bodyPr/>
                    <a:lstStyle/>
                    <a:p>
                      <a:endParaRPr kumimoji="1" lang="ja-JP" altLang="en-US" sz="2400"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2026</a:t>
                      </a:r>
                      <a:r>
                        <a:rPr kumimoji="1" lang="ja-JP" altLang="en-US" sz="14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R w="12700" cap="flat" cmpd="sng" algn="ctr">
                      <a:solidFill>
                        <a:schemeClr val="bg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2027</a:t>
                      </a:r>
                      <a:r>
                        <a:rPr kumimoji="1" lang="ja-JP" altLang="en-US" sz="14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小計</a:t>
                      </a:r>
                      <a:endParaRPr kumimoji="1" lang="ja-JP" altLang="en-US" sz="1400"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0"/>
                  </a:ext>
                </a:extLst>
              </a:tr>
              <a:tr h="380916">
                <a:tc>
                  <a:txBody>
                    <a:bodyPr/>
                    <a:lstStyle/>
                    <a:p>
                      <a:r>
                        <a:rPr kumimoji="1" lang="ja-JP" altLang="en-US" dirty="0">
                          <a:latin typeface="Meiryo UI" panose="020B0604030504040204" pitchFamily="50" charset="-128"/>
                          <a:ea typeface="Meiryo UI" panose="020B0604030504040204" pitchFamily="50" charset="-128"/>
                        </a:rPr>
                        <a:t>（株）〇〇〇〇</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1"/>
                  </a:ext>
                </a:extLst>
              </a:tr>
              <a:tr h="4102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（株）〇〇〇〇</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（再委託先）</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2"/>
                  </a:ext>
                </a:extLst>
              </a:tr>
              <a:tr h="4102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（株）〇〇〇〇</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（再委託先）</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3"/>
                  </a:ext>
                </a:extLst>
              </a:tr>
              <a:tr h="7081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（株）〇〇〇〇</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（再委託先）</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4"/>
                  </a:ext>
                </a:extLst>
              </a:tr>
              <a:tr h="410287">
                <a:tc>
                  <a:txBody>
                    <a:bodyPr/>
                    <a:lstStyle/>
                    <a:p>
                      <a:r>
                        <a:rPr kumimoji="1" lang="ja-JP" altLang="en-US" dirty="0">
                          <a:latin typeface="Meiryo UI" panose="020B0604030504040204" pitchFamily="50" charset="-128"/>
                          <a:ea typeface="Meiryo UI" panose="020B0604030504040204" pitchFamily="50" charset="-128"/>
                        </a:rPr>
                        <a:t>合計</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10"/>
                  </a:ext>
                </a:extLst>
              </a:tr>
            </a:tbl>
          </a:graphicData>
        </a:graphic>
      </p:graphicFrame>
      <p:sp>
        <p:nvSpPr>
          <p:cNvPr id="5" name="テキスト ボックス 4"/>
          <p:cNvSpPr txBox="1"/>
          <p:nvPr/>
        </p:nvSpPr>
        <p:spPr>
          <a:xfrm>
            <a:off x="323528" y="1013159"/>
            <a:ext cx="3725958"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予算総額：　〇</a:t>
            </a: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〇〇〇百万円</a:t>
            </a:r>
          </a:p>
        </p:txBody>
      </p:sp>
      <p:sp>
        <p:nvSpPr>
          <p:cNvPr id="7" name="テキスト ボックス 6"/>
          <p:cNvSpPr txBox="1"/>
          <p:nvPr/>
        </p:nvSpPr>
        <p:spPr>
          <a:xfrm>
            <a:off x="7452320" y="1176521"/>
            <a:ext cx="1800200"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（単位）百万円</a:t>
            </a:r>
          </a:p>
        </p:txBody>
      </p:sp>
      <p:sp>
        <p:nvSpPr>
          <p:cNvPr id="8" name="テキスト ボックス 7"/>
          <p:cNvSpPr txBox="1"/>
          <p:nvPr/>
        </p:nvSpPr>
        <p:spPr>
          <a:xfrm>
            <a:off x="5868144" y="116632"/>
            <a:ext cx="3203848"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eiryo UI" panose="020B0604030504040204" pitchFamily="50" charset="-128"/>
                <a:ea typeface="Meiryo UI" panose="020B0604030504040204" pitchFamily="50" charset="-128"/>
              </a:rPr>
              <a:t>以降のスライドは予算規模が大きい場合は、●</a:t>
            </a:r>
            <a:r>
              <a:rPr lang="en-US" altLang="ja-JP" sz="1200" i="1" dirty="0">
                <a:solidFill>
                  <a:prstClr val="white"/>
                </a:solidFill>
                <a:latin typeface="Meiryo UI" panose="020B0604030504040204" pitchFamily="50" charset="-128"/>
                <a:ea typeface="Meiryo UI" panose="020B0604030504040204" pitchFamily="50" charset="-128"/>
              </a:rPr>
              <a:t>.</a:t>
            </a:r>
            <a:r>
              <a:rPr lang="ja-JP" altLang="en-US" sz="1200" i="1" dirty="0">
                <a:solidFill>
                  <a:prstClr val="white"/>
                </a:solidFill>
                <a:latin typeface="Meiryo UI" panose="020B0604030504040204" pitchFamily="50" charset="-128"/>
                <a:ea typeface="Meiryo UI" panose="020B0604030504040204" pitchFamily="50" charset="-128"/>
              </a:rPr>
              <a:t>●億円（小数点以下第</a:t>
            </a:r>
            <a:r>
              <a:rPr lang="en-US" altLang="ja-JP" sz="1200" i="1" dirty="0">
                <a:solidFill>
                  <a:prstClr val="white"/>
                </a:solidFill>
                <a:latin typeface="Meiryo UI" panose="020B0604030504040204" pitchFamily="50" charset="-128"/>
                <a:ea typeface="Meiryo UI" panose="020B0604030504040204" pitchFamily="50" charset="-128"/>
              </a:rPr>
              <a:t>2</a:t>
            </a:r>
            <a:r>
              <a:rPr lang="ja-JP" altLang="en-US" sz="1200" i="1" dirty="0">
                <a:solidFill>
                  <a:prstClr val="white"/>
                </a:solidFill>
                <a:latin typeface="Meiryo UI" panose="020B0604030504040204" pitchFamily="50" charset="-128"/>
                <a:ea typeface="Meiryo UI" panose="020B0604030504040204" pitchFamily="50" charset="-128"/>
              </a:rPr>
              <a:t>位を四捨五入）という単位で記載頂いても結構です。</a:t>
            </a:r>
            <a:endParaRPr lang="en-US" altLang="ja-JP" sz="1200" i="1" dirty="0">
              <a:solidFill>
                <a:prstClr val="white"/>
              </a:solidFill>
              <a:latin typeface="Meiryo UI" panose="020B0604030504040204" pitchFamily="50" charset="-128"/>
              <a:ea typeface="Meiryo UI" panose="020B0604030504040204" pitchFamily="50" charset="-128"/>
            </a:endParaRPr>
          </a:p>
          <a:p>
            <a:r>
              <a:rPr lang="ja-JP" altLang="en-US" sz="1200" i="1" dirty="0">
                <a:solidFill>
                  <a:prstClr val="white"/>
                </a:solidFill>
                <a:latin typeface="Meiryo UI" panose="020B0604030504040204" pitchFamily="50" charset="-128"/>
                <a:ea typeface="Meiryo UI" panose="020B0604030504040204" pitchFamily="50" charset="-128"/>
              </a:rPr>
              <a:t>委託事業は税込み、補助事業は税抜きで記載ください</a:t>
            </a:r>
            <a:endParaRPr lang="en-US" altLang="ja-JP" sz="1200" i="1" dirty="0">
              <a:solidFill>
                <a:prstClr val="white"/>
              </a:solidFill>
              <a:latin typeface="Meiryo UI" panose="020B0604030504040204" pitchFamily="50" charset="-128"/>
              <a:ea typeface="Meiryo UI" panose="020B0604030504040204" pitchFamily="50" charset="-128"/>
            </a:endParaRPr>
          </a:p>
        </p:txBody>
      </p:sp>
      <p:sp>
        <p:nvSpPr>
          <p:cNvPr id="10" name="タイトル 1"/>
          <p:cNvSpPr txBox="1">
            <a:spLocks/>
          </p:cNvSpPr>
          <p:nvPr/>
        </p:nvSpPr>
        <p:spPr>
          <a:xfrm>
            <a:off x="107503" y="116632"/>
            <a:ext cx="5760000"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8</a:t>
            </a:r>
            <a:r>
              <a:rPr lang="ja-JP" altLang="en-US" sz="2800" dirty="0">
                <a:latin typeface="Meiryo UI" panose="020B0604030504040204" pitchFamily="50" charset="-128"/>
                <a:ea typeface="Meiryo UI" panose="020B0604030504040204" pitchFamily="50" charset="-128"/>
              </a:rPr>
              <a:t>．予算額と内訳（全機関総括表）　</a:t>
            </a:r>
          </a:p>
        </p:txBody>
      </p:sp>
      <p:sp>
        <p:nvSpPr>
          <p:cNvPr id="6" name="スライド番号プレースホルダ 2">
            <a:extLst>
              <a:ext uri="{FF2B5EF4-FFF2-40B4-BE49-F238E27FC236}">
                <a16:creationId xmlns:a16="http://schemas.microsoft.com/office/drawing/2014/main" id="{E3CA27FC-7B74-7EAF-0814-006B8315EAE6}"/>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14</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Tree>
    <p:extLst>
      <p:ext uri="{BB962C8B-B14F-4D97-AF65-F5344CB8AC3E}">
        <p14:creationId xmlns:p14="http://schemas.microsoft.com/office/powerpoint/2010/main" val="2229680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37610" y="0"/>
            <a:ext cx="3613724" cy="920335"/>
          </a:xfrm>
        </p:spPr>
        <p:txBody>
          <a:bodyPr>
            <a:normAutofit/>
          </a:bodyPr>
          <a:lstStyle/>
          <a:p>
            <a:pPr algn="l"/>
            <a:r>
              <a:rPr kumimoji="1" lang="ja-JP" altLang="en-US" sz="2400" dirty="0">
                <a:latin typeface="Meiryo UI" panose="020B0604030504040204" pitchFamily="50" charset="-128"/>
                <a:ea typeface="Meiryo UI" panose="020B0604030504040204" pitchFamily="50" charset="-128"/>
              </a:rPr>
              <a:t>（機関名：</a:t>
            </a:r>
            <a:r>
              <a:rPr lang="ja-JP" altLang="en-US" sz="2400" dirty="0">
                <a:latin typeface="Meiryo UI" panose="020B0604030504040204" pitchFamily="50" charset="-128"/>
                <a:ea typeface="Meiryo UI" panose="020B0604030504040204" pitchFamily="50" charset="-128"/>
                <a:sym typeface="Wingdings" panose="05000000000000000000" pitchFamily="2" charset="2"/>
              </a:rPr>
              <a:t>（</a:t>
            </a:r>
            <a:r>
              <a:rPr kumimoji="1" lang="ja-JP" altLang="en-US" sz="2400" dirty="0">
                <a:latin typeface="Meiryo UI" panose="020B0604030504040204" pitchFamily="50" charset="-128"/>
                <a:ea typeface="Meiryo UI" panose="020B0604030504040204" pitchFamily="50" charset="-128"/>
              </a:rPr>
              <a:t>株）〇〇）</a:t>
            </a:r>
          </a:p>
        </p:txBody>
      </p:sp>
      <p:sp>
        <p:nvSpPr>
          <p:cNvPr id="6" name="テキスト ボックス 5"/>
          <p:cNvSpPr txBox="1"/>
          <p:nvPr/>
        </p:nvSpPr>
        <p:spPr>
          <a:xfrm>
            <a:off x="7351744" y="986578"/>
            <a:ext cx="1800200"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（単位）百万円</a:t>
            </a:r>
          </a:p>
        </p:txBody>
      </p:sp>
      <p:sp>
        <p:nvSpPr>
          <p:cNvPr id="10" name="タイトル 1"/>
          <p:cNvSpPr txBox="1">
            <a:spLocks/>
          </p:cNvSpPr>
          <p:nvPr/>
        </p:nvSpPr>
        <p:spPr>
          <a:xfrm>
            <a:off x="107504" y="116632"/>
            <a:ext cx="5760000"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n-US" altLang="ja-JP" sz="2800" dirty="0">
                <a:latin typeface="Meiryo UI" panose="020B0604030504040204" pitchFamily="50" charset="-128"/>
                <a:ea typeface="Meiryo UI" panose="020B0604030504040204" pitchFamily="50" charset="-128"/>
              </a:rPr>
              <a:t>8</a:t>
            </a:r>
            <a:r>
              <a:rPr lang="ja-JP" altLang="en-US" sz="2800" dirty="0">
                <a:latin typeface="Meiryo UI" panose="020B0604030504040204" pitchFamily="50" charset="-128"/>
                <a:ea typeface="Meiryo UI" panose="020B0604030504040204" pitchFamily="50" charset="-128"/>
              </a:rPr>
              <a:t>．予算額と内訳（機関別）</a:t>
            </a:r>
          </a:p>
        </p:txBody>
      </p:sp>
      <p:sp>
        <p:nvSpPr>
          <p:cNvPr id="3" name="スライド番号プレースホルダ 2">
            <a:extLst>
              <a:ext uri="{FF2B5EF4-FFF2-40B4-BE49-F238E27FC236}">
                <a16:creationId xmlns:a16="http://schemas.microsoft.com/office/drawing/2014/main" id="{CCEDF559-770D-6807-E7B5-73F9FD346FA5}"/>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15</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graphicFrame>
        <p:nvGraphicFramePr>
          <p:cNvPr id="5" name="表 4">
            <a:extLst>
              <a:ext uri="{FF2B5EF4-FFF2-40B4-BE49-F238E27FC236}">
                <a16:creationId xmlns:a16="http://schemas.microsoft.com/office/drawing/2014/main" id="{FCA7B140-95F4-7F80-D4F0-200EFFBFA201}"/>
              </a:ext>
            </a:extLst>
          </p:cNvPr>
          <p:cNvGraphicFramePr>
            <a:graphicFrameLocks noGrp="1"/>
          </p:cNvGraphicFramePr>
          <p:nvPr>
            <p:extLst>
              <p:ext uri="{D42A27DB-BD31-4B8C-83A1-F6EECF244321}">
                <p14:modId xmlns:p14="http://schemas.microsoft.com/office/powerpoint/2010/main" val="3801805087"/>
              </p:ext>
            </p:extLst>
          </p:nvPr>
        </p:nvGraphicFramePr>
        <p:xfrm>
          <a:off x="820420" y="1552199"/>
          <a:ext cx="6984000" cy="4549725"/>
        </p:xfrm>
        <a:graphic>
          <a:graphicData uri="http://schemas.openxmlformats.org/drawingml/2006/table">
            <a:tbl>
              <a:tblPr firstRow="1" bandRow="1">
                <a:tableStyleId>{5C22544A-7EE6-4342-B048-85BDC9FD1C3A}</a:tableStyleId>
              </a:tblPr>
              <a:tblGrid>
                <a:gridCol w="2124000">
                  <a:extLst>
                    <a:ext uri="{9D8B030D-6E8A-4147-A177-3AD203B41FA5}">
                      <a16:colId xmlns:a16="http://schemas.microsoft.com/office/drawing/2014/main" val="20000"/>
                    </a:ext>
                  </a:extLst>
                </a:gridCol>
                <a:gridCol w="1620000">
                  <a:extLst>
                    <a:ext uri="{9D8B030D-6E8A-4147-A177-3AD203B41FA5}">
                      <a16:colId xmlns:a16="http://schemas.microsoft.com/office/drawing/2014/main" val="20001"/>
                    </a:ext>
                  </a:extLst>
                </a:gridCol>
                <a:gridCol w="1620000">
                  <a:extLst>
                    <a:ext uri="{9D8B030D-6E8A-4147-A177-3AD203B41FA5}">
                      <a16:colId xmlns:a16="http://schemas.microsoft.com/office/drawing/2014/main" val="2737304067"/>
                    </a:ext>
                  </a:extLst>
                </a:gridCol>
                <a:gridCol w="1620000">
                  <a:extLst>
                    <a:ext uri="{9D8B030D-6E8A-4147-A177-3AD203B41FA5}">
                      <a16:colId xmlns:a16="http://schemas.microsoft.com/office/drawing/2014/main" val="2325745278"/>
                    </a:ext>
                  </a:extLst>
                </a:gridCol>
              </a:tblGrid>
              <a:tr h="573278">
                <a:tc>
                  <a:txBody>
                    <a:bodyPr/>
                    <a:lstStyle/>
                    <a:p>
                      <a:endParaRPr kumimoji="1" lang="ja-JP" altLang="en-US" sz="2400"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rPr>
                        <a:t>2026</a:t>
                      </a:r>
                      <a:r>
                        <a:rPr kumimoji="1" lang="ja-JP" altLang="en-US" sz="1400" dirty="0">
                          <a:latin typeface="Meiryo UI" panose="020B0604030504040204" pitchFamily="50" charset="-128"/>
                          <a:ea typeface="Meiryo UI" panose="020B0604030504040204" pitchFamily="50" charset="-128"/>
                        </a:rPr>
                        <a:t>年度</a:t>
                      </a:r>
                    </a:p>
                  </a:txBody>
                  <a:tcPr>
                    <a:lnR w="12700" cap="flat" cmpd="sng" algn="ctr">
                      <a:solidFill>
                        <a:schemeClr val="bg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rPr>
                        <a:t>2027</a:t>
                      </a:r>
                      <a:r>
                        <a:rPr kumimoji="1" lang="ja-JP" altLang="en-US" sz="1400" dirty="0">
                          <a:latin typeface="Meiryo UI" panose="020B0604030504040204" pitchFamily="50" charset="-128"/>
                          <a:ea typeface="Meiryo UI" panose="020B0604030504040204" pitchFamily="50" charset="-128"/>
                        </a:rPr>
                        <a:t>年度</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eiryo UI" panose="020B0604030504040204" pitchFamily="50" charset="-128"/>
                          <a:ea typeface="Meiryo UI" panose="020B0604030504040204" pitchFamily="50" charset="-128"/>
                        </a:rPr>
                        <a:t>小計</a:t>
                      </a: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0"/>
                  </a:ext>
                </a:extLst>
              </a:tr>
              <a:tr h="324000">
                <a:tc>
                  <a:txBody>
                    <a:bodyPr/>
                    <a:lstStyle/>
                    <a:p>
                      <a:r>
                        <a:rPr kumimoji="1" lang="ja-JP" altLang="en-US" dirty="0">
                          <a:latin typeface="Meiryo UI" panose="020B0604030504040204" pitchFamily="50" charset="-128"/>
                          <a:ea typeface="Meiryo UI" panose="020B0604030504040204" pitchFamily="50" charset="-128"/>
                        </a:rPr>
                        <a:t>機械装置費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1"/>
                  </a:ext>
                </a:extLst>
              </a:tr>
              <a:tr h="324000">
                <a:tc>
                  <a:txBody>
                    <a:bodyPr/>
                    <a:lstStyle/>
                    <a:p>
                      <a:r>
                        <a:rPr kumimoji="1" lang="ja-JP" altLang="en-US" dirty="0">
                          <a:latin typeface="Meiryo UI" panose="020B0604030504040204" pitchFamily="50" charset="-128"/>
                          <a:ea typeface="Meiryo UI" panose="020B0604030504040204" pitchFamily="50" charset="-128"/>
                        </a:rPr>
                        <a:t>労務費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2"/>
                  </a:ext>
                </a:extLst>
              </a:tr>
              <a:tr h="324000">
                <a:tc>
                  <a:txBody>
                    <a:bodyPr/>
                    <a:lstStyle/>
                    <a:p>
                      <a:r>
                        <a:rPr kumimoji="1" lang="ja-JP" altLang="en-US" dirty="0">
                          <a:latin typeface="Meiryo UI" panose="020B0604030504040204" pitchFamily="50" charset="-128"/>
                          <a:ea typeface="Meiryo UI" panose="020B0604030504040204" pitchFamily="50" charset="-128"/>
                        </a:rPr>
                        <a:t>消耗品費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3"/>
                  </a:ext>
                </a:extLst>
              </a:tr>
              <a:tr h="324000">
                <a:tc>
                  <a:txBody>
                    <a:bodyPr/>
                    <a:lstStyle/>
                    <a:p>
                      <a:r>
                        <a:rPr kumimoji="1" lang="ja-JP" altLang="en-US" dirty="0">
                          <a:latin typeface="Meiryo UI" panose="020B0604030504040204" pitchFamily="50" charset="-128"/>
                          <a:ea typeface="Meiryo UI" panose="020B0604030504040204" pitchFamily="50" charset="-128"/>
                        </a:rPr>
                        <a:t>旅費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4"/>
                  </a:ext>
                </a:extLst>
              </a:tr>
              <a:tr h="324000">
                <a:tc>
                  <a:txBody>
                    <a:bodyPr/>
                    <a:lstStyle/>
                    <a:p>
                      <a:r>
                        <a:rPr kumimoji="1" lang="ja-JP" altLang="en-US" dirty="0">
                          <a:latin typeface="Meiryo UI" panose="020B0604030504040204" pitchFamily="50" charset="-128"/>
                          <a:ea typeface="Meiryo UI" panose="020B0604030504040204" pitchFamily="50" charset="-128"/>
                        </a:rPr>
                        <a:t>外注費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5007079"/>
                  </a:ext>
                </a:extLst>
              </a:tr>
              <a:tr h="324000">
                <a:tc>
                  <a:txBody>
                    <a:bodyPr/>
                    <a:lstStyle/>
                    <a:p>
                      <a:r>
                        <a:rPr kumimoji="1" lang="ja-JP" altLang="en-US" dirty="0">
                          <a:latin typeface="Meiryo UI" panose="020B0604030504040204" pitchFamily="50" charset="-128"/>
                          <a:ea typeface="Meiryo UI" panose="020B0604030504040204" pitchFamily="50" charset="-128"/>
                        </a:rPr>
                        <a:t>その他（広報費、諸経費）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25609432"/>
                  </a:ext>
                </a:extLst>
              </a:tr>
              <a:tr h="324000">
                <a:tc>
                  <a:txBody>
                    <a:bodyPr/>
                    <a:lstStyle/>
                    <a:p>
                      <a:r>
                        <a:rPr kumimoji="1" lang="ja-JP" altLang="en-US" dirty="0">
                          <a:latin typeface="Meiryo UI" panose="020B0604030504040204" pitchFamily="50" charset="-128"/>
                          <a:ea typeface="Meiryo UI" panose="020B0604030504040204" pitchFamily="50" charset="-128"/>
                        </a:rPr>
                        <a:t>間接経費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9629071"/>
                  </a:ext>
                </a:extLst>
              </a:tr>
              <a:tr h="324000">
                <a:tc>
                  <a:txBody>
                    <a:bodyPr/>
                    <a:lstStyle/>
                    <a:p>
                      <a:r>
                        <a:rPr kumimoji="1" lang="ja-JP" altLang="en-US" dirty="0">
                          <a:latin typeface="Meiryo UI" panose="020B0604030504040204" pitchFamily="50" charset="-128"/>
                          <a:ea typeface="Meiryo UI" panose="020B0604030504040204" pitchFamily="50" charset="-128"/>
                        </a:rPr>
                        <a:t>消費税</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79084758"/>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再委託費</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679931287"/>
                  </a:ext>
                </a:extLst>
              </a:tr>
              <a:tr h="410287">
                <a:tc>
                  <a:txBody>
                    <a:bodyPr/>
                    <a:lstStyle/>
                    <a:p>
                      <a:r>
                        <a:rPr kumimoji="1" lang="ja-JP" altLang="en-US" dirty="0">
                          <a:latin typeface="Meiryo UI" panose="020B0604030504040204" pitchFamily="50" charset="-128"/>
                          <a:ea typeface="Meiryo UI" panose="020B0604030504040204" pitchFamily="50" charset="-128"/>
                        </a:rPr>
                        <a:t>合計</a:t>
                      </a:r>
                    </a:p>
                  </a:txBody>
                  <a:tcPr/>
                </a:tc>
                <a:tc>
                  <a:txBody>
                    <a:bodyPr/>
                    <a:lstStyle/>
                    <a:p>
                      <a:endParaRPr kumimoji="1" lang="ja-JP" altLang="en-US" dirty="0">
                        <a:latin typeface="Meiryo UI" panose="020B0604030504040204" pitchFamily="50" charset="-128"/>
                        <a:ea typeface="Meiryo UI" panose="020B0604030504040204" pitchFamily="50" charset="-128"/>
                      </a:endParaRPr>
                    </a:p>
                  </a:txBody>
                  <a:tcPr>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101315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F495B-1ADF-FF96-FED5-4086749DEB76}"/>
            </a:ext>
          </a:extLst>
        </p:cNvPr>
        <p:cNvGrpSpPr/>
        <p:nvPr/>
      </p:nvGrpSpPr>
      <p:grpSpPr>
        <a:xfrm>
          <a:off x="0" y="0"/>
          <a:ext cx="0" cy="0"/>
          <a:chOff x="0" y="0"/>
          <a:chExt cx="0" cy="0"/>
        </a:xfrm>
      </p:grpSpPr>
      <p:graphicFrame>
        <p:nvGraphicFramePr>
          <p:cNvPr id="7" name="表 6">
            <a:extLst>
              <a:ext uri="{FF2B5EF4-FFF2-40B4-BE49-F238E27FC236}">
                <a16:creationId xmlns:a16="http://schemas.microsoft.com/office/drawing/2014/main" id="{CE40B46A-69FE-8E14-AACD-1EBF883C5A2D}"/>
              </a:ext>
            </a:extLst>
          </p:cNvPr>
          <p:cNvGraphicFramePr>
            <a:graphicFrameLocks noGrp="1"/>
          </p:cNvGraphicFramePr>
          <p:nvPr>
            <p:extLst>
              <p:ext uri="{D42A27DB-BD31-4B8C-83A1-F6EECF244321}">
                <p14:modId xmlns:p14="http://schemas.microsoft.com/office/powerpoint/2010/main" val="2103498563"/>
              </p:ext>
            </p:extLst>
          </p:nvPr>
        </p:nvGraphicFramePr>
        <p:xfrm>
          <a:off x="215321" y="1893836"/>
          <a:ext cx="4140000" cy="1749029"/>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20000"/>
                    </a:ext>
                  </a:extLst>
                </a:gridCol>
                <a:gridCol w="3240000">
                  <a:extLst>
                    <a:ext uri="{9D8B030D-6E8A-4147-A177-3AD203B41FA5}">
                      <a16:colId xmlns:a16="http://schemas.microsoft.com/office/drawing/2014/main" val="20001"/>
                    </a:ext>
                  </a:extLst>
                </a:gridCol>
              </a:tblGrid>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所属機関</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株式会社〇〇</a:t>
                      </a: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所属組織</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〇〇部〇〇課</a:t>
                      </a: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役職名</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〇〇長</a:t>
                      </a:r>
                    </a:p>
                  </a:txBody>
                  <a:tcPr/>
                </a:tc>
                <a:extLst>
                  <a:ext uri="{0D108BD9-81ED-4DB2-BD59-A6C34878D82A}">
                    <a16:rowId xmlns:a16="http://schemas.microsoft.com/office/drawing/2014/main" val="10003"/>
                  </a:ext>
                </a:extLst>
              </a:tr>
              <a:tr h="1008000">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選定理由</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適任であることを示す業務経歴、選定理由等を記入ください</a:t>
                      </a:r>
                    </a:p>
                  </a:txBody>
                  <a:tcPr/>
                </a:tc>
                <a:extLst>
                  <a:ext uri="{0D108BD9-81ED-4DB2-BD59-A6C34878D82A}">
                    <a16:rowId xmlns:a16="http://schemas.microsoft.com/office/drawing/2014/main" val="10004"/>
                  </a:ext>
                </a:extLst>
              </a:tr>
            </a:tbl>
          </a:graphicData>
        </a:graphic>
      </p:graphicFrame>
      <p:sp>
        <p:nvSpPr>
          <p:cNvPr id="9" name="テキスト ボックス 8">
            <a:extLst>
              <a:ext uri="{FF2B5EF4-FFF2-40B4-BE49-F238E27FC236}">
                <a16:creationId xmlns:a16="http://schemas.microsoft.com/office/drawing/2014/main" id="{4676559B-DD23-0BFD-F2EC-56C626521DF5}"/>
              </a:ext>
            </a:extLst>
          </p:cNvPr>
          <p:cNvSpPr txBox="1"/>
          <p:nvPr/>
        </p:nvSpPr>
        <p:spPr>
          <a:xfrm>
            <a:off x="5066269" y="131900"/>
            <a:ext cx="3898219"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eiryo UI" panose="020B0604030504040204" pitchFamily="50" charset="-128"/>
                <a:ea typeface="Meiryo UI" panose="020B0604030504040204" pitchFamily="50" charset="-128"/>
              </a:rPr>
              <a:t>登録予定の各研究員の研究経歴を記載ください</a:t>
            </a:r>
            <a:endParaRPr lang="ja-JP" altLang="ja-JP" sz="1200" i="1" dirty="0">
              <a:solidFill>
                <a:prstClr val="white"/>
              </a:solidFill>
              <a:latin typeface="Meiryo UI" panose="020B0604030504040204" pitchFamily="50" charset="-128"/>
              <a:ea typeface="Meiryo UI" panose="020B0604030504040204" pitchFamily="50" charset="-128"/>
            </a:endParaRPr>
          </a:p>
        </p:txBody>
      </p:sp>
      <p:sp>
        <p:nvSpPr>
          <p:cNvPr id="19" name="タイトル 1">
            <a:extLst>
              <a:ext uri="{FF2B5EF4-FFF2-40B4-BE49-F238E27FC236}">
                <a16:creationId xmlns:a16="http://schemas.microsoft.com/office/drawing/2014/main" id="{E42A503F-2642-6C44-C565-350B0EDDAE4F}"/>
              </a:ext>
            </a:extLst>
          </p:cNvPr>
          <p:cNvSpPr txBox="1">
            <a:spLocks/>
          </p:cNvSpPr>
          <p:nvPr/>
        </p:nvSpPr>
        <p:spPr>
          <a:xfrm>
            <a:off x="107505" y="116632"/>
            <a:ext cx="4824535" cy="562074"/>
          </a:xfrm>
          <a:prstGeom prst="rect">
            <a:avLst/>
          </a:prstGeom>
        </p:spPr>
        <p:style>
          <a:lnRef idx="0">
            <a:schemeClr val="accent5"/>
          </a:lnRef>
          <a:fillRef idx="3">
            <a:schemeClr val="accent5"/>
          </a:fillRef>
          <a:effectRef idx="3">
            <a:schemeClr val="accent5"/>
          </a:effectRef>
          <a:fontRef idx="minor">
            <a:schemeClr val="lt1"/>
          </a:fontRef>
        </p:style>
        <p:txBody>
          <a:bodyP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参考．登録研究員の経歴</a:t>
            </a:r>
          </a:p>
        </p:txBody>
      </p:sp>
      <p:graphicFrame>
        <p:nvGraphicFramePr>
          <p:cNvPr id="2" name="表 1">
            <a:extLst>
              <a:ext uri="{FF2B5EF4-FFF2-40B4-BE49-F238E27FC236}">
                <a16:creationId xmlns:a16="http://schemas.microsoft.com/office/drawing/2014/main" id="{EBA84D6C-389A-7BDE-EB2D-2C34F264D7B4}"/>
              </a:ext>
            </a:extLst>
          </p:cNvPr>
          <p:cNvGraphicFramePr>
            <a:graphicFrameLocks noGrp="1"/>
          </p:cNvGraphicFramePr>
          <p:nvPr>
            <p:extLst>
              <p:ext uri="{D42A27DB-BD31-4B8C-83A1-F6EECF244321}">
                <p14:modId xmlns:p14="http://schemas.microsoft.com/office/powerpoint/2010/main" val="778395142"/>
              </p:ext>
            </p:extLst>
          </p:nvPr>
        </p:nvGraphicFramePr>
        <p:xfrm>
          <a:off x="4521865" y="1893836"/>
          <a:ext cx="4140000" cy="1749029"/>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20000"/>
                    </a:ext>
                  </a:extLst>
                </a:gridCol>
                <a:gridCol w="3240000">
                  <a:extLst>
                    <a:ext uri="{9D8B030D-6E8A-4147-A177-3AD203B41FA5}">
                      <a16:colId xmlns:a16="http://schemas.microsoft.com/office/drawing/2014/main" val="20001"/>
                    </a:ext>
                  </a:extLst>
                </a:gridCol>
              </a:tblGrid>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所属機関</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株式会社〇〇</a:t>
                      </a: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所属組織</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〇〇部〇〇課</a:t>
                      </a: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役職名</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〇〇長</a:t>
                      </a:r>
                    </a:p>
                  </a:txBody>
                  <a:tcPr/>
                </a:tc>
                <a:extLst>
                  <a:ext uri="{0D108BD9-81ED-4DB2-BD59-A6C34878D82A}">
                    <a16:rowId xmlns:a16="http://schemas.microsoft.com/office/drawing/2014/main" val="10003"/>
                  </a:ext>
                </a:extLst>
              </a:tr>
              <a:tr h="1008000">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選定理由</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適任であることを示す業務経歴、選定理由等を記入ください</a:t>
                      </a:r>
                    </a:p>
                  </a:txBody>
                  <a:tcPr/>
                </a:tc>
                <a:extLst>
                  <a:ext uri="{0D108BD9-81ED-4DB2-BD59-A6C34878D82A}">
                    <a16:rowId xmlns:a16="http://schemas.microsoft.com/office/drawing/2014/main" val="10004"/>
                  </a:ext>
                </a:extLst>
              </a:tr>
            </a:tbl>
          </a:graphicData>
        </a:graphic>
      </p:graphicFrame>
      <p:sp>
        <p:nvSpPr>
          <p:cNvPr id="3" name="正方形/長方形 2">
            <a:extLst>
              <a:ext uri="{FF2B5EF4-FFF2-40B4-BE49-F238E27FC236}">
                <a16:creationId xmlns:a16="http://schemas.microsoft.com/office/drawing/2014/main" id="{4DC3EC7B-0B5D-BA6D-1111-208AA4E7A7C6}"/>
              </a:ext>
            </a:extLst>
          </p:cNvPr>
          <p:cNvSpPr/>
          <p:nvPr/>
        </p:nvSpPr>
        <p:spPr>
          <a:xfrm>
            <a:off x="215321" y="885724"/>
            <a:ext cx="900295"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顔写真を貼付けください</a:t>
            </a:r>
          </a:p>
        </p:txBody>
      </p:sp>
      <p:sp>
        <p:nvSpPr>
          <p:cNvPr id="6" name="正方形/長方形 5">
            <a:extLst>
              <a:ext uri="{FF2B5EF4-FFF2-40B4-BE49-F238E27FC236}">
                <a16:creationId xmlns:a16="http://schemas.microsoft.com/office/drawing/2014/main" id="{836FDB9A-4482-E4AE-7E23-8D0CD83AE5F4}"/>
              </a:ext>
            </a:extLst>
          </p:cNvPr>
          <p:cNvSpPr/>
          <p:nvPr/>
        </p:nvSpPr>
        <p:spPr>
          <a:xfrm>
            <a:off x="4521865" y="885724"/>
            <a:ext cx="900295"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顔写真を貼付けください</a:t>
            </a:r>
          </a:p>
        </p:txBody>
      </p:sp>
      <p:sp>
        <p:nvSpPr>
          <p:cNvPr id="21" name="正方形/長方形 20">
            <a:extLst>
              <a:ext uri="{FF2B5EF4-FFF2-40B4-BE49-F238E27FC236}">
                <a16:creationId xmlns:a16="http://schemas.microsoft.com/office/drawing/2014/main" id="{8733A465-3C47-0823-AF16-754442474C10}"/>
              </a:ext>
            </a:extLst>
          </p:cNvPr>
          <p:cNvSpPr/>
          <p:nvPr/>
        </p:nvSpPr>
        <p:spPr>
          <a:xfrm>
            <a:off x="1115617" y="885724"/>
            <a:ext cx="3207700"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zh-TW" altLang="en-US" dirty="0">
                <a:solidFill>
                  <a:schemeClr val="tx1"/>
                </a:solidFill>
                <a:latin typeface="Meiryo UI" panose="020B0604030504040204" pitchFamily="50" charset="-128"/>
                <a:ea typeface="Meiryo UI" panose="020B0604030504040204" pitchFamily="50" charset="-128"/>
              </a:rPr>
              <a:t>研究開発統括責任者</a:t>
            </a:r>
            <a:endParaRPr lang="en-US" altLang="ja-JP" dirty="0">
              <a:solidFill>
                <a:schemeClr val="tx1"/>
              </a:solidFill>
              <a:latin typeface="Meiryo UI" panose="020B0604030504040204" pitchFamily="50" charset="-128"/>
              <a:ea typeface="Meiryo UI" panose="020B0604030504040204" pitchFamily="50" charset="-128"/>
            </a:endParaRPr>
          </a:p>
          <a:p>
            <a:r>
              <a:rPr lang="ja-JP" altLang="en-US" dirty="0">
                <a:solidFill>
                  <a:schemeClr val="tx1"/>
                </a:solidFill>
                <a:latin typeface="Meiryo UI" panose="020B0604030504040204" pitchFamily="50" charset="-128"/>
                <a:ea typeface="Meiryo UI" panose="020B0604030504040204" pitchFamily="50" charset="-128"/>
              </a:rPr>
              <a:t>氏名：</a:t>
            </a:r>
            <a:r>
              <a:rPr lang="ja-JP" altLang="en-US" dirty="0">
                <a:solidFill>
                  <a:srgbClr val="0070C0"/>
                </a:solidFill>
                <a:latin typeface="Meiryo UI" panose="020B0604030504040204" pitchFamily="50" charset="-128"/>
                <a:ea typeface="Meiryo UI" panose="020B0604030504040204" pitchFamily="50" charset="-128"/>
              </a:rPr>
              <a:t>〇〇　〇〇</a:t>
            </a:r>
            <a:endParaRPr kumimoji="1" lang="ja-JP" altLang="en-US" dirty="0">
              <a:solidFill>
                <a:srgbClr val="0070C0"/>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65B4A14-AF06-A0B6-39AD-99306EFF95E4}"/>
              </a:ext>
            </a:extLst>
          </p:cNvPr>
          <p:cNvSpPr/>
          <p:nvPr/>
        </p:nvSpPr>
        <p:spPr>
          <a:xfrm>
            <a:off x="5422160" y="885724"/>
            <a:ext cx="3240000"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ltLang="ja-JP" dirty="0">
              <a:solidFill>
                <a:schemeClr val="tx1"/>
              </a:solidFill>
              <a:latin typeface="Meiryo UI" panose="020B0604030504040204" pitchFamily="50" charset="-128"/>
              <a:ea typeface="Meiryo UI" panose="020B0604030504040204" pitchFamily="50" charset="-128"/>
            </a:endParaRPr>
          </a:p>
          <a:p>
            <a:r>
              <a:rPr lang="ja-JP" altLang="en-US" dirty="0">
                <a:solidFill>
                  <a:schemeClr val="tx1"/>
                </a:solidFill>
                <a:latin typeface="Meiryo UI" panose="020B0604030504040204" pitchFamily="50" charset="-128"/>
                <a:ea typeface="Meiryo UI" panose="020B0604030504040204" pitchFamily="50" charset="-128"/>
              </a:rPr>
              <a:t>氏名：</a:t>
            </a:r>
            <a:r>
              <a:rPr lang="ja-JP" altLang="en-US" dirty="0">
                <a:solidFill>
                  <a:srgbClr val="0070C0"/>
                </a:solidFill>
                <a:latin typeface="Meiryo UI" panose="020B0604030504040204" pitchFamily="50" charset="-128"/>
                <a:ea typeface="Meiryo UI" panose="020B0604030504040204" pitchFamily="50" charset="-128"/>
              </a:rPr>
              <a:t>〇〇　〇〇</a:t>
            </a:r>
            <a:endParaRPr kumimoji="1" lang="ja-JP" altLang="en-US" dirty="0">
              <a:solidFill>
                <a:srgbClr val="0070C0"/>
              </a:solidFill>
              <a:latin typeface="Meiryo UI" panose="020B0604030504040204" pitchFamily="50" charset="-128"/>
              <a:ea typeface="Meiryo UI" panose="020B0604030504040204" pitchFamily="50" charset="-128"/>
            </a:endParaRPr>
          </a:p>
        </p:txBody>
      </p:sp>
      <p:graphicFrame>
        <p:nvGraphicFramePr>
          <p:cNvPr id="23" name="表 22">
            <a:extLst>
              <a:ext uri="{FF2B5EF4-FFF2-40B4-BE49-F238E27FC236}">
                <a16:creationId xmlns:a16="http://schemas.microsoft.com/office/drawing/2014/main" id="{E5140869-6316-ADEA-807E-E0532B032AC7}"/>
              </a:ext>
            </a:extLst>
          </p:cNvPr>
          <p:cNvGraphicFramePr>
            <a:graphicFrameLocks noGrp="1"/>
          </p:cNvGraphicFramePr>
          <p:nvPr>
            <p:extLst>
              <p:ext uri="{D42A27DB-BD31-4B8C-83A1-F6EECF244321}">
                <p14:modId xmlns:p14="http://schemas.microsoft.com/office/powerpoint/2010/main" val="1576187245"/>
              </p:ext>
            </p:extLst>
          </p:nvPr>
        </p:nvGraphicFramePr>
        <p:xfrm>
          <a:off x="215321" y="4820148"/>
          <a:ext cx="4140000" cy="1749029"/>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20000"/>
                    </a:ext>
                  </a:extLst>
                </a:gridCol>
                <a:gridCol w="3240000">
                  <a:extLst>
                    <a:ext uri="{9D8B030D-6E8A-4147-A177-3AD203B41FA5}">
                      <a16:colId xmlns:a16="http://schemas.microsoft.com/office/drawing/2014/main" val="20001"/>
                    </a:ext>
                  </a:extLst>
                </a:gridCol>
              </a:tblGrid>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所属機関</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株式会社〇〇</a:t>
                      </a: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所属組織</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〇〇部〇〇課</a:t>
                      </a: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役職名</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〇〇長</a:t>
                      </a:r>
                    </a:p>
                  </a:txBody>
                  <a:tcPr/>
                </a:tc>
                <a:extLst>
                  <a:ext uri="{0D108BD9-81ED-4DB2-BD59-A6C34878D82A}">
                    <a16:rowId xmlns:a16="http://schemas.microsoft.com/office/drawing/2014/main" val="10003"/>
                  </a:ext>
                </a:extLst>
              </a:tr>
              <a:tr h="1008000">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選定理由</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適任であることを示す業務経歴、選定理由等を記入ください</a:t>
                      </a:r>
                    </a:p>
                  </a:txBody>
                  <a:tcPr/>
                </a:tc>
                <a:extLst>
                  <a:ext uri="{0D108BD9-81ED-4DB2-BD59-A6C34878D82A}">
                    <a16:rowId xmlns:a16="http://schemas.microsoft.com/office/drawing/2014/main" val="10004"/>
                  </a:ext>
                </a:extLst>
              </a:tr>
            </a:tbl>
          </a:graphicData>
        </a:graphic>
      </p:graphicFrame>
      <p:graphicFrame>
        <p:nvGraphicFramePr>
          <p:cNvPr id="24" name="表 23">
            <a:extLst>
              <a:ext uri="{FF2B5EF4-FFF2-40B4-BE49-F238E27FC236}">
                <a16:creationId xmlns:a16="http://schemas.microsoft.com/office/drawing/2014/main" id="{9EF99897-B1BA-A7CF-4B9C-76CD92CB1387}"/>
              </a:ext>
            </a:extLst>
          </p:cNvPr>
          <p:cNvGraphicFramePr>
            <a:graphicFrameLocks noGrp="1"/>
          </p:cNvGraphicFramePr>
          <p:nvPr>
            <p:extLst>
              <p:ext uri="{D42A27DB-BD31-4B8C-83A1-F6EECF244321}">
                <p14:modId xmlns:p14="http://schemas.microsoft.com/office/powerpoint/2010/main" val="3518718531"/>
              </p:ext>
            </p:extLst>
          </p:nvPr>
        </p:nvGraphicFramePr>
        <p:xfrm>
          <a:off x="4521865" y="4820148"/>
          <a:ext cx="4140000" cy="1749029"/>
        </p:xfrm>
        <a:graphic>
          <a:graphicData uri="http://schemas.openxmlformats.org/drawingml/2006/table">
            <a:tbl>
              <a:tblPr firstRow="1" bandRow="1">
                <a:tableStyleId>{5940675A-B579-460E-94D1-54222C63F5DA}</a:tableStyleId>
              </a:tblPr>
              <a:tblGrid>
                <a:gridCol w="900000">
                  <a:extLst>
                    <a:ext uri="{9D8B030D-6E8A-4147-A177-3AD203B41FA5}">
                      <a16:colId xmlns:a16="http://schemas.microsoft.com/office/drawing/2014/main" val="20000"/>
                    </a:ext>
                  </a:extLst>
                </a:gridCol>
                <a:gridCol w="3240000">
                  <a:extLst>
                    <a:ext uri="{9D8B030D-6E8A-4147-A177-3AD203B41FA5}">
                      <a16:colId xmlns:a16="http://schemas.microsoft.com/office/drawing/2014/main" val="20001"/>
                    </a:ext>
                  </a:extLst>
                </a:gridCol>
              </a:tblGrid>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所属機関</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株式会社〇〇</a:t>
                      </a:r>
                    </a:p>
                  </a:txBody>
                  <a:tcPr/>
                </a:tc>
                <a:extLst>
                  <a:ext uri="{0D108BD9-81ED-4DB2-BD59-A6C34878D82A}">
                    <a16:rowId xmlns:a16="http://schemas.microsoft.com/office/drawing/2014/main" val="10001"/>
                  </a:ext>
                </a:extLst>
              </a:tr>
              <a:tr h="253349">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所属組織</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〇〇部〇〇課</a:t>
                      </a:r>
                    </a:p>
                  </a:txBody>
                  <a:tcPr/>
                </a:tc>
                <a:extLst>
                  <a:ext uri="{0D108BD9-81ED-4DB2-BD59-A6C34878D82A}">
                    <a16:rowId xmlns:a16="http://schemas.microsoft.com/office/drawing/2014/main" val="10002"/>
                  </a:ext>
                </a:extLst>
              </a:tr>
              <a:tr h="226768">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役職名</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〇〇長</a:t>
                      </a:r>
                    </a:p>
                  </a:txBody>
                  <a:tcPr/>
                </a:tc>
                <a:extLst>
                  <a:ext uri="{0D108BD9-81ED-4DB2-BD59-A6C34878D82A}">
                    <a16:rowId xmlns:a16="http://schemas.microsoft.com/office/drawing/2014/main" val="10003"/>
                  </a:ext>
                </a:extLst>
              </a:tr>
              <a:tr h="1008000">
                <a:tc>
                  <a:txBody>
                    <a:bodyPr/>
                    <a:lstStyle/>
                    <a:p>
                      <a:pPr>
                        <a:lnSpc>
                          <a:spcPts val="1200"/>
                        </a:lnSpc>
                      </a:pPr>
                      <a:r>
                        <a:rPr kumimoji="1" lang="ja-JP" altLang="en-US" sz="1200" dirty="0">
                          <a:latin typeface="Meiryo UI" panose="020B0604030504040204" pitchFamily="50" charset="-128"/>
                          <a:ea typeface="Meiryo UI" panose="020B0604030504040204" pitchFamily="50" charset="-128"/>
                        </a:rPr>
                        <a:t>選定理由</a:t>
                      </a:r>
                    </a:p>
                  </a:txBody>
                  <a:tcPr/>
                </a:tc>
                <a:tc>
                  <a:txBody>
                    <a:bodyPr/>
                    <a:lstStyle/>
                    <a:p>
                      <a:pPr>
                        <a:lnSpc>
                          <a:spcPts val="1200"/>
                        </a:lnSpc>
                      </a:pPr>
                      <a:r>
                        <a:rPr kumimoji="1" lang="ja-JP" altLang="en-US" sz="1200" dirty="0">
                          <a:solidFill>
                            <a:srgbClr val="0070C0"/>
                          </a:solidFill>
                          <a:latin typeface="Meiryo UI" panose="020B0604030504040204" pitchFamily="50" charset="-128"/>
                          <a:ea typeface="Meiryo UI" panose="020B0604030504040204" pitchFamily="50" charset="-128"/>
                        </a:rPr>
                        <a:t>適任であることを示す業務経歴、選定理由等を記入ください</a:t>
                      </a:r>
                    </a:p>
                  </a:txBody>
                  <a:tcPr/>
                </a:tc>
                <a:extLst>
                  <a:ext uri="{0D108BD9-81ED-4DB2-BD59-A6C34878D82A}">
                    <a16:rowId xmlns:a16="http://schemas.microsoft.com/office/drawing/2014/main" val="10004"/>
                  </a:ext>
                </a:extLst>
              </a:tr>
            </a:tbl>
          </a:graphicData>
        </a:graphic>
      </p:graphicFrame>
      <p:sp>
        <p:nvSpPr>
          <p:cNvPr id="25" name="正方形/長方形 24">
            <a:extLst>
              <a:ext uri="{FF2B5EF4-FFF2-40B4-BE49-F238E27FC236}">
                <a16:creationId xmlns:a16="http://schemas.microsoft.com/office/drawing/2014/main" id="{BBB0941B-34C6-3EF3-4E19-DC654FD02AA8}"/>
              </a:ext>
            </a:extLst>
          </p:cNvPr>
          <p:cNvSpPr/>
          <p:nvPr/>
        </p:nvSpPr>
        <p:spPr>
          <a:xfrm>
            <a:off x="215321" y="3812036"/>
            <a:ext cx="900295"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顔写真を貼付けください</a:t>
            </a:r>
          </a:p>
        </p:txBody>
      </p:sp>
      <p:sp>
        <p:nvSpPr>
          <p:cNvPr id="26" name="正方形/長方形 25">
            <a:extLst>
              <a:ext uri="{FF2B5EF4-FFF2-40B4-BE49-F238E27FC236}">
                <a16:creationId xmlns:a16="http://schemas.microsoft.com/office/drawing/2014/main" id="{259C77C8-5744-2FF1-B088-13959C7E8CAC}"/>
              </a:ext>
            </a:extLst>
          </p:cNvPr>
          <p:cNvSpPr/>
          <p:nvPr/>
        </p:nvSpPr>
        <p:spPr>
          <a:xfrm>
            <a:off x="4521865" y="3812036"/>
            <a:ext cx="900295"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顔写真を貼付けください</a:t>
            </a:r>
          </a:p>
        </p:txBody>
      </p:sp>
      <p:sp>
        <p:nvSpPr>
          <p:cNvPr id="27" name="正方形/長方形 26">
            <a:extLst>
              <a:ext uri="{FF2B5EF4-FFF2-40B4-BE49-F238E27FC236}">
                <a16:creationId xmlns:a16="http://schemas.microsoft.com/office/drawing/2014/main" id="{3A49FE32-151B-4BB9-A509-AAE96871D35B}"/>
              </a:ext>
            </a:extLst>
          </p:cNvPr>
          <p:cNvSpPr/>
          <p:nvPr/>
        </p:nvSpPr>
        <p:spPr>
          <a:xfrm>
            <a:off x="1115617" y="3812036"/>
            <a:ext cx="3207700"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ltLang="ja-JP" dirty="0">
              <a:solidFill>
                <a:schemeClr val="tx1"/>
              </a:solidFill>
              <a:latin typeface="Meiryo UI" panose="020B0604030504040204" pitchFamily="50" charset="-128"/>
              <a:ea typeface="Meiryo UI" panose="020B0604030504040204" pitchFamily="50" charset="-128"/>
            </a:endParaRPr>
          </a:p>
          <a:p>
            <a:r>
              <a:rPr lang="ja-JP" altLang="en-US" dirty="0">
                <a:solidFill>
                  <a:schemeClr val="tx1"/>
                </a:solidFill>
                <a:latin typeface="Meiryo UI" panose="020B0604030504040204" pitchFamily="50" charset="-128"/>
                <a:ea typeface="Meiryo UI" panose="020B0604030504040204" pitchFamily="50" charset="-128"/>
              </a:rPr>
              <a:t>氏名：</a:t>
            </a:r>
            <a:r>
              <a:rPr lang="ja-JP" altLang="en-US" dirty="0">
                <a:solidFill>
                  <a:srgbClr val="0070C0"/>
                </a:solidFill>
                <a:latin typeface="Meiryo UI" panose="020B0604030504040204" pitchFamily="50" charset="-128"/>
                <a:ea typeface="Meiryo UI" panose="020B0604030504040204" pitchFamily="50" charset="-128"/>
              </a:rPr>
              <a:t>〇〇　〇〇</a:t>
            </a:r>
            <a:endParaRPr kumimoji="1" lang="ja-JP" altLang="en-US" dirty="0">
              <a:solidFill>
                <a:srgbClr val="0070C0"/>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4D53B6C2-1E5F-66CA-67E4-13571B8F7BE5}"/>
              </a:ext>
            </a:extLst>
          </p:cNvPr>
          <p:cNvSpPr/>
          <p:nvPr/>
        </p:nvSpPr>
        <p:spPr>
          <a:xfrm>
            <a:off x="5422160" y="3812036"/>
            <a:ext cx="3240000" cy="10081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ltLang="ja-JP" dirty="0">
              <a:solidFill>
                <a:schemeClr val="tx1"/>
              </a:solidFill>
              <a:latin typeface="Meiryo UI" panose="020B0604030504040204" pitchFamily="50" charset="-128"/>
              <a:ea typeface="Meiryo UI" panose="020B0604030504040204" pitchFamily="50" charset="-128"/>
            </a:endParaRPr>
          </a:p>
          <a:p>
            <a:r>
              <a:rPr lang="ja-JP" altLang="en-US" dirty="0">
                <a:solidFill>
                  <a:schemeClr val="tx1"/>
                </a:solidFill>
                <a:latin typeface="Meiryo UI" panose="020B0604030504040204" pitchFamily="50" charset="-128"/>
                <a:ea typeface="Meiryo UI" panose="020B0604030504040204" pitchFamily="50" charset="-128"/>
              </a:rPr>
              <a:t>氏名：</a:t>
            </a:r>
            <a:r>
              <a:rPr lang="ja-JP" altLang="en-US" dirty="0">
                <a:solidFill>
                  <a:srgbClr val="0070C0"/>
                </a:solidFill>
                <a:latin typeface="Meiryo UI" panose="020B0604030504040204" pitchFamily="50" charset="-128"/>
                <a:ea typeface="Meiryo UI" panose="020B0604030504040204" pitchFamily="50" charset="-128"/>
              </a:rPr>
              <a:t>〇〇　〇〇</a:t>
            </a:r>
            <a:endParaRPr kumimoji="1" lang="ja-JP" altLang="en-US" dirty="0">
              <a:solidFill>
                <a:srgbClr val="0070C0"/>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F6F7B7A4-B83A-BFD8-0EEA-294AF192CCA7}"/>
              </a:ext>
            </a:extLst>
          </p:cNvPr>
          <p:cNvSpPr/>
          <p:nvPr/>
        </p:nvSpPr>
        <p:spPr>
          <a:xfrm>
            <a:off x="-1" y="-637071"/>
            <a:ext cx="9144001" cy="539123"/>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latin typeface="Meiryo UI" panose="020B0604030504040204" pitchFamily="50" charset="-128"/>
                <a:ea typeface="Meiryo UI" panose="020B0604030504040204" pitchFamily="50" charset="-128"/>
              </a:rPr>
              <a:t>登録研究員</a:t>
            </a:r>
            <a:r>
              <a:rPr lang="ja-JP" altLang="en-US" sz="1600" dirty="0">
                <a:solidFill>
                  <a:schemeClr val="tx1"/>
                </a:solidFill>
                <a:latin typeface="Meiryo UI" panose="020B0604030504040204" pitchFamily="50" charset="-128"/>
                <a:ea typeface="Meiryo UI" panose="020B0604030504040204" pitchFamily="50" charset="-128"/>
              </a:rPr>
              <a:t>の</a:t>
            </a:r>
            <a:r>
              <a:rPr kumimoji="1" lang="ja-JP" altLang="en-US" sz="1600" dirty="0">
                <a:solidFill>
                  <a:schemeClr val="tx1"/>
                </a:solidFill>
                <a:latin typeface="Meiryo UI" panose="020B0604030504040204" pitchFamily="50" charset="-128"/>
                <a:ea typeface="Meiryo UI" panose="020B0604030504040204" pitchFamily="50" charset="-128"/>
              </a:rPr>
              <a:t>経歴資料を参考資料として追加</a:t>
            </a:r>
            <a:r>
              <a:rPr lang="ja-JP" altLang="en-US" sz="1600" dirty="0">
                <a:solidFill>
                  <a:schemeClr val="tx1"/>
                </a:solidFill>
                <a:latin typeface="Meiryo UI" panose="020B0604030504040204" pitchFamily="50" charset="-128"/>
                <a:ea typeface="Meiryo UI" panose="020B0604030504040204" pitchFamily="50" charset="-128"/>
              </a:rPr>
              <a:t>ください</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30" name="スライド番号プレースホルダ 2">
            <a:extLst>
              <a:ext uri="{FF2B5EF4-FFF2-40B4-BE49-F238E27FC236}">
                <a16:creationId xmlns:a16="http://schemas.microsoft.com/office/drawing/2014/main" id="{8F4181DB-B6EB-A674-D906-B54863C46456}"/>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16</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Tree>
    <p:extLst>
      <p:ext uri="{BB962C8B-B14F-4D97-AF65-F5344CB8AC3E}">
        <p14:creationId xmlns:p14="http://schemas.microsoft.com/office/powerpoint/2010/main" val="4130055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3E8D9DE-97C2-4446-9B58-26DCB5377567}"/>
              </a:ext>
            </a:extLst>
          </p:cNvPr>
          <p:cNvSpPr txBox="1"/>
          <p:nvPr/>
        </p:nvSpPr>
        <p:spPr>
          <a:xfrm>
            <a:off x="269968" y="610146"/>
            <a:ext cx="3274423"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●●の開発</a:t>
            </a:r>
          </a:p>
        </p:txBody>
      </p:sp>
      <p:sp>
        <p:nvSpPr>
          <p:cNvPr id="3" name="四角形: 角を丸くする 2">
            <a:extLst>
              <a:ext uri="{FF2B5EF4-FFF2-40B4-BE49-F238E27FC236}">
                <a16:creationId xmlns:a16="http://schemas.microsoft.com/office/drawing/2014/main" id="{D24256C7-B929-4F7C-BDBE-9AE5430095B3}"/>
              </a:ext>
            </a:extLst>
          </p:cNvPr>
          <p:cNvSpPr/>
          <p:nvPr/>
        </p:nvSpPr>
        <p:spPr>
          <a:xfrm>
            <a:off x="339634" y="1236621"/>
            <a:ext cx="8464732" cy="1680754"/>
          </a:xfrm>
          <a:prstGeom prst="roundRect">
            <a:avLst>
              <a:gd name="adj" fmla="val 4232"/>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B4351FFA-620E-4A09-AE91-73F127BA44F6}"/>
              </a:ext>
            </a:extLst>
          </p:cNvPr>
          <p:cNvSpPr txBox="1"/>
          <p:nvPr/>
        </p:nvSpPr>
        <p:spPr>
          <a:xfrm>
            <a:off x="339634" y="1051955"/>
            <a:ext cx="1107996" cy="369332"/>
          </a:xfrm>
          <a:prstGeom prst="rect">
            <a:avLst/>
          </a:prstGeom>
          <a:solidFill>
            <a:srgbClr val="0070C0"/>
          </a:solidFill>
        </p:spPr>
        <p:txBody>
          <a:bodyPr wrap="none" rtlCol="0">
            <a:spAutoFit/>
          </a:bodyPr>
          <a:lstStyle>
            <a:defPPr>
              <a:defRPr lang="en-US"/>
            </a:defPPr>
            <a:lvl1pPr>
              <a:defRPr kumimoji="1" sz="2800" b="1">
                <a:latin typeface="Meiryo UI" panose="020B0604030504040204" pitchFamily="50" charset="-128"/>
                <a:ea typeface="Meiryo UI" panose="020B0604030504040204" pitchFamily="50" charset="-128"/>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rPr>
              <a:t>事業概要</a:t>
            </a:r>
          </a:p>
        </p:txBody>
      </p:sp>
      <p:sp>
        <p:nvSpPr>
          <p:cNvPr id="5" name="テキスト ボックス 4">
            <a:extLst>
              <a:ext uri="{FF2B5EF4-FFF2-40B4-BE49-F238E27FC236}">
                <a16:creationId xmlns:a16="http://schemas.microsoft.com/office/drawing/2014/main" id="{D767569D-EB19-4F7E-B030-2106B59CE1FB}"/>
              </a:ext>
            </a:extLst>
          </p:cNvPr>
          <p:cNvSpPr txBox="1"/>
          <p:nvPr/>
        </p:nvSpPr>
        <p:spPr>
          <a:xfrm>
            <a:off x="339634" y="3254832"/>
            <a:ext cx="1422184" cy="369332"/>
          </a:xfrm>
          <a:prstGeom prst="rect">
            <a:avLst/>
          </a:prstGeom>
          <a:solidFill>
            <a:srgbClr val="0070C0"/>
          </a:solidFill>
        </p:spPr>
        <p:txBody>
          <a:bodyPr wrap="none" rtlCol="0">
            <a:spAutoFit/>
          </a:bodyPr>
          <a:lstStyle>
            <a:defPPr>
              <a:defRPr lang="en-US"/>
            </a:defPPr>
            <a:lvl1pPr>
              <a:defRPr kumimoji="1" sz="2800" b="1">
                <a:latin typeface="Meiryo UI" panose="020B0604030504040204" pitchFamily="50" charset="-128"/>
                <a:ea typeface="Meiryo UI" panose="020B0604030504040204" pitchFamily="50" charset="-128"/>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rPr>
              <a:t>事業イメージ</a:t>
            </a:r>
          </a:p>
        </p:txBody>
      </p:sp>
      <p:sp>
        <p:nvSpPr>
          <p:cNvPr id="6" name="テキスト ボックス 5">
            <a:extLst>
              <a:ext uri="{FF2B5EF4-FFF2-40B4-BE49-F238E27FC236}">
                <a16:creationId xmlns:a16="http://schemas.microsoft.com/office/drawing/2014/main" id="{2122E478-353E-4F3C-94B8-7CA145678DD5}"/>
              </a:ext>
            </a:extLst>
          </p:cNvPr>
          <p:cNvSpPr txBox="1"/>
          <p:nvPr/>
        </p:nvSpPr>
        <p:spPr>
          <a:xfrm>
            <a:off x="339634" y="1522553"/>
            <a:ext cx="8228396" cy="830997"/>
          </a:xfrm>
          <a:prstGeom prst="rect">
            <a:avLst/>
          </a:prstGeom>
          <a:noFill/>
        </p:spPr>
        <p:txBody>
          <a:bodyPr wrap="square" rtlCol="0">
            <a:spAutoFit/>
          </a:bodyPr>
          <a:lstStyle/>
          <a:p>
            <a:pPr marL="147638" marR="0" lvl="0" indent="-147638"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・〇〇〇〇〇〇〇〇〇〇〇〇〇〇〇〇〇〇〇〇〇〇〇〇〇〇〇〇〇〇の実現に向けて、〇〇〇〇〇〇〇〇〇〇〇〇〇〇〇〇〇〇〇〇〇〇〇〇〇システムを開発する。</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marL="147638" marR="0" lvl="0" indent="-147638"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〇〇〇〇〇〇〇〇〇〇〇〇〇〇〇〇〇〇〇〇データ、〇〇〇〇〇〇〇〇〇〇〇〇〇〇〇〇〇〇〇〇〇〇プログラム、〇〇〇〇〇〇〇〇〇〇〇〇〇〇解析技術を開発し、〇〇〇〇〇〇〇〇〇〇〇〇〇〇〇〇〇〇〇〇〇〇を評価する。</a:t>
            </a:r>
          </a:p>
        </p:txBody>
      </p:sp>
      <p:sp>
        <p:nvSpPr>
          <p:cNvPr id="8" name="テキスト ボックス 7">
            <a:extLst>
              <a:ext uri="{FF2B5EF4-FFF2-40B4-BE49-F238E27FC236}">
                <a16:creationId xmlns:a16="http://schemas.microsoft.com/office/drawing/2014/main" id="{84AA5E37-5C39-4E0B-AC00-99C0D59CB0E7}"/>
              </a:ext>
            </a:extLst>
          </p:cNvPr>
          <p:cNvSpPr txBox="1"/>
          <p:nvPr/>
        </p:nvSpPr>
        <p:spPr>
          <a:xfrm>
            <a:off x="8408632" y="76585"/>
            <a:ext cx="646331" cy="369332"/>
          </a:xfrm>
          <a:prstGeom prst="rect">
            <a:avLst/>
          </a:prstGeom>
          <a:solidFill>
            <a:srgbClr val="FF0000"/>
          </a:solid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公開</a:t>
            </a:r>
          </a:p>
        </p:txBody>
      </p:sp>
      <p:sp>
        <p:nvSpPr>
          <p:cNvPr id="10" name="吹き出し: 四角形 9">
            <a:extLst>
              <a:ext uri="{FF2B5EF4-FFF2-40B4-BE49-F238E27FC236}">
                <a16:creationId xmlns:a16="http://schemas.microsoft.com/office/drawing/2014/main" id="{FAAD34A2-3DDD-4451-A006-64C029F58B91}"/>
              </a:ext>
            </a:extLst>
          </p:cNvPr>
          <p:cNvSpPr/>
          <p:nvPr/>
        </p:nvSpPr>
        <p:spPr>
          <a:xfrm>
            <a:off x="-1732550" y="-79121"/>
            <a:ext cx="1488710" cy="740228"/>
          </a:xfrm>
          <a:prstGeom prst="wedgeRectCallout">
            <a:avLst>
              <a:gd name="adj1" fmla="val 79783"/>
              <a:gd name="adj2" fmla="val 3308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提案書にも記載している研究開発テーマ名を記載してください。</a:t>
            </a:r>
          </a:p>
        </p:txBody>
      </p:sp>
      <p:sp>
        <p:nvSpPr>
          <p:cNvPr id="11" name="吹き出し: 四角形 10">
            <a:extLst>
              <a:ext uri="{FF2B5EF4-FFF2-40B4-BE49-F238E27FC236}">
                <a16:creationId xmlns:a16="http://schemas.microsoft.com/office/drawing/2014/main" id="{8342EDB4-167A-43CB-B5DB-B45C0F580F87}"/>
              </a:ext>
            </a:extLst>
          </p:cNvPr>
          <p:cNvSpPr/>
          <p:nvPr/>
        </p:nvSpPr>
        <p:spPr>
          <a:xfrm>
            <a:off x="-1732550" y="1051955"/>
            <a:ext cx="1488710" cy="740228"/>
          </a:xfrm>
          <a:prstGeom prst="wedgeRectCallout">
            <a:avLst>
              <a:gd name="adj1" fmla="val 79783"/>
              <a:gd name="adj2" fmla="val 3308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提案内容の概要を記載してください。</a:t>
            </a:r>
          </a:p>
        </p:txBody>
      </p:sp>
      <p:sp>
        <p:nvSpPr>
          <p:cNvPr id="13" name="吹き出し: 四角形 12">
            <a:extLst>
              <a:ext uri="{FF2B5EF4-FFF2-40B4-BE49-F238E27FC236}">
                <a16:creationId xmlns:a16="http://schemas.microsoft.com/office/drawing/2014/main" id="{DB9E78A7-A9EB-4064-A096-D530964B708D}"/>
              </a:ext>
            </a:extLst>
          </p:cNvPr>
          <p:cNvSpPr/>
          <p:nvPr/>
        </p:nvSpPr>
        <p:spPr>
          <a:xfrm>
            <a:off x="5617031" y="-331088"/>
            <a:ext cx="2283552" cy="907218"/>
          </a:xfrm>
          <a:prstGeom prst="wedgeRectCallout">
            <a:avLst>
              <a:gd name="adj1" fmla="val 71393"/>
              <a:gd name="adj2" fmla="val 1661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このページは、採択決定時に対外的に公表する資料の素材とする可能性があります。</a:t>
            </a:r>
            <a:r>
              <a:rPr kumimoji="1" lang="ja-JP" altLang="en-US" sz="1200" b="1" i="0" u="sng"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公開可能な情報</a:t>
            </a: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で作成をお願いします</a:t>
            </a:r>
          </a:p>
        </p:txBody>
      </p:sp>
      <p:sp>
        <p:nvSpPr>
          <p:cNvPr id="14" name="テキスト ボックス 13">
            <a:extLst>
              <a:ext uri="{FF2B5EF4-FFF2-40B4-BE49-F238E27FC236}">
                <a16:creationId xmlns:a16="http://schemas.microsoft.com/office/drawing/2014/main" id="{34136C31-0664-4FE0-8C0E-EA62F7A55AD0}"/>
              </a:ext>
            </a:extLst>
          </p:cNvPr>
          <p:cNvSpPr txBox="1"/>
          <p:nvPr/>
        </p:nvSpPr>
        <p:spPr>
          <a:xfrm>
            <a:off x="6418219" y="871756"/>
            <a:ext cx="2523027" cy="338554"/>
          </a:xfrm>
          <a:prstGeom prst="rect">
            <a:avLst/>
          </a:prstGeom>
          <a:noFill/>
        </p:spPr>
        <p:txBody>
          <a:bodyPr wrap="square" rtlCol="0">
            <a:spAutoFit/>
          </a:bodyPr>
          <a:lstStyle/>
          <a:p>
            <a:pPr marL="147638" marR="0" lvl="0" indent="-147638"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〇〇株式会社、○○大学</a:t>
            </a:r>
          </a:p>
        </p:txBody>
      </p:sp>
      <p:sp>
        <p:nvSpPr>
          <p:cNvPr id="15" name="吹き出し: 四角形 14">
            <a:extLst>
              <a:ext uri="{FF2B5EF4-FFF2-40B4-BE49-F238E27FC236}">
                <a16:creationId xmlns:a16="http://schemas.microsoft.com/office/drawing/2014/main" id="{4E1F188B-0723-49E9-B3D0-B18F3A979A9F}"/>
              </a:ext>
            </a:extLst>
          </p:cNvPr>
          <p:cNvSpPr/>
          <p:nvPr/>
        </p:nvSpPr>
        <p:spPr>
          <a:xfrm>
            <a:off x="8891452" y="540032"/>
            <a:ext cx="2433040" cy="576163"/>
          </a:xfrm>
          <a:prstGeom prst="wedgeRectCallout">
            <a:avLst>
              <a:gd name="adj1" fmla="val -64371"/>
              <a:gd name="adj2" fmla="val 4080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委託先（再委託先を含まない）</a:t>
            </a:r>
            <a:r>
              <a:rPr lang="ja-JP" altLang="en-US" sz="1200" dirty="0">
                <a:solidFill>
                  <a:prstClr val="white"/>
                </a:solidFill>
                <a:latin typeface="Meiryo UI" panose="020B0604030504040204" pitchFamily="50" charset="-128"/>
                <a:ea typeface="Meiryo UI" panose="020B0604030504040204" pitchFamily="50" charset="-128"/>
              </a:rPr>
              <a:t>補助</a:t>
            </a:r>
            <a:r>
              <a:rPr kumimoji="1" lang="ja-JP" altLang="en-US" sz="12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先（委託先を含まない）となる予定の法人を記載ください</a:t>
            </a:r>
          </a:p>
        </p:txBody>
      </p:sp>
      <p:sp>
        <p:nvSpPr>
          <p:cNvPr id="9" name="テキスト ボックス 8">
            <a:extLst>
              <a:ext uri="{FF2B5EF4-FFF2-40B4-BE49-F238E27FC236}">
                <a16:creationId xmlns:a16="http://schemas.microsoft.com/office/drawing/2014/main" id="{978F23A7-29AA-C6C1-F3BA-4F4DB342A144}"/>
              </a:ext>
            </a:extLst>
          </p:cNvPr>
          <p:cNvSpPr txBox="1"/>
          <p:nvPr/>
        </p:nvSpPr>
        <p:spPr>
          <a:xfrm>
            <a:off x="735540" y="4658756"/>
            <a:ext cx="8068826" cy="369332"/>
          </a:xfrm>
          <a:prstGeom prst="rect">
            <a:avLst/>
          </a:prstGeom>
          <a:noFill/>
        </p:spPr>
        <p:txBody>
          <a:bodyPr wrap="square" rtlCol="0">
            <a:spAutoFit/>
          </a:bodyPr>
          <a:lstStyle/>
          <a:p>
            <a:r>
              <a:rPr lang="ja-JP" altLang="en-US" i="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テーマの実施内容や本技術の優位性を図表を用いて分かりやすく記載してください。</a:t>
            </a:r>
          </a:p>
        </p:txBody>
      </p:sp>
      <p:sp>
        <p:nvSpPr>
          <p:cNvPr id="16" name="テキスト ボックス 15">
            <a:extLst>
              <a:ext uri="{FF2B5EF4-FFF2-40B4-BE49-F238E27FC236}">
                <a16:creationId xmlns:a16="http://schemas.microsoft.com/office/drawing/2014/main" id="{823479D2-C188-62E3-AF58-D4F3A47AAABA}"/>
              </a:ext>
            </a:extLst>
          </p:cNvPr>
          <p:cNvSpPr txBox="1"/>
          <p:nvPr/>
        </p:nvSpPr>
        <p:spPr>
          <a:xfrm>
            <a:off x="4044864" y="6100732"/>
            <a:ext cx="5010099" cy="25904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pPr marL="171450" indent="-171450">
              <a:lnSpc>
                <a:spcPts val="1300"/>
              </a:lnSpc>
              <a:buFont typeface="Arial" panose="020B0604020202020204" pitchFamily="34" charset="0"/>
              <a:buChar char="•"/>
            </a:pPr>
            <a:r>
              <a:rPr lang="ja-JP" altLang="en-US" u="sng" dirty="0">
                <a:latin typeface="Meiryo UI" panose="020B0604030504040204" pitchFamily="50" charset="-128"/>
                <a:ea typeface="Meiryo UI" panose="020B0604030504040204" pitchFamily="50" charset="-128"/>
              </a:rPr>
              <a:t>本様式に従い、提案する研究開発の概要を１枚でまとめてください。</a:t>
            </a:r>
            <a:endParaRPr lang="en-US" altLang="ja-JP" u="sng" dirty="0">
              <a:latin typeface="Meiryo UI" panose="020B0604030504040204" pitchFamily="50" charset="-128"/>
              <a:ea typeface="Meiryo UI" panose="020B0604030504040204" pitchFamily="50" charset="-128"/>
            </a:endParaRPr>
          </a:p>
        </p:txBody>
      </p:sp>
      <p:sp>
        <p:nvSpPr>
          <p:cNvPr id="18" name="タイトル 1">
            <a:extLst>
              <a:ext uri="{FF2B5EF4-FFF2-40B4-BE49-F238E27FC236}">
                <a16:creationId xmlns:a16="http://schemas.microsoft.com/office/drawing/2014/main" id="{03D97660-BAF1-8C33-D687-38F952464DAE}"/>
              </a:ext>
            </a:extLst>
          </p:cNvPr>
          <p:cNvSpPr txBox="1">
            <a:spLocks/>
          </p:cNvSpPr>
          <p:nvPr/>
        </p:nvSpPr>
        <p:spPr>
          <a:xfrm>
            <a:off x="107504" y="59138"/>
            <a:ext cx="3970784" cy="562074"/>
          </a:xfrm>
          <a:prstGeom prst="rect">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2800" b="0" i="0" u="none" strike="noStrike" kern="1200" cap="none" spc="0" normalizeH="0" baseline="0" noProof="0" dirty="0">
                <a:ln>
                  <a:noFill/>
                </a:ln>
                <a:solidFill>
                  <a:sysClr val="window" lastClr="FFFFFF"/>
                </a:solidFill>
                <a:effectLst/>
                <a:uLnTx/>
                <a:uFillTx/>
                <a:latin typeface="Meiryo UI" panose="020B0604030504040204" pitchFamily="50" charset="-128"/>
                <a:ea typeface="Meiryo UI" panose="020B0604030504040204" pitchFamily="50" charset="-128"/>
                <a:cs typeface="+mn-cs"/>
              </a:rPr>
              <a:t>１．提案の概要（１）</a:t>
            </a:r>
          </a:p>
        </p:txBody>
      </p:sp>
    </p:spTree>
    <p:extLst>
      <p:ext uri="{BB962C8B-B14F-4D97-AF65-F5344CB8AC3E}">
        <p14:creationId xmlns:p14="http://schemas.microsoft.com/office/powerpoint/2010/main" val="731257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59138"/>
            <a:ext cx="3970784" cy="562074"/>
          </a:xfrm>
          <a:scene3d>
            <a:camera prst="orthographicFront">
              <a:rot lat="0" lon="0" rev="0"/>
            </a:camera>
            <a:lightRig rig="threePt" dir="t">
              <a:rot lat="0" lon="0" rev="1200000"/>
            </a:lightRig>
          </a:scene3d>
        </p:spPr>
        <p:style>
          <a:lnRef idx="0">
            <a:schemeClr val="accent5"/>
          </a:lnRef>
          <a:fillRef idx="3">
            <a:schemeClr val="accent5"/>
          </a:fillRef>
          <a:effectRef idx="3">
            <a:schemeClr val="accent5"/>
          </a:effectRef>
          <a:fontRef idx="minor">
            <a:schemeClr val="lt1"/>
          </a:fontRef>
        </p:style>
        <p:txBody>
          <a:bodyPr>
            <a:noAutofit/>
          </a:bodyPr>
          <a:lstStyle/>
          <a:p>
            <a:pPr algn="l"/>
            <a:r>
              <a:rPr lang="ja-JP" altLang="en-US" sz="2800" dirty="0">
                <a:latin typeface="Meiryo UI" panose="020B0604030504040204" pitchFamily="50" charset="-128"/>
                <a:ea typeface="Meiryo UI" panose="020B0604030504040204" pitchFamily="50" charset="-128"/>
              </a:rPr>
              <a:t>１．提案の概要（２）</a:t>
            </a:r>
            <a:endParaRPr kumimoji="1" lang="ja-JP" altLang="en-US" sz="2800" dirty="0">
              <a:latin typeface="Meiryo UI" panose="020B0604030504040204" pitchFamily="50" charset="-128"/>
              <a:ea typeface="Meiryo UI" panose="020B0604030504040204" pitchFamily="50" charset="-128"/>
            </a:endParaRPr>
          </a:p>
        </p:txBody>
      </p:sp>
      <p:sp>
        <p:nvSpPr>
          <p:cNvPr id="3" name="スライド番号プレースホルダ 2">
            <a:extLst>
              <a:ext uri="{FF2B5EF4-FFF2-40B4-BE49-F238E27FC236}">
                <a16:creationId xmlns:a16="http://schemas.microsoft.com/office/drawing/2014/main" id="{E6A21B4D-F5E6-F70C-E7FB-56D60DDEB89C}"/>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3</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6" name="正方形/長方形 5">
            <a:extLst>
              <a:ext uri="{FF2B5EF4-FFF2-40B4-BE49-F238E27FC236}">
                <a16:creationId xmlns:a16="http://schemas.microsoft.com/office/drawing/2014/main" id="{D0A6877B-C513-B005-CC62-48E5875A22F1}"/>
              </a:ext>
            </a:extLst>
          </p:cNvPr>
          <p:cNvSpPr/>
          <p:nvPr/>
        </p:nvSpPr>
        <p:spPr>
          <a:xfrm>
            <a:off x="107777" y="997815"/>
            <a:ext cx="8869237" cy="3077035"/>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2EDCD44-11F7-8BE0-862C-5162D0247C8C}"/>
              </a:ext>
            </a:extLst>
          </p:cNvPr>
          <p:cNvSpPr/>
          <p:nvPr/>
        </p:nvSpPr>
        <p:spPr>
          <a:xfrm>
            <a:off x="106313" y="781791"/>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提案研究開発の概要説明図</a:t>
            </a:r>
          </a:p>
        </p:txBody>
      </p:sp>
      <p:sp>
        <p:nvSpPr>
          <p:cNvPr id="7" name="テキスト ボックス 6"/>
          <p:cNvSpPr txBox="1"/>
          <p:nvPr/>
        </p:nvSpPr>
        <p:spPr>
          <a:xfrm>
            <a:off x="3824302" y="803266"/>
            <a:ext cx="4992463"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eiryo UI" panose="020B0604030504040204" pitchFamily="50" charset="-128"/>
                <a:ea typeface="Meiryo UI" panose="020B0604030504040204" pitchFamily="50" charset="-128"/>
              </a:rPr>
              <a:t>・提案の概要に係る説明図を記載ください。研究開発・調査の概要に加え、技術開発の成果がどのように将来的に社会実装され、産業社会の革新をもたらすかに係るイメージも併せて記載ください。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9A64FC2-58DA-3E28-467A-5532027468FF}"/>
              </a:ext>
            </a:extLst>
          </p:cNvPr>
          <p:cNvSpPr/>
          <p:nvPr/>
        </p:nvSpPr>
        <p:spPr>
          <a:xfrm>
            <a:off x="118129" y="4363931"/>
            <a:ext cx="8869237" cy="2249933"/>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86168F3A-0F42-2298-6F43-1E8D081E1BEC}"/>
              </a:ext>
            </a:extLst>
          </p:cNvPr>
          <p:cNvSpPr/>
          <p:nvPr/>
        </p:nvSpPr>
        <p:spPr>
          <a:xfrm>
            <a:off x="116665" y="4147907"/>
            <a:ext cx="2160000" cy="3558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eiryo UI" panose="020B0604030504040204" pitchFamily="50" charset="-128"/>
                <a:ea typeface="Meiryo UI" panose="020B0604030504040204" pitchFamily="50" charset="-128"/>
              </a:rPr>
              <a:t>保有技術・システムの概要</a:t>
            </a:r>
          </a:p>
        </p:txBody>
      </p:sp>
      <p:sp>
        <p:nvSpPr>
          <p:cNvPr id="8" name="テキスト ボックス 7">
            <a:extLst>
              <a:ext uri="{FF2B5EF4-FFF2-40B4-BE49-F238E27FC236}">
                <a16:creationId xmlns:a16="http://schemas.microsoft.com/office/drawing/2014/main" id="{51D1ADD4-FAB9-E940-455B-2229C7732672}"/>
              </a:ext>
            </a:extLst>
          </p:cNvPr>
          <p:cNvSpPr txBox="1"/>
          <p:nvPr/>
        </p:nvSpPr>
        <p:spPr>
          <a:xfrm>
            <a:off x="3834654" y="4169382"/>
            <a:ext cx="4992463"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eiryo UI" panose="020B0604030504040204" pitchFamily="50" charset="-128"/>
                <a:ea typeface="Meiryo UI" panose="020B0604030504040204" pitchFamily="50" charset="-128"/>
              </a:rPr>
              <a:t>・上記提案概要に関連する、提案者の保有するコア技術やシステムの特徴、強み等について記載ください。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91121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21"/>
          <p:cNvSpPr txBox="1">
            <a:spLocks noChangeArrowheads="1"/>
          </p:cNvSpPr>
          <p:nvPr/>
        </p:nvSpPr>
        <p:spPr bwMode="auto">
          <a:xfrm>
            <a:off x="147043" y="1124744"/>
            <a:ext cx="8712968" cy="3539430"/>
          </a:xfrm>
          <a:prstGeom prst="rect">
            <a:avLst/>
          </a:prstGeom>
          <a:noFill/>
          <a:ln w="9525">
            <a:noFill/>
            <a:miter lim="800000"/>
            <a:headEnd/>
            <a:tailEnd/>
          </a:ln>
        </p:spPr>
        <p:txBody>
          <a:bodyPr wrap="square">
            <a:spAutoFit/>
          </a:bodyPr>
          <a:lstStyle/>
          <a:p>
            <a:r>
              <a:rPr lang="ja-JP" altLang="en-US" sz="1400" dirty="0">
                <a:solidFill>
                  <a:srgbClr val="0070C0"/>
                </a:solidFill>
                <a:latin typeface="Meiryo UI" panose="020B0604030504040204" pitchFamily="50" charset="-128"/>
                <a:ea typeface="Meiryo UI" panose="020B0604030504040204" pitchFamily="50" charset="-128"/>
                <a:cs typeface="Times New Roman" pitchFamily="18" charset="0"/>
              </a:rPr>
              <a:t>開発項目１．●●の開発</a:t>
            </a:r>
            <a:endParaRPr lang="ja-JP" altLang="ja-JP" sz="1400" u="sng"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rPr>
              <a:t>・・・・・・・・・・・・・・・・・・・・・・・・・・・・・・・・・・・・・・・・・・・・・・・・・・・・・・・・・・・・・・・・・・・・・・・・・・・・・・・・・・・・・・・・・・・・・・・・・・・・・・・・・・・・・・・・・・・・・・・・・・・・・・・・・・・・・・・・・・・・・・・・・・・・・・・・・・・・・・・・</a:t>
            </a:r>
            <a:endParaRPr lang="en-US" altLang="ja-JP" sz="1400" dirty="0">
              <a:solidFill>
                <a:srgbClr val="0070C0"/>
              </a:solidFill>
              <a:latin typeface="Meiryo UI" panose="020B0604030504040204" pitchFamily="50" charset="-128"/>
              <a:ea typeface="Meiryo UI" panose="020B0604030504040204" pitchFamily="50" charset="-128"/>
            </a:endParaRPr>
          </a:p>
          <a:p>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cs typeface="Times New Roman" pitchFamily="18" charset="0"/>
              </a:rPr>
              <a:t>開発項目</a:t>
            </a:r>
            <a:r>
              <a:rPr lang="ja-JP" altLang="en-US" sz="1400" dirty="0">
                <a:solidFill>
                  <a:srgbClr val="0070C0"/>
                </a:solidFill>
                <a:latin typeface="Meiryo UI" panose="020B0604030504040204" pitchFamily="50" charset="-128"/>
                <a:ea typeface="Meiryo UI" panose="020B0604030504040204" pitchFamily="50" charset="-128"/>
              </a:rPr>
              <a:t>２．●●の開発</a:t>
            </a:r>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rPr>
              <a:t>・・・・・・・・・・・・・・・・・・・・・・・・・・・・・・・・・・・・・・・・・・・・・・・・・・・・・・・・・・・・・・・・・・・・・・・・・・・・・・・・・・・・・・・・・・・・・・・・・・・・・・・・・・・・・・・・・・・・・・・・・・・・・・・・・・・・・・・・・・・・・・・・・・・・・・・・・・・・・・・・</a:t>
            </a:r>
            <a:endParaRPr lang="en-US" altLang="ja-JP" sz="1400" dirty="0">
              <a:solidFill>
                <a:srgbClr val="0070C0"/>
              </a:solidFill>
              <a:latin typeface="Meiryo UI" panose="020B0604030504040204" pitchFamily="50" charset="-128"/>
              <a:ea typeface="Meiryo UI" panose="020B0604030504040204" pitchFamily="50" charset="-128"/>
            </a:endParaRPr>
          </a:p>
          <a:p>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cs typeface="Times New Roman" pitchFamily="18" charset="0"/>
              </a:rPr>
              <a:t>開発項目</a:t>
            </a:r>
            <a:r>
              <a:rPr lang="ja-JP" altLang="en-US" sz="1400" dirty="0">
                <a:solidFill>
                  <a:srgbClr val="0070C0"/>
                </a:solidFill>
                <a:latin typeface="Meiryo UI" panose="020B0604030504040204" pitchFamily="50" charset="-128"/>
                <a:ea typeface="Meiryo UI" panose="020B0604030504040204" pitchFamily="50" charset="-128"/>
              </a:rPr>
              <a:t>３．●●の開発</a:t>
            </a:r>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rPr>
              <a:t>・・・・・・・・・・・・・・・・・・・・・・・・・・・・・・・・・・・・・・・・・・・・・・・・・・・・・・・・・・・・・・・・・・・・・・・・・・・・・・・・・・・・・・・・・・・・・・・・・・・・・・・・・・・・・・・・・・・・・・・・・・・・・・・・・・・・・・・・・・・・・・・・・・・・・・・・・・・・・・・・</a:t>
            </a:r>
            <a:endParaRPr lang="en-US" altLang="ja-JP" sz="1400" dirty="0">
              <a:solidFill>
                <a:srgbClr val="0070C0"/>
              </a:solidFill>
              <a:latin typeface="Meiryo UI" panose="020B0604030504040204" pitchFamily="50" charset="-128"/>
              <a:ea typeface="Meiryo UI" panose="020B0604030504040204" pitchFamily="50" charset="-128"/>
            </a:endParaRPr>
          </a:p>
          <a:p>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cs typeface="Times New Roman" pitchFamily="18" charset="0"/>
              </a:rPr>
              <a:t>開発項目</a:t>
            </a:r>
            <a:r>
              <a:rPr lang="ja-JP" altLang="en-US" sz="1400" dirty="0">
                <a:solidFill>
                  <a:srgbClr val="0070C0"/>
                </a:solidFill>
                <a:latin typeface="Meiryo UI" panose="020B0604030504040204" pitchFamily="50" charset="-128"/>
                <a:ea typeface="Meiryo UI" panose="020B0604030504040204" pitchFamily="50" charset="-128"/>
              </a:rPr>
              <a:t>４．●●の開発</a:t>
            </a:r>
            <a:endParaRPr lang="en-US" altLang="ja-JP" sz="1400" dirty="0">
              <a:solidFill>
                <a:srgbClr val="0070C0"/>
              </a:solidFill>
              <a:latin typeface="Meiryo UI" panose="020B0604030504040204" pitchFamily="50" charset="-128"/>
              <a:ea typeface="Meiryo UI" panose="020B0604030504040204" pitchFamily="50" charset="-128"/>
            </a:endParaRPr>
          </a:p>
          <a:p>
            <a:r>
              <a:rPr lang="ja-JP" altLang="en-US" sz="1400" dirty="0">
                <a:solidFill>
                  <a:srgbClr val="0070C0"/>
                </a:solidFill>
                <a:latin typeface="Meiryo UI" panose="020B0604030504040204" pitchFamily="50" charset="-128"/>
                <a:ea typeface="Meiryo UI" panose="020B0604030504040204" pitchFamily="50" charset="-128"/>
              </a:rPr>
              <a:t>・・・・・・・・・・・・・・・・・・・・・・・・・・・・・・・・・・・・・・・・・・・・・・・・・・・・・・・・・・・・・・・・・・・・・・・・・・・・・・・・・・・・・・・・・・・・・・・・・・・・・・・・・・・・・・・・・・・・・・・・・・・・・・・・・・・・・・・・・・・・・・・・・・・・・・・・・・・・・・・・</a:t>
            </a:r>
            <a:endParaRPr lang="en-US" altLang="ja-JP" sz="1400" dirty="0">
              <a:solidFill>
                <a:srgbClr val="0070C0"/>
              </a:solidFill>
              <a:latin typeface="Meiryo UI" panose="020B0604030504040204" pitchFamily="50" charset="-128"/>
              <a:ea typeface="Meiryo UI" panose="020B0604030504040204" pitchFamily="50" charset="-128"/>
            </a:endParaRPr>
          </a:p>
          <a:p>
            <a:endParaRPr lang="en-US" altLang="ja-JP" sz="1400" dirty="0">
              <a:solidFill>
                <a:srgbClr val="0070C0"/>
              </a:solidFill>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4382717" y="54626"/>
            <a:ext cx="4621038"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200" i="1" dirty="0">
                <a:solidFill>
                  <a:schemeClr val="bg1"/>
                </a:solidFill>
                <a:latin typeface="Meiryo UI" panose="020B0604030504040204" pitchFamily="50" charset="-128"/>
                <a:ea typeface="Meiryo UI" panose="020B0604030504040204" pitchFamily="50" charset="-128"/>
              </a:rPr>
              <a:t>・研究開発・調査の内容について、</a:t>
            </a:r>
            <a:r>
              <a:rPr lang="ja-JP" altLang="en-US" sz="1200" i="1" dirty="0">
                <a:solidFill>
                  <a:schemeClr val="bg1"/>
                </a:solidFill>
                <a:latin typeface="Meiryo UI" panose="020B0604030504040204" pitchFamily="50" charset="-128"/>
                <a:ea typeface="Meiryo UI" panose="020B0604030504040204" pitchFamily="50" charset="-128"/>
              </a:rPr>
              <a:t>本提案において特に解決すべき課題、課題解決の突破口として考える要素、解決のアプローチ等について、適宜「図表」などを挿入しつつ、わかりやすく示してください。</a:t>
            </a:r>
            <a:endParaRPr kumimoji="1" lang="en-US" altLang="ja-JP" sz="1200" i="1" dirty="0">
              <a:solidFill>
                <a:schemeClr val="bg1"/>
              </a:solidFill>
              <a:latin typeface="Meiryo UI" panose="020B0604030504040204" pitchFamily="50" charset="-128"/>
              <a:ea typeface="Meiryo UI" panose="020B0604030504040204" pitchFamily="50" charset="-128"/>
            </a:endParaRPr>
          </a:p>
          <a:p>
            <a:r>
              <a:rPr kumimoji="1" lang="ja-JP" altLang="en-US" sz="1200" i="1" dirty="0">
                <a:solidFill>
                  <a:schemeClr val="bg1"/>
                </a:solidFill>
                <a:latin typeface="Meiryo UI" panose="020B0604030504040204" pitchFamily="50" charset="-128"/>
                <a:ea typeface="Meiryo UI" panose="020B0604030504040204" pitchFamily="50" charset="-128"/>
              </a:rPr>
              <a:t>・専門用語はなるべく使わず、平易な文章を心がけ、必要に応じ、注釈を付す等、分かりやすく記載下さい</a:t>
            </a:r>
            <a:r>
              <a:rPr lang="ja-JP" altLang="en-US" sz="1200" i="1" dirty="0">
                <a:solidFill>
                  <a:schemeClr val="bg1"/>
                </a:solidFill>
                <a:latin typeface="Meiryo UI" panose="020B0604030504040204" pitchFamily="50" charset="-128"/>
                <a:ea typeface="Meiryo UI" panose="020B0604030504040204" pitchFamily="50" charset="-128"/>
              </a:rPr>
              <a:t>。</a:t>
            </a:r>
            <a:endParaRPr lang="en-US" altLang="ja-JP" sz="1200" i="1" dirty="0">
              <a:solidFill>
                <a:schemeClr val="bg1"/>
              </a:solidFill>
              <a:latin typeface="Meiryo UI" panose="020B0604030504040204" pitchFamily="50" charset="-128"/>
              <a:ea typeface="Meiryo UI" panose="020B0604030504040204" pitchFamily="50" charset="-128"/>
            </a:endParaRPr>
          </a:p>
        </p:txBody>
      </p:sp>
      <p:sp>
        <p:nvSpPr>
          <p:cNvPr id="3" name="スライド番号プレースホルダ 2">
            <a:extLst>
              <a:ext uri="{FF2B5EF4-FFF2-40B4-BE49-F238E27FC236}">
                <a16:creationId xmlns:a16="http://schemas.microsoft.com/office/drawing/2014/main" id="{E1F715D3-C766-7E92-58E3-B28F951583E0}"/>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4</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6" name="正方形/長方形 5">
            <a:extLst>
              <a:ext uri="{FF2B5EF4-FFF2-40B4-BE49-F238E27FC236}">
                <a16:creationId xmlns:a16="http://schemas.microsoft.com/office/drawing/2014/main" id="{E3CD0ADD-5EEC-8EDA-A798-F048525E70ED}"/>
              </a:ext>
            </a:extLst>
          </p:cNvPr>
          <p:cNvSpPr/>
          <p:nvPr/>
        </p:nvSpPr>
        <p:spPr>
          <a:xfrm>
            <a:off x="107777" y="997815"/>
            <a:ext cx="8869237" cy="5506173"/>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4FC25112-4773-27E5-D647-CD4BFDAFC45C}"/>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２．研究開発の内容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4427984" y="116632"/>
            <a:ext cx="4536504"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・提案する研究開発・調査を実施する体制とそれぞれの役割を下図のように記載してください（別添１　提案書本体の実施体制は本スライドの体制図を転記して、作成ください。）</a:t>
            </a:r>
            <a:endParaRPr lang="en-US" altLang="ja-JP" dirty="0">
              <a:latin typeface="Meiryo UI" panose="020B0604030504040204" pitchFamily="50" charset="-128"/>
              <a:ea typeface="Meiryo UI" panose="020B0604030504040204" pitchFamily="50" charset="-128"/>
            </a:endParaRPr>
          </a:p>
        </p:txBody>
      </p:sp>
      <p:sp>
        <p:nvSpPr>
          <p:cNvPr id="6" name="Line 2"/>
          <p:cNvSpPr>
            <a:spLocks noChangeShapeType="1"/>
          </p:cNvSpPr>
          <p:nvPr/>
        </p:nvSpPr>
        <p:spPr bwMode="auto">
          <a:xfrm>
            <a:off x="4101478" y="1628800"/>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 name="Text Box 6"/>
          <p:cNvSpPr txBox="1">
            <a:spLocks noChangeArrowheads="1"/>
          </p:cNvSpPr>
          <p:nvPr/>
        </p:nvSpPr>
        <p:spPr bwMode="auto">
          <a:xfrm>
            <a:off x="2185073" y="1395660"/>
            <a:ext cx="1806123" cy="35175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ja-JP"/>
            </a:defPPr>
            <a:lvl1pPr marR="0" lvl="0" indent="0" algn="ctr" fontAlgn="base">
              <a:lnSpc>
                <a:spcPct val="100000"/>
              </a:lnSpc>
              <a:spcBef>
                <a:spcPct val="0"/>
              </a:spcBef>
              <a:spcAft>
                <a:spcPct val="0"/>
              </a:spcAft>
              <a:buClrTx/>
              <a:buSzTx/>
              <a:buFontTx/>
              <a:buNone/>
              <a:tabLst/>
              <a:defRPr b="0" i="0" u="none" strike="noStrike" cap="none" normalizeH="0" baseline="0">
                <a:ln>
                  <a:noFill/>
                </a:ln>
                <a:effectLst/>
                <a:latin typeface="TmsRmn" charset="0"/>
                <a:ea typeface="ＭＳ ゴシック" pitchFamily="49" charset="-128"/>
                <a:cs typeface="ＭＳ Ｐゴシック" pitchFamily="50" charset="-128"/>
              </a:defRPr>
            </a:lvl1pPr>
          </a:lstStyle>
          <a:p>
            <a:r>
              <a:rPr lang="ja-JP" altLang="en-US" dirty="0">
                <a:latin typeface="Meiryo UI" panose="020B0604030504040204" pitchFamily="50" charset="-128"/>
                <a:ea typeface="Meiryo UI" panose="020B0604030504040204" pitchFamily="50" charset="-128"/>
              </a:rPr>
              <a:t>ＮＥＤＯ</a:t>
            </a:r>
            <a:endParaRPr lang="ja-JP" altLang="ja-JP" dirty="0">
              <a:latin typeface="Meiryo UI" panose="020B0604030504040204" pitchFamily="50" charset="-128"/>
              <a:ea typeface="Meiryo UI" panose="020B0604030504040204" pitchFamily="50" charset="-128"/>
            </a:endParaRPr>
          </a:p>
        </p:txBody>
      </p:sp>
      <p:sp>
        <p:nvSpPr>
          <p:cNvPr id="15" name="Text Box 8"/>
          <p:cNvSpPr txBox="1">
            <a:spLocks noChangeArrowheads="1"/>
          </p:cNvSpPr>
          <p:nvPr/>
        </p:nvSpPr>
        <p:spPr bwMode="auto">
          <a:xfrm>
            <a:off x="4770675" y="1378312"/>
            <a:ext cx="1313492" cy="739832"/>
          </a:xfrm>
          <a:prstGeom prst="rect">
            <a:avLst/>
          </a:prstGeom>
          <a:solidFill>
            <a:srgbClr val="FFFFFF"/>
          </a:solidFill>
          <a:ln w="9525">
            <a:solidFill>
              <a:srgbClr val="000000"/>
            </a:solidFill>
            <a:miter lim="800000"/>
            <a:headEnd/>
            <a:tailEnd/>
          </a:ln>
        </p:spPr>
        <p:txBody>
          <a:bodyPr vert="horz" wrap="square" lIns="91440" tIns="34920" rIns="91440" bIns="349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研究開発責任者</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・所属</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・役職名</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・氏名</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6" name="Line 9"/>
          <p:cNvSpPr>
            <a:spLocks noChangeShapeType="1"/>
          </p:cNvSpPr>
          <p:nvPr/>
        </p:nvSpPr>
        <p:spPr bwMode="auto">
          <a:xfrm>
            <a:off x="3132989" y="2044324"/>
            <a:ext cx="1637686" cy="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7" name="Text Box 10"/>
          <p:cNvSpPr txBox="1">
            <a:spLocks noChangeArrowheads="1"/>
          </p:cNvSpPr>
          <p:nvPr/>
        </p:nvSpPr>
        <p:spPr bwMode="auto">
          <a:xfrm>
            <a:off x="3979394" y="1742409"/>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指示・協議</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8" name="Line 11"/>
          <p:cNvSpPr>
            <a:spLocks noChangeShapeType="1"/>
          </p:cNvSpPr>
          <p:nvPr/>
        </p:nvSpPr>
        <p:spPr bwMode="auto">
          <a:xfrm flipH="1">
            <a:off x="3103022" y="1770248"/>
            <a:ext cx="1588" cy="14255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9" name="Line 12"/>
          <p:cNvSpPr>
            <a:spLocks noChangeShapeType="1"/>
          </p:cNvSpPr>
          <p:nvPr/>
        </p:nvSpPr>
        <p:spPr bwMode="auto">
          <a:xfrm flipH="1">
            <a:off x="1180899" y="5036475"/>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34" name="Line 12"/>
          <p:cNvSpPr>
            <a:spLocks noChangeShapeType="1"/>
          </p:cNvSpPr>
          <p:nvPr/>
        </p:nvSpPr>
        <p:spPr bwMode="auto">
          <a:xfrm flipH="1">
            <a:off x="5029358" y="5019590"/>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0" name="Line 13"/>
          <p:cNvSpPr>
            <a:spLocks noChangeShapeType="1"/>
          </p:cNvSpPr>
          <p:nvPr/>
        </p:nvSpPr>
        <p:spPr bwMode="auto">
          <a:xfrm>
            <a:off x="1179832" y="5027148"/>
            <a:ext cx="385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2" name="Text Box 15"/>
          <p:cNvSpPr txBox="1">
            <a:spLocks noChangeArrowheads="1"/>
          </p:cNvSpPr>
          <p:nvPr/>
        </p:nvSpPr>
        <p:spPr bwMode="auto">
          <a:xfrm>
            <a:off x="2247805" y="3216361"/>
            <a:ext cx="1730375" cy="9327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○○センター（大阪）</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3" name="Text Box 16"/>
          <p:cNvSpPr txBox="1">
            <a:spLocks noChangeArrowheads="1"/>
          </p:cNvSpPr>
          <p:nvPr/>
        </p:nvSpPr>
        <p:spPr bwMode="auto">
          <a:xfrm>
            <a:off x="2204293" y="3020878"/>
            <a:ext cx="10715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（代表事業者）</a:t>
            </a: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3" name="Text Box 14"/>
          <p:cNvSpPr txBox="1">
            <a:spLocks noChangeArrowheads="1"/>
          </p:cNvSpPr>
          <p:nvPr/>
        </p:nvSpPr>
        <p:spPr bwMode="auto">
          <a:xfrm>
            <a:off x="4144666" y="5258923"/>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a:t>
            </a:r>
            <a:r>
              <a:rPr kumimoji="0" lang="ja-JP" altLang="en-US" sz="1000" dirty="0">
                <a:latin typeface="Meiryo UI" panose="020B0604030504040204" pitchFamily="50" charset="-128"/>
                <a:ea typeface="Meiryo UI" panose="020B0604030504040204" pitchFamily="50" charset="-128"/>
              </a:rPr>
              <a:t>つくば</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・研究項目：○○評価技術</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6" name="Line 19"/>
          <p:cNvSpPr>
            <a:spLocks noChangeShapeType="1"/>
          </p:cNvSpPr>
          <p:nvPr/>
        </p:nvSpPr>
        <p:spPr bwMode="auto">
          <a:xfrm flipH="1">
            <a:off x="3103022" y="4149080"/>
            <a:ext cx="0" cy="111904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45" name="Text Box 10"/>
          <p:cNvSpPr txBox="1">
            <a:spLocks noChangeArrowheads="1"/>
          </p:cNvSpPr>
          <p:nvPr/>
        </p:nvSpPr>
        <p:spPr bwMode="auto">
          <a:xfrm>
            <a:off x="2632605" y="2234414"/>
            <a:ext cx="499234"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委託</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6" name="Text Box 10"/>
          <p:cNvSpPr txBox="1">
            <a:spLocks noChangeArrowheads="1"/>
          </p:cNvSpPr>
          <p:nvPr/>
        </p:nvSpPr>
        <p:spPr bwMode="auto">
          <a:xfrm>
            <a:off x="1907706" y="4755919"/>
            <a:ext cx="1281153"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再委託、共同実施</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8" name="正方形/長方形 47"/>
          <p:cNvSpPr/>
          <p:nvPr/>
        </p:nvSpPr>
        <p:spPr>
          <a:xfrm>
            <a:off x="223122" y="2726417"/>
            <a:ext cx="5861045" cy="3887443"/>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50" name="Text Box 14"/>
          <p:cNvSpPr txBox="1">
            <a:spLocks noChangeArrowheads="1"/>
          </p:cNvSpPr>
          <p:nvPr/>
        </p:nvSpPr>
        <p:spPr bwMode="auto">
          <a:xfrm>
            <a:off x="6782152" y="2726418"/>
            <a:ext cx="1894304" cy="143331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ユーザーアドバイザリー委員会</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・参画企業：</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algn="just" eaLnBrk="0" fontAlgn="base" hangingPunct="0">
              <a:spcBef>
                <a:spcPct val="0"/>
              </a:spcBef>
              <a:spcAft>
                <a:spcPct val="0"/>
              </a:spcAft>
            </a:pPr>
            <a:r>
              <a:rPr kumimoji="0" lang="ja-JP" altLang="en-US" sz="1000" dirty="0">
                <a:latin typeface="Meiryo UI" panose="020B0604030504040204" pitchFamily="50" charset="-128"/>
                <a:ea typeface="Meiryo UI" panose="020B0604030504040204" pitchFamily="50" charset="-128"/>
              </a:rPr>
              <a:t>○○株式会社</a:t>
            </a:r>
            <a:endParaRPr kumimoji="0" lang="en-US" altLang="ja-JP" sz="1000" dirty="0">
              <a:latin typeface="Meiryo UI" panose="020B0604030504040204" pitchFamily="50" charset="-128"/>
              <a:ea typeface="Meiryo UI" panose="020B0604030504040204" pitchFamily="50" charset="-128"/>
            </a:endParaRPr>
          </a:p>
          <a:p>
            <a:pPr algn="just" eaLnBrk="0" fontAlgn="base" hangingPunct="0">
              <a:spcBef>
                <a:spcPct val="0"/>
              </a:spcBef>
              <a:spcAft>
                <a:spcPct val="0"/>
              </a:spcAf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・役割：</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dirty="0">
                <a:latin typeface="Meiryo UI" panose="020B0604030504040204" pitchFamily="50" charset="-128"/>
                <a:ea typeface="Meiryo UI" panose="020B0604030504040204" pitchFamily="50" charset="-128"/>
              </a:rPr>
              <a:t>　ユーザニーズから見た性能・コスト等のスペック</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検証、○○・・等</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1" name="Text Box 14"/>
          <p:cNvSpPr txBox="1">
            <a:spLocks noChangeArrowheads="1"/>
          </p:cNvSpPr>
          <p:nvPr/>
        </p:nvSpPr>
        <p:spPr bwMode="auto">
          <a:xfrm>
            <a:off x="6782152" y="4336634"/>
            <a:ext cx="2038320" cy="11381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株式会社（例：各技術のユーザ企業）</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・役割：</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　成果の実装検証の場の提供、○○・・・</a:t>
            </a: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2" name="Line 2"/>
          <p:cNvSpPr>
            <a:spLocks noChangeShapeType="1"/>
          </p:cNvSpPr>
          <p:nvPr/>
        </p:nvSpPr>
        <p:spPr bwMode="auto">
          <a:xfrm>
            <a:off x="6134525" y="3175006"/>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53" name="Text Box 10"/>
          <p:cNvSpPr txBox="1">
            <a:spLocks noChangeArrowheads="1"/>
          </p:cNvSpPr>
          <p:nvPr/>
        </p:nvSpPr>
        <p:spPr bwMode="auto">
          <a:xfrm>
            <a:off x="6012441" y="3288615"/>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dirty="0">
                <a:latin typeface="Meiryo UI" panose="020B0604030504040204" pitchFamily="50" charset="-128"/>
                <a:ea typeface="Meiryo UI" panose="020B0604030504040204" pitchFamily="50" charset="-128"/>
              </a:rPr>
              <a:t>　随時</a:t>
            </a: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協議</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4" name="Line 2"/>
          <p:cNvSpPr>
            <a:spLocks noChangeShapeType="1"/>
          </p:cNvSpPr>
          <p:nvPr/>
        </p:nvSpPr>
        <p:spPr bwMode="auto">
          <a:xfrm>
            <a:off x="6148904" y="4542587"/>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55" name="Text Box 10"/>
          <p:cNvSpPr txBox="1">
            <a:spLocks noChangeArrowheads="1"/>
          </p:cNvSpPr>
          <p:nvPr/>
        </p:nvSpPr>
        <p:spPr bwMode="auto">
          <a:xfrm>
            <a:off x="6026820" y="4656196"/>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協議、検証</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1" name="タイトル 1">
            <a:extLst>
              <a:ext uri="{FF2B5EF4-FFF2-40B4-BE49-F238E27FC236}">
                <a16:creationId xmlns:a16="http://schemas.microsoft.com/office/drawing/2014/main" id="{0468CACC-C996-B06C-5EEF-90CD2F8168CC}"/>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３．研究開発の体制</a:t>
            </a:r>
          </a:p>
        </p:txBody>
      </p:sp>
      <p:sp>
        <p:nvSpPr>
          <p:cNvPr id="25" name="スライド番号プレースホルダ 2">
            <a:extLst>
              <a:ext uri="{FF2B5EF4-FFF2-40B4-BE49-F238E27FC236}">
                <a16:creationId xmlns:a16="http://schemas.microsoft.com/office/drawing/2014/main" id="{1F39BA31-6C14-9C6E-587A-C2B9AA6ED127}"/>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5</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2" name="Text Box 15">
            <a:extLst>
              <a:ext uri="{FF2B5EF4-FFF2-40B4-BE49-F238E27FC236}">
                <a16:creationId xmlns:a16="http://schemas.microsoft.com/office/drawing/2014/main" id="{4F754845-555E-11EE-0408-AB19164B4E3B}"/>
              </a:ext>
            </a:extLst>
          </p:cNvPr>
          <p:cNvSpPr txBox="1">
            <a:spLocks noChangeArrowheads="1"/>
          </p:cNvSpPr>
          <p:nvPr/>
        </p:nvSpPr>
        <p:spPr bwMode="auto">
          <a:xfrm>
            <a:off x="335887" y="5258923"/>
            <a:ext cx="1730375" cy="9327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a:t>
            </a:r>
            <a:r>
              <a:rPr kumimoji="0" lang="ja-JP" altLang="en-US" sz="1000" dirty="0">
                <a:latin typeface="Meiryo UI" panose="020B0604030504040204" pitchFamily="50" charset="-128"/>
                <a:ea typeface="Meiryo UI" panose="020B0604030504040204" pitchFamily="50" charset="-128"/>
              </a:rPr>
              <a:t>札幌</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0" name="Text Box 14">
            <a:extLst>
              <a:ext uri="{FF2B5EF4-FFF2-40B4-BE49-F238E27FC236}">
                <a16:creationId xmlns:a16="http://schemas.microsoft.com/office/drawing/2014/main" id="{70DC9DFB-447B-9B7D-EA5E-6CFEC2D54FA6}"/>
              </a:ext>
            </a:extLst>
          </p:cNvPr>
          <p:cNvSpPr txBox="1">
            <a:spLocks noChangeArrowheads="1"/>
          </p:cNvSpPr>
          <p:nvPr/>
        </p:nvSpPr>
        <p:spPr bwMode="auto">
          <a:xfrm>
            <a:off x="2235711" y="5268126"/>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大学</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dirty="0">
                <a:latin typeface="Meiryo UI" panose="020B0604030504040204" pitchFamily="50" charset="-128"/>
                <a:ea typeface="Meiryo UI" panose="020B0604030504040204" pitchFamily="50" charset="-128"/>
              </a:rPr>
              <a:t>研究室</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dirty="0">
                <a:latin typeface="Meiryo UI" panose="020B0604030504040204" pitchFamily="50" charset="-128"/>
                <a:ea typeface="Meiryo UI" panose="020B0604030504040204" pitchFamily="50" charset="-128"/>
              </a:rPr>
              <a:t>東京</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algn="just" eaLnBrk="0" fontAlgn="base" hangingPunct="0">
              <a:spcBef>
                <a:spcPct val="0"/>
              </a:spcBef>
              <a:spcAft>
                <a:spcPct val="0"/>
              </a:spcAf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4" name="Text Box 14">
            <a:extLst>
              <a:ext uri="{FF2B5EF4-FFF2-40B4-BE49-F238E27FC236}">
                <a16:creationId xmlns:a16="http://schemas.microsoft.com/office/drawing/2014/main" id="{6FC52882-2DE3-0A8A-024F-ED7A09C66A29}"/>
              </a:ext>
            </a:extLst>
          </p:cNvPr>
          <p:cNvSpPr txBox="1">
            <a:spLocks noChangeArrowheads="1"/>
          </p:cNvSpPr>
          <p:nvPr/>
        </p:nvSpPr>
        <p:spPr bwMode="auto">
          <a:xfrm>
            <a:off x="6792504" y="5652018"/>
            <a:ext cx="2038320" cy="10333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技術研究組合</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○○センター（つくば）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○○技術の開発、企業６社（企業名記入）</a:t>
            </a:r>
          </a:p>
        </p:txBody>
      </p:sp>
      <p:sp>
        <p:nvSpPr>
          <p:cNvPr id="27" name="Line 2">
            <a:extLst>
              <a:ext uri="{FF2B5EF4-FFF2-40B4-BE49-F238E27FC236}">
                <a16:creationId xmlns:a16="http://schemas.microsoft.com/office/drawing/2014/main" id="{CD6303AB-6AD6-040D-6E92-6634EAE4B7D9}"/>
              </a:ext>
            </a:extLst>
          </p:cNvPr>
          <p:cNvSpPr>
            <a:spLocks noChangeShapeType="1"/>
          </p:cNvSpPr>
          <p:nvPr/>
        </p:nvSpPr>
        <p:spPr bwMode="auto">
          <a:xfrm>
            <a:off x="6159256" y="5857971"/>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8" name="Text Box 10">
            <a:extLst>
              <a:ext uri="{FF2B5EF4-FFF2-40B4-BE49-F238E27FC236}">
                <a16:creationId xmlns:a16="http://schemas.microsoft.com/office/drawing/2014/main" id="{12A1D014-C9A1-ADF4-2865-C6478FC14D7F}"/>
              </a:ext>
            </a:extLst>
          </p:cNvPr>
          <p:cNvSpPr txBox="1">
            <a:spLocks noChangeArrowheads="1"/>
          </p:cNvSpPr>
          <p:nvPr/>
        </p:nvSpPr>
        <p:spPr bwMode="auto">
          <a:xfrm>
            <a:off x="6090441" y="5971580"/>
            <a:ext cx="755332"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dirty="0">
                <a:latin typeface="Meiryo UI" panose="020B0604030504040204" pitchFamily="50" charset="-128"/>
                <a:ea typeface="Meiryo UI" panose="020B0604030504040204" pitchFamily="50" charset="-128"/>
              </a:rPr>
              <a:t>相互協力</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D78634CD-B2ED-ACB8-9BF9-E40A57948CDC}"/>
              </a:ext>
            </a:extLst>
          </p:cNvPr>
          <p:cNvSpPr txBox="1"/>
          <p:nvPr/>
        </p:nvSpPr>
        <p:spPr>
          <a:xfrm>
            <a:off x="223122" y="1195749"/>
            <a:ext cx="1701700" cy="739832"/>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ctr" anchorCtr="0">
            <a:no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・委託事業の場合は、このシートの例を参照ください。</a:t>
            </a:r>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49336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82E10-4D8A-20C7-C702-EA0A002DF041}"/>
            </a:ext>
          </a:extLst>
        </p:cNvPr>
        <p:cNvGrpSpPr/>
        <p:nvPr/>
      </p:nvGrpSpPr>
      <p:grpSpPr>
        <a:xfrm>
          <a:off x="0" y="0"/>
          <a:ext cx="0" cy="0"/>
          <a:chOff x="0" y="0"/>
          <a:chExt cx="0" cy="0"/>
        </a:xfrm>
      </p:grpSpPr>
      <p:sp>
        <p:nvSpPr>
          <p:cNvPr id="6" name="Line 2">
            <a:extLst>
              <a:ext uri="{FF2B5EF4-FFF2-40B4-BE49-F238E27FC236}">
                <a16:creationId xmlns:a16="http://schemas.microsoft.com/office/drawing/2014/main" id="{FB2F383E-0444-F7EE-8530-733416D10F8F}"/>
              </a:ext>
            </a:extLst>
          </p:cNvPr>
          <p:cNvSpPr>
            <a:spLocks noChangeShapeType="1"/>
          </p:cNvSpPr>
          <p:nvPr/>
        </p:nvSpPr>
        <p:spPr bwMode="auto">
          <a:xfrm>
            <a:off x="4101478" y="1628800"/>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 name="Text Box 6">
            <a:extLst>
              <a:ext uri="{FF2B5EF4-FFF2-40B4-BE49-F238E27FC236}">
                <a16:creationId xmlns:a16="http://schemas.microsoft.com/office/drawing/2014/main" id="{7BDF6C74-D422-A42A-8928-BF38DCF35979}"/>
              </a:ext>
            </a:extLst>
          </p:cNvPr>
          <p:cNvSpPr txBox="1">
            <a:spLocks noChangeArrowheads="1"/>
          </p:cNvSpPr>
          <p:nvPr/>
        </p:nvSpPr>
        <p:spPr bwMode="auto">
          <a:xfrm>
            <a:off x="2185073" y="1395660"/>
            <a:ext cx="1806123" cy="35175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ja-JP"/>
            </a:defPPr>
            <a:lvl1pPr marR="0" lvl="0" indent="0" algn="ctr" fontAlgn="base">
              <a:lnSpc>
                <a:spcPct val="100000"/>
              </a:lnSpc>
              <a:spcBef>
                <a:spcPct val="0"/>
              </a:spcBef>
              <a:spcAft>
                <a:spcPct val="0"/>
              </a:spcAft>
              <a:buClrTx/>
              <a:buSzTx/>
              <a:buFontTx/>
              <a:buNone/>
              <a:tabLst/>
              <a:defRPr b="0" i="0" u="none" strike="noStrike" cap="none" normalizeH="0" baseline="0">
                <a:ln>
                  <a:noFill/>
                </a:ln>
                <a:effectLst/>
                <a:latin typeface="TmsRmn" charset="0"/>
                <a:ea typeface="ＭＳ ゴシック" pitchFamily="49" charset="-128"/>
                <a:cs typeface="ＭＳ Ｐゴシック" pitchFamily="50" charset="-128"/>
              </a:defRPr>
            </a:lvl1pPr>
          </a:lstStyle>
          <a:p>
            <a:r>
              <a:rPr lang="ja-JP" altLang="en-US" dirty="0">
                <a:latin typeface="Meiryo UI" panose="020B0604030504040204" pitchFamily="50" charset="-128"/>
                <a:ea typeface="Meiryo UI" panose="020B0604030504040204" pitchFamily="50" charset="-128"/>
              </a:rPr>
              <a:t>ＮＥＤＯ</a:t>
            </a:r>
            <a:endParaRPr lang="ja-JP" altLang="ja-JP" dirty="0">
              <a:latin typeface="Meiryo UI" panose="020B0604030504040204" pitchFamily="50" charset="-128"/>
              <a:ea typeface="Meiryo UI" panose="020B0604030504040204" pitchFamily="50" charset="-128"/>
            </a:endParaRPr>
          </a:p>
        </p:txBody>
      </p:sp>
      <p:sp>
        <p:nvSpPr>
          <p:cNvPr id="15" name="Text Box 8">
            <a:extLst>
              <a:ext uri="{FF2B5EF4-FFF2-40B4-BE49-F238E27FC236}">
                <a16:creationId xmlns:a16="http://schemas.microsoft.com/office/drawing/2014/main" id="{71C1642B-D155-68AF-3ED2-C1AE087C9E5D}"/>
              </a:ext>
            </a:extLst>
          </p:cNvPr>
          <p:cNvSpPr txBox="1">
            <a:spLocks noChangeArrowheads="1"/>
          </p:cNvSpPr>
          <p:nvPr/>
        </p:nvSpPr>
        <p:spPr bwMode="auto">
          <a:xfrm>
            <a:off x="4770676" y="1421061"/>
            <a:ext cx="1313492" cy="739832"/>
          </a:xfrm>
          <a:prstGeom prst="rect">
            <a:avLst/>
          </a:prstGeom>
          <a:solidFill>
            <a:srgbClr val="FFFFFF"/>
          </a:solidFill>
          <a:ln w="9525">
            <a:solidFill>
              <a:srgbClr val="000000"/>
            </a:solidFill>
            <a:miter lim="800000"/>
            <a:headEnd/>
            <a:tailEnd/>
          </a:ln>
        </p:spPr>
        <p:txBody>
          <a:bodyPr vert="horz" wrap="square" lIns="91440" tIns="34920" rIns="91440" bIns="349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研究開発責任者</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・所属</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・役職名</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・氏名</a:t>
            </a:r>
            <a:r>
              <a:rPr kumimoji="0" lang="ja-JP" altLang="en-US" sz="900" b="0" i="0" u="sng" strike="noStrike" cap="none" normalizeH="0" baseline="0" dirty="0">
                <a:ln>
                  <a:noFill/>
                </a:ln>
                <a:solidFill>
                  <a:schemeClr val="tx1"/>
                </a:solidFill>
                <a:effectLst/>
                <a:latin typeface="Meiryo UI" panose="020B0604030504040204" pitchFamily="50" charset="-128"/>
                <a:ea typeface="Meiryo UI" panose="020B0604030504040204" pitchFamily="50" charset="-128"/>
              </a:rPr>
              <a:t>　　　　　　</a:t>
            </a: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6" name="Line 9">
            <a:extLst>
              <a:ext uri="{FF2B5EF4-FFF2-40B4-BE49-F238E27FC236}">
                <a16:creationId xmlns:a16="http://schemas.microsoft.com/office/drawing/2014/main" id="{12D61FF9-5216-121A-5D44-78D2EF1F5B20}"/>
              </a:ext>
            </a:extLst>
          </p:cNvPr>
          <p:cNvSpPr>
            <a:spLocks noChangeShapeType="1"/>
          </p:cNvSpPr>
          <p:nvPr/>
        </p:nvSpPr>
        <p:spPr bwMode="auto">
          <a:xfrm>
            <a:off x="3132989" y="2044324"/>
            <a:ext cx="1637686" cy="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7" name="Text Box 10">
            <a:extLst>
              <a:ext uri="{FF2B5EF4-FFF2-40B4-BE49-F238E27FC236}">
                <a16:creationId xmlns:a16="http://schemas.microsoft.com/office/drawing/2014/main" id="{7FEE2B50-0B84-022D-60F9-783685CA0046}"/>
              </a:ext>
            </a:extLst>
          </p:cNvPr>
          <p:cNvSpPr txBox="1">
            <a:spLocks noChangeArrowheads="1"/>
          </p:cNvSpPr>
          <p:nvPr/>
        </p:nvSpPr>
        <p:spPr bwMode="auto">
          <a:xfrm>
            <a:off x="3979394" y="1742409"/>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指示・協議</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8" name="Line 11">
            <a:extLst>
              <a:ext uri="{FF2B5EF4-FFF2-40B4-BE49-F238E27FC236}">
                <a16:creationId xmlns:a16="http://schemas.microsoft.com/office/drawing/2014/main" id="{23C8D211-2457-1BA0-B446-02AA27D828D6}"/>
              </a:ext>
            </a:extLst>
          </p:cNvPr>
          <p:cNvSpPr>
            <a:spLocks noChangeShapeType="1"/>
          </p:cNvSpPr>
          <p:nvPr/>
        </p:nvSpPr>
        <p:spPr bwMode="auto">
          <a:xfrm flipH="1">
            <a:off x="3103022" y="1770248"/>
            <a:ext cx="1588" cy="14255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9" name="Line 12">
            <a:extLst>
              <a:ext uri="{FF2B5EF4-FFF2-40B4-BE49-F238E27FC236}">
                <a16:creationId xmlns:a16="http://schemas.microsoft.com/office/drawing/2014/main" id="{38383B2A-E095-08BF-DC06-A309F0F20AAB}"/>
              </a:ext>
            </a:extLst>
          </p:cNvPr>
          <p:cNvSpPr>
            <a:spLocks noChangeShapeType="1"/>
          </p:cNvSpPr>
          <p:nvPr/>
        </p:nvSpPr>
        <p:spPr bwMode="auto">
          <a:xfrm flipH="1">
            <a:off x="1168540" y="4631012"/>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34" name="Line 12">
            <a:extLst>
              <a:ext uri="{FF2B5EF4-FFF2-40B4-BE49-F238E27FC236}">
                <a16:creationId xmlns:a16="http://schemas.microsoft.com/office/drawing/2014/main" id="{CCAD8743-E31C-271C-622C-CDE93BC60C2A}"/>
              </a:ext>
            </a:extLst>
          </p:cNvPr>
          <p:cNvSpPr>
            <a:spLocks noChangeShapeType="1"/>
          </p:cNvSpPr>
          <p:nvPr/>
        </p:nvSpPr>
        <p:spPr bwMode="auto">
          <a:xfrm flipH="1">
            <a:off x="5016999" y="4614127"/>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0" name="Line 13">
            <a:extLst>
              <a:ext uri="{FF2B5EF4-FFF2-40B4-BE49-F238E27FC236}">
                <a16:creationId xmlns:a16="http://schemas.microsoft.com/office/drawing/2014/main" id="{1ECAC3CD-E059-E7F5-7D22-B390121106E3}"/>
              </a:ext>
            </a:extLst>
          </p:cNvPr>
          <p:cNvSpPr>
            <a:spLocks noChangeShapeType="1"/>
          </p:cNvSpPr>
          <p:nvPr/>
        </p:nvSpPr>
        <p:spPr bwMode="auto">
          <a:xfrm>
            <a:off x="1167473" y="4621685"/>
            <a:ext cx="385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2" name="Text Box 15">
            <a:extLst>
              <a:ext uri="{FF2B5EF4-FFF2-40B4-BE49-F238E27FC236}">
                <a16:creationId xmlns:a16="http://schemas.microsoft.com/office/drawing/2014/main" id="{DA75E633-F13B-0993-3F09-988ECDD42F1C}"/>
              </a:ext>
            </a:extLst>
          </p:cNvPr>
          <p:cNvSpPr txBox="1">
            <a:spLocks noChangeArrowheads="1"/>
          </p:cNvSpPr>
          <p:nvPr/>
        </p:nvSpPr>
        <p:spPr bwMode="auto">
          <a:xfrm>
            <a:off x="2247805" y="3216361"/>
            <a:ext cx="1730375" cy="9327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○○センター（大阪）</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3" name="Text Box 16">
            <a:extLst>
              <a:ext uri="{FF2B5EF4-FFF2-40B4-BE49-F238E27FC236}">
                <a16:creationId xmlns:a16="http://schemas.microsoft.com/office/drawing/2014/main" id="{2B16EFE7-32B7-9E81-5B1C-A545FB25C07F}"/>
              </a:ext>
            </a:extLst>
          </p:cNvPr>
          <p:cNvSpPr txBox="1">
            <a:spLocks noChangeArrowheads="1"/>
          </p:cNvSpPr>
          <p:nvPr/>
        </p:nvSpPr>
        <p:spPr bwMode="auto">
          <a:xfrm>
            <a:off x="2204293" y="3020878"/>
            <a:ext cx="10715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（代表事業者）</a:t>
            </a: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3" name="Text Box 14">
            <a:extLst>
              <a:ext uri="{FF2B5EF4-FFF2-40B4-BE49-F238E27FC236}">
                <a16:creationId xmlns:a16="http://schemas.microsoft.com/office/drawing/2014/main" id="{82C16894-26EF-5E6D-B6C9-371231F654E9}"/>
              </a:ext>
            </a:extLst>
          </p:cNvPr>
          <p:cNvSpPr txBox="1">
            <a:spLocks noChangeArrowheads="1"/>
          </p:cNvSpPr>
          <p:nvPr/>
        </p:nvSpPr>
        <p:spPr bwMode="auto">
          <a:xfrm>
            <a:off x="4132307" y="4853460"/>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a:t>
            </a:r>
            <a:r>
              <a:rPr kumimoji="0" lang="ja-JP" altLang="en-US" sz="1000" dirty="0">
                <a:latin typeface="Meiryo UI" panose="020B0604030504040204" pitchFamily="50" charset="-128"/>
                <a:ea typeface="Meiryo UI" panose="020B0604030504040204" pitchFamily="50" charset="-128"/>
              </a:rPr>
              <a:t>つくば</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○○評価技術</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6" name="Line 19">
            <a:extLst>
              <a:ext uri="{FF2B5EF4-FFF2-40B4-BE49-F238E27FC236}">
                <a16:creationId xmlns:a16="http://schemas.microsoft.com/office/drawing/2014/main" id="{B30BB173-4054-312D-00AF-214C85612D39}"/>
              </a:ext>
            </a:extLst>
          </p:cNvPr>
          <p:cNvSpPr>
            <a:spLocks noChangeShapeType="1"/>
          </p:cNvSpPr>
          <p:nvPr/>
        </p:nvSpPr>
        <p:spPr bwMode="auto">
          <a:xfrm flipH="1">
            <a:off x="3103022" y="4106223"/>
            <a:ext cx="0" cy="74393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45" name="Text Box 10">
            <a:extLst>
              <a:ext uri="{FF2B5EF4-FFF2-40B4-BE49-F238E27FC236}">
                <a16:creationId xmlns:a16="http://schemas.microsoft.com/office/drawing/2014/main" id="{6BD5B850-BC02-B06F-018C-631A4BB17AA0}"/>
              </a:ext>
            </a:extLst>
          </p:cNvPr>
          <p:cNvSpPr txBox="1">
            <a:spLocks noChangeArrowheads="1"/>
          </p:cNvSpPr>
          <p:nvPr/>
        </p:nvSpPr>
        <p:spPr bwMode="auto">
          <a:xfrm>
            <a:off x="2632605" y="2234414"/>
            <a:ext cx="499234"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dirty="0">
                <a:latin typeface="Meiryo UI" panose="020B0604030504040204" pitchFamily="50" charset="-128"/>
                <a:ea typeface="Meiryo UI" panose="020B0604030504040204" pitchFamily="50" charset="-128"/>
              </a:rPr>
              <a:t>補助</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6" name="Text Box 10">
            <a:extLst>
              <a:ext uri="{FF2B5EF4-FFF2-40B4-BE49-F238E27FC236}">
                <a16:creationId xmlns:a16="http://schemas.microsoft.com/office/drawing/2014/main" id="{CE304323-15B6-3BC8-A872-9797FC36978F}"/>
              </a:ext>
            </a:extLst>
          </p:cNvPr>
          <p:cNvSpPr txBox="1">
            <a:spLocks noChangeArrowheads="1"/>
          </p:cNvSpPr>
          <p:nvPr/>
        </p:nvSpPr>
        <p:spPr bwMode="auto">
          <a:xfrm>
            <a:off x="1907707" y="4340887"/>
            <a:ext cx="1281153"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委託、共同</a:t>
            </a:r>
            <a:r>
              <a:rPr kumimoji="0" lang="ja-JP" altLang="en-US" sz="1050" dirty="0">
                <a:latin typeface="Meiryo UI" panose="020B0604030504040204" pitchFamily="50" charset="-128"/>
                <a:ea typeface="Meiryo UI" panose="020B0604030504040204" pitchFamily="50" charset="-128"/>
              </a:rPr>
              <a:t>研究</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B7846497-6334-2537-B169-CC57EAF6976C}"/>
              </a:ext>
            </a:extLst>
          </p:cNvPr>
          <p:cNvSpPr/>
          <p:nvPr/>
        </p:nvSpPr>
        <p:spPr>
          <a:xfrm>
            <a:off x="223122" y="2726417"/>
            <a:ext cx="5861045" cy="4072444"/>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eiryo UI" panose="020B0604030504040204" pitchFamily="50" charset="-128"/>
              <a:ea typeface="Meiryo UI" panose="020B0604030504040204" pitchFamily="50" charset="-128"/>
            </a:endParaRPr>
          </a:p>
        </p:txBody>
      </p:sp>
      <p:sp>
        <p:nvSpPr>
          <p:cNvPr id="50" name="Text Box 14">
            <a:extLst>
              <a:ext uri="{FF2B5EF4-FFF2-40B4-BE49-F238E27FC236}">
                <a16:creationId xmlns:a16="http://schemas.microsoft.com/office/drawing/2014/main" id="{5E98FD3A-90E5-4DF2-424B-F237C8270BC4}"/>
              </a:ext>
            </a:extLst>
          </p:cNvPr>
          <p:cNvSpPr txBox="1">
            <a:spLocks noChangeArrowheads="1"/>
          </p:cNvSpPr>
          <p:nvPr/>
        </p:nvSpPr>
        <p:spPr bwMode="auto">
          <a:xfrm>
            <a:off x="6782152" y="2726418"/>
            <a:ext cx="1894304" cy="143331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ユーザーアドバイザリー委員会</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・参画企業：</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algn="just" eaLnBrk="0" fontAlgn="base" hangingPunct="0">
              <a:spcBef>
                <a:spcPct val="0"/>
              </a:spcBef>
              <a:spcAft>
                <a:spcPct val="0"/>
              </a:spcAft>
            </a:pPr>
            <a:r>
              <a:rPr kumimoji="0" lang="ja-JP" altLang="en-US" sz="1000" dirty="0">
                <a:latin typeface="Meiryo UI" panose="020B0604030504040204" pitchFamily="50" charset="-128"/>
                <a:ea typeface="Meiryo UI" panose="020B0604030504040204" pitchFamily="50" charset="-128"/>
              </a:rPr>
              <a:t>○○株式会社</a:t>
            </a:r>
            <a:endParaRPr kumimoji="0" lang="en-US" altLang="ja-JP" sz="1000" dirty="0">
              <a:latin typeface="Meiryo UI" panose="020B0604030504040204" pitchFamily="50" charset="-128"/>
              <a:ea typeface="Meiryo UI" panose="020B0604030504040204" pitchFamily="50" charset="-128"/>
            </a:endParaRPr>
          </a:p>
          <a:p>
            <a:pPr algn="just" eaLnBrk="0" fontAlgn="base" hangingPunct="0">
              <a:spcBef>
                <a:spcPct val="0"/>
              </a:spcBef>
              <a:spcAft>
                <a:spcPct val="0"/>
              </a:spcAf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・役割：</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dirty="0">
                <a:latin typeface="Meiryo UI" panose="020B0604030504040204" pitchFamily="50" charset="-128"/>
                <a:ea typeface="Meiryo UI" panose="020B0604030504040204" pitchFamily="50" charset="-128"/>
              </a:rPr>
              <a:t>　ユーザニーズから見た性能・コスト等のスペック</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検証、○○・・等</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1" name="Text Box 14">
            <a:extLst>
              <a:ext uri="{FF2B5EF4-FFF2-40B4-BE49-F238E27FC236}">
                <a16:creationId xmlns:a16="http://schemas.microsoft.com/office/drawing/2014/main" id="{C4AE6C64-B277-3E06-FD26-BF16DA7434E7}"/>
              </a:ext>
            </a:extLst>
          </p:cNvPr>
          <p:cNvSpPr txBox="1">
            <a:spLocks noChangeArrowheads="1"/>
          </p:cNvSpPr>
          <p:nvPr/>
        </p:nvSpPr>
        <p:spPr bwMode="auto">
          <a:xfrm>
            <a:off x="6782152" y="4336634"/>
            <a:ext cx="2038320" cy="11381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株式会社（例：各技術のユーザ企業）</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・役割：</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　成果の実装検証の場の提供、○○・・・</a:t>
            </a: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2" name="Line 2">
            <a:extLst>
              <a:ext uri="{FF2B5EF4-FFF2-40B4-BE49-F238E27FC236}">
                <a16:creationId xmlns:a16="http://schemas.microsoft.com/office/drawing/2014/main" id="{82A6AC67-56D2-FD53-6512-206EDD31EC71}"/>
              </a:ext>
            </a:extLst>
          </p:cNvPr>
          <p:cNvSpPr>
            <a:spLocks noChangeShapeType="1"/>
          </p:cNvSpPr>
          <p:nvPr/>
        </p:nvSpPr>
        <p:spPr bwMode="auto">
          <a:xfrm>
            <a:off x="6134525" y="3175006"/>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53" name="Text Box 10">
            <a:extLst>
              <a:ext uri="{FF2B5EF4-FFF2-40B4-BE49-F238E27FC236}">
                <a16:creationId xmlns:a16="http://schemas.microsoft.com/office/drawing/2014/main" id="{FEA9EDE2-9114-553B-9934-BCA629E80D83}"/>
              </a:ext>
            </a:extLst>
          </p:cNvPr>
          <p:cNvSpPr txBox="1">
            <a:spLocks noChangeArrowheads="1"/>
          </p:cNvSpPr>
          <p:nvPr/>
        </p:nvSpPr>
        <p:spPr bwMode="auto">
          <a:xfrm>
            <a:off x="6012441" y="3288615"/>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dirty="0">
                <a:latin typeface="Meiryo UI" panose="020B0604030504040204" pitchFamily="50" charset="-128"/>
                <a:ea typeface="Meiryo UI" panose="020B0604030504040204" pitchFamily="50" charset="-128"/>
              </a:rPr>
              <a:t>　随時</a:t>
            </a: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協議</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54" name="Line 2">
            <a:extLst>
              <a:ext uri="{FF2B5EF4-FFF2-40B4-BE49-F238E27FC236}">
                <a16:creationId xmlns:a16="http://schemas.microsoft.com/office/drawing/2014/main" id="{50F5AAFE-75A3-ED5E-2B80-3B53629DB6D3}"/>
              </a:ext>
            </a:extLst>
          </p:cNvPr>
          <p:cNvSpPr>
            <a:spLocks noChangeShapeType="1"/>
          </p:cNvSpPr>
          <p:nvPr/>
        </p:nvSpPr>
        <p:spPr bwMode="auto">
          <a:xfrm>
            <a:off x="6148904" y="4542587"/>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55" name="Text Box 10">
            <a:extLst>
              <a:ext uri="{FF2B5EF4-FFF2-40B4-BE49-F238E27FC236}">
                <a16:creationId xmlns:a16="http://schemas.microsoft.com/office/drawing/2014/main" id="{DA21B7B8-B4E3-FE1D-4D42-B0241F54FCEA}"/>
              </a:ext>
            </a:extLst>
          </p:cNvPr>
          <p:cNvSpPr txBox="1">
            <a:spLocks noChangeArrowheads="1"/>
          </p:cNvSpPr>
          <p:nvPr/>
        </p:nvSpPr>
        <p:spPr bwMode="auto">
          <a:xfrm>
            <a:off x="6026820" y="4656196"/>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協議、検証</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1" name="タイトル 1">
            <a:extLst>
              <a:ext uri="{FF2B5EF4-FFF2-40B4-BE49-F238E27FC236}">
                <a16:creationId xmlns:a16="http://schemas.microsoft.com/office/drawing/2014/main" id="{D2A8017D-D130-61B5-7841-05CFFFA9E32D}"/>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３．研究開発の体制</a:t>
            </a:r>
          </a:p>
        </p:txBody>
      </p:sp>
      <p:sp>
        <p:nvSpPr>
          <p:cNvPr id="25" name="スライド番号プレースホルダ 2">
            <a:extLst>
              <a:ext uri="{FF2B5EF4-FFF2-40B4-BE49-F238E27FC236}">
                <a16:creationId xmlns:a16="http://schemas.microsoft.com/office/drawing/2014/main" id="{09E2E44D-D691-4287-DAAE-93FB3B6D142A}"/>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6</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2" name="Text Box 15">
            <a:extLst>
              <a:ext uri="{FF2B5EF4-FFF2-40B4-BE49-F238E27FC236}">
                <a16:creationId xmlns:a16="http://schemas.microsoft.com/office/drawing/2014/main" id="{8D7BADEA-BA4D-74DB-063E-8FF61F793E82}"/>
              </a:ext>
            </a:extLst>
          </p:cNvPr>
          <p:cNvSpPr txBox="1">
            <a:spLocks noChangeArrowheads="1"/>
          </p:cNvSpPr>
          <p:nvPr/>
        </p:nvSpPr>
        <p:spPr bwMode="auto">
          <a:xfrm>
            <a:off x="323528" y="4853460"/>
            <a:ext cx="1730375" cy="9327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株式会社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a:t>
            </a:r>
            <a:r>
              <a:rPr kumimoji="0" lang="ja-JP" altLang="en-US" sz="1000" dirty="0">
                <a:latin typeface="Meiryo UI" panose="020B0604030504040204" pitchFamily="50" charset="-128"/>
                <a:ea typeface="Meiryo UI" panose="020B0604030504040204" pitchFamily="50" charset="-128"/>
              </a:rPr>
              <a:t>札幌</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0" name="Text Box 14">
            <a:extLst>
              <a:ext uri="{FF2B5EF4-FFF2-40B4-BE49-F238E27FC236}">
                <a16:creationId xmlns:a16="http://schemas.microsoft.com/office/drawing/2014/main" id="{65478AA1-AA0B-B7BC-21C6-FAA36F8DDED9}"/>
              </a:ext>
            </a:extLst>
          </p:cNvPr>
          <p:cNvSpPr txBox="1">
            <a:spLocks noChangeArrowheads="1"/>
          </p:cNvSpPr>
          <p:nvPr/>
        </p:nvSpPr>
        <p:spPr bwMode="auto">
          <a:xfrm>
            <a:off x="2223352" y="4862663"/>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大学</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dirty="0">
                <a:latin typeface="Meiryo UI" panose="020B0604030504040204" pitchFamily="50" charset="-128"/>
                <a:ea typeface="Meiryo UI" panose="020B0604030504040204" pitchFamily="50" charset="-128"/>
              </a:rPr>
              <a:t>研究室</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dirty="0">
                <a:latin typeface="Meiryo UI" panose="020B0604030504040204" pitchFamily="50" charset="-128"/>
                <a:ea typeface="Meiryo UI" panose="020B0604030504040204" pitchFamily="50" charset="-128"/>
              </a:rPr>
              <a:t>東京</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p>
            <a:pPr algn="just" eaLnBrk="0" fontAlgn="base" hangingPunct="0">
              <a:spcBef>
                <a:spcPct val="0"/>
              </a:spcBef>
              <a:spcAft>
                <a:spcPct val="0"/>
              </a:spcAf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endPar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algn="just" eaLnBrk="0" fontAlgn="base" hangingPunct="0">
              <a:spcBef>
                <a:spcPct val="0"/>
              </a:spcBef>
              <a:spcAft>
                <a:spcPct val="0"/>
              </a:spcAf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14" name="Text Box 14">
            <a:extLst>
              <a:ext uri="{FF2B5EF4-FFF2-40B4-BE49-F238E27FC236}">
                <a16:creationId xmlns:a16="http://schemas.microsoft.com/office/drawing/2014/main" id="{CAA23787-662F-FCA9-9ABE-DAB613A8AC38}"/>
              </a:ext>
            </a:extLst>
          </p:cNvPr>
          <p:cNvSpPr txBox="1">
            <a:spLocks noChangeArrowheads="1"/>
          </p:cNvSpPr>
          <p:nvPr/>
        </p:nvSpPr>
        <p:spPr bwMode="auto">
          <a:xfrm>
            <a:off x="6792504" y="5652018"/>
            <a:ext cx="2038320" cy="10333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技術研究組合</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○○センター（つくば）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・研究項目：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○○技術の開発、企業６社（企業名記入）</a:t>
            </a:r>
          </a:p>
        </p:txBody>
      </p:sp>
      <p:sp>
        <p:nvSpPr>
          <p:cNvPr id="27" name="Line 2">
            <a:extLst>
              <a:ext uri="{FF2B5EF4-FFF2-40B4-BE49-F238E27FC236}">
                <a16:creationId xmlns:a16="http://schemas.microsoft.com/office/drawing/2014/main" id="{8CD70275-8919-904E-FFE3-FE622658871E}"/>
              </a:ext>
            </a:extLst>
          </p:cNvPr>
          <p:cNvSpPr>
            <a:spLocks noChangeShapeType="1"/>
          </p:cNvSpPr>
          <p:nvPr/>
        </p:nvSpPr>
        <p:spPr bwMode="auto">
          <a:xfrm>
            <a:off x="6159256" y="5857971"/>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28" name="Text Box 10">
            <a:extLst>
              <a:ext uri="{FF2B5EF4-FFF2-40B4-BE49-F238E27FC236}">
                <a16:creationId xmlns:a16="http://schemas.microsoft.com/office/drawing/2014/main" id="{60DAAF76-215F-46C1-F432-682F05B7C858}"/>
              </a:ext>
            </a:extLst>
          </p:cNvPr>
          <p:cNvSpPr txBox="1">
            <a:spLocks noChangeArrowheads="1"/>
          </p:cNvSpPr>
          <p:nvPr/>
        </p:nvSpPr>
        <p:spPr bwMode="auto">
          <a:xfrm>
            <a:off x="6090441" y="5971580"/>
            <a:ext cx="755332"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dirty="0">
                <a:latin typeface="Meiryo UI" panose="020B0604030504040204" pitchFamily="50" charset="-128"/>
                <a:ea typeface="Meiryo UI" panose="020B0604030504040204" pitchFamily="50" charset="-128"/>
              </a:rPr>
              <a:t>相互協力</a:t>
            </a:r>
            <a:endParaRPr kumimoji="0" lang="ja-JP" altLang="ja-JP" sz="105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D1796A94-D58C-A589-5B1A-ABEE1BC09C3F}"/>
              </a:ext>
            </a:extLst>
          </p:cNvPr>
          <p:cNvSpPr txBox="1"/>
          <p:nvPr/>
        </p:nvSpPr>
        <p:spPr>
          <a:xfrm>
            <a:off x="223121" y="1195749"/>
            <a:ext cx="1806123" cy="1108450"/>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ctr" anchorCtr="0">
            <a:no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・補助事業（</a:t>
            </a:r>
            <a:r>
              <a:rPr lang="en-US" altLang="ja-JP" dirty="0">
                <a:latin typeface="Meiryo UI" panose="020B0604030504040204" pitchFamily="50" charset="-128"/>
                <a:ea typeface="Meiryo UI" panose="020B0604030504040204" pitchFamily="50" charset="-128"/>
              </a:rPr>
              <a:t>2027</a:t>
            </a:r>
            <a:r>
              <a:rPr lang="ja-JP" altLang="en-US" dirty="0">
                <a:latin typeface="Meiryo UI" panose="020B0604030504040204" pitchFamily="50" charset="-128"/>
                <a:ea typeface="Meiryo UI" panose="020B0604030504040204" pitchFamily="50" charset="-128"/>
              </a:rPr>
              <a:t>年度の</a:t>
            </a:r>
            <a:r>
              <a:rPr lang="en-US" altLang="ja-JP" dirty="0">
                <a:latin typeface="Meiryo UI" panose="020B0604030504040204" pitchFamily="50" charset="-128"/>
                <a:ea typeface="Meiryo UI" panose="020B0604030504040204" pitchFamily="50" charset="-128"/>
              </a:rPr>
              <a:t>C-5</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C-6</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C-8</a:t>
            </a:r>
            <a:r>
              <a:rPr lang="ja-JP" altLang="en-US" dirty="0">
                <a:latin typeface="Meiryo UI" panose="020B0604030504040204" pitchFamily="50" charset="-128"/>
                <a:ea typeface="Meiryo UI" panose="020B0604030504040204" pitchFamily="50" charset="-128"/>
              </a:rPr>
              <a:t>補助開発フェーズ）の場合は、このシートの例を参照ください。</a:t>
            </a:r>
            <a:endParaRPr lang="en-US" altLang="ja-JP"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1B6B7433-E406-B608-521E-4939F24DBF55}"/>
              </a:ext>
            </a:extLst>
          </p:cNvPr>
          <p:cNvSpPr txBox="1"/>
          <p:nvPr/>
        </p:nvSpPr>
        <p:spPr>
          <a:xfrm>
            <a:off x="4198269" y="38840"/>
            <a:ext cx="4536504"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・提案する研究開発を実施する体制とそれぞれの役割を下図のように記載してください（別添１　提案書本体の実施体制は本スライドの体制図を転記して、作成ください。）</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2027</a:t>
            </a:r>
            <a:r>
              <a:rPr lang="ja-JP" altLang="en-US" dirty="0">
                <a:latin typeface="Meiryo UI" panose="020B0604030504040204" pitchFamily="50" charset="-128"/>
                <a:ea typeface="Meiryo UI" panose="020B0604030504040204" pitchFamily="50" charset="-128"/>
              </a:rPr>
              <a:t>年度に補助開発フェーズを予定している</a:t>
            </a:r>
            <a:r>
              <a:rPr lang="en-US" altLang="ja-JP" dirty="0">
                <a:latin typeface="Meiryo UI" panose="020B0604030504040204" pitchFamily="50" charset="-128"/>
                <a:ea typeface="Meiryo UI" panose="020B0604030504040204" pitchFamily="50" charset="-128"/>
              </a:rPr>
              <a:t>C-5</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C-6</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C-8</a:t>
            </a:r>
            <a:r>
              <a:rPr lang="ja-JP" altLang="en-US" dirty="0">
                <a:latin typeface="Meiryo UI" panose="020B0604030504040204" pitchFamily="50" charset="-128"/>
                <a:ea typeface="Meiryo UI" panose="020B0604030504040204" pitchFamily="50" charset="-128"/>
              </a:rPr>
              <a:t>においては、補助開発予定事業者（複数可）を記載の上、検討状況および選定理由を記載ください。</a:t>
            </a:r>
            <a:endParaRPr lang="en-US" altLang="ja-JP"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A77A71E1-4A2B-4CDB-A53A-6D7D2BC89611}"/>
              </a:ext>
            </a:extLst>
          </p:cNvPr>
          <p:cNvSpPr txBox="1"/>
          <p:nvPr/>
        </p:nvSpPr>
        <p:spPr>
          <a:xfrm>
            <a:off x="217462" y="5824903"/>
            <a:ext cx="6204525" cy="707886"/>
          </a:xfrm>
          <a:prstGeom prst="rect">
            <a:avLst/>
          </a:prstGeom>
          <a:noFill/>
        </p:spPr>
        <p:txBody>
          <a:bodyPr wrap="square" rtlCol="0">
            <a:spAutoFit/>
          </a:bodyPr>
          <a:lstStyle/>
          <a:p>
            <a:r>
              <a:rPr kumimoji="1" lang="en-US" altLang="ja-JP" sz="1000" dirty="0">
                <a:latin typeface="Meiryo UI" panose="020B0604030504040204" pitchFamily="50" charset="-128"/>
                <a:ea typeface="Meiryo UI" panose="020B0604030504040204" pitchFamily="50" charset="-128"/>
              </a:rPr>
              <a:t>【2027</a:t>
            </a:r>
            <a:r>
              <a:rPr kumimoji="1" lang="ja-JP" altLang="en-US" sz="1000" dirty="0">
                <a:latin typeface="Meiryo UI" panose="020B0604030504040204" pitchFamily="50" charset="-128"/>
                <a:ea typeface="Meiryo UI" panose="020B0604030504040204" pitchFamily="50" charset="-128"/>
              </a:rPr>
              <a:t>年度補助開発事業者（代表事業者）の選定理由および検討状況</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　</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・選定理由：・・・・・</a:t>
            </a:r>
          </a:p>
          <a:p>
            <a:r>
              <a:rPr kumimoji="1" lang="ja-JP" altLang="en-US" sz="1000" dirty="0">
                <a:latin typeface="Meiryo UI" panose="020B0604030504040204" pitchFamily="50" charset="-128"/>
                <a:ea typeface="Meiryo UI" panose="020B0604030504040204" pitchFamily="50" charset="-128"/>
              </a:rPr>
              <a:t>・検討状況：・・・・・</a:t>
            </a:r>
          </a:p>
          <a:p>
            <a:endParaRPr kumimoji="1" lang="ja-JP" altLang="en-US" sz="1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39569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線コネクタ 6"/>
          <p:cNvCxnSpPr>
            <a:cxnSpLocks/>
          </p:cNvCxnSpPr>
          <p:nvPr/>
        </p:nvCxnSpPr>
        <p:spPr>
          <a:xfrm flipV="1">
            <a:off x="1329675" y="1105034"/>
            <a:ext cx="6795195" cy="182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863851" y="1333415"/>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458009" y="1358032"/>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5052167" y="1345330"/>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6646325" y="1338979"/>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右矢印 44"/>
          <p:cNvSpPr/>
          <p:nvPr/>
        </p:nvSpPr>
        <p:spPr>
          <a:xfrm>
            <a:off x="2057369" y="1363851"/>
            <a:ext cx="1766425" cy="914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prstClr val="white"/>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282077" y="1505963"/>
            <a:ext cx="2478156" cy="369332"/>
          </a:xfrm>
          <a:prstGeom prst="rect">
            <a:avLst/>
          </a:prstGeom>
          <a:noFill/>
        </p:spPr>
        <p:txBody>
          <a:bodyPr wrap="square" rtlCol="0" anchor="ctr">
            <a:spAutoFit/>
          </a:bodyPr>
          <a:lstStyle/>
          <a:p>
            <a:r>
              <a:rPr kumimoji="1" lang="ja-JP" altLang="en-US" dirty="0">
                <a:latin typeface="Meiryo UI" panose="020B0604030504040204" pitchFamily="50" charset="-128"/>
                <a:ea typeface="Meiryo UI" panose="020B0604030504040204" pitchFamily="50" charset="-128"/>
              </a:rPr>
              <a:t>開発項目１</a:t>
            </a:r>
          </a:p>
        </p:txBody>
      </p:sp>
      <p:sp>
        <p:nvSpPr>
          <p:cNvPr id="21" name="テキスト ボックス 20"/>
          <p:cNvSpPr txBox="1"/>
          <p:nvPr/>
        </p:nvSpPr>
        <p:spPr>
          <a:xfrm>
            <a:off x="5535285" y="1525712"/>
            <a:ext cx="3717235" cy="369332"/>
          </a:xfrm>
          <a:prstGeom prst="rect">
            <a:avLst/>
          </a:prstGeom>
          <a:noFill/>
        </p:spPr>
        <p:txBody>
          <a:bodyPr wrap="square" rtlCol="0" anchor="ctr">
            <a:spAutoFit/>
          </a:bodyPr>
          <a:lstStyle/>
          <a:p>
            <a:r>
              <a:rPr lang="ja-JP" altLang="en-US" dirty="0">
                <a:latin typeface="Meiryo UI" panose="020B0604030504040204" pitchFamily="50" charset="-128"/>
                <a:ea typeface="Meiryo UI" panose="020B0604030504040204" pitchFamily="50" charset="-128"/>
              </a:rPr>
              <a:t>目標：～～～～を達成</a:t>
            </a:r>
            <a:endParaRPr kumimoji="1" lang="ja-JP" altLang="en-US" dirty="0">
              <a:latin typeface="Meiryo UI" panose="020B0604030504040204" pitchFamily="50" charset="-128"/>
              <a:ea typeface="Meiryo UI" panose="020B0604030504040204" pitchFamily="50" charset="-128"/>
            </a:endParaRPr>
          </a:p>
        </p:txBody>
      </p:sp>
      <p:sp>
        <p:nvSpPr>
          <p:cNvPr id="47" name="右矢印 46"/>
          <p:cNvSpPr/>
          <p:nvPr/>
        </p:nvSpPr>
        <p:spPr>
          <a:xfrm>
            <a:off x="2877710" y="2383746"/>
            <a:ext cx="1105741" cy="914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prstClr val="white"/>
              </a:solidFill>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282077" y="2650674"/>
            <a:ext cx="2478156"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開発項目２</a:t>
            </a:r>
          </a:p>
        </p:txBody>
      </p:sp>
      <p:sp>
        <p:nvSpPr>
          <p:cNvPr id="22" name="テキスト ボックス 21"/>
          <p:cNvSpPr txBox="1"/>
          <p:nvPr/>
        </p:nvSpPr>
        <p:spPr>
          <a:xfrm>
            <a:off x="5535285" y="2695843"/>
            <a:ext cx="3717235" cy="369332"/>
          </a:xfrm>
          <a:prstGeom prst="rect">
            <a:avLst/>
          </a:prstGeom>
          <a:noFill/>
        </p:spPr>
        <p:txBody>
          <a:bodyPr wrap="square" rtlCol="0">
            <a:spAutoFit/>
          </a:bodyPr>
          <a:lstStyle/>
          <a:p>
            <a:r>
              <a:rPr lang="ja-JP" altLang="en-US" dirty="0">
                <a:latin typeface="Meiryo UI" panose="020B0604030504040204" pitchFamily="50" charset="-128"/>
                <a:ea typeface="Meiryo UI" panose="020B0604030504040204" pitchFamily="50" charset="-128"/>
              </a:rPr>
              <a:t>目標：～～～～を達成</a:t>
            </a:r>
            <a:endParaRPr kumimoji="1" lang="ja-JP" altLang="en-US" dirty="0">
              <a:latin typeface="Meiryo UI" panose="020B0604030504040204" pitchFamily="50" charset="-128"/>
              <a:ea typeface="Meiryo UI" panose="020B0604030504040204" pitchFamily="50" charset="-128"/>
            </a:endParaRPr>
          </a:p>
        </p:txBody>
      </p:sp>
      <p:sp>
        <p:nvSpPr>
          <p:cNvPr id="49" name="右矢印 48"/>
          <p:cNvSpPr/>
          <p:nvPr/>
        </p:nvSpPr>
        <p:spPr>
          <a:xfrm>
            <a:off x="2733694" y="3516391"/>
            <a:ext cx="2182106" cy="8720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5535285" y="3885723"/>
            <a:ext cx="3717235" cy="369332"/>
          </a:xfrm>
          <a:prstGeom prst="rect">
            <a:avLst/>
          </a:prstGeom>
          <a:noFill/>
        </p:spPr>
        <p:txBody>
          <a:bodyPr wrap="square" rtlCol="0">
            <a:spAutoFit/>
          </a:bodyPr>
          <a:lstStyle/>
          <a:p>
            <a:r>
              <a:rPr lang="ja-JP" altLang="en-US" dirty="0">
                <a:latin typeface="Meiryo UI" panose="020B0604030504040204" pitchFamily="50" charset="-128"/>
                <a:ea typeface="Meiryo UI" panose="020B0604030504040204" pitchFamily="50" charset="-128"/>
              </a:rPr>
              <a:t>目標：～～～～を達成</a:t>
            </a:r>
            <a:endParaRPr kumimoji="1" lang="ja-JP" altLang="en-US" dirty="0">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282077" y="3847328"/>
            <a:ext cx="2478156"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開発項目３</a:t>
            </a:r>
          </a:p>
        </p:txBody>
      </p:sp>
      <p:sp>
        <p:nvSpPr>
          <p:cNvPr id="24" name="テキスト ボックス 23"/>
          <p:cNvSpPr txBox="1"/>
          <p:nvPr/>
        </p:nvSpPr>
        <p:spPr>
          <a:xfrm>
            <a:off x="6989891" y="4669262"/>
            <a:ext cx="1789142" cy="646331"/>
          </a:xfrm>
          <a:prstGeom prst="rect">
            <a:avLst/>
          </a:prstGeom>
          <a:noFill/>
        </p:spPr>
        <p:txBody>
          <a:bodyPr wrap="square" rtlCol="0">
            <a:spAutoFit/>
          </a:bodyPr>
          <a:lstStyle/>
          <a:p>
            <a:r>
              <a:rPr lang="ja-JP" altLang="en-US" dirty="0">
                <a:latin typeface="Meiryo UI" panose="020B0604030504040204" pitchFamily="50" charset="-128"/>
                <a:ea typeface="Meiryo UI" panose="020B0604030504040204" pitchFamily="50" charset="-128"/>
              </a:rPr>
              <a:t>目標：～～～～を達成</a:t>
            </a:r>
            <a:endParaRPr kumimoji="1" lang="ja-JP" altLang="en-US" dirty="0">
              <a:latin typeface="Meiryo UI" panose="020B0604030504040204" pitchFamily="50" charset="-128"/>
              <a:ea typeface="Meiryo UI" panose="020B0604030504040204" pitchFamily="50" charset="-128"/>
            </a:endParaRPr>
          </a:p>
        </p:txBody>
      </p:sp>
      <p:sp>
        <p:nvSpPr>
          <p:cNvPr id="54" name="右矢印 53"/>
          <p:cNvSpPr/>
          <p:nvPr/>
        </p:nvSpPr>
        <p:spPr>
          <a:xfrm>
            <a:off x="4426532" y="4606253"/>
            <a:ext cx="2377716" cy="8720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Meiryo UI" panose="020B0604030504040204" pitchFamily="50" charset="-128"/>
              <a:ea typeface="Meiryo UI" panose="020B0604030504040204" pitchFamily="50" charset="-128"/>
            </a:endParaRPr>
          </a:p>
        </p:txBody>
      </p:sp>
      <p:sp>
        <p:nvSpPr>
          <p:cNvPr id="26" name="テキスト ボックス 25"/>
          <p:cNvSpPr txBox="1"/>
          <p:nvPr/>
        </p:nvSpPr>
        <p:spPr>
          <a:xfrm>
            <a:off x="282077" y="4855836"/>
            <a:ext cx="2478156" cy="369332"/>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開発項目４</a:t>
            </a:r>
            <a:endParaRPr kumimoji="1" lang="en-US" altLang="ja-JP"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5724128" y="207569"/>
            <a:ext cx="3259601"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eiryo UI" panose="020B0604030504040204" pitchFamily="50" charset="-128"/>
                <a:ea typeface="Meiryo UI" panose="020B0604030504040204" pitchFamily="50" charset="-128"/>
              </a:rPr>
              <a:t>・研究開発・調査のスケジュールを記載ください。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a:p>
            <a:r>
              <a:rPr lang="ja-JP" altLang="en-US" sz="1200" i="1" dirty="0">
                <a:solidFill>
                  <a:schemeClr val="bg1"/>
                </a:solidFill>
                <a:latin typeface="Meiryo UI" panose="020B0604030504040204" pitchFamily="50" charset="-128"/>
                <a:ea typeface="Meiryo UI" panose="020B0604030504040204" pitchFamily="50" charset="-128"/>
              </a:rPr>
              <a:t>・マイルストーンを記載ください。</a:t>
            </a:r>
            <a:endParaRPr lang="en-US" altLang="ja-JP" sz="1200" i="1" dirty="0">
              <a:solidFill>
                <a:schemeClr val="bg1"/>
              </a:solidFill>
              <a:latin typeface="Meiryo UI" panose="020B0604030504040204" pitchFamily="50" charset="-128"/>
              <a:ea typeface="Meiryo UI" panose="020B0604030504040204" pitchFamily="50" charset="-128"/>
            </a:endParaRPr>
          </a:p>
        </p:txBody>
      </p:sp>
      <p:cxnSp>
        <p:nvCxnSpPr>
          <p:cNvPr id="31" name="直線コネクタ 30"/>
          <p:cNvCxnSpPr/>
          <p:nvPr/>
        </p:nvCxnSpPr>
        <p:spPr>
          <a:xfrm>
            <a:off x="4255088" y="1351643"/>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5849246" y="1338941"/>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7443402" y="1332590"/>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3093829" y="817515"/>
            <a:ext cx="1161259" cy="300082"/>
          </a:xfrm>
          <a:prstGeom prst="rect">
            <a:avLst/>
          </a:prstGeom>
          <a:noFill/>
        </p:spPr>
        <p:txBody>
          <a:bodyPr wrap="square" rtlCol="0">
            <a:spAutoFit/>
          </a:bodyPr>
          <a:lstStyle/>
          <a:p>
            <a:r>
              <a:rPr lang="en-US" altLang="ja-JP" sz="1350" u="sng" dirty="0">
                <a:solidFill>
                  <a:prstClr val="black"/>
                </a:solidFill>
                <a:latin typeface="Meiryo UI" panose="020B0604030504040204" pitchFamily="50" charset="-128"/>
                <a:ea typeface="Meiryo UI" panose="020B0604030504040204" pitchFamily="50" charset="-128"/>
              </a:rPr>
              <a:t>2026</a:t>
            </a:r>
            <a:r>
              <a:rPr lang="ja-JP" altLang="en-US" sz="1350" u="sng" dirty="0">
                <a:solidFill>
                  <a:prstClr val="black"/>
                </a:solidFill>
                <a:latin typeface="Meiryo UI" panose="020B0604030504040204" pitchFamily="50" charset="-128"/>
                <a:ea typeface="Meiryo UI" panose="020B0604030504040204" pitchFamily="50" charset="-128"/>
              </a:rPr>
              <a:t>年度</a:t>
            </a:r>
          </a:p>
        </p:txBody>
      </p:sp>
      <p:sp>
        <p:nvSpPr>
          <p:cNvPr id="51" name="テキスト ボックス 50"/>
          <p:cNvSpPr txBox="1"/>
          <p:nvPr/>
        </p:nvSpPr>
        <p:spPr>
          <a:xfrm>
            <a:off x="1835696" y="1124744"/>
            <a:ext cx="952651" cy="246221"/>
          </a:xfrm>
          <a:prstGeom prst="rect">
            <a:avLst/>
          </a:prstGeom>
          <a:noFill/>
        </p:spPr>
        <p:txBody>
          <a:bodyPr wrap="square" rtlCol="0">
            <a:spAutoFit/>
          </a:bodyPr>
          <a:lstStyle/>
          <a:p>
            <a:r>
              <a:rPr lang="ja-JP" altLang="en-US" sz="1000" dirty="0">
                <a:solidFill>
                  <a:srgbClr val="0000FF"/>
                </a:solidFill>
                <a:latin typeface="Meiryo UI" panose="020B0604030504040204" pitchFamily="50" charset="-128"/>
                <a:ea typeface="Meiryo UI" panose="020B0604030504040204" pitchFamily="50" charset="-128"/>
              </a:rPr>
              <a:t>◆事業開始</a:t>
            </a:r>
          </a:p>
        </p:txBody>
      </p:sp>
      <p:sp>
        <p:nvSpPr>
          <p:cNvPr id="53" name="テキスト ボックス 52"/>
          <p:cNvSpPr txBox="1"/>
          <p:nvPr/>
        </p:nvSpPr>
        <p:spPr>
          <a:xfrm>
            <a:off x="8124870" y="1124744"/>
            <a:ext cx="1491563" cy="253916"/>
          </a:xfrm>
          <a:prstGeom prst="rect">
            <a:avLst/>
          </a:prstGeom>
          <a:noFill/>
        </p:spPr>
        <p:txBody>
          <a:bodyPr wrap="square" rtlCol="0">
            <a:spAutoFit/>
          </a:bodyPr>
          <a:lstStyle/>
          <a:p>
            <a:r>
              <a:rPr lang="ja-JP" altLang="en-US" sz="1050" dirty="0">
                <a:solidFill>
                  <a:srgbClr val="0000FF"/>
                </a:solidFill>
                <a:latin typeface="Meiryo UI" panose="020B0604030504040204" pitchFamily="50" charset="-128"/>
                <a:ea typeface="Meiryo UI" panose="020B0604030504040204" pitchFamily="50" charset="-128"/>
              </a:rPr>
              <a:t>◆事業終了</a:t>
            </a:r>
          </a:p>
        </p:txBody>
      </p:sp>
      <p:cxnSp>
        <p:nvCxnSpPr>
          <p:cNvPr id="34" name="直線コネクタ 33">
            <a:extLst>
              <a:ext uri="{FF2B5EF4-FFF2-40B4-BE49-F238E27FC236}">
                <a16:creationId xmlns:a16="http://schemas.microsoft.com/office/drawing/2014/main" id="{FB557752-320F-43BA-83BC-375813B04AFF}"/>
              </a:ext>
            </a:extLst>
          </p:cNvPr>
          <p:cNvCxnSpPr/>
          <p:nvPr/>
        </p:nvCxnSpPr>
        <p:spPr>
          <a:xfrm>
            <a:off x="2668887" y="1325596"/>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EC4FF7B6-A9F5-702F-5FC6-956090FC5FF7}"/>
              </a:ext>
            </a:extLst>
          </p:cNvPr>
          <p:cNvSpPr txBox="1"/>
          <p:nvPr/>
        </p:nvSpPr>
        <p:spPr>
          <a:xfrm>
            <a:off x="6301193" y="804952"/>
            <a:ext cx="1161259" cy="300082"/>
          </a:xfrm>
          <a:prstGeom prst="rect">
            <a:avLst/>
          </a:prstGeom>
          <a:noFill/>
        </p:spPr>
        <p:txBody>
          <a:bodyPr wrap="square" rtlCol="0">
            <a:spAutoFit/>
          </a:bodyPr>
          <a:lstStyle/>
          <a:p>
            <a:r>
              <a:rPr lang="en-US" altLang="ja-JP" sz="1350" u="sng" dirty="0">
                <a:solidFill>
                  <a:prstClr val="black"/>
                </a:solidFill>
                <a:latin typeface="Meiryo UI" panose="020B0604030504040204" pitchFamily="50" charset="-128"/>
                <a:ea typeface="Meiryo UI" panose="020B0604030504040204" pitchFamily="50" charset="-128"/>
              </a:rPr>
              <a:t>2027</a:t>
            </a:r>
            <a:r>
              <a:rPr lang="ja-JP" altLang="en-US" sz="1350" u="sng" dirty="0">
                <a:solidFill>
                  <a:prstClr val="black"/>
                </a:solidFill>
                <a:latin typeface="Meiryo UI" panose="020B0604030504040204" pitchFamily="50" charset="-128"/>
                <a:ea typeface="Meiryo UI" panose="020B0604030504040204" pitchFamily="50" charset="-128"/>
              </a:rPr>
              <a:t>年度</a:t>
            </a:r>
          </a:p>
        </p:txBody>
      </p:sp>
      <p:cxnSp>
        <p:nvCxnSpPr>
          <p:cNvPr id="3" name="直線コネクタ 2">
            <a:extLst>
              <a:ext uri="{FF2B5EF4-FFF2-40B4-BE49-F238E27FC236}">
                <a16:creationId xmlns:a16="http://schemas.microsoft.com/office/drawing/2014/main" id="{C030069C-BBC6-0812-1464-6BE76EFE887C}"/>
              </a:ext>
            </a:extLst>
          </p:cNvPr>
          <p:cNvCxnSpPr/>
          <p:nvPr/>
        </p:nvCxnSpPr>
        <p:spPr>
          <a:xfrm>
            <a:off x="8244408" y="1357496"/>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 name="タイトル 1">
            <a:extLst>
              <a:ext uri="{FF2B5EF4-FFF2-40B4-BE49-F238E27FC236}">
                <a16:creationId xmlns:a16="http://schemas.microsoft.com/office/drawing/2014/main" id="{2794C006-7AA1-6B8F-EEE2-A26649F285E2}"/>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４．研究開発の計画</a:t>
            </a:r>
          </a:p>
        </p:txBody>
      </p:sp>
      <p:sp>
        <p:nvSpPr>
          <p:cNvPr id="8" name="スライド番号プレースホルダ 2">
            <a:extLst>
              <a:ext uri="{FF2B5EF4-FFF2-40B4-BE49-F238E27FC236}">
                <a16:creationId xmlns:a16="http://schemas.microsoft.com/office/drawing/2014/main" id="{96B981DD-1C71-DA9C-AF9C-E6A43FE2B4E9}"/>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7</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13" name="テキスト ボックス 12">
            <a:extLst>
              <a:ext uri="{FF2B5EF4-FFF2-40B4-BE49-F238E27FC236}">
                <a16:creationId xmlns:a16="http://schemas.microsoft.com/office/drawing/2014/main" id="{F4CEE0E5-63C1-9F13-AEEA-B6F348F8799E}"/>
              </a:ext>
            </a:extLst>
          </p:cNvPr>
          <p:cNvSpPr txBox="1"/>
          <p:nvPr/>
        </p:nvSpPr>
        <p:spPr>
          <a:xfrm>
            <a:off x="181704" y="5564821"/>
            <a:ext cx="1785261" cy="584775"/>
          </a:xfrm>
          <a:prstGeom prst="rect">
            <a:avLst/>
          </a:prstGeom>
          <a:noFill/>
        </p:spPr>
        <p:txBody>
          <a:bodyPr wrap="square" rtlCol="0">
            <a:spAutoFit/>
          </a:bodyPr>
          <a:lstStyle/>
          <a:p>
            <a:pPr latinLnBrk="1"/>
            <a:r>
              <a:rPr lang="ja-JP" altLang="ja-JP" sz="1600" dirty="0">
                <a:latin typeface="Meiryo UI" panose="020B0604030504040204" pitchFamily="50" charset="-128"/>
                <a:ea typeface="Meiryo UI" panose="020B0604030504040204" pitchFamily="50" charset="-128"/>
              </a:rPr>
              <a:t>上記の情報発信・アウトリーチ活動</a:t>
            </a:r>
            <a:endParaRPr lang="ja-JP" altLang="ja-JP" sz="1600" dirty="0">
              <a:effectLst/>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E6C2AD7-0142-FC7D-F798-7FF8CB0BB55C}"/>
              </a:ext>
            </a:extLst>
          </p:cNvPr>
          <p:cNvSpPr/>
          <p:nvPr/>
        </p:nvSpPr>
        <p:spPr>
          <a:xfrm>
            <a:off x="3823794" y="5752966"/>
            <a:ext cx="151537" cy="14116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94B52954-A7AF-9414-2714-D235C66952B0}"/>
              </a:ext>
            </a:extLst>
          </p:cNvPr>
          <p:cNvSpPr txBox="1"/>
          <p:nvPr/>
        </p:nvSpPr>
        <p:spPr>
          <a:xfrm>
            <a:off x="3299455" y="5899934"/>
            <a:ext cx="1398059" cy="338554"/>
          </a:xfrm>
          <a:prstGeom prst="rect">
            <a:avLst/>
          </a:prstGeom>
          <a:noFill/>
        </p:spPr>
        <p:txBody>
          <a:bodyPr wrap="square" rtlCol="0">
            <a:spAutoFit/>
          </a:bodyPr>
          <a:lstStyle/>
          <a:p>
            <a:pPr latinLnBrk="1"/>
            <a:r>
              <a:rPr lang="ja-JP" altLang="en-US" sz="1600" dirty="0">
                <a:latin typeface="Meiryo UI" panose="020B0604030504040204" pitchFamily="50" charset="-128"/>
                <a:ea typeface="Meiryo UI" panose="020B0604030504040204" pitchFamily="50" charset="-128"/>
              </a:rPr>
              <a:t>●●への出展</a:t>
            </a:r>
            <a:endParaRPr lang="ja-JP" altLang="ja-JP" sz="1600" dirty="0">
              <a:effectLst/>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64CE7D1D-DEAA-45F4-6C27-602B542AFB88}"/>
              </a:ext>
            </a:extLst>
          </p:cNvPr>
          <p:cNvSpPr/>
          <p:nvPr/>
        </p:nvSpPr>
        <p:spPr>
          <a:xfrm>
            <a:off x="6996985" y="5745559"/>
            <a:ext cx="151537" cy="14116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31BEAE68-7AA0-AC39-7A37-9A8AD914798C}"/>
              </a:ext>
            </a:extLst>
          </p:cNvPr>
          <p:cNvSpPr txBox="1"/>
          <p:nvPr/>
        </p:nvSpPr>
        <p:spPr>
          <a:xfrm>
            <a:off x="6472646" y="5892527"/>
            <a:ext cx="1398059" cy="338554"/>
          </a:xfrm>
          <a:prstGeom prst="rect">
            <a:avLst/>
          </a:prstGeom>
          <a:noFill/>
        </p:spPr>
        <p:txBody>
          <a:bodyPr wrap="square" rtlCol="0">
            <a:spAutoFit/>
          </a:bodyPr>
          <a:lstStyle/>
          <a:p>
            <a:pPr latinLnBrk="1"/>
            <a:r>
              <a:rPr lang="ja-JP" altLang="en-US" sz="1600" dirty="0">
                <a:latin typeface="Meiryo UI" panose="020B0604030504040204" pitchFamily="50" charset="-128"/>
                <a:ea typeface="Meiryo UI" panose="020B0604030504040204" pitchFamily="50" charset="-128"/>
              </a:rPr>
              <a:t>●●への出展</a:t>
            </a:r>
            <a:endParaRPr lang="ja-JP" altLang="ja-JP" sz="1600" dirty="0">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58913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4194885" y="166779"/>
            <a:ext cx="4841611"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eiryo UI" panose="020B0604030504040204" pitchFamily="50" charset="-128"/>
                <a:ea typeface="Meiryo UI" panose="020B0604030504040204" pitchFamily="50" charset="-128"/>
              </a:rPr>
              <a:t>提案する研究開発・調査の目標を具体的かつ定量的に記載してください</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（極力、目標仕様等の具体的な数値を記載してください）</a:t>
            </a:r>
            <a:endParaRPr lang="en-US" altLang="ja-JP" dirty="0">
              <a:latin typeface="Meiryo UI" panose="020B0604030504040204" pitchFamily="50" charset="-128"/>
              <a:ea typeface="Meiryo UI" panose="020B0604030504040204" pitchFamily="50" charset="-128"/>
            </a:endParaRPr>
          </a:p>
          <a:p>
            <a:r>
              <a:rPr kumimoji="1" lang="ja-JP" altLang="en-US" sz="1200" i="1" dirty="0">
                <a:solidFill>
                  <a:schemeClr val="bg1"/>
                </a:solidFill>
                <a:latin typeface="Meiryo UI" panose="020B0604030504040204" pitchFamily="50" charset="-128"/>
                <a:ea typeface="Meiryo UI" panose="020B0604030504040204" pitchFamily="50" charset="-128"/>
              </a:rPr>
              <a:t>・いくつかのカテゴリーに分けて記載</a:t>
            </a:r>
            <a:r>
              <a:rPr lang="ja-JP" altLang="en-US" dirty="0">
                <a:latin typeface="Meiryo UI" panose="020B0604030504040204" pitchFamily="50" charset="-128"/>
                <a:ea typeface="Meiryo UI" panose="020B0604030504040204" pitchFamily="50" charset="-128"/>
              </a:rPr>
              <a:t>いただ</a:t>
            </a:r>
            <a:r>
              <a:rPr kumimoji="1" lang="ja-JP" altLang="en-US" sz="1200" i="1" dirty="0">
                <a:solidFill>
                  <a:schemeClr val="bg1"/>
                </a:solidFill>
                <a:latin typeface="Meiryo UI" panose="020B0604030504040204" pitchFamily="50" charset="-128"/>
                <a:ea typeface="Meiryo UI" panose="020B0604030504040204" pitchFamily="50" charset="-128"/>
              </a:rPr>
              <a:t>いても結構です。</a:t>
            </a:r>
          </a:p>
        </p:txBody>
      </p:sp>
      <p:sp>
        <p:nvSpPr>
          <p:cNvPr id="4" name="テキスト ボックス 21"/>
          <p:cNvSpPr txBox="1">
            <a:spLocks noChangeArrowheads="1"/>
          </p:cNvSpPr>
          <p:nvPr/>
        </p:nvSpPr>
        <p:spPr bwMode="auto">
          <a:xfrm>
            <a:off x="179512" y="1374341"/>
            <a:ext cx="7223588" cy="338554"/>
          </a:xfrm>
          <a:prstGeom prst="rect">
            <a:avLst/>
          </a:prstGeom>
          <a:noFill/>
          <a:ln w="9525">
            <a:noFill/>
            <a:miter lim="800000"/>
            <a:headEnd/>
            <a:tailEnd/>
          </a:ln>
        </p:spPr>
        <p:txBody>
          <a:bodyPr wrap="square">
            <a:spAutoFit/>
          </a:bodyPr>
          <a:lstStyle/>
          <a:p>
            <a:r>
              <a:rPr lang="ja-JP" altLang="en-US" sz="1600" dirty="0">
                <a:latin typeface="Meiryo UI" panose="020B0604030504040204" pitchFamily="50" charset="-128"/>
                <a:ea typeface="Meiryo UI" panose="020B0604030504040204" pitchFamily="50" charset="-128"/>
                <a:cs typeface="Times New Roman" pitchFamily="18" charset="0"/>
              </a:rPr>
              <a:t>●</a:t>
            </a:r>
            <a:r>
              <a:rPr lang="en-US" altLang="ja-JP" sz="1600" dirty="0">
                <a:latin typeface="Meiryo UI" panose="020B0604030504040204" pitchFamily="50" charset="-128"/>
                <a:ea typeface="Meiryo UI" panose="020B0604030504040204" pitchFamily="50" charset="-128"/>
                <a:cs typeface="Times New Roman" pitchFamily="18" charset="0"/>
              </a:rPr>
              <a:t>2026</a:t>
            </a:r>
            <a:r>
              <a:rPr lang="ja-JP" altLang="en-US" sz="1600" dirty="0">
                <a:latin typeface="Meiryo UI" panose="020B0604030504040204" pitchFamily="50" charset="-128"/>
                <a:ea typeface="Meiryo UI" panose="020B0604030504040204" pitchFamily="50" charset="-128"/>
                <a:cs typeface="Times New Roman" pitchFamily="18" charset="0"/>
              </a:rPr>
              <a:t>年度目標</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zh-TW" sz="1600">
                <a:solidFill>
                  <a:schemeClr val="accent1"/>
                </a:solidFill>
                <a:latin typeface="Meiryo UI" panose="020B0604030504040204" pitchFamily="50" charset="-128"/>
                <a:ea typeface="Meiryo UI" panose="020B0604030504040204" pitchFamily="50" charset="-128"/>
                <a:cs typeface="Times New Roman" pitchFamily="18" charset="0"/>
              </a:rPr>
              <a:t>※C-4</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は</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2026</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年度まで）</a:t>
            </a:r>
            <a:endParaRPr lang="en-US" altLang="ja-JP" sz="1600" dirty="0">
              <a:solidFill>
                <a:schemeClr val="accent1"/>
              </a:solidFill>
              <a:latin typeface="Meiryo UI" panose="020B0604030504040204" pitchFamily="50" charset="-128"/>
              <a:ea typeface="Meiryo UI" panose="020B0604030504040204" pitchFamily="50" charset="-128"/>
            </a:endParaRPr>
          </a:p>
        </p:txBody>
      </p:sp>
      <p:graphicFrame>
        <p:nvGraphicFramePr>
          <p:cNvPr id="11" name="表 10"/>
          <p:cNvGraphicFramePr>
            <a:graphicFrameLocks noGrp="1"/>
          </p:cNvGraphicFramePr>
          <p:nvPr>
            <p:extLst>
              <p:ext uri="{D42A27DB-BD31-4B8C-83A1-F6EECF244321}">
                <p14:modId xmlns:p14="http://schemas.microsoft.com/office/powerpoint/2010/main" val="97242411"/>
              </p:ext>
            </p:extLst>
          </p:nvPr>
        </p:nvGraphicFramePr>
        <p:xfrm>
          <a:off x="278344" y="1809803"/>
          <a:ext cx="8470120" cy="467069"/>
        </p:xfrm>
        <a:graphic>
          <a:graphicData uri="http://schemas.openxmlformats.org/drawingml/2006/table">
            <a:tbl>
              <a:tblPr firstRow="1" firstCol="1" bandRow="1">
                <a:tableStyleId>{5940675A-B579-460E-94D1-54222C63F5DA}</a:tableStyleId>
              </a:tblPr>
              <a:tblGrid>
                <a:gridCol w="1485344">
                  <a:extLst>
                    <a:ext uri="{9D8B030D-6E8A-4147-A177-3AD203B41FA5}">
                      <a16:colId xmlns:a16="http://schemas.microsoft.com/office/drawing/2014/main" val="20000"/>
                    </a:ext>
                  </a:extLst>
                </a:gridCol>
                <a:gridCol w="6984776">
                  <a:extLst>
                    <a:ext uri="{9D8B030D-6E8A-4147-A177-3AD203B41FA5}">
                      <a16:colId xmlns:a16="http://schemas.microsoft.com/office/drawing/2014/main" val="20001"/>
                    </a:ext>
                  </a:extLst>
                </a:gridCol>
              </a:tblGrid>
              <a:tr h="467069">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altLang="en-US" sz="1100" spc="10" dirty="0">
                          <a:effectLst/>
                          <a:latin typeface="Meiryo UI" panose="020B0604030504040204" pitchFamily="50" charset="-128"/>
                          <a:ea typeface="Meiryo UI" panose="020B0604030504040204" pitchFamily="50" charset="-128"/>
                        </a:rPr>
                        <a:t>提案研究開発の目標</a:t>
                      </a:r>
                      <a:endParaRPr lang="ja-JP" altLang="ja-JP" sz="11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tc>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sz="1100" spc="10" dirty="0">
                          <a:effectLst/>
                          <a:latin typeface="Meiryo UI" panose="020B0604030504040204" pitchFamily="50" charset="-128"/>
                          <a:ea typeface="Meiryo UI" panose="020B0604030504040204" pitchFamily="50" charset="-128"/>
                        </a:rPr>
                        <a:t>○○○○○</a:t>
                      </a:r>
                      <a:r>
                        <a:rPr lang="ja-JP" altLang="ja-JP" sz="1100" spc="10" dirty="0">
                          <a:effectLst/>
                          <a:latin typeface="Meiryo UI" panose="020B0604030504040204" pitchFamily="50" charset="-128"/>
                          <a:ea typeface="Meiryo UI" panose="020B0604030504040204" pitchFamily="50" charset="-128"/>
                        </a:rPr>
                        <a:t>○○○○○○○○○○○○○○</a:t>
                      </a:r>
                      <a:r>
                        <a:rPr lang="ja-JP" sz="1100" spc="10" dirty="0">
                          <a:effectLst/>
                          <a:latin typeface="Meiryo UI" panose="020B0604030504040204" pitchFamily="50" charset="-128"/>
                          <a:ea typeface="Meiryo UI" panose="020B0604030504040204" pitchFamily="50" charset="-128"/>
                        </a:rPr>
                        <a:t>○○</a:t>
                      </a:r>
                      <a:r>
                        <a:rPr lang="ja-JP" altLang="ja-JP" sz="1100" spc="10" dirty="0">
                          <a:effectLst/>
                          <a:latin typeface="Meiryo UI" panose="020B0604030504040204" pitchFamily="50" charset="-128"/>
                          <a:ea typeface="Meiryo UI" panose="020B0604030504040204" pitchFamily="50" charset="-128"/>
                        </a:rPr>
                        <a:t>○○○○○○○○○○○○○○○○○○○○○○○○○○○○○○○○○○○○○○○○○○…</a:t>
                      </a:r>
                      <a:endParaRPr lang="ja-JP" sz="11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14" name="テキスト ボックス 21"/>
          <p:cNvSpPr txBox="1">
            <a:spLocks noChangeArrowheads="1"/>
          </p:cNvSpPr>
          <p:nvPr/>
        </p:nvSpPr>
        <p:spPr bwMode="auto">
          <a:xfrm>
            <a:off x="179512" y="1039830"/>
            <a:ext cx="2664296" cy="338554"/>
          </a:xfrm>
          <a:prstGeom prst="rect">
            <a:avLst/>
          </a:prstGeom>
          <a:noFill/>
          <a:ln w="9525">
            <a:noFill/>
            <a:miter lim="800000"/>
            <a:headEnd/>
            <a:tailEnd/>
          </a:ln>
        </p:spPr>
        <p:txBody>
          <a:bodyPr wrap="square">
            <a:spAutoFit/>
          </a:bodyPr>
          <a:lstStyle/>
          <a:p>
            <a:r>
              <a:rPr lang="en-US" altLang="ja-JP" sz="1600" dirty="0">
                <a:latin typeface="Meiryo UI" panose="020B0604030504040204" pitchFamily="50" charset="-128"/>
                <a:ea typeface="Meiryo UI" panose="020B0604030504040204" pitchFamily="50" charset="-128"/>
                <a:cs typeface="Times New Roman" pitchFamily="18" charset="0"/>
              </a:rPr>
              <a:t>【</a:t>
            </a:r>
            <a:r>
              <a:rPr lang="ja-JP" altLang="en-US" sz="1600" dirty="0">
                <a:latin typeface="Meiryo UI" panose="020B0604030504040204" pitchFamily="50" charset="-128"/>
                <a:ea typeface="Meiryo UI" panose="020B0604030504040204" pitchFamily="50" charset="-128"/>
                <a:cs typeface="Times New Roman" pitchFamily="18" charset="0"/>
              </a:rPr>
              <a:t>目標</a:t>
            </a:r>
            <a:r>
              <a:rPr lang="en-US" altLang="ja-JP" sz="1600" dirty="0">
                <a:latin typeface="Meiryo UI" panose="020B0604030504040204" pitchFamily="50" charset="-128"/>
                <a:ea typeface="Meiryo UI" panose="020B0604030504040204" pitchFamily="50" charset="-128"/>
                <a:cs typeface="Times New Roman" pitchFamily="18" charset="0"/>
              </a:rPr>
              <a:t>】</a:t>
            </a:r>
            <a:endParaRPr lang="en-US" altLang="ja-JP" sz="1600" dirty="0">
              <a:latin typeface="Meiryo UI" panose="020B0604030504040204" pitchFamily="50" charset="-128"/>
              <a:ea typeface="Meiryo UI" panose="020B0604030504040204" pitchFamily="50" charset="-128"/>
            </a:endParaRPr>
          </a:p>
        </p:txBody>
      </p:sp>
      <p:sp>
        <p:nvSpPr>
          <p:cNvPr id="7" name="スライド番号プレースホルダ 2">
            <a:extLst>
              <a:ext uri="{FF2B5EF4-FFF2-40B4-BE49-F238E27FC236}">
                <a16:creationId xmlns:a16="http://schemas.microsoft.com/office/drawing/2014/main" id="{B5483C29-4EE7-43EE-A853-86E2371651AE}"/>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8</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12" name="タイトル 1">
            <a:extLst>
              <a:ext uri="{FF2B5EF4-FFF2-40B4-BE49-F238E27FC236}">
                <a16:creationId xmlns:a16="http://schemas.microsoft.com/office/drawing/2014/main" id="{8C2F66BC-B460-03BD-E5AB-CF2F15865E42}"/>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５．研究開発の目標</a:t>
            </a:r>
          </a:p>
        </p:txBody>
      </p:sp>
      <p:sp>
        <p:nvSpPr>
          <p:cNvPr id="2" name="テキスト ボックス 21">
            <a:extLst>
              <a:ext uri="{FF2B5EF4-FFF2-40B4-BE49-F238E27FC236}">
                <a16:creationId xmlns:a16="http://schemas.microsoft.com/office/drawing/2014/main" id="{850B8444-0F99-3DF8-C58D-05D06DFF349A}"/>
              </a:ext>
            </a:extLst>
          </p:cNvPr>
          <p:cNvSpPr txBox="1">
            <a:spLocks noChangeArrowheads="1"/>
          </p:cNvSpPr>
          <p:nvPr/>
        </p:nvSpPr>
        <p:spPr bwMode="auto">
          <a:xfrm>
            <a:off x="179512" y="3678598"/>
            <a:ext cx="7223588" cy="338554"/>
          </a:xfrm>
          <a:prstGeom prst="rect">
            <a:avLst/>
          </a:prstGeom>
          <a:noFill/>
          <a:ln w="9525">
            <a:noFill/>
            <a:miter lim="800000"/>
            <a:headEnd/>
            <a:tailEnd/>
          </a:ln>
        </p:spPr>
        <p:txBody>
          <a:bodyPr wrap="square">
            <a:spAutoFit/>
          </a:bodyPr>
          <a:lstStyle/>
          <a:p>
            <a:r>
              <a:rPr lang="ja-JP" altLang="en-US" sz="1600" dirty="0">
                <a:latin typeface="Meiryo UI" panose="020B0604030504040204" pitchFamily="50" charset="-128"/>
                <a:ea typeface="Meiryo UI" panose="020B0604030504040204" pitchFamily="50" charset="-128"/>
                <a:cs typeface="Times New Roman" pitchFamily="18" charset="0"/>
              </a:rPr>
              <a:t>●</a:t>
            </a:r>
            <a:r>
              <a:rPr lang="en-US" altLang="ja-JP" sz="1600" dirty="0">
                <a:latin typeface="Meiryo UI" panose="020B0604030504040204" pitchFamily="50" charset="-128"/>
                <a:ea typeface="Meiryo UI" panose="020B0604030504040204" pitchFamily="50" charset="-128"/>
                <a:cs typeface="Times New Roman" pitchFamily="18" charset="0"/>
              </a:rPr>
              <a:t>2027</a:t>
            </a:r>
            <a:r>
              <a:rPr lang="ja-JP" altLang="en-US" sz="1600" dirty="0">
                <a:latin typeface="Meiryo UI" panose="020B0604030504040204" pitchFamily="50" charset="-128"/>
                <a:ea typeface="Meiryo UI" panose="020B0604030504040204" pitchFamily="50" charset="-128"/>
                <a:cs typeface="Times New Roman" pitchFamily="18" charset="0"/>
              </a:rPr>
              <a:t>年度目標</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zh-TW"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C-5</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C-6</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C-7</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C-8</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は</a:t>
            </a:r>
            <a:r>
              <a:rPr lang="en-US" altLang="ja-JP" sz="1600" dirty="0">
                <a:solidFill>
                  <a:schemeClr val="accent1"/>
                </a:solidFill>
                <a:latin typeface="Meiryo UI" panose="020B0604030504040204" pitchFamily="50" charset="-128"/>
                <a:ea typeface="Meiryo UI" panose="020B0604030504040204" pitchFamily="50" charset="-128"/>
                <a:cs typeface="Times New Roman" pitchFamily="18" charset="0"/>
              </a:rPr>
              <a:t>2027</a:t>
            </a:r>
            <a:r>
              <a:rPr lang="ja-JP" altLang="en-US" sz="1600" dirty="0">
                <a:solidFill>
                  <a:schemeClr val="accent1"/>
                </a:solidFill>
                <a:latin typeface="Meiryo UI" panose="020B0604030504040204" pitchFamily="50" charset="-128"/>
                <a:ea typeface="Meiryo UI" panose="020B0604030504040204" pitchFamily="50" charset="-128"/>
                <a:cs typeface="Times New Roman" pitchFamily="18" charset="0"/>
              </a:rPr>
              <a:t>年度まで）</a:t>
            </a:r>
            <a:endParaRPr lang="en-US" altLang="ja-JP" sz="1600" dirty="0">
              <a:solidFill>
                <a:schemeClr val="accent1"/>
              </a:solidFill>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6D08177C-E662-1C6B-037A-BFE9780FDDAA}"/>
              </a:ext>
            </a:extLst>
          </p:cNvPr>
          <p:cNvGraphicFramePr>
            <a:graphicFrameLocks noGrp="1"/>
          </p:cNvGraphicFramePr>
          <p:nvPr>
            <p:extLst>
              <p:ext uri="{D42A27DB-BD31-4B8C-83A1-F6EECF244321}">
                <p14:modId xmlns:p14="http://schemas.microsoft.com/office/powerpoint/2010/main" val="3173497924"/>
              </p:ext>
            </p:extLst>
          </p:nvPr>
        </p:nvGraphicFramePr>
        <p:xfrm>
          <a:off x="278344" y="4114060"/>
          <a:ext cx="8470120" cy="467069"/>
        </p:xfrm>
        <a:graphic>
          <a:graphicData uri="http://schemas.openxmlformats.org/drawingml/2006/table">
            <a:tbl>
              <a:tblPr firstRow="1" firstCol="1" bandRow="1">
                <a:tableStyleId>{5940675A-B579-460E-94D1-54222C63F5DA}</a:tableStyleId>
              </a:tblPr>
              <a:tblGrid>
                <a:gridCol w="1485344">
                  <a:extLst>
                    <a:ext uri="{9D8B030D-6E8A-4147-A177-3AD203B41FA5}">
                      <a16:colId xmlns:a16="http://schemas.microsoft.com/office/drawing/2014/main" val="20000"/>
                    </a:ext>
                  </a:extLst>
                </a:gridCol>
                <a:gridCol w="6984776">
                  <a:extLst>
                    <a:ext uri="{9D8B030D-6E8A-4147-A177-3AD203B41FA5}">
                      <a16:colId xmlns:a16="http://schemas.microsoft.com/office/drawing/2014/main" val="20001"/>
                    </a:ext>
                  </a:extLst>
                </a:gridCol>
              </a:tblGrid>
              <a:tr h="467069">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altLang="en-US" sz="1100" spc="10" dirty="0">
                          <a:effectLst/>
                          <a:latin typeface="Meiryo UI" panose="020B0604030504040204" pitchFamily="50" charset="-128"/>
                          <a:ea typeface="Meiryo UI" panose="020B0604030504040204" pitchFamily="50" charset="-128"/>
                        </a:rPr>
                        <a:t>提案研究開発の目標</a:t>
                      </a:r>
                      <a:endParaRPr lang="ja-JP" altLang="ja-JP" sz="11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tc>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sz="1100" spc="10" dirty="0">
                          <a:effectLst/>
                          <a:latin typeface="Meiryo UI" panose="020B0604030504040204" pitchFamily="50" charset="-128"/>
                          <a:ea typeface="Meiryo UI" panose="020B0604030504040204" pitchFamily="50" charset="-128"/>
                        </a:rPr>
                        <a:t>○○○○○</a:t>
                      </a:r>
                      <a:r>
                        <a:rPr lang="ja-JP" altLang="ja-JP" sz="1100" spc="10" dirty="0">
                          <a:effectLst/>
                          <a:latin typeface="Meiryo UI" panose="020B0604030504040204" pitchFamily="50" charset="-128"/>
                          <a:ea typeface="Meiryo UI" panose="020B0604030504040204" pitchFamily="50" charset="-128"/>
                        </a:rPr>
                        <a:t>○○○○○○○○○○○○○○</a:t>
                      </a:r>
                      <a:r>
                        <a:rPr lang="ja-JP" sz="1100" spc="10" dirty="0">
                          <a:effectLst/>
                          <a:latin typeface="Meiryo UI" panose="020B0604030504040204" pitchFamily="50" charset="-128"/>
                          <a:ea typeface="Meiryo UI" panose="020B0604030504040204" pitchFamily="50" charset="-128"/>
                        </a:rPr>
                        <a:t>○○</a:t>
                      </a:r>
                      <a:r>
                        <a:rPr lang="ja-JP" altLang="ja-JP" sz="1100" spc="10" dirty="0">
                          <a:effectLst/>
                          <a:latin typeface="Meiryo UI" panose="020B0604030504040204" pitchFamily="50" charset="-128"/>
                          <a:ea typeface="Meiryo UI" panose="020B0604030504040204" pitchFamily="50" charset="-128"/>
                        </a:rPr>
                        <a:t>○○○○○○○○○○○○○○○○○○○○○○○○○○○○○○○○○○○○○○○○○○…</a:t>
                      </a:r>
                      <a:endParaRPr lang="ja-JP" sz="1100" spc="1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4490021" y="262389"/>
            <a:ext cx="4536504"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solidFill>
                  <a:prstClr val="white"/>
                </a:solidFill>
                <a:latin typeface="Meiryo UI" panose="020B0604030504040204" pitchFamily="50" charset="-128"/>
                <a:ea typeface="Meiryo UI" panose="020B0604030504040204" pitchFamily="50" charset="-128"/>
              </a:rPr>
              <a:t>・本研究開発の目標が国内外の既存技術の性能や競争相手の性能と比較して優位であることを客観性のある数値で説明する等により、上記目標の妥当性を明示してください。</a:t>
            </a:r>
            <a:endParaRPr lang="en-US" altLang="ja-JP" dirty="0">
              <a:solidFill>
                <a:prstClr val="white"/>
              </a:solidFill>
              <a:latin typeface="Meiryo UI" panose="020B0604030504040204" pitchFamily="50" charset="-128"/>
              <a:ea typeface="Meiryo UI" panose="020B0604030504040204" pitchFamily="50" charset="-128"/>
            </a:endParaRPr>
          </a:p>
          <a:p>
            <a:r>
              <a:rPr kumimoji="1" lang="ja-JP" altLang="en-US" sz="1200" i="1" dirty="0">
                <a:solidFill>
                  <a:schemeClr val="bg1"/>
                </a:solidFill>
                <a:latin typeface="Meiryo UI" panose="020B0604030504040204" pitchFamily="50" charset="-128"/>
                <a:ea typeface="Meiryo UI" panose="020B0604030504040204" pitchFamily="50" charset="-128"/>
              </a:rPr>
              <a:t>・一例として以下の表を載せておりますが、別の図や表を活用してベンチマークを表現頂いても結構です。</a:t>
            </a:r>
          </a:p>
        </p:txBody>
      </p:sp>
      <p:sp>
        <p:nvSpPr>
          <p:cNvPr id="22" name="Text Box 10"/>
          <p:cNvSpPr txBox="1">
            <a:spLocks noChangeArrowheads="1"/>
          </p:cNvSpPr>
          <p:nvPr/>
        </p:nvSpPr>
        <p:spPr bwMode="auto">
          <a:xfrm>
            <a:off x="323528" y="6066223"/>
            <a:ext cx="3886731" cy="24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just" eaLnBrk="0" fontAlgn="base" hangingPunct="0">
              <a:spcBef>
                <a:spcPct val="0"/>
              </a:spcBef>
              <a:spcAft>
                <a:spcPct val="0"/>
              </a:spcAft>
            </a:pPr>
            <a:r>
              <a:rPr kumimoji="0" lang="en-US" altLang="ja-JP" sz="1050" dirty="0">
                <a:solidFill>
                  <a:srgbClr val="0070C0"/>
                </a:solidFill>
                <a:latin typeface="Meiryo UI" panose="020B0604030504040204" pitchFamily="50" charset="-128"/>
                <a:ea typeface="Meiryo UI" panose="020B0604030504040204" pitchFamily="50" charset="-128"/>
              </a:rPr>
              <a:t>※RA</a:t>
            </a:r>
            <a:r>
              <a:rPr kumimoji="0" lang="ja-JP" altLang="en-US" sz="1050" dirty="0">
                <a:solidFill>
                  <a:srgbClr val="0070C0"/>
                </a:solidFill>
                <a:latin typeface="Meiryo UI" panose="020B0604030504040204" pitchFamily="50" charset="-128"/>
                <a:ea typeface="Meiryo UI" panose="020B0604030504040204" pitchFamily="50" charset="-128"/>
              </a:rPr>
              <a:t>（</a:t>
            </a:r>
            <a:r>
              <a:rPr kumimoji="0" lang="en-US" altLang="ja-JP" sz="1050" dirty="0">
                <a:solidFill>
                  <a:srgbClr val="0070C0"/>
                </a:solidFill>
                <a:latin typeface="Meiryo UI" panose="020B0604030504040204" pitchFamily="50" charset="-128"/>
                <a:ea typeface="Meiryo UI" panose="020B0604030504040204" pitchFamily="50" charset="-128"/>
              </a:rPr>
              <a:t>Run After</a:t>
            </a:r>
            <a:r>
              <a:rPr kumimoji="0" lang="ja-JP" altLang="en-US" sz="1050" dirty="0">
                <a:solidFill>
                  <a:srgbClr val="0070C0"/>
                </a:solidFill>
                <a:latin typeface="Meiryo UI" panose="020B0604030504040204" pitchFamily="50" charset="-128"/>
                <a:ea typeface="Meiryo UI" panose="020B0604030504040204" pitchFamily="50" charset="-128"/>
              </a:rPr>
              <a:t>）、</a:t>
            </a:r>
            <a:r>
              <a:rPr kumimoji="0" lang="en-US" altLang="ja-JP" sz="1050" dirty="0">
                <a:solidFill>
                  <a:srgbClr val="0070C0"/>
                </a:solidFill>
                <a:latin typeface="Meiryo UI" panose="020B0604030504040204" pitchFamily="50" charset="-128"/>
                <a:ea typeface="Meiryo UI" panose="020B0604030504040204" pitchFamily="50" charset="-128"/>
              </a:rPr>
              <a:t>DH</a:t>
            </a:r>
            <a:r>
              <a:rPr kumimoji="0" lang="ja-JP" altLang="en-US" sz="1050" dirty="0">
                <a:solidFill>
                  <a:srgbClr val="0070C0"/>
                </a:solidFill>
                <a:latin typeface="Meiryo UI" panose="020B0604030504040204" pitchFamily="50" charset="-128"/>
                <a:ea typeface="Meiryo UI" panose="020B0604030504040204" pitchFamily="50" charset="-128"/>
              </a:rPr>
              <a:t>（</a:t>
            </a:r>
            <a:r>
              <a:rPr kumimoji="0" lang="en-US" altLang="ja-JP" sz="1050" dirty="0">
                <a:solidFill>
                  <a:srgbClr val="0070C0"/>
                </a:solidFill>
                <a:latin typeface="Meiryo UI" panose="020B0604030504040204" pitchFamily="50" charset="-128"/>
                <a:ea typeface="Meiryo UI" panose="020B0604030504040204" pitchFamily="50" charset="-128"/>
              </a:rPr>
              <a:t>Dead Heat</a:t>
            </a:r>
            <a:r>
              <a:rPr kumimoji="0" lang="ja-JP" altLang="en-US" sz="1050" dirty="0">
                <a:solidFill>
                  <a:srgbClr val="0070C0"/>
                </a:solidFill>
                <a:latin typeface="Meiryo UI" panose="020B0604030504040204" pitchFamily="50" charset="-128"/>
                <a:ea typeface="Meiryo UI" panose="020B0604030504040204" pitchFamily="50" charset="-128"/>
              </a:rPr>
              <a:t>）、</a:t>
            </a:r>
            <a:r>
              <a:rPr kumimoji="0" lang="en-US" altLang="ja-JP" sz="1050" dirty="0">
                <a:solidFill>
                  <a:srgbClr val="0070C0"/>
                </a:solidFill>
                <a:latin typeface="Meiryo UI" panose="020B0604030504040204" pitchFamily="50" charset="-128"/>
                <a:ea typeface="Meiryo UI" panose="020B0604030504040204" pitchFamily="50" charset="-128"/>
              </a:rPr>
              <a:t>LD</a:t>
            </a:r>
            <a:r>
              <a:rPr kumimoji="0" lang="ja-JP" altLang="en-US" sz="1050" dirty="0">
                <a:solidFill>
                  <a:srgbClr val="0070C0"/>
                </a:solidFill>
                <a:latin typeface="Meiryo UI" panose="020B0604030504040204" pitchFamily="50" charset="-128"/>
                <a:ea typeface="Meiryo UI" panose="020B0604030504040204" pitchFamily="50" charset="-128"/>
              </a:rPr>
              <a:t>（</a:t>
            </a:r>
            <a:r>
              <a:rPr kumimoji="0" lang="en-US" altLang="ja-JP" sz="1050" dirty="0">
                <a:solidFill>
                  <a:srgbClr val="0070C0"/>
                </a:solidFill>
                <a:latin typeface="Meiryo UI" panose="020B0604030504040204" pitchFamily="50" charset="-128"/>
                <a:ea typeface="Meiryo UI" panose="020B0604030504040204" pitchFamily="50" charset="-128"/>
              </a:rPr>
              <a:t>Leading</a:t>
            </a:r>
            <a:r>
              <a:rPr kumimoji="0" lang="ja-JP" altLang="en-US" sz="1050" dirty="0">
                <a:solidFill>
                  <a:srgbClr val="0070C0"/>
                </a:solidFill>
                <a:latin typeface="Meiryo UI" panose="020B0604030504040204" pitchFamily="50" charset="-128"/>
                <a:ea typeface="Meiryo UI" panose="020B0604030504040204" pitchFamily="50" charset="-128"/>
              </a:rPr>
              <a:t>）</a:t>
            </a:r>
          </a:p>
        </p:txBody>
      </p:sp>
      <p:graphicFrame>
        <p:nvGraphicFramePr>
          <p:cNvPr id="4" name="表 3"/>
          <p:cNvGraphicFramePr>
            <a:graphicFrameLocks noGrp="1"/>
          </p:cNvGraphicFramePr>
          <p:nvPr>
            <p:extLst>
              <p:ext uri="{D42A27DB-BD31-4B8C-83A1-F6EECF244321}">
                <p14:modId xmlns:p14="http://schemas.microsoft.com/office/powerpoint/2010/main" val="4045272133"/>
              </p:ext>
            </p:extLst>
          </p:nvPr>
        </p:nvGraphicFramePr>
        <p:xfrm>
          <a:off x="418083" y="1474308"/>
          <a:ext cx="8312095" cy="4209860"/>
        </p:xfrm>
        <a:graphic>
          <a:graphicData uri="http://schemas.openxmlformats.org/drawingml/2006/table">
            <a:tbl>
              <a:tblPr>
                <a:tableStyleId>{5C22544A-7EE6-4342-B048-85BDC9FD1C3A}</a:tableStyleId>
              </a:tblPr>
              <a:tblGrid>
                <a:gridCol w="1463675">
                  <a:extLst>
                    <a:ext uri="{9D8B030D-6E8A-4147-A177-3AD203B41FA5}">
                      <a16:colId xmlns:a16="http://schemas.microsoft.com/office/drawing/2014/main" val="2803489474"/>
                    </a:ext>
                  </a:extLst>
                </a:gridCol>
                <a:gridCol w="1463675">
                  <a:extLst>
                    <a:ext uri="{9D8B030D-6E8A-4147-A177-3AD203B41FA5}">
                      <a16:colId xmlns:a16="http://schemas.microsoft.com/office/drawing/2014/main" val="118530061"/>
                    </a:ext>
                  </a:extLst>
                </a:gridCol>
                <a:gridCol w="650503">
                  <a:extLst>
                    <a:ext uri="{9D8B030D-6E8A-4147-A177-3AD203B41FA5}">
                      <a16:colId xmlns:a16="http://schemas.microsoft.com/office/drawing/2014/main" val="825099589"/>
                    </a:ext>
                  </a:extLst>
                </a:gridCol>
                <a:gridCol w="616903">
                  <a:extLst>
                    <a:ext uri="{9D8B030D-6E8A-4147-A177-3AD203B41FA5}">
                      <a16:colId xmlns:a16="http://schemas.microsoft.com/office/drawing/2014/main" val="3395987384"/>
                    </a:ext>
                  </a:extLst>
                </a:gridCol>
                <a:gridCol w="616903">
                  <a:extLst>
                    <a:ext uri="{9D8B030D-6E8A-4147-A177-3AD203B41FA5}">
                      <a16:colId xmlns:a16="http://schemas.microsoft.com/office/drawing/2014/main" val="2007639533"/>
                    </a:ext>
                  </a:extLst>
                </a:gridCol>
                <a:gridCol w="583406">
                  <a:extLst>
                    <a:ext uri="{9D8B030D-6E8A-4147-A177-3AD203B41FA5}">
                      <a16:colId xmlns:a16="http://schemas.microsoft.com/office/drawing/2014/main" val="3402258326"/>
                    </a:ext>
                  </a:extLst>
                </a:gridCol>
                <a:gridCol w="583406">
                  <a:extLst>
                    <a:ext uri="{9D8B030D-6E8A-4147-A177-3AD203B41FA5}">
                      <a16:colId xmlns:a16="http://schemas.microsoft.com/office/drawing/2014/main" val="3611286997"/>
                    </a:ext>
                  </a:extLst>
                </a:gridCol>
                <a:gridCol w="583406">
                  <a:extLst>
                    <a:ext uri="{9D8B030D-6E8A-4147-A177-3AD203B41FA5}">
                      <a16:colId xmlns:a16="http://schemas.microsoft.com/office/drawing/2014/main" val="1824946101"/>
                    </a:ext>
                  </a:extLst>
                </a:gridCol>
                <a:gridCol w="583406">
                  <a:extLst>
                    <a:ext uri="{9D8B030D-6E8A-4147-A177-3AD203B41FA5}">
                      <a16:colId xmlns:a16="http://schemas.microsoft.com/office/drawing/2014/main" val="2426479071"/>
                    </a:ext>
                  </a:extLst>
                </a:gridCol>
                <a:gridCol w="583406">
                  <a:extLst>
                    <a:ext uri="{9D8B030D-6E8A-4147-A177-3AD203B41FA5}">
                      <a16:colId xmlns:a16="http://schemas.microsoft.com/office/drawing/2014/main" val="3815965121"/>
                    </a:ext>
                  </a:extLst>
                </a:gridCol>
                <a:gridCol w="583406">
                  <a:extLst>
                    <a:ext uri="{9D8B030D-6E8A-4147-A177-3AD203B41FA5}">
                      <a16:colId xmlns:a16="http://schemas.microsoft.com/office/drawing/2014/main" val="3699482611"/>
                    </a:ext>
                  </a:extLst>
                </a:gridCol>
              </a:tblGrid>
              <a:tr h="349885">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技術名称</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altLang="en-US" sz="1050" kern="100" dirty="0">
                          <a:effectLst/>
                          <a:latin typeface="Meiryo UI" panose="020B0604030504040204" pitchFamily="50" charset="-128"/>
                          <a:ea typeface="Meiryo UI" panose="020B0604030504040204" pitchFamily="50" charset="-128"/>
                          <a:cs typeface="Times New Roman" panose="02020603050405020304" pitchFamily="18" charset="0"/>
                        </a:rPr>
                        <a:t>ベンチマーク時期</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年月</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性能①</a:t>
                      </a:r>
                      <a:endParaRPr lang="ja-JP" sz="1050" kern="100" dirty="0">
                        <a:effectLst/>
                        <a:latin typeface="Meiryo UI" panose="020B0604030504040204" pitchFamily="50" charset="-128"/>
                        <a:ea typeface="Meiryo UI" panose="020B0604030504040204" pitchFamily="50" charset="-128"/>
                      </a:endParaRPr>
                    </a:p>
                    <a:p>
                      <a:pPr algn="ctr">
                        <a:lnSpc>
                          <a:spcPts val="1200"/>
                        </a:lnSpc>
                        <a:spcAft>
                          <a:spcPts val="0"/>
                        </a:spcAft>
                      </a:pPr>
                      <a:r>
                        <a:rPr lang="ja-JP" sz="1000" kern="100" spc="60" dirty="0">
                          <a:effectLst/>
                          <a:latin typeface="Meiryo UI" panose="020B0604030504040204" pitchFamily="50" charset="-128"/>
                          <a:ea typeface="Meiryo UI" panose="020B0604030504040204" pitchFamily="50" charset="-128"/>
                        </a:rPr>
                        <a:t>（○○）</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a:effectLst/>
                          <a:latin typeface="Meiryo UI" panose="020B0604030504040204" pitchFamily="50" charset="-128"/>
                          <a:ea typeface="Meiryo UI" panose="020B0604030504040204" pitchFamily="50" charset="-128"/>
                        </a:rPr>
                        <a:t>性能②</a:t>
                      </a:r>
                      <a:endParaRPr lang="ja-JP" sz="1050" kern="100">
                        <a:effectLst/>
                        <a:latin typeface="Meiryo UI" panose="020B0604030504040204" pitchFamily="50" charset="-128"/>
                        <a:ea typeface="Meiryo UI" panose="020B0604030504040204" pitchFamily="50" charset="-128"/>
                      </a:endParaRPr>
                    </a:p>
                    <a:p>
                      <a:pPr algn="ctr">
                        <a:lnSpc>
                          <a:spcPts val="1000"/>
                        </a:lnSpc>
                        <a:spcAft>
                          <a:spcPts val="0"/>
                        </a:spcAft>
                      </a:pPr>
                      <a:r>
                        <a:rPr lang="ja-JP" sz="1000" kern="100" spc="60">
                          <a:effectLst/>
                          <a:latin typeface="Meiryo UI" panose="020B0604030504040204" pitchFamily="50" charset="-128"/>
                          <a:ea typeface="Meiryo UI" panose="020B0604030504040204" pitchFamily="50" charset="-128"/>
                        </a:rPr>
                        <a:t>（○○）</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a:effectLst/>
                          <a:latin typeface="Meiryo UI" panose="020B0604030504040204" pitchFamily="50" charset="-128"/>
                          <a:ea typeface="Meiryo UI" panose="020B0604030504040204" pitchFamily="50" charset="-128"/>
                        </a:rPr>
                        <a:t>品質・機能等の強み</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コスト</a:t>
                      </a:r>
                      <a:r>
                        <a:rPr lang="en-US" sz="1000" kern="100" spc="60" dirty="0">
                          <a:effectLst/>
                          <a:latin typeface="Meiryo UI" panose="020B0604030504040204" pitchFamily="50" charset="-128"/>
                          <a:ea typeface="Meiryo UI" panose="020B0604030504040204" pitchFamily="50" charset="-128"/>
                        </a:rPr>
                        <a:t>(/y)</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全体市場規模</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altLang="ja-JP" sz="1000" kern="100" spc="60" dirty="0">
                          <a:effectLst/>
                          <a:latin typeface="Meiryo UI" panose="020B0604030504040204" pitchFamily="50" charset="-128"/>
                          <a:ea typeface="Meiryo UI" panose="020B0604030504040204" pitchFamily="50" charset="-128"/>
                        </a:rPr>
                        <a:t>獲得市場規模</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市場</a:t>
                      </a:r>
                      <a:endParaRPr lang="en-US" altLang="ja-JP" sz="1000" kern="100" spc="60" dirty="0">
                        <a:effectLst/>
                        <a:latin typeface="Meiryo UI" panose="020B0604030504040204" pitchFamily="50" charset="-128"/>
                        <a:ea typeface="Meiryo UI" panose="020B0604030504040204" pitchFamily="50" charset="-128"/>
                      </a:endParaRPr>
                    </a:p>
                    <a:p>
                      <a:pPr algn="ctr">
                        <a:lnSpc>
                          <a:spcPts val="1000"/>
                        </a:lnSpc>
                        <a:spcAft>
                          <a:spcPts val="0"/>
                        </a:spcAft>
                      </a:pPr>
                      <a:r>
                        <a:rPr lang="ja-JP" sz="1000" kern="100" spc="60" dirty="0">
                          <a:effectLst/>
                          <a:latin typeface="Meiryo UI" panose="020B0604030504040204" pitchFamily="50" charset="-128"/>
                          <a:ea typeface="Meiryo UI" panose="020B0604030504040204" pitchFamily="50" charset="-128"/>
                        </a:rPr>
                        <a:t>シェア</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400"/>
                        </a:lnSpc>
                        <a:spcAft>
                          <a:spcPts val="0"/>
                        </a:spcAft>
                      </a:pPr>
                      <a:r>
                        <a:rPr lang="ja-JP" sz="1000" kern="100" spc="60" dirty="0">
                          <a:effectLst/>
                          <a:latin typeface="Meiryo UI" panose="020B0604030504040204" pitchFamily="50" charset="-128"/>
                          <a:ea typeface="Meiryo UI" panose="020B0604030504040204" pitchFamily="50" charset="-128"/>
                        </a:rPr>
                        <a:t>総合評価</a:t>
                      </a:r>
                      <a:r>
                        <a:rPr lang="en-US" altLang="ja-JP" sz="1000" kern="100" spc="60" dirty="0">
                          <a:effectLst/>
                          <a:latin typeface="Meiryo UI" panose="020B0604030504040204" pitchFamily="50" charset="-128"/>
                          <a:ea typeface="Meiryo UI" panose="020B0604030504040204" pitchFamily="50" charset="-128"/>
                        </a:rPr>
                        <a:t>(</a:t>
                      </a:r>
                      <a:r>
                        <a:rPr lang="en-US" sz="1000" kern="100" spc="60" dirty="0">
                          <a:effectLst/>
                          <a:latin typeface="Meiryo UI" panose="020B0604030504040204" pitchFamily="50" charset="-128"/>
                          <a:ea typeface="Meiryo UI" panose="020B0604030504040204" pitchFamily="50" charset="-128"/>
                        </a:rPr>
                        <a:t>LD</a:t>
                      </a:r>
                      <a:r>
                        <a:rPr lang="ja-JP" sz="1000" kern="100" spc="60" dirty="0" err="1">
                          <a:effectLst/>
                          <a:latin typeface="Meiryo UI" panose="020B0604030504040204" pitchFamily="50" charset="-128"/>
                          <a:ea typeface="Meiryo UI" panose="020B0604030504040204" pitchFamily="50" charset="-128"/>
                        </a:rPr>
                        <a:t>、</a:t>
                      </a:r>
                      <a:r>
                        <a:rPr lang="en-US" sz="1000" kern="100" spc="60" dirty="0">
                          <a:effectLst/>
                          <a:latin typeface="Meiryo UI" panose="020B0604030504040204" pitchFamily="50" charset="-128"/>
                          <a:ea typeface="Meiryo UI" panose="020B0604030504040204" pitchFamily="50" charset="-128"/>
                        </a:rPr>
                        <a:t>DH</a:t>
                      </a:r>
                      <a:r>
                        <a:rPr lang="ja-JP" sz="1000" kern="100" spc="60" dirty="0">
                          <a:effectLst/>
                          <a:latin typeface="Meiryo UI" panose="020B0604030504040204" pitchFamily="50" charset="-128"/>
                          <a:ea typeface="Meiryo UI" panose="020B0604030504040204" pitchFamily="50" charset="-128"/>
                        </a:rPr>
                        <a:t>、</a:t>
                      </a:r>
                      <a:r>
                        <a:rPr lang="en-US" sz="1000" kern="100" spc="60" dirty="0">
                          <a:effectLst/>
                          <a:latin typeface="Meiryo UI" panose="020B0604030504040204" pitchFamily="50" charset="-128"/>
                          <a:ea typeface="Meiryo UI" panose="020B0604030504040204" pitchFamily="50" charset="-128"/>
                        </a:rPr>
                        <a:t>RA)</a:t>
                      </a:r>
                      <a:r>
                        <a:rPr lang="en-US" altLang="ja-JP" sz="1000" kern="100" spc="60" dirty="0">
                          <a:solidFill>
                            <a:srgbClr val="0070C0"/>
                          </a:solidFill>
                          <a:effectLst/>
                          <a:latin typeface="Meiryo UI" panose="020B0604030504040204" pitchFamily="50" charset="-128"/>
                          <a:ea typeface="Meiryo UI" panose="020B0604030504040204" pitchFamily="50" charset="-128"/>
                        </a:rPr>
                        <a:t>※</a:t>
                      </a:r>
                      <a:endParaRPr lang="ja-JP" sz="1050" kern="100" dirty="0">
                        <a:solidFill>
                          <a:srgbClr val="0070C0"/>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88651217"/>
                  </a:ext>
                </a:extLst>
              </a:tr>
              <a:tr h="307975">
                <a:tc rowSpan="4">
                  <a:txBody>
                    <a:bodyPr/>
                    <a:lstStyle/>
                    <a:p>
                      <a:pPr algn="ctr">
                        <a:lnSpc>
                          <a:spcPts val="1200"/>
                        </a:lnSpc>
                        <a:spcAft>
                          <a:spcPts val="0"/>
                        </a:spcAft>
                      </a:pPr>
                      <a:r>
                        <a:rPr lang="ja-JP" sz="1000" kern="100" spc="60" dirty="0">
                          <a:effectLst/>
                          <a:latin typeface="Meiryo UI" panose="020B0604030504040204" pitchFamily="50" charset="-128"/>
                          <a:ea typeface="Meiryo UI" panose="020B0604030504040204" pitchFamily="50" charset="-128"/>
                        </a:rPr>
                        <a:t>提案技術</a:t>
                      </a:r>
                      <a:endParaRPr lang="ja-JP" sz="1050" kern="100" dirty="0">
                        <a:effectLst/>
                        <a:latin typeface="Meiryo UI" panose="020B0604030504040204" pitchFamily="50" charset="-128"/>
                        <a:ea typeface="Meiryo UI" panose="020B0604030504040204" pitchFamily="50" charset="-128"/>
                      </a:endParaRPr>
                    </a:p>
                    <a:p>
                      <a:pPr algn="ctr">
                        <a:lnSpc>
                          <a:spcPts val="1200"/>
                        </a:lnSpc>
                        <a:spcAft>
                          <a:spcPts val="0"/>
                        </a:spcAft>
                      </a:pPr>
                      <a:r>
                        <a:rPr lang="ja-JP" sz="1000" kern="100" spc="60" dirty="0">
                          <a:effectLst/>
                          <a:latin typeface="Meiryo UI" panose="020B0604030504040204" pitchFamily="50" charset="-128"/>
                          <a:ea typeface="Meiryo UI" panose="020B0604030504040204" pitchFamily="50" charset="-128"/>
                        </a:rPr>
                        <a:t>（技術の名称）</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本技術（現状）</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r>
                        <a:rPr lang="ja-JP" altLang="en-US" sz="900" kern="100" spc="60" dirty="0">
                          <a:effectLst/>
                          <a:latin typeface="Meiryo UI" panose="020B0604030504040204" pitchFamily="50" charset="-128"/>
                          <a:ea typeface="Meiryo UI" panose="020B0604030504040204" pitchFamily="50" charset="-128"/>
                        </a:rPr>
                        <a:t>**</a:t>
                      </a:r>
                      <a:r>
                        <a:rPr lang="en-US" altLang="ja-JP" sz="900" kern="100" spc="60" dirty="0">
                          <a:effectLst/>
                          <a:latin typeface="Meiryo UI" panose="020B0604030504040204" pitchFamily="50" charset="-128"/>
                          <a:ea typeface="Meiryo UI" panose="020B0604030504040204" pitchFamily="50" charset="-128"/>
                        </a:rPr>
                        <a:t>/*</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8602765"/>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a:t>
                      </a:r>
                      <a:r>
                        <a:rPr lang="en-US" sz="900" kern="100" spc="60" dirty="0">
                          <a:effectLst/>
                          <a:latin typeface="Meiryo UI" panose="020B0604030504040204" pitchFamily="50" charset="-128"/>
                          <a:ea typeface="Meiryo UI" panose="020B0604030504040204" pitchFamily="50" charset="-128"/>
                        </a:rPr>
                        <a:t>(</a:t>
                      </a:r>
                      <a:r>
                        <a:rPr lang="ja-JP" sz="900" kern="100" spc="60" dirty="0">
                          <a:effectLst/>
                          <a:latin typeface="Meiryo UI" panose="020B0604030504040204" pitchFamily="50" charset="-128"/>
                          <a:ea typeface="Meiryo UI" panose="020B0604030504040204" pitchFamily="50" charset="-128"/>
                        </a:rPr>
                        <a:t>事業終了時）</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063112"/>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a:t>
                      </a:r>
                      <a:r>
                        <a:rPr lang="en-US" sz="900" kern="100" spc="60" dirty="0">
                          <a:effectLst/>
                          <a:latin typeface="Meiryo UI" panose="020B0604030504040204" pitchFamily="50" charset="-128"/>
                          <a:ea typeface="Meiryo UI" panose="020B0604030504040204" pitchFamily="50" charset="-128"/>
                        </a:rPr>
                        <a:t>(</a:t>
                      </a:r>
                      <a:r>
                        <a:rPr lang="ja-JP" sz="900" kern="100" spc="60" dirty="0">
                          <a:effectLst/>
                          <a:latin typeface="Meiryo UI" panose="020B0604030504040204" pitchFamily="50" charset="-128"/>
                          <a:ea typeface="Meiryo UI" panose="020B0604030504040204" pitchFamily="50" charset="-128"/>
                        </a:rPr>
                        <a:t>実用化時点）</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1889480"/>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成果普及段階</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8912868"/>
                  </a:ext>
                </a:extLst>
              </a:tr>
              <a:tr h="307975">
                <a:tc rowSpan="4">
                  <a:txBody>
                    <a:bodyPr/>
                    <a:lstStyle/>
                    <a:p>
                      <a:pPr algn="just">
                        <a:lnSpc>
                          <a:spcPts val="1200"/>
                        </a:lnSpc>
                        <a:spcAft>
                          <a:spcPts val="0"/>
                        </a:spcAft>
                      </a:pPr>
                      <a:r>
                        <a:rPr lang="en-US" sz="1000" kern="100" spc="60" dirty="0">
                          <a:effectLst/>
                          <a:latin typeface="Meiryo UI" panose="020B0604030504040204" pitchFamily="50" charset="-128"/>
                          <a:ea typeface="Meiryo UI" panose="020B0604030504040204" pitchFamily="50" charset="-128"/>
                        </a:rPr>
                        <a:t>A</a:t>
                      </a:r>
                      <a:r>
                        <a:rPr lang="ja-JP" sz="1000" kern="100" spc="60" dirty="0">
                          <a:effectLst/>
                          <a:latin typeface="Meiryo UI" panose="020B0604030504040204" pitchFamily="50" charset="-128"/>
                          <a:ea typeface="Meiryo UI" panose="020B0604030504040204" pitchFamily="50" charset="-128"/>
                        </a:rPr>
                        <a:t>社〇〇技術（競合技術の名称）</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本技術（現状）</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r>
                        <a:rPr lang="en-US" altLang="ja-JP" sz="900" kern="100" spc="60" dirty="0">
                          <a:effectLst/>
                          <a:latin typeface="Meiryo UI" panose="020B0604030504040204" pitchFamily="50" charset="-128"/>
                          <a:ea typeface="Meiryo UI" panose="020B0604030504040204" pitchFamily="50" charset="-128"/>
                        </a:rPr>
                        <a:t>/*</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5833917"/>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本技術（事業終了時）</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6610075"/>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a:effectLst/>
                          <a:latin typeface="Meiryo UI" panose="020B0604030504040204" pitchFamily="50" charset="-128"/>
                          <a:ea typeface="Meiryo UI" panose="020B0604030504040204" pitchFamily="50" charset="-128"/>
                        </a:rPr>
                        <a:t>本技術（実用化時点）</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133152"/>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成果普及段階</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3915625"/>
                  </a:ext>
                </a:extLst>
              </a:tr>
              <a:tr h="307975">
                <a:tc rowSpan="4">
                  <a:txBody>
                    <a:bodyPr/>
                    <a:lstStyle/>
                    <a:p>
                      <a:pPr algn="just">
                        <a:lnSpc>
                          <a:spcPts val="1200"/>
                        </a:lnSpc>
                        <a:spcAft>
                          <a:spcPts val="0"/>
                        </a:spcAft>
                      </a:pPr>
                      <a:r>
                        <a:rPr lang="en-US" sz="1000" kern="100" spc="60" dirty="0">
                          <a:effectLst/>
                          <a:latin typeface="Meiryo UI" panose="020B0604030504040204" pitchFamily="50" charset="-128"/>
                          <a:ea typeface="Meiryo UI" panose="020B0604030504040204" pitchFamily="50" charset="-128"/>
                        </a:rPr>
                        <a:t>C</a:t>
                      </a:r>
                      <a:r>
                        <a:rPr lang="ja-JP" sz="1000" kern="100" spc="60" dirty="0">
                          <a:effectLst/>
                          <a:latin typeface="Meiryo UI" panose="020B0604030504040204" pitchFamily="50" charset="-128"/>
                          <a:ea typeface="Meiryo UI" panose="020B0604030504040204" pitchFamily="50" charset="-128"/>
                        </a:rPr>
                        <a:t>社〇〇技術（既存技術）</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本技術（現状）</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r>
                        <a:rPr lang="en-US" altLang="ja-JP" sz="900" kern="100" spc="60" dirty="0">
                          <a:effectLst/>
                          <a:latin typeface="Meiryo UI" panose="020B0604030504040204" pitchFamily="50" charset="-128"/>
                          <a:ea typeface="Meiryo UI" panose="020B0604030504040204" pitchFamily="50" charset="-128"/>
                        </a:rPr>
                        <a:t>/*</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0003859"/>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本技術（事業終了時）</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3269900"/>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本技術（実用化時点）</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1989255"/>
                  </a:ext>
                </a:extLst>
              </a:tr>
              <a:tr h="307975">
                <a:tc vMerge="1">
                  <a:txBody>
                    <a:bodyPr/>
                    <a:lstStyle/>
                    <a:p>
                      <a:endParaRPr kumimoji="1" lang="ja-JP" altLang="en-US"/>
                    </a:p>
                  </a:txBody>
                  <a:tcPr/>
                </a:tc>
                <a:tc>
                  <a:txBody>
                    <a:bodyPr/>
                    <a:lstStyle/>
                    <a:p>
                      <a:pPr algn="ctr">
                        <a:lnSpc>
                          <a:spcPts val="1200"/>
                        </a:lnSpc>
                        <a:spcAft>
                          <a:spcPts val="0"/>
                        </a:spcAft>
                      </a:pPr>
                      <a:r>
                        <a:rPr lang="ja-JP" sz="900" kern="100" spc="60" dirty="0">
                          <a:effectLst/>
                          <a:latin typeface="Meiryo UI" panose="020B0604030504040204" pitchFamily="50" charset="-128"/>
                          <a:ea typeface="Meiryo UI" panose="020B0604030504040204" pitchFamily="50" charset="-128"/>
                        </a:rPr>
                        <a:t>成果普及段階</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20**/*</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900" kern="100" spc="60" dirty="0">
                          <a:effectLst/>
                          <a:latin typeface="Meiryo UI" panose="020B0604030504040204" pitchFamily="50" charset="-128"/>
                          <a:ea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7610761"/>
                  </a:ext>
                </a:extLst>
              </a:tr>
            </a:tbl>
          </a:graphicData>
        </a:graphic>
      </p:graphicFrame>
      <p:sp>
        <p:nvSpPr>
          <p:cNvPr id="3" name="スライド番号プレースホルダ 2">
            <a:extLst>
              <a:ext uri="{FF2B5EF4-FFF2-40B4-BE49-F238E27FC236}">
                <a16:creationId xmlns:a16="http://schemas.microsoft.com/office/drawing/2014/main" id="{0C5A17EC-59F4-9D43-A5A4-18EDF493C88F}"/>
              </a:ext>
            </a:extLst>
          </p:cNvPr>
          <p:cNvSpPr txBox="1">
            <a:spLocks noGrp="1"/>
          </p:cNvSpPr>
          <p:nvPr/>
        </p:nvSpPr>
        <p:spPr bwMode="auto">
          <a:xfrm>
            <a:off x="8551181" y="6547530"/>
            <a:ext cx="533400" cy="228600"/>
          </a:xfrm>
          <a:prstGeom prst="rect">
            <a:avLst/>
          </a:prstGeom>
          <a:noFill/>
          <a:ln>
            <a:miter lim="800000"/>
            <a:headEnd/>
            <a:tailEnd/>
          </a:ln>
        </p:spPr>
        <p:txBody>
          <a:bodyPr wrap="none" lIns="0" tIns="0" rIns="0" bIns="0" anchor="ctr"/>
          <a:lstStyle/>
          <a:p>
            <a:pPr algn="r" defTabSz="884238">
              <a:defRPr/>
            </a:pPr>
            <a:fld id="{EA2B00DA-5D16-46F6-9962-BFDA19D88E74}" type="slidenum">
              <a:rPr lang="en-US" altLang="ja-JP">
                <a:solidFill>
                  <a:schemeClr val="tx1"/>
                </a:solidFill>
                <a:latin typeface="Meiryo UI" panose="020B0604030504040204" pitchFamily="50" charset="-128"/>
                <a:ea typeface="Meiryo UI" panose="020B0604030504040204" pitchFamily="50" charset="-128"/>
                <a:cs typeface="メイリオ" pitchFamily="50" charset="-128"/>
              </a:rPr>
              <a:pPr algn="r" defTabSz="884238">
                <a:defRPr/>
              </a:pPr>
              <a:t>9</a:t>
            </a:fld>
            <a:endParaRPr lang="en-US" altLang="ja-JP" dirty="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8" name="タイトル 1">
            <a:extLst>
              <a:ext uri="{FF2B5EF4-FFF2-40B4-BE49-F238E27FC236}">
                <a16:creationId xmlns:a16="http://schemas.microsoft.com/office/drawing/2014/main" id="{B3F6DABC-8EE9-FDD7-EF3F-2D309A64879B}"/>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ja-JP" altLang="en-US" sz="2800" dirty="0">
                <a:latin typeface="Meiryo UI" panose="020B0604030504040204" pitchFamily="50" charset="-128"/>
                <a:ea typeface="Meiryo UI" panose="020B0604030504040204" pitchFamily="50" charset="-128"/>
              </a:rPr>
              <a:t>６．技術のベンチマーク</a:t>
            </a:r>
          </a:p>
        </p:txBody>
      </p:sp>
    </p:spTree>
    <p:extLst>
      <p:ext uri="{BB962C8B-B14F-4D97-AF65-F5344CB8AC3E}">
        <p14:creationId xmlns:p14="http://schemas.microsoft.com/office/powerpoint/2010/main" val="405547947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emplate>
  <TotalTime>0</TotalTime>
  <Words>3736</Words>
  <Application>Microsoft Office PowerPoint</Application>
  <PresentationFormat>画面に合わせる (4:3)</PresentationFormat>
  <Paragraphs>512</Paragraphs>
  <Slides>16</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16</vt:i4>
      </vt:variant>
    </vt:vector>
  </HeadingPairs>
  <TitlesOfParts>
    <vt:vector size="24" baseType="lpstr">
      <vt:lpstr>Meiryo UI</vt:lpstr>
      <vt:lpstr>ＭＳ Ｐゴシック</vt:lpstr>
      <vt:lpstr>Arial</vt:lpstr>
      <vt:lpstr>Calibri</vt:lpstr>
      <vt:lpstr>Calibri Light</vt:lpstr>
      <vt:lpstr>Office ​​テーマ</vt:lpstr>
      <vt:lpstr>1_Office ​​テーマ</vt:lpstr>
      <vt:lpstr>Office テーマ</vt:lpstr>
      <vt:lpstr>  ○○○○○○の研究開発</vt:lpstr>
      <vt:lpstr>PowerPoint プレゼンテーション</vt:lpstr>
      <vt:lpstr>１．提案の概要（２）</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（機関名：（株）〇〇）</vt:lpstr>
      <vt:lpstr>PowerPoint プレゼンテーション</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2026-03-03T09:51:12Z</dcterms:modified>
  <cp:category/>
  <cp:contentStatus/>
  <dc:language/>
  <cp:version/>
</cp:coreProperties>
</file>