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7"/>
  </p:notesMasterIdLst>
  <p:sldIdLst>
    <p:sldId id="262" r:id="rId3"/>
    <p:sldId id="263" r:id="rId4"/>
    <p:sldId id="282" r:id="rId5"/>
    <p:sldId id="264" r:id="rId6"/>
    <p:sldId id="287" r:id="rId7"/>
    <p:sldId id="284" r:id="rId8"/>
    <p:sldId id="266" r:id="rId9"/>
    <p:sldId id="276" r:id="rId10"/>
    <p:sldId id="268" r:id="rId11"/>
    <p:sldId id="288" r:id="rId12"/>
    <p:sldId id="281" r:id="rId13"/>
    <p:sldId id="279" r:id="rId14"/>
    <p:sldId id="291" r:id="rId15"/>
    <p:sldId id="285" r:id="rId1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6279" autoAdjust="0"/>
  </p:normalViewPr>
  <p:slideViewPr>
    <p:cSldViewPr>
      <p:cViewPr varScale="1">
        <p:scale>
          <a:sx n="59" d="100"/>
          <a:sy n="59" d="100"/>
        </p:scale>
        <p:origin x="1716"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12</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2026/3/4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2026/3/4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2026/3/4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2026/3/4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2026/3/4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P.14</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dirty="0">
                <a:latin typeface="+mn-ea"/>
              </a:rPr>
              <a:t>f9</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dirty="0">
                <a:latin typeface="+mn-ea"/>
              </a:rPr>
              <a:t>○○○百万円</a:t>
            </a: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en-US" altLang="ja-JP" sz="1200">
                <a:solidFill>
                  <a:srgbClr val="0070C0"/>
                </a:solidFill>
                <a:latin typeface="+mn-ea"/>
              </a:rPr>
              <a:t>6.</a:t>
            </a:r>
            <a:r>
              <a:rPr lang="ja-JP" altLang="en-US" sz="1200">
                <a:solidFill>
                  <a:srgbClr val="0070C0"/>
                </a:solidFill>
                <a:latin typeface="+mn-ea"/>
              </a:rPr>
              <a:t>グリーントランスフォーメーション</a:t>
            </a:r>
            <a:r>
              <a:rPr lang="ja-JP" altLang="en-US" sz="1200" dirty="0">
                <a:solidFill>
                  <a:srgbClr val="0070C0"/>
                </a:solidFill>
                <a:latin typeface="+mn-ea"/>
              </a:rPr>
              <a:t>（ＧＸ）の実現に向けた研究成果の社会実装へのコミット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・別添１：提案書＞（別紙）事業化計画書のうち、６．項について要約して簡潔に記載ください。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665A3ACE-5659-D0A4-C1FE-CCEFA6205532}"/>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76515322"/>
              </p:ext>
            </p:extLst>
          </p:nvPr>
        </p:nvGraphicFramePr>
        <p:xfrm>
          <a:off x="215517" y="1364050"/>
          <a:ext cx="8712966" cy="5432523"/>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endParaRPr kumimoji="1" lang="en-US" altLang="ja-JP" dirty="0"/>
                    </a:p>
                    <a:p>
                      <a:endParaRPr kumimoji="1" lang="ja-JP" altLang="en-US" dirty="0"/>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t>補助金（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6" name="テキスト ボックス 5">
            <a:extLst>
              <a:ext uri="{FF2B5EF4-FFF2-40B4-BE49-F238E27FC236}">
                <a16:creationId xmlns:a16="http://schemas.microsoft.com/office/drawing/2014/main" id="{B4DA2A08-7A25-82C9-20B0-644E79347F7A}"/>
              </a:ext>
            </a:extLst>
          </p:cNvPr>
          <p:cNvSpPr txBox="1"/>
          <p:nvPr/>
        </p:nvSpPr>
        <p:spPr>
          <a:xfrm>
            <a:off x="5436096" y="54626"/>
            <a:ext cx="356765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位を四捨五入）という単位で記載いても結構です。</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752665834"/>
              </p:ext>
            </p:extLst>
          </p:nvPr>
        </p:nvGraphicFramePr>
        <p:xfrm>
          <a:off x="251520" y="1403568"/>
          <a:ext cx="8640961" cy="4588526"/>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t>補助対象費用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dirty="0">
              <a:solidFill>
                <a:prstClr val="black">
                  <a:tint val="75000"/>
                </a:prstClr>
              </a:solidFill>
            </a:endParaRPr>
          </a:p>
        </p:txBody>
      </p:sp>
      <p:sp>
        <p:nvSpPr>
          <p:cNvPr id="8" name="正方形/長方形 7"/>
          <p:cNvSpPr/>
          <p:nvPr/>
        </p:nvSpPr>
        <p:spPr>
          <a:xfrm>
            <a:off x="251524" y="6017256"/>
            <a:ext cx="6963766"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学術機関等に対する共同研究は、補助率によらず、定額補助とすることが可能です。</a:t>
            </a: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6156176" y="692696"/>
            <a:ext cx="2808312"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（委託先・共同研究先がある場合はカッコ書きで記載ください）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253635"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先端半導体製造技術の開発（補助）</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a:p>
            <a:pPr>
              <a:tabLst>
                <a:tab pos="2600325" algn="l"/>
              </a:tabLst>
            </a:pPr>
            <a:r>
              <a:rPr lang="ja-JP" altLang="en-US" sz="1200" i="1" dirty="0">
                <a:solidFill>
                  <a:schemeClr val="bg1"/>
                </a:solidFill>
                <a:latin typeface="+mn-ea"/>
              </a:rPr>
              <a:t>・学術機関等との共同研究のうち公共性・公益性があると考える研究開発については、事業項目内にその旨と理由を記載ください。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補助先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a:p>
            <a:r>
              <a:rPr lang="ja-JP" altLang="en-US" sz="1200" i="1" dirty="0">
                <a:solidFill>
                  <a:schemeClr val="bg1"/>
                </a:solidFill>
                <a:latin typeface="+mn-ea"/>
              </a:rPr>
              <a:t>・年度は</a:t>
            </a:r>
            <a:r>
              <a:rPr lang="en-US" altLang="ja-JP" sz="1200" i="1" dirty="0">
                <a:solidFill>
                  <a:schemeClr val="bg1"/>
                </a:solidFill>
                <a:latin typeface="+mn-ea"/>
              </a:rPr>
              <a:t>4</a:t>
            </a:r>
            <a:r>
              <a:rPr lang="ja-JP" altLang="en-US" sz="1200" i="1" dirty="0">
                <a:solidFill>
                  <a:schemeClr val="bg1"/>
                </a:solidFill>
                <a:latin typeface="+mn-ea"/>
              </a:rPr>
              <a:t>月１日開始としてください。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7D053ED7-F739-CEC8-58F6-29D3A4127698}"/>
              </a:ext>
            </a:extLst>
          </p:cNvPr>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17" name="テキスト ボックス 16">
            <a:extLst>
              <a:ext uri="{FF2B5EF4-FFF2-40B4-BE49-F238E27FC236}">
                <a16:creationId xmlns:a16="http://schemas.microsoft.com/office/drawing/2014/main" id="{00159962-70BB-D09C-25E6-E913A06AC2B9}"/>
              </a:ext>
            </a:extLst>
          </p:cNvPr>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18" name="テキスト ボックス 17">
            <a:extLst>
              <a:ext uri="{FF2B5EF4-FFF2-40B4-BE49-F238E27FC236}">
                <a16:creationId xmlns:a16="http://schemas.microsoft.com/office/drawing/2014/main" id="{29FD7555-DFEA-ACF4-F432-EE2C588FC56B}"/>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920819379"/>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altLang="en-US" sz="1200" kern="100" spc="60" dirty="0">
                          <a:effectLst/>
                        </a:rPr>
                        <a:t>技術保有者</a:t>
                      </a:r>
                      <a:endParaRPr lang="en-US" altLang="ja-JP" sz="1200" kern="100" spc="60" dirty="0">
                        <a:effectLst/>
                      </a:endParaRPr>
                    </a:p>
                    <a:p>
                      <a:pPr algn="ctr">
                        <a:lnSpc>
                          <a:spcPct val="100000"/>
                        </a:lnSpc>
                        <a:spcAft>
                          <a:spcPts val="0"/>
                        </a:spcAft>
                      </a:pPr>
                      <a:r>
                        <a:rPr lang="en-US" altLang="ja-JP" sz="1200" kern="100" spc="60" dirty="0">
                          <a:effectLst/>
                        </a:rPr>
                        <a:t>(</a:t>
                      </a:r>
                      <a:r>
                        <a:rPr lang="ja-JP" sz="1200" kern="100" spc="60" dirty="0">
                          <a:effectLst/>
                        </a:rPr>
                        <a:t>技術名称</a:t>
                      </a:r>
                      <a:r>
                        <a:rPr lang="en-US" altLang="ja-JP" sz="1200" kern="100" spc="6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ベンチマーク時期</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（競合技術の</a:t>
                      </a:r>
                      <a:endParaRPr lang="en-US" altLang="ja-JP" sz="1200" kern="100" spc="6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・別添１：提案書＞（別紙）事業化計画書のうち、１．項について要約して簡潔に記載ください。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2" name="タイトル 1">
            <a:extLst>
              <a:ext uri="{FF2B5EF4-FFF2-40B4-BE49-F238E27FC236}">
                <a16:creationId xmlns:a16="http://schemas.microsoft.com/office/drawing/2014/main" id="{5C5F080C-660A-FB77-7D1F-01E2DC26FF11}"/>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
        <p:nvSpPr>
          <p:cNvPr id="4" name="正方形/長方形 252">
            <a:extLst>
              <a:ext uri="{FF2B5EF4-FFF2-40B4-BE49-F238E27FC236}">
                <a16:creationId xmlns:a16="http://schemas.microsoft.com/office/drawing/2014/main" id="{D6285D6B-54A9-C524-A62C-B9390227A9B3}"/>
              </a:ext>
            </a:extLst>
          </p:cNvPr>
          <p:cNvSpPr>
            <a:spLocks noChangeArrowheads="1"/>
          </p:cNvSpPr>
          <p:nvPr/>
        </p:nvSpPr>
        <p:spPr bwMode="auto">
          <a:xfrm>
            <a:off x="218963" y="3933056"/>
            <a:ext cx="8318318" cy="132343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事業として成功すると考えた理由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1E28CB90-3234-F904-78D4-84FB8F885A1F}"/>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・別添１：提案書＞（別紙）事業化計画書のうち、２．項、３．項について要約して簡潔に記載ください。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2962</Words>
  <PresentationFormat>画面に合わせる (4:3)</PresentationFormat>
  <Paragraphs>358</Paragraphs>
  <Slides>14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