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1" r:id="rId1"/>
  </p:sldMasterIdLst>
  <p:notesMasterIdLst>
    <p:notesMasterId r:id="rId4"/>
  </p:notesMasterIdLst>
  <p:handoutMasterIdLst>
    <p:handoutMasterId r:id="rId5"/>
  </p:handoutMasterIdLst>
  <p:sldIdLst>
    <p:sldId id="292" r:id="rId2"/>
    <p:sldId id="293" r:id="rId3"/>
  </p:sldIdLst>
  <p:sldSz cx="9144000" cy="6858000" type="screen4x3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34" autoAdjust="0"/>
    <p:restoredTop sz="94568" autoAdjust="0"/>
  </p:normalViewPr>
  <p:slideViewPr>
    <p:cSldViewPr>
      <p:cViewPr varScale="1">
        <p:scale>
          <a:sx n="116" d="100"/>
          <a:sy n="116" d="100"/>
        </p:scale>
        <p:origin x="159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notesMasters/notesMaster1.xml" Type="http://schemas.openxmlformats.org/officeDocument/2006/relationships/notesMaster"/><Relationship Id="rId5" Target="handoutMasters/handoutMaster1.xml" Type="http://schemas.openxmlformats.org/officeDocument/2006/relationships/handoutMaster"/><Relationship Id="rId6" Target="presProps.xml" Type="http://schemas.openxmlformats.org/officeDocument/2006/relationships/presProps"/><Relationship Id="rId7" Target="viewProps.xml" Type="http://schemas.openxmlformats.org/officeDocument/2006/relationships/viewProps"/><Relationship Id="rId8" Target="theme/theme1.xml" Type="http://schemas.openxmlformats.org/officeDocument/2006/relationships/theme"/><Relationship Id="rId9" Target="tableStyles.xml" Type="http://schemas.openxmlformats.org/officeDocument/2006/relationships/tableStyles"/></Relationships>
</file>

<file path=ppt/handoutMasters/_rels/handout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68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6039" y="0"/>
            <a:ext cx="2949575" cy="4968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877D390-7907-4E96-A907-147BD5F11636}" type="datetimeFigureOut">
              <a:rPr lang="ja-JP" altLang="en-US"/>
              <a:pPr>
                <a:defRPr/>
              </a:pPr>
              <a:t>2026/3/11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1" y="9440863"/>
            <a:ext cx="2949575" cy="4968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6039" y="9440863"/>
            <a:ext cx="2949575" cy="4968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B201BFB9-AF93-4DC4-8717-C38F49866BF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267433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68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6039" y="0"/>
            <a:ext cx="2949575" cy="4968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9D99F7B-B0C2-4693-944C-CFE627987A8F}" type="datetimeFigureOut">
              <a:rPr lang="ja-JP" altLang="en-US"/>
              <a:pPr>
                <a:defRPr/>
              </a:pPr>
              <a:t>2026/3/11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1038" y="4721226"/>
            <a:ext cx="5445125" cy="4471988"/>
          </a:xfrm>
          <a:prstGeom prst="rect">
            <a:avLst/>
          </a:prstGeom>
        </p:spPr>
        <p:txBody>
          <a:bodyPr vert="horz" lIns="91432" tIns="45716" rIns="91432" bIns="45716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" y="9440863"/>
            <a:ext cx="2949575" cy="4968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6039" y="9440863"/>
            <a:ext cx="2949575" cy="4968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A25FA81-169B-4C81-A47C-3B6AA3DAE31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773438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0750" y="747713"/>
            <a:ext cx="4965700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413116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0750" y="747713"/>
            <a:ext cx="4965700" cy="37242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27817831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39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E1B6B-1BBA-4EFE-B373-2CA1AEE82362}" type="datetimeFigureOut">
              <a:rPr lang="ja-JP" altLang="en-US"/>
              <a:pPr>
                <a:defRPr/>
              </a:pPr>
              <a:t>2026/3/11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5DCB0-F371-479F-8C7B-8F9F0D332BA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CB4EA-109E-40DF-A35B-24D0502ADF05}" type="datetimeFigureOut">
              <a:rPr lang="ja-JP" altLang="en-US"/>
              <a:pPr>
                <a:defRPr/>
              </a:pPr>
              <a:t>2026/3/11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C655D8-A305-4BC9-9C0C-C2304BA225B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52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52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B1304C-999F-48B1-9D2E-21F3E37F1F54}" type="datetimeFigureOut">
              <a:rPr lang="ja-JP" altLang="en-US"/>
              <a:pPr>
                <a:defRPr/>
              </a:pPr>
              <a:t>2026/3/11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344E6-C23F-4771-B68E-4465F2E54F9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5D497-6E6D-4927-BE12-14F3621E4B83}" type="datetimeFigureOut">
              <a:rPr lang="ja-JP" altLang="en-US"/>
              <a:pPr>
                <a:defRPr/>
              </a:pPr>
              <a:t>2026/3/11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E2E6F0-DEA9-40A5-98A6-05616A49072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1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7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C5B51-AB73-44E1-B519-172309B5A7A8}" type="datetimeFigureOut">
              <a:rPr lang="ja-JP" altLang="en-US"/>
              <a:pPr>
                <a:defRPr/>
              </a:pPr>
              <a:t>2026/3/11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8A1EC-16BB-418A-9739-2B6E9BAA8B8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D4133B-7D63-48D1-8558-0F996DFF5BA5}" type="datetimeFigureOut">
              <a:rPr lang="ja-JP" altLang="en-US"/>
              <a:pPr>
                <a:defRPr/>
              </a:pPr>
              <a:t>2026/3/11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960F8-0E9D-40AD-B469-C39DDCCC520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8" indent="0">
              <a:buNone/>
              <a:defRPr sz="2000" b="1"/>
            </a:lvl2pPr>
            <a:lvl3pPr marL="914395" indent="0">
              <a:buNone/>
              <a:defRPr sz="1800" b="1"/>
            </a:lvl3pPr>
            <a:lvl4pPr marL="1371592" indent="0">
              <a:buNone/>
              <a:defRPr sz="1600" b="1"/>
            </a:lvl4pPr>
            <a:lvl5pPr marL="1828789" indent="0">
              <a:buNone/>
              <a:defRPr sz="1600" b="1"/>
            </a:lvl5pPr>
            <a:lvl6pPr marL="2285987" indent="0">
              <a:buNone/>
              <a:defRPr sz="1600" b="1"/>
            </a:lvl6pPr>
            <a:lvl7pPr marL="2743185" indent="0">
              <a:buNone/>
              <a:defRPr sz="1600" b="1"/>
            </a:lvl7pPr>
            <a:lvl8pPr marL="3200381" indent="0">
              <a:buNone/>
              <a:defRPr sz="1600" b="1"/>
            </a:lvl8pPr>
            <a:lvl9pPr marL="3657579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8" indent="0">
              <a:buNone/>
              <a:defRPr sz="2000" b="1"/>
            </a:lvl2pPr>
            <a:lvl3pPr marL="914395" indent="0">
              <a:buNone/>
              <a:defRPr sz="1800" b="1"/>
            </a:lvl3pPr>
            <a:lvl4pPr marL="1371592" indent="0">
              <a:buNone/>
              <a:defRPr sz="1600" b="1"/>
            </a:lvl4pPr>
            <a:lvl5pPr marL="1828789" indent="0">
              <a:buNone/>
              <a:defRPr sz="1600" b="1"/>
            </a:lvl5pPr>
            <a:lvl6pPr marL="2285987" indent="0">
              <a:buNone/>
              <a:defRPr sz="1600" b="1"/>
            </a:lvl6pPr>
            <a:lvl7pPr marL="2743185" indent="0">
              <a:buNone/>
              <a:defRPr sz="1600" b="1"/>
            </a:lvl7pPr>
            <a:lvl8pPr marL="3200381" indent="0">
              <a:buNone/>
              <a:defRPr sz="1600" b="1"/>
            </a:lvl8pPr>
            <a:lvl9pPr marL="3657579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562A0B-D962-4362-A225-974D4E863962}" type="datetimeFigureOut">
              <a:rPr lang="ja-JP" altLang="en-US"/>
              <a:pPr>
                <a:defRPr/>
              </a:pPr>
              <a:t>2026/3/11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A8439C-4B1C-4598-B3F1-FD267E3B0E5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763E7E-28B5-45A2-BE8E-422FFF7C0D58}" type="datetimeFigureOut">
              <a:rPr lang="ja-JP" altLang="en-US"/>
              <a:pPr>
                <a:defRPr/>
              </a:pPr>
              <a:t>2026/3/11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8662D1-CA3C-4D21-917C-ABBDA83B607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597405-9001-4E77-B23A-55656C785A48}" type="datetimeFigureOut">
              <a:rPr lang="ja-JP" altLang="en-US"/>
              <a:pPr>
                <a:defRPr/>
              </a:pPr>
              <a:t>2026/3/11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38157-F2D0-4B66-B8FB-7A835EFBBBA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6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98" indent="0">
              <a:buNone/>
              <a:defRPr sz="1200"/>
            </a:lvl2pPr>
            <a:lvl3pPr marL="914395" indent="0">
              <a:buNone/>
              <a:defRPr sz="1000"/>
            </a:lvl3pPr>
            <a:lvl4pPr marL="1371592" indent="0">
              <a:buNone/>
              <a:defRPr sz="900"/>
            </a:lvl4pPr>
            <a:lvl5pPr marL="1828789" indent="0">
              <a:buNone/>
              <a:defRPr sz="900"/>
            </a:lvl5pPr>
            <a:lvl6pPr marL="2285987" indent="0">
              <a:buNone/>
              <a:defRPr sz="900"/>
            </a:lvl6pPr>
            <a:lvl7pPr marL="2743185" indent="0">
              <a:buNone/>
              <a:defRPr sz="900"/>
            </a:lvl7pPr>
            <a:lvl8pPr marL="3200381" indent="0">
              <a:buNone/>
              <a:defRPr sz="900"/>
            </a:lvl8pPr>
            <a:lvl9pPr marL="3657579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68E29-CBCF-4A8E-B28E-9DC0A730847D}" type="datetimeFigureOut">
              <a:rPr lang="ja-JP" altLang="en-US"/>
              <a:pPr>
                <a:defRPr/>
              </a:pPr>
              <a:t>2026/3/11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DE9A6E-BD2E-4A37-A1F3-E9252F3A919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98" indent="0">
              <a:buNone/>
              <a:defRPr sz="2800"/>
            </a:lvl2pPr>
            <a:lvl3pPr marL="914395" indent="0">
              <a:buNone/>
              <a:defRPr sz="2400"/>
            </a:lvl3pPr>
            <a:lvl4pPr marL="1371592" indent="0">
              <a:buNone/>
              <a:defRPr sz="2000"/>
            </a:lvl4pPr>
            <a:lvl5pPr marL="1828789" indent="0">
              <a:buNone/>
              <a:defRPr sz="2000"/>
            </a:lvl5pPr>
            <a:lvl6pPr marL="2285987" indent="0">
              <a:buNone/>
              <a:defRPr sz="2000"/>
            </a:lvl6pPr>
            <a:lvl7pPr marL="2743185" indent="0">
              <a:buNone/>
              <a:defRPr sz="2000"/>
            </a:lvl7pPr>
            <a:lvl8pPr marL="3200381" indent="0">
              <a:buNone/>
              <a:defRPr sz="2000"/>
            </a:lvl8pPr>
            <a:lvl9pPr marL="3657579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98" indent="0">
              <a:buNone/>
              <a:defRPr sz="1200"/>
            </a:lvl2pPr>
            <a:lvl3pPr marL="914395" indent="0">
              <a:buNone/>
              <a:defRPr sz="1000"/>
            </a:lvl3pPr>
            <a:lvl4pPr marL="1371592" indent="0">
              <a:buNone/>
              <a:defRPr sz="900"/>
            </a:lvl4pPr>
            <a:lvl5pPr marL="1828789" indent="0">
              <a:buNone/>
              <a:defRPr sz="900"/>
            </a:lvl5pPr>
            <a:lvl6pPr marL="2285987" indent="0">
              <a:buNone/>
              <a:defRPr sz="900"/>
            </a:lvl6pPr>
            <a:lvl7pPr marL="2743185" indent="0">
              <a:buNone/>
              <a:defRPr sz="900"/>
            </a:lvl7pPr>
            <a:lvl8pPr marL="3200381" indent="0">
              <a:buNone/>
              <a:defRPr sz="900"/>
            </a:lvl8pPr>
            <a:lvl9pPr marL="3657579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276835-6882-45ED-A527-688A52BE9910}" type="datetimeFigureOut">
              <a:rPr lang="ja-JP" altLang="en-US"/>
              <a:pPr>
                <a:defRPr/>
              </a:pPr>
              <a:t>2026/3/11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69792-F02F-45CF-B9A6-03EB8BB1C6F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2F088F9-0A24-446E-91FD-1C057200A300}" type="datetimeFigureOut">
              <a:rPr lang="ja-JP" altLang="en-US"/>
              <a:pPr>
                <a:defRPr/>
              </a:pPr>
              <a:t>2026/3/11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78A8F16-0878-412C-BB79-7A048EEF977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198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395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592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789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898" indent="-34289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46" indent="-28574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3" indent="-22859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91" indent="-22859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8" indent="-22859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5" indent="-228598" algn="l" defTabSz="91439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3" indent="-228598" algn="l" defTabSz="91439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80" indent="-228598" algn="l" defTabSz="91439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7" indent="-228598" algn="l" defTabSz="914395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5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2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9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7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5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81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9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2.xml" Type="http://schemas.openxmlformats.org/officeDocument/2006/relationships/notesSlid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4" name="テキスト ボックス 282"/>
          <p:cNvSpPr txBox="1">
            <a:spLocks noChangeArrowheads="1"/>
          </p:cNvSpPr>
          <p:nvPr/>
        </p:nvSpPr>
        <p:spPr bwMode="auto">
          <a:xfrm>
            <a:off x="4643441" y="3627437"/>
            <a:ext cx="4414837" cy="3211516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ja-JP" sz="1200">
              <a:solidFill>
                <a:srgbClr val="000000"/>
              </a:solidFill>
              <a:latin typeface="Calibri" pitchFamily="34" charset="0"/>
            </a:endParaRPr>
          </a:p>
          <a:p>
            <a:endParaRPr lang="en-US" altLang="ja-JP" sz="1200">
              <a:solidFill>
                <a:srgbClr val="000000"/>
              </a:solidFill>
              <a:latin typeface="Calibri" pitchFamily="34" charset="0"/>
            </a:endParaRPr>
          </a:p>
          <a:p>
            <a:endParaRPr lang="en-US" altLang="ja-JP" sz="1200">
              <a:solidFill>
                <a:srgbClr val="000000"/>
              </a:solidFill>
              <a:latin typeface="Calibri" pitchFamily="34" charset="0"/>
            </a:endParaRPr>
          </a:p>
          <a:p>
            <a:endParaRPr lang="en-US" altLang="ja-JP" sz="1200">
              <a:solidFill>
                <a:srgbClr val="000000"/>
              </a:solidFill>
              <a:latin typeface="Calibri" pitchFamily="34" charset="0"/>
            </a:endParaRPr>
          </a:p>
          <a:p>
            <a:endParaRPr lang="en-US" altLang="ja-JP" sz="1200">
              <a:solidFill>
                <a:srgbClr val="000000"/>
              </a:solidFill>
              <a:latin typeface="Calibri" pitchFamily="34" charset="0"/>
            </a:endParaRPr>
          </a:p>
          <a:p>
            <a:endParaRPr lang="en-US" altLang="ja-JP" sz="1200">
              <a:solidFill>
                <a:srgbClr val="000000"/>
              </a:solidFill>
              <a:latin typeface="Calibri" pitchFamily="34" charset="0"/>
            </a:endParaRPr>
          </a:p>
          <a:p>
            <a:endParaRPr lang="en-US" altLang="ja-JP" sz="1200">
              <a:solidFill>
                <a:srgbClr val="000000"/>
              </a:solidFill>
              <a:latin typeface="Calibri" pitchFamily="34" charset="0"/>
            </a:endParaRPr>
          </a:p>
          <a:p>
            <a:endParaRPr lang="en-US" altLang="ja-JP" sz="1200">
              <a:solidFill>
                <a:srgbClr val="000000"/>
              </a:solidFill>
              <a:latin typeface="Calibri" pitchFamily="34" charset="0"/>
            </a:endParaRPr>
          </a:p>
          <a:p>
            <a:endParaRPr lang="en-US" altLang="ja-JP" sz="1200">
              <a:solidFill>
                <a:srgbClr val="000000"/>
              </a:solidFill>
              <a:latin typeface="Calibri" pitchFamily="34" charset="0"/>
            </a:endParaRPr>
          </a:p>
          <a:p>
            <a:endParaRPr lang="en-US" altLang="ja-JP" sz="1200">
              <a:solidFill>
                <a:srgbClr val="000000"/>
              </a:solidFill>
              <a:latin typeface="Calibri" pitchFamily="34" charset="0"/>
            </a:endParaRPr>
          </a:p>
          <a:p>
            <a:endParaRPr lang="en-US" altLang="ja-JP" sz="1200">
              <a:solidFill>
                <a:srgbClr val="000000"/>
              </a:solidFill>
              <a:latin typeface="Calibri" pitchFamily="34" charset="0"/>
            </a:endParaRPr>
          </a:p>
          <a:p>
            <a:endParaRPr lang="en-US" altLang="ja-JP" sz="1200">
              <a:solidFill>
                <a:srgbClr val="000000"/>
              </a:solidFill>
              <a:latin typeface="Calibri" pitchFamily="34" charset="0"/>
            </a:endParaRPr>
          </a:p>
          <a:p>
            <a:endParaRPr lang="en-US" altLang="ja-JP" sz="1200">
              <a:solidFill>
                <a:srgbClr val="000000"/>
              </a:solidFill>
              <a:latin typeface="Calibri" pitchFamily="34" charset="0"/>
            </a:endParaRPr>
          </a:p>
          <a:p>
            <a:endParaRPr lang="en-US" altLang="ja-JP" sz="1200">
              <a:solidFill>
                <a:srgbClr val="000000"/>
              </a:solidFill>
              <a:latin typeface="Calibri" pitchFamily="34" charset="0"/>
            </a:endParaRPr>
          </a:p>
          <a:p>
            <a:endParaRPr lang="en-US" altLang="ja-JP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21" name="テキスト ボックス 282"/>
          <p:cNvSpPr txBox="1">
            <a:spLocks noChangeArrowheads="1"/>
          </p:cNvSpPr>
          <p:nvPr/>
        </p:nvSpPr>
        <p:spPr bwMode="auto">
          <a:xfrm>
            <a:off x="76200" y="3432870"/>
            <a:ext cx="4514850" cy="340608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228598" indent="-228598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u"/>
              <a:defRPr/>
            </a:pPr>
            <a:r>
              <a:rPr lang="ja-JP" altLang="en-US" sz="12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******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u"/>
              <a:defRPr/>
            </a:pPr>
            <a:endParaRPr lang="en-US" altLang="ja-JP" sz="1200" dirty="0">
              <a:solidFill>
                <a:prstClr val="black"/>
              </a:solidFill>
              <a:latin typeface="Calibri"/>
              <a:ea typeface="ＭＳ Ｐゴシック"/>
            </a:endParaRPr>
          </a:p>
        </p:txBody>
      </p:sp>
      <p:sp>
        <p:nvSpPr>
          <p:cNvPr id="2051" name="Text Box 6"/>
          <p:cNvSpPr txBox="1">
            <a:spLocks noChangeArrowheads="1"/>
          </p:cNvSpPr>
          <p:nvPr/>
        </p:nvSpPr>
        <p:spPr bwMode="auto">
          <a:xfrm>
            <a:off x="4643438" y="765178"/>
            <a:ext cx="4392612" cy="2367106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indent="-179387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u"/>
              <a:defRPr/>
            </a:pPr>
            <a:r>
              <a:rPr lang="ja-JP" altLang="en-US" sz="1200" dirty="0">
                <a:solidFill>
                  <a:prstClr val="black">
                    <a:lumMod val="95000"/>
                    <a:lumOff val="5000"/>
                  </a:prstClr>
                </a:solidFill>
                <a:latin typeface="ＭＳ Ｐゴシック"/>
                <a:ea typeface="ＭＳ Ｐゴシック"/>
              </a:rPr>
              <a:t>　　</a:t>
            </a:r>
            <a:endParaRPr lang="en-US" altLang="ja-JP" sz="1200" dirty="0">
              <a:solidFill>
                <a:prstClr val="black">
                  <a:lumMod val="95000"/>
                  <a:lumOff val="5000"/>
                </a:prstClr>
              </a:solidFill>
              <a:latin typeface="ＭＳ Ｐゴシック"/>
              <a:ea typeface="ＭＳ Ｐゴシック"/>
            </a:endParaRPr>
          </a:p>
          <a:p>
            <a:pPr marL="49211" indent="-228598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u"/>
              <a:defRPr/>
            </a:pPr>
            <a:r>
              <a:rPr lang="ja-JP" altLang="en-US" sz="1200" dirty="0">
                <a:latin typeface="ＭＳ Ｐゴシック"/>
                <a:ea typeface="ＭＳ Ｐゴシック"/>
              </a:rPr>
              <a:t>事業期間</a:t>
            </a:r>
            <a:endParaRPr lang="en-US" altLang="ja-JP" sz="1200" dirty="0">
              <a:latin typeface="ＭＳ Ｐゴシック"/>
              <a:ea typeface="ＭＳ Ｐゴシック"/>
            </a:endParaRP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1200" dirty="0">
                <a:solidFill>
                  <a:srgbClr val="0070C0"/>
                </a:solidFill>
                <a:latin typeface="ＭＳ Ｐゴシック"/>
                <a:ea typeface="ＭＳ Ｐゴシック"/>
              </a:rPr>
              <a:t>（</a:t>
            </a:r>
            <a:r>
              <a:rPr lang="ja-JP" altLang="en-US" sz="1200" dirty="0">
                <a:solidFill>
                  <a:srgbClr val="0070C0"/>
                </a:solidFill>
                <a:latin typeface="ＭＳ Ｐゴシック"/>
                <a:ea typeface="ＭＳ Ｐゴシック"/>
              </a:rPr>
              <a:t>ＮＥＤＯ事業期間</a:t>
            </a:r>
            <a:r>
              <a:rPr lang="zh-TW" altLang="en-US" sz="1200" dirty="0">
                <a:solidFill>
                  <a:srgbClr val="0070C0"/>
                </a:solidFill>
                <a:latin typeface="ＭＳ Ｐゴシック"/>
                <a:ea typeface="ＭＳ Ｐゴシック"/>
              </a:rPr>
              <a:t>）○○○○年○月～○○○○年○月</a:t>
            </a:r>
            <a:endParaRPr lang="en-US" altLang="zh-TW" sz="1200" dirty="0">
              <a:solidFill>
                <a:srgbClr val="0070C0"/>
              </a:solidFill>
              <a:latin typeface="ＭＳ Ｐゴシック"/>
              <a:ea typeface="ＭＳ Ｐゴシック"/>
            </a:endParaRP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>
                <a:solidFill>
                  <a:srgbClr val="0070C0"/>
                </a:solidFill>
                <a:latin typeface="ＭＳ Ｐゴシック"/>
                <a:ea typeface="ＭＳ Ｐゴシック"/>
              </a:rPr>
              <a:t>（新エネの場合、フェーズごとの期間も記載すること）</a:t>
            </a:r>
            <a:endParaRPr lang="en-US" altLang="zh-TW" sz="1200" dirty="0">
              <a:solidFill>
                <a:srgbClr val="0070C0"/>
              </a:solidFill>
              <a:latin typeface="ＭＳ Ｐゴシック"/>
              <a:ea typeface="ＭＳ Ｐゴシック"/>
            </a:endParaRP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zh-TW" altLang="en-US" sz="1200" dirty="0">
              <a:solidFill>
                <a:srgbClr val="0070C0"/>
              </a:solidFill>
              <a:latin typeface="ＭＳ Ｐゴシック"/>
              <a:ea typeface="ＭＳ Ｐゴシック"/>
            </a:endParaRPr>
          </a:p>
          <a:p>
            <a:pPr marL="49211" indent="-228598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u"/>
              <a:defRPr/>
            </a:pPr>
            <a:r>
              <a:rPr lang="ja-JP" altLang="en-US" sz="1200" dirty="0">
                <a:latin typeface="ＭＳ Ｐゴシック"/>
                <a:ea typeface="ＭＳ Ｐゴシック"/>
              </a:rPr>
              <a:t>事業費</a:t>
            </a:r>
            <a:endParaRPr lang="en-US" altLang="ja-JP" sz="1200" dirty="0">
              <a:latin typeface="ＭＳ Ｐゴシック"/>
              <a:ea typeface="ＭＳ Ｐゴシック"/>
            </a:endParaRP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>
                <a:solidFill>
                  <a:srgbClr val="0070C0"/>
                </a:solidFill>
                <a:latin typeface="ＭＳ Ｐゴシック"/>
                <a:ea typeface="ＭＳ Ｐゴシック"/>
              </a:rPr>
              <a:t>約○○円（内</a:t>
            </a:r>
            <a:r>
              <a:rPr lang="en-US" altLang="ja-JP" sz="1200" dirty="0">
                <a:solidFill>
                  <a:srgbClr val="0070C0"/>
                </a:solidFill>
                <a:latin typeface="ＭＳ Ｐゴシック"/>
                <a:ea typeface="ＭＳ Ｐゴシック"/>
              </a:rPr>
              <a:t>NEDO</a:t>
            </a:r>
            <a:r>
              <a:rPr lang="ja-JP" altLang="en-US" sz="1200" dirty="0">
                <a:solidFill>
                  <a:srgbClr val="0070C0"/>
                </a:solidFill>
                <a:latin typeface="ＭＳ Ｐゴシック"/>
                <a:ea typeface="ＭＳ Ｐゴシック"/>
              </a:rPr>
              <a:t>負担○○円）　</a:t>
            </a:r>
          </a:p>
        </p:txBody>
      </p:sp>
      <p:sp>
        <p:nvSpPr>
          <p:cNvPr id="73" name="Rectangle 7"/>
          <p:cNvSpPr>
            <a:spLocks noChangeArrowheads="1"/>
          </p:cNvSpPr>
          <p:nvPr/>
        </p:nvSpPr>
        <p:spPr bwMode="auto">
          <a:xfrm>
            <a:off x="4600578" y="692153"/>
            <a:ext cx="1895475" cy="263525"/>
          </a:xfrm>
          <a:prstGeom prst="rect">
            <a:avLst/>
          </a:prstGeom>
          <a:solidFill>
            <a:schemeClr val="bg1"/>
          </a:solidFill>
          <a:ln w="28575">
            <a:solidFill>
              <a:srgbClr val="92D050"/>
            </a:solidFill>
            <a:miter lim="800000"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lIns="60933" tIns="30468" rIns="60933" bIns="30468" anchor="ctr"/>
          <a:lstStyle/>
          <a:p>
            <a:pPr defTabSz="60959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 </a:t>
            </a:r>
            <a:r>
              <a:rPr lang="en-US" altLang="ja-JP" sz="14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3</a:t>
            </a:r>
            <a:r>
              <a:rPr lang="ja-JP" altLang="en-US" sz="1400" dirty="0" err="1">
                <a:solidFill>
                  <a:prstClr val="black"/>
                </a:solidFill>
                <a:latin typeface="ＭＳ Ｐゴシック"/>
                <a:ea typeface="ＭＳ Ｐゴシック"/>
              </a:rPr>
              <a:t>．</a:t>
            </a:r>
            <a:r>
              <a:rPr lang="ja-JP" altLang="en-US" sz="14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事業期間・事業費</a:t>
            </a:r>
          </a:p>
        </p:txBody>
      </p:sp>
      <p:sp>
        <p:nvSpPr>
          <p:cNvPr id="30" name="角丸四角形 29"/>
          <p:cNvSpPr/>
          <p:nvPr/>
        </p:nvSpPr>
        <p:spPr>
          <a:xfrm>
            <a:off x="-6394" y="148331"/>
            <a:ext cx="9144000" cy="506761"/>
          </a:xfrm>
          <a:prstGeom prst="roundRect">
            <a:avLst>
              <a:gd name="adj" fmla="val 0"/>
            </a:avLst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defTabSz="91280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000" dirty="0">
                <a:solidFill>
                  <a:prstClr val="white"/>
                </a:solidFill>
                <a:latin typeface="ＭＳ Ｐゴシック" pitchFamily="50" charset="-128"/>
              </a:rPr>
              <a:t>　</a:t>
            </a:r>
            <a:r>
              <a:rPr lang="en-US" altLang="ja-JP" sz="2000" dirty="0">
                <a:solidFill>
                  <a:prstClr val="white">
                    <a:lumMod val="95000"/>
                  </a:prstClr>
                </a:solidFill>
                <a:latin typeface="ＭＳ Ｐゴシック" pitchFamily="50" charset="-128"/>
              </a:rPr>
              <a:t>**************</a:t>
            </a:r>
            <a:r>
              <a:rPr lang="ja-JP" altLang="en-US" sz="2000" dirty="0">
                <a:solidFill>
                  <a:prstClr val="white">
                    <a:lumMod val="95000"/>
                  </a:prstClr>
                </a:solidFill>
                <a:latin typeface="ＭＳ Ｐゴシック" pitchFamily="50" charset="-128"/>
              </a:rPr>
              <a:t>のための</a:t>
            </a:r>
            <a:r>
              <a:rPr lang="en-US" altLang="ja-JP" sz="2000" dirty="0">
                <a:solidFill>
                  <a:prstClr val="white">
                    <a:lumMod val="95000"/>
                  </a:prstClr>
                </a:solidFill>
                <a:latin typeface="ＭＳ Ｐゴシック" pitchFamily="50" charset="-128"/>
              </a:rPr>
              <a:t>****</a:t>
            </a:r>
            <a:r>
              <a:rPr lang="ja-JP" altLang="en-US" sz="2000" dirty="0">
                <a:solidFill>
                  <a:prstClr val="white">
                    <a:lumMod val="95000"/>
                  </a:prstClr>
                </a:solidFill>
                <a:latin typeface="ＭＳ Ｐゴシック" pitchFamily="50" charset="-128"/>
              </a:rPr>
              <a:t>技術開発</a:t>
            </a:r>
            <a:endParaRPr lang="en-US" altLang="ja-JP" sz="2000" dirty="0">
              <a:solidFill>
                <a:prstClr val="white"/>
              </a:solidFill>
              <a:latin typeface="ＭＳ Ｐゴシック" pitchFamily="50" charset="-128"/>
            </a:endParaRPr>
          </a:p>
        </p:txBody>
      </p:sp>
      <p:sp>
        <p:nvSpPr>
          <p:cNvPr id="2055" name="テキスト ボックス 258"/>
          <p:cNvSpPr txBox="1">
            <a:spLocks noChangeArrowheads="1"/>
          </p:cNvSpPr>
          <p:nvPr/>
        </p:nvSpPr>
        <p:spPr bwMode="auto">
          <a:xfrm>
            <a:off x="76200" y="768350"/>
            <a:ext cx="4495800" cy="236393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228598" indent="-228598">
              <a:lnSpc>
                <a:spcPct val="120000"/>
              </a:lnSpc>
              <a:buFont typeface="Wingdings" pitchFamily="2" charset="2"/>
              <a:buChar char="u"/>
            </a:pPr>
            <a:endParaRPr lang="en-US" altLang="ja-JP" sz="1200" dirty="0">
              <a:solidFill>
                <a:srgbClr val="000000"/>
              </a:solidFill>
              <a:latin typeface="Calibri" pitchFamily="34" charset="0"/>
            </a:endParaRPr>
          </a:p>
          <a:p>
            <a:pPr marL="228598" indent="-228598">
              <a:lnSpc>
                <a:spcPct val="120000"/>
              </a:lnSpc>
              <a:buFont typeface="Wingdings" pitchFamily="2" charset="2"/>
              <a:buChar char="u"/>
            </a:pPr>
            <a:r>
              <a:rPr lang="ja-JP" altLang="en-US" sz="1200" dirty="0">
                <a:solidFill>
                  <a:srgbClr val="000000"/>
                </a:solidFill>
                <a:latin typeface="Calibri" pitchFamily="34" charset="0"/>
              </a:rPr>
              <a:t>****</a:t>
            </a:r>
          </a:p>
        </p:txBody>
      </p:sp>
      <p:sp>
        <p:nvSpPr>
          <p:cNvPr id="261" name="Rectangle 7"/>
          <p:cNvSpPr>
            <a:spLocks noChangeArrowheads="1"/>
          </p:cNvSpPr>
          <p:nvPr/>
        </p:nvSpPr>
        <p:spPr bwMode="auto">
          <a:xfrm>
            <a:off x="96841" y="692153"/>
            <a:ext cx="1666875" cy="257175"/>
          </a:xfrm>
          <a:prstGeom prst="rect">
            <a:avLst/>
          </a:prstGeom>
          <a:solidFill>
            <a:schemeClr val="bg1"/>
          </a:solidFill>
          <a:ln w="28575">
            <a:solidFill>
              <a:srgbClr val="92D050"/>
            </a:solidFill>
            <a:miter lim="800000"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lIns="60933" tIns="30468" rIns="60933" bIns="30468" anchor="ctr"/>
          <a:lstStyle/>
          <a:p>
            <a:pPr defTabSz="60959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 １．事業の内容</a:t>
            </a:r>
          </a:p>
        </p:txBody>
      </p:sp>
      <p:sp>
        <p:nvSpPr>
          <p:cNvPr id="277" name="Rectangle 7"/>
          <p:cNvSpPr>
            <a:spLocks noChangeArrowheads="1"/>
          </p:cNvSpPr>
          <p:nvPr/>
        </p:nvSpPr>
        <p:spPr bwMode="auto">
          <a:xfrm>
            <a:off x="23809" y="3203772"/>
            <a:ext cx="1666875" cy="257175"/>
          </a:xfrm>
          <a:prstGeom prst="rect">
            <a:avLst/>
          </a:prstGeom>
          <a:solidFill>
            <a:schemeClr val="bg1"/>
          </a:solidFill>
          <a:ln w="28575">
            <a:solidFill>
              <a:srgbClr val="92D050"/>
            </a:solidFill>
            <a:miter lim="800000"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lIns="60933" tIns="30468" rIns="60933" bIns="30468" anchor="ctr"/>
          <a:lstStyle/>
          <a:p>
            <a:pPr defTabSz="60959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 </a:t>
            </a:r>
            <a:r>
              <a:rPr lang="en-US" altLang="ja-JP" sz="14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2</a:t>
            </a:r>
            <a:r>
              <a:rPr lang="ja-JP" altLang="en-US" sz="1400" dirty="0" err="1">
                <a:solidFill>
                  <a:prstClr val="black"/>
                </a:solidFill>
                <a:latin typeface="ＭＳ Ｐゴシック"/>
                <a:ea typeface="ＭＳ Ｐゴシック"/>
              </a:rPr>
              <a:t>．</a:t>
            </a:r>
            <a:r>
              <a:rPr lang="ja-JP" altLang="en-US" sz="14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技術の概要</a:t>
            </a:r>
          </a:p>
        </p:txBody>
      </p:sp>
      <p:sp>
        <p:nvSpPr>
          <p:cNvPr id="43" name="Rectangle 9"/>
          <p:cNvSpPr>
            <a:spLocks noChangeArrowheads="1"/>
          </p:cNvSpPr>
          <p:nvPr/>
        </p:nvSpPr>
        <p:spPr bwMode="auto">
          <a:xfrm>
            <a:off x="4643441" y="3432870"/>
            <a:ext cx="2022475" cy="284162"/>
          </a:xfrm>
          <a:prstGeom prst="rect">
            <a:avLst/>
          </a:prstGeom>
          <a:solidFill>
            <a:schemeClr val="bg1"/>
          </a:solidFill>
          <a:ln w="28575">
            <a:solidFill>
              <a:srgbClr val="92D050"/>
            </a:solidFill>
            <a:miter lim="800000"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lIns="60933" tIns="30468" rIns="60933" bIns="30468" anchor="ctr"/>
          <a:lstStyle/>
          <a:p>
            <a:pPr defTabSz="60959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4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4</a:t>
            </a:r>
            <a:r>
              <a:rPr lang="ja-JP" altLang="en-US" sz="1400" dirty="0" err="1">
                <a:solidFill>
                  <a:prstClr val="black"/>
                </a:solidFill>
                <a:latin typeface="ＭＳ Ｐゴシック"/>
                <a:ea typeface="ＭＳ Ｐゴシック"/>
              </a:rPr>
              <a:t>．</a:t>
            </a:r>
            <a:r>
              <a:rPr lang="ja-JP" altLang="en-US" sz="14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事業実施体制</a:t>
            </a:r>
          </a:p>
        </p:txBody>
      </p:sp>
      <p:sp>
        <p:nvSpPr>
          <p:cNvPr id="63" name="正方形/長方形 62"/>
          <p:cNvSpPr/>
          <p:nvPr/>
        </p:nvSpPr>
        <p:spPr>
          <a:xfrm>
            <a:off x="393937" y="1473691"/>
            <a:ext cx="3960812" cy="864468"/>
          </a:xfrm>
          <a:prstGeom prst="rect">
            <a:avLst/>
          </a:prstGeom>
          <a:solidFill>
            <a:schemeClr val="bg1"/>
          </a:solidFill>
          <a:ln w="2222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898" indent="-34289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ja-JP" altLang="en-US" sz="1200" dirty="0">
                <a:solidFill>
                  <a:srgbClr val="0070C0"/>
                </a:solidFill>
              </a:rPr>
              <a:t>対象分野の社会的な課題に対して、どのような技術・システム・ビジネスでどう解決するか、また、ＮＥＤＯ事業終了後、どの程度の普及が期待できる技術かという観点で簡潔に記載。</a:t>
            </a:r>
          </a:p>
        </p:txBody>
      </p:sp>
      <p:sp>
        <p:nvSpPr>
          <p:cNvPr id="65" name="正方形/長方形 64"/>
          <p:cNvSpPr/>
          <p:nvPr/>
        </p:nvSpPr>
        <p:spPr>
          <a:xfrm>
            <a:off x="343373" y="3838648"/>
            <a:ext cx="4061941" cy="1512888"/>
          </a:xfrm>
          <a:prstGeom prst="rect">
            <a:avLst/>
          </a:prstGeom>
          <a:solidFill>
            <a:schemeClr val="bg1"/>
          </a:solidFill>
          <a:ln w="2222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898" indent="-34289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ja-JP" altLang="en-US" sz="1400" dirty="0">
                <a:solidFill>
                  <a:srgbClr val="0070C0"/>
                </a:solidFill>
              </a:rPr>
              <a:t>事業で実施する技術の概要を記載。</a:t>
            </a:r>
            <a:endParaRPr lang="en-US" altLang="ja-JP" sz="1400" dirty="0">
              <a:solidFill>
                <a:srgbClr val="0070C0"/>
              </a:solidFill>
            </a:endParaRPr>
          </a:p>
          <a:p>
            <a:pPr marL="342898" indent="-34289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ja-JP" altLang="en-US" sz="1400" dirty="0">
                <a:solidFill>
                  <a:srgbClr val="0070C0"/>
                </a:solidFill>
              </a:rPr>
              <a:t>専門用語をなるべく使わず、平易な文章を心がける。</a:t>
            </a:r>
            <a:endParaRPr lang="en-US" altLang="ja-JP" sz="1400" dirty="0">
              <a:solidFill>
                <a:srgbClr val="0070C0"/>
              </a:solidFill>
            </a:endParaRPr>
          </a:p>
          <a:p>
            <a:pPr marL="342898" indent="-34289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ja-JP" altLang="en-US" sz="1400" dirty="0">
                <a:solidFill>
                  <a:srgbClr val="0070C0"/>
                </a:solidFill>
              </a:rPr>
              <a:t>できるだけ、システムの図も添付し、わかりやすさを重視。コアとなる技術にスポットライトが当たるように意識。</a:t>
            </a:r>
          </a:p>
        </p:txBody>
      </p:sp>
      <p:sp>
        <p:nvSpPr>
          <p:cNvPr id="2097" name="テキスト ボックス 71"/>
          <p:cNvSpPr txBox="1">
            <a:spLocks noChangeArrowheads="1"/>
          </p:cNvSpPr>
          <p:nvPr/>
        </p:nvSpPr>
        <p:spPr bwMode="auto">
          <a:xfrm>
            <a:off x="338141" y="5523464"/>
            <a:ext cx="4103688" cy="954107"/>
          </a:xfrm>
          <a:prstGeom prst="rect">
            <a:avLst/>
          </a:prstGeom>
          <a:solidFill>
            <a:schemeClr val="bg1"/>
          </a:solidFill>
          <a:ln w="2222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ja-JP"/>
            </a:defPPr>
            <a:lvl1pPr marL="342898" indent="-34289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 sz="1400">
                <a:solidFill>
                  <a:srgbClr val="0070C0"/>
                </a:solidFill>
                <a:latin typeface="+mn-lt"/>
                <a:ea typeface="+mn-ea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ja-JP" altLang="en-US" dirty="0"/>
              <a:t>技術・システムの想定図、写真等</a:t>
            </a:r>
            <a:endParaRPr lang="en-US" altLang="ja-JP" dirty="0"/>
          </a:p>
          <a:p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endParaRPr lang="ja-JP" altLang="en-US" dirty="0"/>
          </a:p>
        </p:txBody>
      </p:sp>
      <p:sp>
        <p:nvSpPr>
          <p:cNvPr id="2" name="正方形/長方形 1"/>
          <p:cNvSpPr/>
          <p:nvPr/>
        </p:nvSpPr>
        <p:spPr>
          <a:xfrm>
            <a:off x="-12700" y="-27384"/>
            <a:ext cx="5232772" cy="276999"/>
          </a:xfrm>
          <a:prstGeom prst="rect">
            <a:avLst/>
          </a:prstGeom>
          <a:ln w="63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/>
            <a:r>
              <a:rPr lang="ja-JP" altLang="en-US" sz="1200" dirty="0">
                <a:latin typeface="+mj-ea"/>
                <a:ea typeface="+mj-ea"/>
              </a:rPr>
              <a:t>事前相談様式</a:t>
            </a:r>
            <a:r>
              <a:rPr lang="ja-JP" altLang="en-US" sz="1100" dirty="0">
                <a:latin typeface="+mj-ea"/>
                <a:ea typeface="+mj-ea"/>
              </a:rPr>
              <a:t>（新エネルギー等のシーズ発掘・事業化に向けた技術研究開発事業）</a:t>
            </a:r>
            <a:endParaRPr lang="ja-JP" altLang="en-US" sz="1200" dirty="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6353175" y="230451"/>
            <a:ext cx="201787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solidFill>
                  <a:schemeClr val="bg1"/>
                </a:solidFill>
              </a:rPr>
              <a:t>作成日：○○○○年○月○日</a:t>
            </a:r>
          </a:p>
        </p:txBody>
      </p:sp>
      <p:sp>
        <p:nvSpPr>
          <p:cNvPr id="42" name="Rectangle 5"/>
          <p:cNvSpPr>
            <a:spLocks noChangeArrowheads="1"/>
          </p:cNvSpPr>
          <p:nvPr/>
        </p:nvSpPr>
        <p:spPr bwMode="auto">
          <a:xfrm>
            <a:off x="6021041" y="3887477"/>
            <a:ext cx="996950" cy="48895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ysClr val="windowText" lastClr="000000">
                <a:lumMod val="50000"/>
                <a:lumOff val="50000"/>
              </a:sysClr>
            </a:solidFill>
            <a:miter lim="800000"/>
            <a:headEnd/>
            <a:tailEnd/>
          </a:ln>
        </p:spPr>
        <p:txBody>
          <a:bodyPr wrap="none" lIns="91977" tIns="45989" rIns="91977" bIns="45989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9pPr>
          </a:lstStyle>
          <a:p>
            <a:pPr algn="ctr" defTabSz="914088" eaLnBrk="0" hangingPunct="0">
              <a:defRPr/>
            </a:pPr>
            <a:r>
              <a:rPr kumimoji="0" lang="en-US" altLang="ja-JP" sz="1400" b="1" kern="0" dirty="0">
                <a:solidFill>
                  <a:schemeClr val="tx1"/>
                </a:solidFill>
                <a:latin typeface="+mn-ea"/>
                <a:ea typeface="ＭＳ Ｐゴシック" charset="-128"/>
                <a:cs typeface="Arial" pitchFamily="34" charset="0"/>
              </a:rPr>
              <a:t>NEDO</a:t>
            </a:r>
          </a:p>
        </p:txBody>
      </p:sp>
      <p:sp>
        <p:nvSpPr>
          <p:cNvPr id="44" name="Rectangle 6"/>
          <p:cNvSpPr>
            <a:spLocks noChangeArrowheads="1"/>
          </p:cNvSpPr>
          <p:nvPr/>
        </p:nvSpPr>
        <p:spPr bwMode="auto">
          <a:xfrm>
            <a:off x="6012160" y="4701404"/>
            <a:ext cx="1050925" cy="47783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ysClr val="windowText" lastClr="000000"/>
            </a:solidFill>
            <a:miter lim="800000"/>
            <a:headEnd/>
            <a:tailEnd/>
          </a:ln>
        </p:spPr>
        <p:txBody>
          <a:bodyPr wrap="none" lIns="91977" tIns="45989" rIns="91977" bIns="45989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9pPr>
          </a:lstStyle>
          <a:p>
            <a:pPr algn="ctr" defTabSz="914088" eaLnBrk="0" hangingPunct="0">
              <a:defRPr/>
            </a:pPr>
            <a:r>
              <a:rPr kumimoji="0" lang="ja-JP" altLang="en-US" sz="1400" b="1" kern="0" dirty="0">
                <a:solidFill>
                  <a:schemeClr val="tx1"/>
                </a:solidFill>
                <a:latin typeface="+mn-ea"/>
                <a:cs typeface="Arial" charset="0"/>
              </a:rPr>
              <a:t>補助</a:t>
            </a:r>
            <a:r>
              <a:rPr kumimoji="0" lang="ja-JP" altLang="en-US" sz="1400" b="1" kern="0" dirty="0">
                <a:solidFill>
                  <a:schemeClr val="tx1"/>
                </a:solidFill>
                <a:latin typeface="+mn-ea"/>
                <a:ea typeface="ＭＳ Ｐゴシック" charset="-128"/>
                <a:cs typeface="Arial" charset="0"/>
              </a:rPr>
              <a:t>先Ａ</a:t>
            </a:r>
            <a:endParaRPr kumimoji="0" lang="en-US" altLang="ja-JP" sz="1400" b="1" kern="0" dirty="0">
              <a:solidFill>
                <a:schemeClr val="tx1"/>
              </a:solidFill>
              <a:latin typeface="+mn-ea"/>
              <a:ea typeface="ＭＳ Ｐゴシック" charset="-128"/>
              <a:cs typeface="Arial" charset="0"/>
            </a:endParaRPr>
          </a:p>
        </p:txBody>
      </p:sp>
      <p:sp>
        <p:nvSpPr>
          <p:cNvPr id="45" name="Rectangle 7"/>
          <p:cNvSpPr>
            <a:spLocks noChangeArrowheads="1"/>
          </p:cNvSpPr>
          <p:nvPr/>
        </p:nvSpPr>
        <p:spPr bwMode="auto">
          <a:xfrm>
            <a:off x="6518572" y="4407839"/>
            <a:ext cx="554038" cy="262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977" tIns="45989" rIns="91977" bIns="45989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9pPr>
          </a:lstStyle>
          <a:p>
            <a:pPr defTabSz="914088" eaLnBrk="0" hangingPunct="0">
              <a:spcBef>
                <a:spcPct val="50000"/>
              </a:spcBef>
              <a:defRPr/>
            </a:pPr>
            <a:r>
              <a:rPr kumimoji="0" lang="ja-JP" altLang="en-US" sz="1100" kern="0" dirty="0">
                <a:solidFill>
                  <a:srgbClr val="000000"/>
                </a:solidFill>
                <a:latin typeface="+mn-ea"/>
                <a:ea typeface="ＭＳ Ｐゴシック" charset="-128"/>
                <a:cs typeface="Arial" charset="0"/>
              </a:rPr>
              <a:t>補助</a:t>
            </a:r>
            <a:endParaRPr kumimoji="0" lang="en-US" altLang="ja-JP" sz="1100" kern="0" dirty="0">
              <a:solidFill>
                <a:srgbClr val="000000"/>
              </a:solidFill>
              <a:latin typeface="+mn-ea"/>
              <a:ea typeface="ＭＳ Ｐゴシック" charset="-128"/>
              <a:cs typeface="Arial" charset="0"/>
            </a:endParaRPr>
          </a:p>
        </p:txBody>
      </p:sp>
      <p:sp>
        <p:nvSpPr>
          <p:cNvPr id="48" name="Line 12"/>
          <p:cNvSpPr>
            <a:spLocks noChangeShapeType="1"/>
          </p:cNvSpPr>
          <p:nvPr/>
        </p:nvSpPr>
        <p:spPr bwMode="auto">
          <a:xfrm>
            <a:off x="7072610" y="4963218"/>
            <a:ext cx="828675" cy="0"/>
          </a:xfrm>
          <a:prstGeom prst="line">
            <a:avLst/>
          </a:prstGeom>
          <a:noFill/>
          <a:ln w="50800">
            <a:solidFill>
              <a:sysClr val="windowText" lastClr="000000"/>
            </a:solidFill>
            <a:round/>
            <a:headEnd type="stealth" w="med" len="med"/>
            <a:tailEnd type="stealth" w="med" len="med"/>
          </a:ln>
        </p:spPr>
        <p:txBody>
          <a:bodyPr wrap="none" lIns="91341" tIns="45672" rIns="91341" bIns="45672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9pPr>
          </a:lstStyle>
          <a:p>
            <a:pPr defTabSz="914088">
              <a:defRPr/>
            </a:pPr>
            <a:endParaRPr kumimoji="0" lang="ja-JP" altLang="en-US" sz="1400" b="1" kern="0" dirty="0">
              <a:solidFill>
                <a:srgbClr val="000000"/>
              </a:solidFill>
              <a:latin typeface="+mn-ea"/>
              <a:ea typeface="ＭＳ Ｐゴシック" charset="-128"/>
            </a:endParaRPr>
          </a:p>
        </p:txBody>
      </p:sp>
      <p:sp>
        <p:nvSpPr>
          <p:cNvPr id="49" name="Rectangle 13"/>
          <p:cNvSpPr>
            <a:spLocks noChangeArrowheads="1"/>
          </p:cNvSpPr>
          <p:nvPr/>
        </p:nvSpPr>
        <p:spPr bwMode="auto">
          <a:xfrm>
            <a:off x="7184487" y="4669992"/>
            <a:ext cx="698503" cy="259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977" tIns="45989" rIns="91977" bIns="45989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9pPr>
          </a:lstStyle>
          <a:p>
            <a:pPr algn="ctr" defTabSz="914088" eaLnBrk="0" hangingPunct="0">
              <a:lnSpc>
                <a:spcPct val="90000"/>
              </a:lnSpc>
              <a:spcBef>
                <a:spcPct val="50000"/>
              </a:spcBef>
              <a:defRPr/>
            </a:pPr>
            <a:r>
              <a:rPr kumimoji="0" lang="ja-JP" altLang="en-US" sz="1200" kern="0" dirty="0">
                <a:solidFill>
                  <a:srgbClr val="000000"/>
                </a:solidFill>
                <a:latin typeface="+mn-ea"/>
                <a:ea typeface="ＭＳ Ｐゴシック" charset="-128"/>
                <a:cs typeface="Arial" charset="0"/>
              </a:rPr>
              <a:t>協力先</a:t>
            </a:r>
            <a:endParaRPr kumimoji="0" lang="en-US" altLang="ja-JP" sz="1200" kern="0" dirty="0">
              <a:solidFill>
                <a:srgbClr val="000000"/>
              </a:solidFill>
              <a:latin typeface="+mn-ea"/>
              <a:ea typeface="ＭＳ Ｐゴシック" charset="-128"/>
              <a:cs typeface="Arial" charset="0"/>
            </a:endParaRPr>
          </a:p>
        </p:txBody>
      </p:sp>
      <p:sp>
        <p:nvSpPr>
          <p:cNvPr id="54" name="Line 8"/>
          <p:cNvSpPr>
            <a:spLocks noChangeShapeType="1"/>
          </p:cNvSpPr>
          <p:nvPr/>
        </p:nvSpPr>
        <p:spPr bwMode="auto">
          <a:xfrm>
            <a:off x="6518572" y="4432691"/>
            <a:ext cx="0" cy="252413"/>
          </a:xfrm>
          <a:prstGeom prst="line">
            <a:avLst/>
          </a:prstGeom>
          <a:noFill/>
          <a:ln w="25400">
            <a:solidFill>
              <a:sysClr val="windowText" lastClr="000000"/>
            </a:solidFill>
            <a:round/>
            <a:headEnd type="none" w="sm" len="sm"/>
            <a:tailEnd type="stealth" w="med" len="med"/>
          </a:ln>
        </p:spPr>
        <p:txBody>
          <a:bodyPr wrap="none" lIns="91341" tIns="45672" rIns="91341" bIns="45672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9pPr>
          </a:lstStyle>
          <a:p>
            <a:pPr defTabSz="914088">
              <a:defRPr/>
            </a:pPr>
            <a:endParaRPr kumimoji="0" lang="ja-JP" altLang="en-US" sz="1400" b="1" kern="0" dirty="0">
              <a:solidFill>
                <a:srgbClr val="000000"/>
              </a:solidFill>
              <a:latin typeface="+mn-ea"/>
              <a:ea typeface="ＭＳ Ｐゴシック" charset="-128"/>
            </a:endParaRPr>
          </a:p>
        </p:txBody>
      </p:sp>
      <p:sp>
        <p:nvSpPr>
          <p:cNvPr id="26" name="Rectangle 6"/>
          <p:cNvSpPr>
            <a:spLocks noChangeArrowheads="1"/>
          </p:cNvSpPr>
          <p:nvPr/>
        </p:nvSpPr>
        <p:spPr bwMode="auto">
          <a:xfrm>
            <a:off x="7928124" y="4701404"/>
            <a:ext cx="1050925" cy="47783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ysClr val="windowText" lastClr="000000"/>
            </a:solidFill>
            <a:miter lim="800000"/>
            <a:headEnd/>
            <a:tailEnd/>
          </a:ln>
        </p:spPr>
        <p:txBody>
          <a:bodyPr wrap="none" lIns="91977" tIns="45989" rIns="91977" bIns="45989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9pPr>
          </a:lstStyle>
          <a:p>
            <a:pPr algn="ctr" defTabSz="914088" eaLnBrk="0" hangingPunct="0">
              <a:defRPr/>
            </a:pPr>
            <a:r>
              <a:rPr kumimoji="0" lang="ja-JP" altLang="en-US" sz="1400" b="1" kern="0" dirty="0">
                <a:solidFill>
                  <a:schemeClr val="tx1"/>
                </a:solidFill>
                <a:latin typeface="+mn-ea"/>
                <a:ea typeface="ＭＳ Ｐゴシック" charset="-128"/>
                <a:cs typeface="Arial" charset="0"/>
              </a:rPr>
              <a:t>ユーザー企業</a:t>
            </a:r>
            <a:endParaRPr kumimoji="0" lang="en-US" altLang="ja-JP" sz="1400" b="1" kern="0" dirty="0">
              <a:solidFill>
                <a:schemeClr val="tx1"/>
              </a:solidFill>
              <a:latin typeface="+mn-ea"/>
              <a:ea typeface="ＭＳ Ｐゴシック" charset="-128"/>
              <a:cs typeface="Arial" charset="0"/>
            </a:endParaRPr>
          </a:p>
          <a:p>
            <a:pPr algn="ctr" defTabSz="914088" eaLnBrk="0" hangingPunct="0">
              <a:defRPr/>
            </a:pPr>
            <a:r>
              <a:rPr kumimoji="0" lang="ja-JP" altLang="en-US" sz="1400" b="1" kern="0" dirty="0">
                <a:solidFill>
                  <a:schemeClr val="tx1"/>
                </a:solidFill>
                <a:latin typeface="+mn-ea"/>
                <a:cs typeface="Arial" charset="0"/>
              </a:rPr>
              <a:t>Ｃ</a:t>
            </a:r>
            <a:endParaRPr kumimoji="0" lang="en-US" altLang="ja-JP" sz="1400" b="1" kern="0" dirty="0">
              <a:solidFill>
                <a:schemeClr val="tx1"/>
              </a:solidFill>
              <a:latin typeface="+mn-ea"/>
              <a:ea typeface="ＭＳ Ｐゴシック" charset="-128"/>
              <a:cs typeface="Arial" charset="0"/>
            </a:endParaRPr>
          </a:p>
        </p:txBody>
      </p:sp>
      <p:sp>
        <p:nvSpPr>
          <p:cNvPr id="27" name="Rectangle 6"/>
          <p:cNvSpPr>
            <a:spLocks noChangeArrowheads="1"/>
          </p:cNvSpPr>
          <p:nvPr/>
        </p:nvSpPr>
        <p:spPr bwMode="auto">
          <a:xfrm>
            <a:off x="4788940" y="4707556"/>
            <a:ext cx="1050925" cy="47783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ysClr val="windowText" lastClr="000000"/>
            </a:solidFill>
            <a:miter lim="800000"/>
            <a:headEnd/>
            <a:tailEnd/>
          </a:ln>
        </p:spPr>
        <p:txBody>
          <a:bodyPr wrap="none" lIns="91977" tIns="45989" rIns="91977" bIns="45989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9pPr>
          </a:lstStyle>
          <a:p>
            <a:pPr algn="ctr" defTabSz="914088" eaLnBrk="0" hangingPunct="0">
              <a:defRPr/>
            </a:pPr>
            <a:r>
              <a:rPr kumimoji="0" lang="ja-JP" altLang="en-US" sz="1400" b="1" kern="0" dirty="0">
                <a:solidFill>
                  <a:schemeClr val="tx1"/>
                </a:solidFill>
                <a:latin typeface="+mn-ea"/>
                <a:ea typeface="ＭＳ Ｐゴシック" charset="-128"/>
                <a:cs typeface="Arial" charset="0"/>
              </a:rPr>
              <a:t>連名申請者Ｂ</a:t>
            </a:r>
            <a:endParaRPr kumimoji="0" lang="en-US" altLang="ja-JP" sz="1400" b="1" kern="0" dirty="0">
              <a:solidFill>
                <a:schemeClr val="tx1"/>
              </a:solidFill>
              <a:latin typeface="+mn-ea"/>
              <a:ea typeface="ＭＳ Ｐゴシック" charset="-128"/>
              <a:cs typeface="Arial" charset="0"/>
            </a:endParaRPr>
          </a:p>
        </p:txBody>
      </p:sp>
      <p:sp>
        <p:nvSpPr>
          <p:cNvPr id="28" name="Line 8"/>
          <p:cNvSpPr>
            <a:spLocks noChangeShapeType="1"/>
          </p:cNvSpPr>
          <p:nvPr/>
        </p:nvSpPr>
        <p:spPr bwMode="auto">
          <a:xfrm flipH="1">
            <a:off x="5839865" y="4407840"/>
            <a:ext cx="169334" cy="277264"/>
          </a:xfrm>
          <a:prstGeom prst="line">
            <a:avLst/>
          </a:prstGeom>
          <a:noFill/>
          <a:ln w="25400">
            <a:solidFill>
              <a:sysClr val="windowText" lastClr="000000"/>
            </a:solidFill>
            <a:round/>
            <a:headEnd type="none" w="sm" len="sm"/>
            <a:tailEnd type="stealth" w="med" len="med"/>
          </a:ln>
        </p:spPr>
        <p:txBody>
          <a:bodyPr wrap="none" lIns="91341" tIns="45672" rIns="91341" bIns="45672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9pPr>
          </a:lstStyle>
          <a:p>
            <a:pPr defTabSz="914088">
              <a:defRPr/>
            </a:pPr>
            <a:endParaRPr kumimoji="0" lang="ja-JP" altLang="en-US" sz="1400" b="1" kern="0" dirty="0">
              <a:solidFill>
                <a:srgbClr val="000000"/>
              </a:solidFill>
              <a:latin typeface="+mn-ea"/>
              <a:ea typeface="ＭＳ Ｐゴシック" charset="-128"/>
            </a:endParaRPr>
          </a:p>
        </p:txBody>
      </p:sp>
      <p:sp>
        <p:nvSpPr>
          <p:cNvPr id="29" name="Rectangle 7"/>
          <p:cNvSpPr>
            <a:spLocks noChangeArrowheads="1"/>
          </p:cNvSpPr>
          <p:nvPr/>
        </p:nvSpPr>
        <p:spPr bwMode="auto">
          <a:xfrm>
            <a:off x="5470528" y="4378534"/>
            <a:ext cx="554038" cy="262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977" tIns="45989" rIns="91977" bIns="45989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9pPr>
          </a:lstStyle>
          <a:p>
            <a:pPr defTabSz="914088" eaLnBrk="0" hangingPunct="0">
              <a:spcBef>
                <a:spcPct val="50000"/>
              </a:spcBef>
              <a:defRPr/>
            </a:pPr>
            <a:r>
              <a:rPr kumimoji="0" lang="ja-JP" altLang="en-US" sz="1100" kern="0" dirty="0">
                <a:solidFill>
                  <a:srgbClr val="000000"/>
                </a:solidFill>
                <a:latin typeface="+mn-ea"/>
                <a:ea typeface="ＭＳ Ｐゴシック" charset="-128"/>
                <a:cs typeface="Arial" charset="0"/>
              </a:rPr>
              <a:t>補助</a:t>
            </a:r>
            <a:endParaRPr kumimoji="0" lang="en-US" altLang="ja-JP" sz="1100" kern="0" dirty="0">
              <a:solidFill>
                <a:srgbClr val="000000"/>
              </a:solidFill>
              <a:latin typeface="+mn-ea"/>
              <a:ea typeface="ＭＳ Ｐゴシック" charset="-128"/>
              <a:cs typeface="Arial" charset="0"/>
            </a:endParaRPr>
          </a:p>
        </p:txBody>
      </p:sp>
      <p:sp>
        <p:nvSpPr>
          <p:cNvPr id="31" name="Line 12"/>
          <p:cNvSpPr>
            <a:spLocks noChangeShapeType="1"/>
          </p:cNvSpPr>
          <p:nvPr/>
        </p:nvSpPr>
        <p:spPr bwMode="auto">
          <a:xfrm flipV="1">
            <a:off x="6518572" y="5195542"/>
            <a:ext cx="1" cy="540742"/>
          </a:xfrm>
          <a:prstGeom prst="line">
            <a:avLst/>
          </a:prstGeom>
          <a:noFill/>
          <a:ln w="50800">
            <a:solidFill>
              <a:sysClr val="windowText" lastClr="000000"/>
            </a:solidFill>
            <a:round/>
            <a:headEnd type="stealth" w="med" len="med"/>
            <a:tailEnd type="stealth" w="med" len="med"/>
          </a:ln>
        </p:spPr>
        <p:txBody>
          <a:bodyPr wrap="none" lIns="91341" tIns="45672" rIns="91341" bIns="45672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9pPr>
          </a:lstStyle>
          <a:p>
            <a:pPr defTabSz="914088">
              <a:defRPr/>
            </a:pPr>
            <a:endParaRPr kumimoji="0" lang="ja-JP" altLang="en-US" sz="1400" b="1" kern="0" dirty="0">
              <a:solidFill>
                <a:srgbClr val="000000"/>
              </a:solidFill>
              <a:latin typeface="+mn-ea"/>
              <a:ea typeface="ＭＳ Ｐゴシック" charset="-128"/>
            </a:endParaRPr>
          </a:p>
        </p:txBody>
      </p:sp>
      <p:sp>
        <p:nvSpPr>
          <p:cNvPr id="32" name="Rectangle 13"/>
          <p:cNvSpPr>
            <a:spLocks noChangeArrowheads="1"/>
          </p:cNvSpPr>
          <p:nvPr/>
        </p:nvSpPr>
        <p:spPr bwMode="auto">
          <a:xfrm>
            <a:off x="6570964" y="5357598"/>
            <a:ext cx="698503" cy="259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977" tIns="45989" rIns="91977" bIns="45989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9pPr>
          </a:lstStyle>
          <a:p>
            <a:pPr algn="ctr" defTabSz="914088" eaLnBrk="0" hangingPunct="0">
              <a:lnSpc>
                <a:spcPct val="90000"/>
              </a:lnSpc>
              <a:spcBef>
                <a:spcPct val="50000"/>
              </a:spcBef>
              <a:defRPr/>
            </a:pPr>
            <a:r>
              <a:rPr kumimoji="0" lang="ja-JP" altLang="en-US" sz="1200" kern="0" dirty="0">
                <a:solidFill>
                  <a:srgbClr val="000000"/>
                </a:solidFill>
                <a:latin typeface="+mn-ea"/>
                <a:ea typeface="ＭＳ Ｐゴシック" charset="-128"/>
                <a:cs typeface="Arial" charset="0"/>
              </a:rPr>
              <a:t>協力先</a:t>
            </a:r>
            <a:endParaRPr kumimoji="0" lang="en-US" altLang="ja-JP" sz="1200" kern="0" dirty="0">
              <a:solidFill>
                <a:srgbClr val="000000"/>
              </a:solidFill>
              <a:latin typeface="+mn-ea"/>
              <a:ea typeface="ＭＳ Ｐゴシック" charset="-128"/>
              <a:cs typeface="Arial" charset="0"/>
            </a:endParaRPr>
          </a:p>
        </p:txBody>
      </p:sp>
      <p:sp>
        <p:nvSpPr>
          <p:cNvPr id="33" name="Rectangle 6"/>
          <p:cNvSpPr>
            <a:spLocks noChangeArrowheads="1"/>
          </p:cNvSpPr>
          <p:nvPr/>
        </p:nvSpPr>
        <p:spPr bwMode="auto">
          <a:xfrm>
            <a:off x="5993109" y="5751396"/>
            <a:ext cx="1050925" cy="47783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ysClr val="windowText" lastClr="000000"/>
            </a:solidFill>
            <a:miter lim="800000"/>
            <a:headEnd/>
            <a:tailEnd/>
          </a:ln>
        </p:spPr>
        <p:txBody>
          <a:bodyPr wrap="none" lIns="91977" tIns="45989" rIns="91977" bIns="45989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9pPr>
          </a:lstStyle>
          <a:p>
            <a:pPr algn="ctr" defTabSz="914088" eaLnBrk="0" hangingPunct="0">
              <a:defRPr/>
            </a:pPr>
            <a:r>
              <a:rPr kumimoji="0" lang="ja-JP" altLang="en-US" sz="1400" b="1" kern="0" dirty="0">
                <a:solidFill>
                  <a:schemeClr val="tx1"/>
                </a:solidFill>
                <a:latin typeface="+mn-ea"/>
                <a:ea typeface="ＭＳ Ｐゴシック" charset="-128"/>
                <a:cs typeface="Arial" charset="0"/>
              </a:rPr>
              <a:t>大学Ｄ</a:t>
            </a:r>
            <a:endParaRPr kumimoji="0" lang="en-US" altLang="ja-JP" sz="1400" b="1" kern="0" dirty="0">
              <a:solidFill>
                <a:schemeClr val="tx1"/>
              </a:solidFill>
              <a:latin typeface="+mn-ea"/>
              <a:ea typeface="ＭＳ Ｐゴシック" charset="-128"/>
              <a:cs typeface="Arial" charset="0"/>
            </a:endParaRPr>
          </a:p>
        </p:txBody>
      </p:sp>
      <p:sp>
        <p:nvSpPr>
          <p:cNvPr id="34" name="Line 12"/>
          <p:cNvSpPr>
            <a:spLocks noChangeShapeType="1"/>
          </p:cNvSpPr>
          <p:nvPr/>
        </p:nvSpPr>
        <p:spPr bwMode="auto">
          <a:xfrm flipH="1" flipV="1">
            <a:off x="7096426" y="5195542"/>
            <a:ext cx="1147982" cy="478853"/>
          </a:xfrm>
          <a:prstGeom prst="line">
            <a:avLst/>
          </a:prstGeom>
          <a:noFill/>
          <a:ln w="50800">
            <a:solidFill>
              <a:sysClr val="windowText" lastClr="000000"/>
            </a:solidFill>
            <a:round/>
            <a:headEnd type="stealth" w="med" len="med"/>
            <a:tailEnd type="stealth" w="med" len="med"/>
          </a:ln>
        </p:spPr>
        <p:txBody>
          <a:bodyPr wrap="none" lIns="91341" tIns="45672" rIns="91341" bIns="45672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9pPr>
          </a:lstStyle>
          <a:p>
            <a:pPr defTabSz="914088">
              <a:defRPr/>
            </a:pPr>
            <a:endParaRPr kumimoji="0" lang="ja-JP" altLang="en-US" sz="1400" b="1" kern="0" dirty="0">
              <a:solidFill>
                <a:srgbClr val="000000"/>
              </a:solidFill>
              <a:latin typeface="+mn-ea"/>
              <a:ea typeface="ＭＳ Ｐゴシック" charset="-128"/>
            </a:endParaRPr>
          </a:p>
        </p:txBody>
      </p:sp>
      <p:sp>
        <p:nvSpPr>
          <p:cNvPr id="35" name="Rectangle 13"/>
          <p:cNvSpPr>
            <a:spLocks noChangeArrowheads="1"/>
          </p:cNvSpPr>
          <p:nvPr/>
        </p:nvSpPr>
        <p:spPr bwMode="auto">
          <a:xfrm>
            <a:off x="7769294" y="5270597"/>
            <a:ext cx="698503" cy="259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977" tIns="45989" rIns="91977" bIns="45989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9pPr>
          </a:lstStyle>
          <a:p>
            <a:pPr algn="ctr" defTabSz="914088" eaLnBrk="0" hangingPunct="0">
              <a:lnSpc>
                <a:spcPct val="90000"/>
              </a:lnSpc>
              <a:spcBef>
                <a:spcPct val="50000"/>
              </a:spcBef>
              <a:defRPr/>
            </a:pPr>
            <a:r>
              <a:rPr kumimoji="0" lang="ja-JP" altLang="en-US" sz="1200" kern="0" dirty="0">
                <a:solidFill>
                  <a:srgbClr val="000000"/>
                </a:solidFill>
                <a:latin typeface="+mn-ea"/>
                <a:ea typeface="ＭＳ Ｐゴシック" charset="-128"/>
                <a:cs typeface="Arial" charset="0"/>
              </a:rPr>
              <a:t>協力先</a:t>
            </a:r>
            <a:endParaRPr kumimoji="0" lang="en-US" altLang="ja-JP" sz="1200" kern="0" dirty="0">
              <a:solidFill>
                <a:srgbClr val="000000"/>
              </a:solidFill>
              <a:latin typeface="+mn-ea"/>
              <a:ea typeface="ＭＳ Ｐゴシック" charset="-128"/>
              <a:cs typeface="Arial" charset="0"/>
            </a:endParaRPr>
          </a:p>
        </p:txBody>
      </p:sp>
      <p:sp>
        <p:nvSpPr>
          <p:cNvPr id="36" name="Rectangle 6"/>
          <p:cNvSpPr>
            <a:spLocks noChangeArrowheads="1"/>
          </p:cNvSpPr>
          <p:nvPr/>
        </p:nvSpPr>
        <p:spPr bwMode="auto">
          <a:xfrm>
            <a:off x="7769294" y="5745696"/>
            <a:ext cx="1050925" cy="47783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ysClr val="windowText" lastClr="000000"/>
            </a:solidFill>
            <a:miter lim="800000"/>
            <a:headEnd/>
            <a:tailEnd/>
          </a:ln>
        </p:spPr>
        <p:txBody>
          <a:bodyPr wrap="none" lIns="91977" tIns="45989" rIns="91977" bIns="45989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ysClr val="windowText" lastClr="000000"/>
                </a:solidFill>
                <a:latin typeface="Calibri"/>
              </a:defRPr>
            </a:lvl9pPr>
          </a:lstStyle>
          <a:p>
            <a:pPr algn="ctr" defTabSz="914088" eaLnBrk="0" hangingPunct="0">
              <a:defRPr/>
            </a:pPr>
            <a:r>
              <a:rPr kumimoji="0" lang="ja-JP" altLang="en-US" sz="1400" b="1" kern="0" dirty="0">
                <a:solidFill>
                  <a:schemeClr val="tx1"/>
                </a:solidFill>
                <a:latin typeface="+mn-ea"/>
                <a:cs typeface="Arial" charset="0"/>
              </a:rPr>
              <a:t>自治体Ｅ</a:t>
            </a:r>
            <a:endParaRPr kumimoji="0" lang="en-US" altLang="ja-JP" sz="1400" b="1" kern="0" dirty="0">
              <a:solidFill>
                <a:schemeClr val="tx1"/>
              </a:solidFill>
              <a:latin typeface="+mn-ea"/>
              <a:ea typeface="ＭＳ Ｐゴシック" charset="-128"/>
              <a:cs typeface="Arial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テキスト ボックス 282"/>
          <p:cNvSpPr txBox="1">
            <a:spLocks noChangeArrowheads="1"/>
          </p:cNvSpPr>
          <p:nvPr/>
        </p:nvSpPr>
        <p:spPr bwMode="auto">
          <a:xfrm>
            <a:off x="3712013" y="157606"/>
            <a:ext cx="5327650" cy="252095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228598" indent="-228598">
              <a:buFont typeface="Wingdings" pitchFamily="2" charset="2"/>
              <a:buChar char="u"/>
            </a:pPr>
            <a:endParaRPr lang="en-US" altLang="ja-JP" sz="1200" dirty="0">
              <a:solidFill>
                <a:srgbClr val="000000"/>
              </a:solidFill>
              <a:latin typeface="Calibri" pitchFamily="34" charset="0"/>
            </a:endParaRPr>
          </a:p>
          <a:p>
            <a:pPr marL="228598" indent="-228598">
              <a:buFont typeface="Wingdings" pitchFamily="2" charset="2"/>
              <a:buChar char="u"/>
            </a:pPr>
            <a:r>
              <a:rPr lang="ja-JP" altLang="en-US" sz="1200" dirty="0">
                <a:solidFill>
                  <a:srgbClr val="000000"/>
                </a:solidFill>
                <a:latin typeface="Calibri" pitchFamily="34" charset="0"/>
              </a:rPr>
              <a:t>***。</a:t>
            </a:r>
            <a:endParaRPr lang="en-US" altLang="ja-JP" sz="1200" dirty="0">
              <a:solidFill>
                <a:srgbClr val="000000"/>
              </a:solidFill>
              <a:latin typeface="Calibri" pitchFamily="34" charset="0"/>
            </a:endParaRPr>
          </a:p>
          <a:p>
            <a:pPr marL="228598" indent="-228598">
              <a:buFont typeface="Wingdings" pitchFamily="2" charset="2"/>
              <a:buChar char="u"/>
            </a:pPr>
            <a:endParaRPr lang="en-US" altLang="ja-JP" sz="1200" dirty="0">
              <a:solidFill>
                <a:srgbClr val="000000"/>
              </a:solidFill>
              <a:latin typeface="Calibri" pitchFamily="34" charset="0"/>
            </a:endParaRPr>
          </a:p>
          <a:p>
            <a:pPr marL="228598" indent="-228598">
              <a:buFont typeface="Wingdings" pitchFamily="2" charset="2"/>
              <a:buChar char="u"/>
            </a:pPr>
            <a:endParaRPr lang="en-US" altLang="ja-JP" sz="1200" dirty="0">
              <a:solidFill>
                <a:srgbClr val="000000"/>
              </a:solidFill>
              <a:latin typeface="Calibri" pitchFamily="34" charset="0"/>
            </a:endParaRPr>
          </a:p>
          <a:p>
            <a:pPr marL="228598" indent="-228598">
              <a:buFont typeface="Wingdings" pitchFamily="2" charset="2"/>
              <a:buChar char="u"/>
            </a:pPr>
            <a:endParaRPr lang="en-US" altLang="ja-JP" sz="12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075" name="テキスト ボックス 264"/>
          <p:cNvSpPr txBox="1">
            <a:spLocks noChangeArrowheads="1"/>
          </p:cNvSpPr>
          <p:nvPr/>
        </p:nvSpPr>
        <p:spPr bwMode="auto">
          <a:xfrm>
            <a:off x="101600" y="115891"/>
            <a:ext cx="3530600" cy="396145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228598" indent="-228598">
              <a:buFont typeface="Wingdings" pitchFamily="2" charset="2"/>
              <a:buChar char="u"/>
            </a:pPr>
            <a:endParaRPr lang="en-US" altLang="ja-JP" sz="1200">
              <a:solidFill>
                <a:srgbClr val="000000"/>
              </a:solidFill>
              <a:latin typeface="Calibri" pitchFamily="34" charset="0"/>
            </a:endParaRPr>
          </a:p>
          <a:p>
            <a:pPr marL="228598" indent="-228598">
              <a:buFont typeface="Wingdings" pitchFamily="2" charset="2"/>
              <a:buChar char="u"/>
            </a:pPr>
            <a:r>
              <a:rPr lang="en-US" altLang="ja-JP" sz="1200">
                <a:solidFill>
                  <a:srgbClr val="000000"/>
                </a:solidFill>
                <a:latin typeface="Calibri" pitchFamily="34" charset="0"/>
              </a:rPr>
              <a:t>******</a:t>
            </a:r>
          </a:p>
          <a:p>
            <a:pPr marL="228598" indent="-228598">
              <a:buFont typeface="Wingdings" pitchFamily="2" charset="2"/>
              <a:buChar char="u"/>
            </a:pPr>
            <a:endParaRPr lang="en-US" altLang="ja-JP" sz="1200" b="1">
              <a:solidFill>
                <a:srgbClr val="000000"/>
              </a:solidFill>
              <a:latin typeface="Calibri" pitchFamily="34" charset="0"/>
            </a:endParaRPr>
          </a:p>
          <a:p>
            <a:pPr marL="228598" indent="-228598">
              <a:buFont typeface="Wingdings" pitchFamily="2" charset="2"/>
              <a:buChar char="u"/>
            </a:pPr>
            <a:endParaRPr lang="en-US" altLang="ja-JP" sz="1200">
              <a:solidFill>
                <a:srgbClr val="000000"/>
              </a:solidFill>
              <a:latin typeface="Calibri" pitchFamily="34" charset="0"/>
            </a:endParaRPr>
          </a:p>
          <a:p>
            <a:pPr marL="228598" indent="-228598">
              <a:buFont typeface="Wingdings" pitchFamily="2" charset="2"/>
              <a:buChar char="u"/>
            </a:pPr>
            <a:endParaRPr lang="en-US" altLang="ja-JP" sz="1200">
              <a:solidFill>
                <a:srgbClr val="000000"/>
              </a:solidFill>
              <a:latin typeface="Calibri" pitchFamily="34" charset="0"/>
            </a:endParaRPr>
          </a:p>
          <a:p>
            <a:pPr marL="228598" indent="-228598">
              <a:buFont typeface="Wingdings" pitchFamily="2" charset="2"/>
              <a:buChar char="u"/>
            </a:pPr>
            <a:endParaRPr lang="en-US" altLang="ja-JP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95" name="Rectangle 7"/>
          <p:cNvSpPr>
            <a:spLocks noChangeArrowheads="1"/>
          </p:cNvSpPr>
          <p:nvPr/>
        </p:nvSpPr>
        <p:spPr bwMode="auto">
          <a:xfrm>
            <a:off x="107950" y="44450"/>
            <a:ext cx="3384550" cy="215900"/>
          </a:xfrm>
          <a:prstGeom prst="rect">
            <a:avLst/>
          </a:prstGeom>
          <a:solidFill>
            <a:schemeClr val="bg1"/>
          </a:solidFill>
          <a:ln w="28575">
            <a:solidFill>
              <a:srgbClr val="92D050"/>
            </a:solidFill>
            <a:miter lim="800000"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lIns="60933" tIns="30468" rIns="60933" bIns="30468" anchor="ctr"/>
          <a:lstStyle/>
          <a:p>
            <a:pPr defTabSz="60959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4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5</a:t>
            </a:r>
            <a:r>
              <a:rPr lang="ja-JP" altLang="en-US" sz="1400" dirty="0" err="1">
                <a:solidFill>
                  <a:prstClr val="black"/>
                </a:solidFill>
                <a:latin typeface="ＭＳ Ｐゴシック"/>
                <a:ea typeface="ＭＳ Ｐゴシック"/>
              </a:rPr>
              <a:t>．</a:t>
            </a:r>
            <a:r>
              <a:rPr lang="ja-JP" altLang="en-US" sz="14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想定される市場規模、成果（具体的目標）</a:t>
            </a:r>
            <a:endParaRPr lang="en-US" altLang="ja-JP" sz="14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3077" name="テキスト ボックス 282"/>
          <p:cNvSpPr txBox="1">
            <a:spLocks noChangeArrowheads="1"/>
          </p:cNvSpPr>
          <p:nvPr/>
        </p:nvSpPr>
        <p:spPr bwMode="auto">
          <a:xfrm>
            <a:off x="101601" y="4335961"/>
            <a:ext cx="3530600" cy="227647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228598" indent="-228598">
              <a:buFont typeface="Wingdings" pitchFamily="2" charset="2"/>
              <a:buChar char="u"/>
            </a:pPr>
            <a:endParaRPr lang="en-US" altLang="ja-JP" sz="1200">
              <a:solidFill>
                <a:srgbClr val="000000"/>
              </a:solidFill>
              <a:latin typeface="Calibri" pitchFamily="34" charset="0"/>
            </a:endParaRPr>
          </a:p>
          <a:p>
            <a:pPr marL="228598" indent="-228598">
              <a:buFont typeface="Wingdings" pitchFamily="2" charset="2"/>
              <a:buChar char="u"/>
            </a:pPr>
            <a:r>
              <a:rPr lang="ja-JP" altLang="en-US" sz="1200">
                <a:solidFill>
                  <a:srgbClr val="000000"/>
                </a:solidFill>
                <a:latin typeface="Calibri" pitchFamily="34" charset="0"/>
              </a:rPr>
              <a:t>****</a:t>
            </a:r>
            <a:endParaRPr lang="en-US" altLang="ja-JP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61" name="Rectangle 7"/>
          <p:cNvSpPr>
            <a:spLocks noChangeArrowheads="1"/>
          </p:cNvSpPr>
          <p:nvPr/>
        </p:nvSpPr>
        <p:spPr bwMode="auto">
          <a:xfrm>
            <a:off x="3708400" y="44452"/>
            <a:ext cx="2674938" cy="263525"/>
          </a:xfrm>
          <a:prstGeom prst="rect">
            <a:avLst/>
          </a:prstGeom>
          <a:solidFill>
            <a:schemeClr val="bg1"/>
          </a:solidFill>
          <a:ln w="28575">
            <a:solidFill>
              <a:srgbClr val="92D050"/>
            </a:solidFill>
            <a:miter lim="800000"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lIns="60933" tIns="30468" rIns="60933" bIns="30468" anchor="ctr"/>
          <a:lstStyle/>
          <a:p>
            <a:pPr defTabSz="60959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4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7</a:t>
            </a:r>
            <a:r>
              <a:rPr lang="ja-JP" altLang="en-US" sz="1400" dirty="0" err="1">
                <a:solidFill>
                  <a:prstClr val="black"/>
                </a:solidFill>
                <a:latin typeface="ＭＳ Ｐゴシック"/>
                <a:ea typeface="ＭＳ Ｐゴシック"/>
              </a:rPr>
              <a:t>．</a:t>
            </a:r>
            <a:r>
              <a:rPr lang="ja-JP" altLang="en-US" sz="14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具体的なビジネスモデル</a:t>
            </a:r>
          </a:p>
        </p:txBody>
      </p:sp>
      <p:sp>
        <p:nvSpPr>
          <p:cNvPr id="51" name="Rectangle 7"/>
          <p:cNvSpPr>
            <a:spLocks noChangeArrowheads="1"/>
          </p:cNvSpPr>
          <p:nvPr/>
        </p:nvSpPr>
        <p:spPr bwMode="auto">
          <a:xfrm>
            <a:off x="60327" y="4202367"/>
            <a:ext cx="3095625" cy="259004"/>
          </a:xfrm>
          <a:prstGeom prst="rect">
            <a:avLst/>
          </a:prstGeom>
          <a:solidFill>
            <a:schemeClr val="bg1"/>
          </a:solidFill>
          <a:ln w="28575">
            <a:solidFill>
              <a:srgbClr val="92D050"/>
            </a:solidFill>
            <a:miter lim="800000"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lIns="60933" tIns="30468" rIns="60933" bIns="30468" anchor="ctr"/>
          <a:lstStyle/>
          <a:p>
            <a:pPr defTabSz="60959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 </a:t>
            </a:r>
            <a:r>
              <a:rPr lang="en-US" altLang="ja-JP" sz="14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6</a:t>
            </a:r>
            <a:r>
              <a:rPr lang="ja-JP" altLang="en-US" sz="1400" dirty="0" err="1">
                <a:solidFill>
                  <a:prstClr val="black"/>
                </a:solidFill>
                <a:latin typeface="ＭＳ Ｐゴシック"/>
                <a:ea typeface="ＭＳ Ｐゴシック"/>
              </a:rPr>
              <a:t>．</a:t>
            </a:r>
            <a:r>
              <a:rPr lang="ja-JP" altLang="en-US" sz="14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事業の必要性及び意義</a:t>
            </a:r>
            <a:endParaRPr lang="en-US" altLang="ja-JP" sz="14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3080" name="テキスト ボックス 282"/>
          <p:cNvSpPr txBox="1">
            <a:spLocks noChangeArrowheads="1"/>
          </p:cNvSpPr>
          <p:nvPr/>
        </p:nvSpPr>
        <p:spPr bwMode="auto">
          <a:xfrm>
            <a:off x="3708400" y="3063508"/>
            <a:ext cx="5327650" cy="3533847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ja-JP" sz="12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89" name="Rectangle 7"/>
          <p:cNvSpPr>
            <a:spLocks noChangeArrowheads="1"/>
          </p:cNvSpPr>
          <p:nvPr/>
        </p:nvSpPr>
        <p:spPr bwMode="auto">
          <a:xfrm>
            <a:off x="3708400" y="2979334"/>
            <a:ext cx="2674938" cy="263525"/>
          </a:xfrm>
          <a:prstGeom prst="rect">
            <a:avLst/>
          </a:prstGeom>
          <a:solidFill>
            <a:schemeClr val="bg1"/>
          </a:solidFill>
          <a:ln w="28575">
            <a:solidFill>
              <a:srgbClr val="92D050"/>
            </a:solidFill>
            <a:miter lim="800000"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lIns="60933" tIns="30468" rIns="60933" bIns="30468" anchor="ctr"/>
          <a:lstStyle/>
          <a:p>
            <a:pPr defTabSz="60959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4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8</a:t>
            </a:r>
            <a:r>
              <a:rPr lang="ja-JP" altLang="en-US" sz="1400" dirty="0" err="1">
                <a:solidFill>
                  <a:prstClr val="black"/>
                </a:solidFill>
                <a:latin typeface="ＭＳ Ｐゴシック"/>
                <a:ea typeface="ＭＳ Ｐゴシック"/>
              </a:rPr>
              <a:t>．</a:t>
            </a:r>
            <a:r>
              <a:rPr lang="ja-JP" altLang="en-US" sz="14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ビジネス体制イメージ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251522" y="620716"/>
            <a:ext cx="3169543" cy="3240335"/>
          </a:xfrm>
          <a:prstGeom prst="rect">
            <a:avLst/>
          </a:prstGeom>
          <a:solidFill>
            <a:schemeClr val="bg1"/>
          </a:solidFill>
          <a:ln w="2222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898" indent="-34289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ja-JP" altLang="en-US" sz="1400" dirty="0">
                <a:solidFill>
                  <a:srgbClr val="0070C0"/>
                </a:solidFill>
              </a:rPr>
              <a:t>事業後のビジネスの中長期計画ヴィジョンを描く。</a:t>
            </a:r>
            <a:endParaRPr lang="en-US" altLang="ja-JP" sz="1400" dirty="0">
              <a:solidFill>
                <a:srgbClr val="0070C0"/>
              </a:solidFill>
            </a:endParaRPr>
          </a:p>
          <a:p>
            <a:pPr marL="342898" indent="-34289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ja-JP" altLang="en-US" sz="1400" dirty="0">
                <a:solidFill>
                  <a:srgbClr val="0070C0"/>
                </a:solidFill>
              </a:rPr>
              <a:t>当該分野における現在の市場規模、将来の市場規模</a:t>
            </a:r>
          </a:p>
          <a:p>
            <a:pPr marL="342898" indent="-34289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ja-JP" altLang="en-US" sz="1400" dirty="0">
                <a:solidFill>
                  <a:srgbClr val="0070C0"/>
                </a:solidFill>
              </a:rPr>
              <a:t>参入後目標シェア</a:t>
            </a:r>
          </a:p>
          <a:p>
            <a:pPr marL="342898" indent="-34289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ja-JP" altLang="en-US" sz="1400" dirty="0">
                <a:solidFill>
                  <a:srgbClr val="0070C0"/>
                </a:solidFill>
              </a:rPr>
              <a:t>普及に際し、想定されるリスクがある場合は、記載。</a:t>
            </a:r>
            <a:endParaRPr lang="en-US" altLang="ja-JP" sz="1400" dirty="0">
              <a:solidFill>
                <a:srgbClr val="0070C0"/>
              </a:solidFill>
            </a:endParaRPr>
          </a:p>
          <a:p>
            <a:pPr marL="342898" indent="-34289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ja-JP" altLang="en-US" sz="1400" dirty="0">
                <a:solidFill>
                  <a:srgbClr val="0070C0"/>
                </a:solidFill>
              </a:rPr>
              <a:t>対象技術で達成できる温室効果ガス削減効果の試算</a:t>
            </a:r>
            <a:endParaRPr lang="en-US" altLang="ja-JP" sz="1400" dirty="0">
              <a:solidFill>
                <a:srgbClr val="0070C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rgbClr val="0070C0"/>
                </a:solidFill>
              </a:rPr>
              <a:t>　（単位は ［</a:t>
            </a:r>
            <a:r>
              <a:rPr lang="en-US" altLang="ja-JP" sz="1400" dirty="0">
                <a:solidFill>
                  <a:srgbClr val="0070C0"/>
                </a:solidFill>
              </a:rPr>
              <a:t>t-CO2/</a:t>
            </a:r>
            <a:r>
              <a:rPr lang="ja-JP" altLang="en-US" sz="1400" dirty="0">
                <a:solidFill>
                  <a:srgbClr val="0070C0"/>
                </a:solidFill>
              </a:rPr>
              <a:t>年］ 、定量的に記載）</a:t>
            </a:r>
            <a:endParaRPr lang="en-US" altLang="ja-JP" sz="1400" dirty="0">
              <a:solidFill>
                <a:srgbClr val="0070C0"/>
              </a:solidFill>
            </a:endParaRPr>
          </a:p>
          <a:p>
            <a:pPr marL="342898" indent="-34289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ja-JP" altLang="en-US" sz="1400" dirty="0">
              <a:solidFill>
                <a:srgbClr val="FF0000"/>
              </a:solidFill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207980" y="4868865"/>
            <a:ext cx="3313113" cy="1556396"/>
          </a:xfrm>
          <a:prstGeom prst="rect">
            <a:avLst/>
          </a:prstGeom>
          <a:solidFill>
            <a:schemeClr val="bg1"/>
          </a:solidFill>
          <a:ln w="2222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898" indent="-34289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ja-JP" altLang="en-US" sz="1400" dirty="0">
                <a:solidFill>
                  <a:srgbClr val="0070C0"/>
                </a:solidFill>
              </a:rPr>
              <a:t>国（</a:t>
            </a:r>
            <a:r>
              <a:rPr lang="en-US" altLang="ja-JP" sz="1400" dirty="0">
                <a:solidFill>
                  <a:srgbClr val="0070C0"/>
                </a:solidFill>
              </a:rPr>
              <a:t>NEDO</a:t>
            </a:r>
            <a:r>
              <a:rPr lang="ja-JP" altLang="en-US" sz="1400" dirty="0">
                <a:solidFill>
                  <a:srgbClr val="0070C0"/>
                </a:solidFill>
              </a:rPr>
              <a:t>）が関与する必要性を記載。民間だけで参入が困難な理由、</a:t>
            </a:r>
            <a:r>
              <a:rPr lang="en-US" altLang="ja-JP" sz="1400" dirty="0">
                <a:solidFill>
                  <a:srgbClr val="0070C0"/>
                </a:solidFill>
              </a:rPr>
              <a:t>NEDO</a:t>
            </a:r>
            <a:r>
              <a:rPr lang="ja-JP" altLang="en-US" sz="1400" dirty="0">
                <a:solidFill>
                  <a:srgbClr val="0070C0"/>
                </a:solidFill>
              </a:rPr>
              <a:t>事業に求めることなど。</a:t>
            </a:r>
            <a:endParaRPr lang="en-US" altLang="ja-JP" sz="1400" dirty="0">
              <a:solidFill>
                <a:srgbClr val="0070C0"/>
              </a:solidFill>
            </a:endParaRPr>
          </a:p>
          <a:p>
            <a:pPr marL="342898" indent="-34289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ja-JP" altLang="en-US" sz="1400" dirty="0">
              <a:solidFill>
                <a:srgbClr val="0070C0"/>
              </a:solidFill>
            </a:endParaRPr>
          </a:p>
        </p:txBody>
      </p:sp>
      <p:sp>
        <p:nvSpPr>
          <p:cNvPr id="17" name="正方形/長方形 16"/>
          <p:cNvSpPr/>
          <p:nvPr/>
        </p:nvSpPr>
        <p:spPr>
          <a:xfrm>
            <a:off x="4103753" y="636511"/>
            <a:ext cx="4752850" cy="1694312"/>
          </a:xfrm>
          <a:prstGeom prst="rect">
            <a:avLst/>
          </a:prstGeom>
          <a:solidFill>
            <a:schemeClr val="bg1"/>
          </a:solidFill>
          <a:ln w="2222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898" indent="-34289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ja-JP" altLang="en-US" sz="1400" dirty="0">
                <a:solidFill>
                  <a:srgbClr val="0070C0"/>
                </a:solidFill>
              </a:rPr>
              <a:t>「何を」、「誰にたいして」、「どうやって」売っていくのかを記載。</a:t>
            </a:r>
            <a:endParaRPr lang="en-US" altLang="ja-JP" sz="1400" dirty="0">
              <a:solidFill>
                <a:srgbClr val="0070C0"/>
              </a:solidFill>
            </a:endParaRPr>
          </a:p>
          <a:p>
            <a:pPr marL="342898" indent="-34289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ja-JP" altLang="en-US" sz="1400" dirty="0">
                <a:solidFill>
                  <a:srgbClr val="0070C0"/>
                </a:solidFill>
              </a:rPr>
              <a:t>競合に比べての強み（弱み）、対象となるニーズを明確化するなど、売っていくための戦略を記載。</a:t>
            </a:r>
            <a:endParaRPr lang="en-US" altLang="ja-JP" sz="1400" dirty="0">
              <a:solidFill>
                <a:srgbClr val="0070C0"/>
              </a:solidFill>
            </a:endParaRPr>
          </a:p>
          <a:p>
            <a:pPr marL="342898" indent="-34289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ja-JP" altLang="en-US" sz="1400" dirty="0">
                <a:solidFill>
                  <a:srgbClr val="0070C0"/>
                </a:solidFill>
              </a:rPr>
              <a:t>投資回収年数や、</a:t>
            </a:r>
            <a:r>
              <a:rPr lang="en-US" altLang="ja-JP" sz="1400" dirty="0">
                <a:solidFill>
                  <a:srgbClr val="0070C0"/>
                </a:solidFill>
              </a:rPr>
              <a:t>IRR</a:t>
            </a:r>
            <a:r>
              <a:rPr lang="ja-JP" altLang="en-US" sz="1400" dirty="0">
                <a:solidFill>
                  <a:srgbClr val="0070C0"/>
                </a:solidFill>
              </a:rPr>
              <a:t>等、その魅力が定量化できるものを記載。</a:t>
            </a:r>
            <a:endParaRPr lang="en-US" altLang="ja-JP" sz="1400" dirty="0">
              <a:solidFill>
                <a:srgbClr val="0070C0"/>
              </a:solidFill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4211641" y="3644903"/>
            <a:ext cx="4537075" cy="2447925"/>
          </a:xfrm>
          <a:prstGeom prst="rect">
            <a:avLst/>
          </a:prstGeom>
          <a:solidFill>
            <a:schemeClr val="bg1"/>
          </a:solidFill>
          <a:ln w="22225">
            <a:solidFill>
              <a:srgbClr val="0070C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898" indent="-34289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ja-JP" altLang="en-US" sz="1400" dirty="0">
                <a:solidFill>
                  <a:srgbClr val="0070C0"/>
                </a:solidFill>
              </a:rPr>
              <a:t>ファイナンスの出所や、ステークホルダー毎（運営会社、</a:t>
            </a:r>
            <a:r>
              <a:rPr lang="en-US" altLang="ja-JP" sz="1400" dirty="0">
                <a:solidFill>
                  <a:srgbClr val="0070C0"/>
                </a:solidFill>
              </a:rPr>
              <a:t>EPC</a:t>
            </a:r>
            <a:r>
              <a:rPr lang="ja-JP" altLang="en-US" sz="1400" dirty="0">
                <a:solidFill>
                  <a:srgbClr val="0070C0"/>
                </a:solidFill>
              </a:rPr>
              <a:t>コントラクター、メーカー、</a:t>
            </a:r>
            <a:r>
              <a:rPr lang="en-US" altLang="ja-JP" sz="1400" dirty="0">
                <a:solidFill>
                  <a:srgbClr val="0070C0"/>
                </a:solidFill>
              </a:rPr>
              <a:t>O&amp;M</a:t>
            </a:r>
            <a:r>
              <a:rPr lang="ja-JP" altLang="en-US" sz="1400" dirty="0">
                <a:solidFill>
                  <a:srgbClr val="0070C0"/>
                </a:solidFill>
              </a:rPr>
              <a:t>会社等）に役割分担を明確化。</a:t>
            </a:r>
            <a:endParaRPr lang="en-US" altLang="ja-JP" sz="1400" dirty="0">
              <a:solidFill>
                <a:srgbClr val="0070C0"/>
              </a:solidFill>
            </a:endParaRPr>
          </a:p>
          <a:p>
            <a:pPr marL="342898" indent="-34289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ja-JP" altLang="en-US" sz="1400" dirty="0">
                <a:solidFill>
                  <a:srgbClr val="0070C0"/>
                </a:solidFill>
              </a:rPr>
              <a:t>日本企業が収益を出していくポイントがわかるように記載。</a:t>
            </a:r>
            <a:endParaRPr lang="en-US" altLang="ja-JP" sz="1400" dirty="0">
              <a:solidFill>
                <a:srgbClr val="0070C0"/>
              </a:solidFill>
            </a:endParaRPr>
          </a:p>
          <a:p>
            <a:pPr marL="342898" indent="-34289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ja-JP" altLang="en-US" sz="1400" dirty="0">
                <a:solidFill>
                  <a:srgbClr val="0070C0"/>
                </a:solidFill>
              </a:rPr>
              <a:t>それぞれの事業主体の収支を簡単に記載し、商流を見える化し、実際にビジネスとして成り立つモデルを記載。</a:t>
            </a:r>
            <a:endParaRPr lang="en-US" altLang="ja-JP" sz="1400" dirty="0">
              <a:solidFill>
                <a:srgbClr val="0070C0"/>
              </a:solidFill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5593502" y="6612436"/>
            <a:ext cx="35702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solidFill>
                  <a:srgbClr val="0070C0"/>
                </a:solidFill>
              </a:rPr>
              <a:t>※</a:t>
            </a:r>
            <a:r>
              <a:rPr kumimoji="1" lang="ja-JP" altLang="en-US" sz="1200" dirty="0">
                <a:solidFill>
                  <a:srgbClr val="0070C0"/>
                </a:solidFill>
              </a:rPr>
              <a:t>上記の項目に関して、可能な限り記載して下さい。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22225">
          <a:solidFill>
            <a:schemeClr val="tx1"/>
          </a:solidFill>
        </a:ln>
      </a:spPr>
      <a:bodyPr rtlCol="0" anchor="ctr"/>
      <a:lstStyle>
        <a:defPPr algn="ctr">
          <a:defRPr kumimoji="1" sz="14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499</Words>
  <PresentationFormat>画面に合わせる (4:3)</PresentationFormat>
  <Paragraphs>75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Wingdings</vt:lpstr>
      <vt:lpstr>1_Office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