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sldIdLst>
    <p:sldId id="256" r:id="rId2"/>
  </p:sldIdLst>
  <p:sldSz cx="9144000" cy="6858000" type="screen4x3"/>
  <p:notesSz cx="6807200" cy="9939338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CC"/>
    <a:srgbClr val="00FFFF"/>
    <a:srgbClr val="00FF00"/>
    <a:srgbClr val="00FF99"/>
    <a:srgbClr val="66FF99"/>
    <a:srgbClr val="0033CC"/>
    <a:srgbClr val="0000FF"/>
    <a:srgbClr val="339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442" autoAdjust="0"/>
    <p:restoredTop sz="94660"/>
  </p:normalViewPr>
  <p:slideViewPr>
    <p:cSldViewPr snapToGrid="0">
      <p:cViewPr varScale="1">
        <p:scale>
          <a:sx n="66" d="100"/>
          <a:sy n="66" d="100"/>
        </p:scale>
        <p:origin x="1440" y="2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36004" cy="36004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3E17C8-FCA5-4AFB-8669-B059EDAE69F0}" type="datetimeFigureOut">
              <a:rPr kumimoji="1" lang="ja-JP" altLang="en-US" smtClean="0"/>
              <a:t>2026/3/26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6E9C68-E02B-4C2F-9B46-CD827F2AFE4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629710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3E17C8-FCA5-4AFB-8669-B059EDAE69F0}" type="datetimeFigureOut">
              <a:rPr kumimoji="1" lang="ja-JP" altLang="en-US" smtClean="0"/>
              <a:t>2026/3/26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6E9C68-E02B-4C2F-9B46-CD827F2AFE4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397460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3E17C8-FCA5-4AFB-8669-B059EDAE69F0}" type="datetimeFigureOut">
              <a:rPr kumimoji="1" lang="ja-JP" altLang="en-US" smtClean="0"/>
              <a:t>2026/3/26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6E9C68-E02B-4C2F-9B46-CD827F2AFE4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613394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3E17C8-FCA5-4AFB-8669-B059EDAE69F0}" type="datetimeFigureOut">
              <a:rPr kumimoji="1" lang="ja-JP" altLang="en-US" smtClean="0"/>
              <a:t>2026/3/26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6E9C68-E02B-4C2F-9B46-CD827F2AFE4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5843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3E17C8-FCA5-4AFB-8669-B059EDAE69F0}" type="datetimeFigureOut">
              <a:rPr kumimoji="1" lang="ja-JP" altLang="en-US" smtClean="0"/>
              <a:t>2026/3/26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6E9C68-E02B-4C2F-9B46-CD827F2AFE4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003223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3E17C8-FCA5-4AFB-8669-B059EDAE69F0}" type="datetimeFigureOut">
              <a:rPr kumimoji="1" lang="ja-JP" altLang="en-US" smtClean="0"/>
              <a:t>2026/3/26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6E9C68-E02B-4C2F-9B46-CD827F2AFE4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861733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3E17C8-FCA5-4AFB-8669-B059EDAE69F0}" type="datetimeFigureOut">
              <a:rPr kumimoji="1" lang="ja-JP" altLang="en-US" smtClean="0"/>
              <a:t>2026/3/26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6E9C68-E02B-4C2F-9B46-CD827F2AFE4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247905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3E17C8-FCA5-4AFB-8669-B059EDAE69F0}" type="datetimeFigureOut">
              <a:rPr kumimoji="1" lang="ja-JP" altLang="en-US" smtClean="0"/>
              <a:t>2026/3/26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6E9C68-E02B-4C2F-9B46-CD827F2AFE4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99486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3E17C8-FCA5-4AFB-8669-B059EDAE69F0}" type="datetimeFigureOut">
              <a:rPr kumimoji="1" lang="ja-JP" altLang="en-US" smtClean="0"/>
              <a:t>2026/3/26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6E9C68-E02B-4C2F-9B46-CD827F2AFE4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804743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3E17C8-FCA5-4AFB-8669-B059EDAE69F0}" type="datetimeFigureOut">
              <a:rPr kumimoji="1" lang="ja-JP" altLang="en-US" smtClean="0"/>
              <a:t>2026/3/26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6E9C68-E02B-4C2F-9B46-CD827F2AFE4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318081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3E17C8-FCA5-4AFB-8669-B059EDAE69F0}" type="datetimeFigureOut">
              <a:rPr kumimoji="1" lang="ja-JP" altLang="en-US" smtClean="0"/>
              <a:t>2026/3/26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6E9C68-E02B-4C2F-9B46-CD827F2AFE4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741062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3E17C8-FCA5-4AFB-8669-B059EDAE69F0}" type="datetimeFigureOut">
              <a:rPr kumimoji="1" lang="ja-JP" altLang="en-US" smtClean="0"/>
              <a:t>2026/3/26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6E9C68-E02B-4C2F-9B46-CD827F2AFE4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704168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平行四辺形 14"/>
          <p:cNvSpPr/>
          <p:nvPr/>
        </p:nvSpPr>
        <p:spPr>
          <a:xfrm>
            <a:off x="71500" y="3429000"/>
            <a:ext cx="1980000" cy="216024"/>
          </a:xfrm>
          <a:prstGeom prst="parallelogram">
            <a:avLst/>
          </a:prstGeom>
          <a:solidFill>
            <a:srgbClr val="3399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1400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事業イメージ</a:t>
            </a:r>
          </a:p>
        </p:txBody>
      </p:sp>
      <p:sp>
        <p:nvSpPr>
          <p:cNvPr id="5" name="正方形/長方形 4"/>
          <p:cNvSpPr/>
          <p:nvPr/>
        </p:nvSpPr>
        <p:spPr>
          <a:xfrm>
            <a:off x="72000" y="116632"/>
            <a:ext cx="9000000" cy="720080"/>
          </a:xfrm>
          <a:prstGeom prst="rect">
            <a:avLst/>
          </a:prstGeom>
          <a:solidFill>
            <a:srgbClr val="0033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ja-JP" altLang="en-US" sz="140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事業テーマ：競争的な水素サプライチェーン構築に向けた技術開発事業／＜・・・・・研究開発項目を記載する＞</a:t>
            </a:r>
            <a:endParaRPr lang="ja-JP" altLang="ja-JP" sz="1400" b="1" dirty="0">
              <a:solidFill>
                <a:schemeClr val="bg1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pPr indent="974725"/>
            <a:r>
              <a:rPr lang="ja-JP" altLang="en-US" sz="140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＜・・・・・事業名を記載する＞</a:t>
            </a:r>
            <a:endParaRPr lang="en-US" altLang="ja-JP" sz="1400" b="1" dirty="0">
              <a:solidFill>
                <a:schemeClr val="bg1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r>
              <a:rPr lang="ja-JP" altLang="en-US" sz="140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実</a:t>
            </a:r>
            <a:r>
              <a:rPr lang="ja-JP" altLang="en-US" sz="160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　</a:t>
            </a:r>
            <a:r>
              <a:rPr lang="ja-JP" altLang="en-US" sz="140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施</a:t>
            </a:r>
            <a:r>
              <a:rPr lang="ja-JP" altLang="en-US" sz="160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　</a:t>
            </a:r>
            <a:r>
              <a:rPr lang="ja-JP" altLang="en-US" sz="140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者：＜事業者名を記載する＞ </a:t>
            </a:r>
            <a:endParaRPr lang="en-US" altLang="ja-JP" sz="1400" b="1" dirty="0">
              <a:solidFill>
                <a:schemeClr val="bg1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6" name="平行四辺形 5"/>
          <p:cNvSpPr/>
          <p:nvPr/>
        </p:nvSpPr>
        <p:spPr>
          <a:xfrm>
            <a:off x="66736" y="939961"/>
            <a:ext cx="2676463" cy="217250"/>
          </a:xfrm>
          <a:prstGeom prst="parallelogram">
            <a:avLst/>
          </a:prstGeom>
          <a:solidFill>
            <a:srgbClr val="3399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1400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事業の目的</a:t>
            </a:r>
            <a:endParaRPr kumimoji="1" lang="ja-JP" altLang="en-US" sz="1400" dirty="0">
              <a:solidFill>
                <a:schemeClr val="bg1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8" name="平行四辺形 7"/>
          <p:cNvSpPr/>
          <p:nvPr/>
        </p:nvSpPr>
        <p:spPr>
          <a:xfrm>
            <a:off x="65706" y="2485542"/>
            <a:ext cx="2677494" cy="217250"/>
          </a:xfrm>
          <a:prstGeom prst="parallelogram">
            <a:avLst/>
          </a:prstGeom>
          <a:solidFill>
            <a:srgbClr val="3399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1400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研究開発予算と年度展開</a:t>
            </a:r>
            <a:endParaRPr kumimoji="1" lang="en-US" altLang="ja-JP" sz="1400" dirty="0">
              <a:solidFill>
                <a:schemeClr val="bg1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14" name="平行四辺形 13"/>
          <p:cNvSpPr/>
          <p:nvPr/>
        </p:nvSpPr>
        <p:spPr>
          <a:xfrm>
            <a:off x="4595887" y="939961"/>
            <a:ext cx="2676463" cy="216024"/>
          </a:xfrm>
          <a:prstGeom prst="parallelogram">
            <a:avLst/>
          </a:prstGeom>
          <a:solidFill>
            <a:srgbClr val="3399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1400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事業内容概略</a:t>
            </a:r>
            <a:endParaRPr kumimoji="1" lang="ja-JP" altLang="en-US" sz="1400" dirty="0">
              <a:solidFill>
                <a:schemeClr val="bg1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96" name="テキスト ボックス 1">
            <a:extLst>
              <a:ext uri="{FF2B5EF4-FFF2-40B4-BE49-F238E27FC236}">
                <a16:creationId xmlns:a16="http://schemas.microsoft.com/office/drawing/2014/main" id="{9296E96D-C520-4FF7-9484-C70708425A9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6327" y="3659223"/>
            <a:ext cx="8950169" cy="2676130"/>
          </a:xfrm>
          <a:prstGeom prst="rect">
            <a:avLst/>
          </a:prstGeom>
          <a:solidFill>
            <a:schemeClr val="bg1"/>
          </a:solidFill>
          <a:ln>
            <a:noFill/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ja-JP" altLang="en-US" sz="1200" dirty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＜図表等を用いて、事業の実施体制や全体像等を記載する。＞</a:t>
            </a:r>
            <a:endParaRPr lang="ja-JP" altLang="ja-JP" sz="1200" dirty="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7" name="正方形/長方形 6"/>
          <p:cNvSpPr/>
          <p:nvPr/>
        </p:nvSpPr>
        <p:spPr>
          <a:xfrm>
            <a:off x="71500" y="1160748"/>
            <a:ext cx="4464000" cy="1260000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lvl="0" algn="l">
              <a:lnSpc>
                <a:spcPct val="100000"/>
              </a:lnSpc>
              <a:spcBef>
                <a:spcPct val="0"/>
              </a:spcBef>
              <a:buNone/>
            </a:pPr>
            <a:r>
              <a:rPr lang="ja-JP" altLang="en-US" sz="1200" i="1" dirty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＜目的を簡潔に記載する</a:t>
            </a:r>
            <a:r>
              <a:rPr lang="ja-JP" altLang="en-US" sz="1200" dirty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。＞</a:t>
            </a:r>
            <a:endParaRPr lang="ja-JP" altLang="ja-JP" sz="1200" dirty="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3" name="正方形/長方形 12"/>
          <p:cNvSpPr/>
          <p:nvPr/>
        </p:nvSpPr>
        <p:spPr>
          <a:xfrm>
            <a:off x="4600575" y="1162408"/>
            <a:ext cx="4464000" cy="1258340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>
              <a:spcBef>
                <a:spcPct val="0"/>
              </a:spcBef>
            </a:pPr>
            <a:r>
              <a:rPr lang="ja-JP" altLang="en-US" sz="1200" dirty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＜内容の概略を記載する。＞</a:t>
            </a:r>
            <a:endParaRPr lang="ja-JP" altLang="ja-JP" sz="1200" dirty="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97" name="テキスト ボックス 96">
            <a:extLst>
              <a:ext uri="{FF2B5EF4-FFF2-40B4-BE49-F238E27FC236}">
                <a16:creationId xmlns:a16="http://schemas.microsoft.com/office/drawing/2014/main" id="{2FB084B2-EEE6-4B7D-A158-A13C75310465}"/>
              </a:ext>
            </a:extLst>
          </p:cNvPr>
          <p:cNvSpPr txBox="1"/>
          <p:nvPr/>
        </p:nvSpPr>
        <p:spPr>
          <a:xfrm>
            <a:off x="4608502" y="2394460"/>
            <a:ext cx="4174836" cy="1936000"/>
          </a:xfrm>
          <a:prstGeom prst="rect">
            <a:avLst/>
          </a:prstGeom>
          <a:solidFill>
            <a:schemeClr val="lt1"/>
          </a:solidFill>
          <a:ln>
            <a:solidFill>
              <a:srgbClr val="FF0000"/>
            </a:solidFill>
          </a:ln>
        </p:spPr>
        <p:txBody>
          <a:bodyPr wrap="square" rtlCol="0">
            <a:noAutofit/>
          </a:bodyPr>
          <a:lstStyle/>
          <a:p>
            <a:pPr algn="l">
              <a:buNone/>
            </a:pPr>
            <a:r>
              <a:rPr kumimoji="1" lang="en-US" altLang="ja-JP" sz="1400" b="1" i="1" dirty="0">
                <a:solidFill>
                  <a:srgbClr val="FF0000"/>
                </a:solidFill>
                <a:latin typeface="MS UI Gothic" panose="020B0600070205080204" pitchFamily="50" charset="-128"/>
                <a:ea typeface="MS UI Gothic" panose="020B0600070205080204" pitchFamily="50" charset="-128"/>
              </a:rPr>
              <a:t>※</a:t>
            </a:r>
            <a:r>
              <a:rPr kumimoji="1" lang="ja-JP" altLang="en-US" sz="1400" b="1" i="1" dirty="0">
                <a:solidFill>
                  <a:srgbClr val="FF0000"/>
                </a:solidFill>
                <a:latin typeface="MS UI Gothic" panose="020B0600070205080204" pitchFamily="50" charset="-128"/>
                <a:ea typeface="MS UI Gothic" panose="020B0600070205080204" pitchFamily="50" charset="-128"/>
              </a:rPr>
              <a:t>注意事項</a:t>
            </a:r>
            <a:endParaRPr lang="en-US" altLang="ja-JP" sz="1400" b="1" i="1" dirty="0">
              <a:solidFill>
                <a:srgbClr val="FF0000"/>
              </a:solidFill>
              <a:latin typeface="MS UI Gothic" panose="020B0600070205080204" pitchFamily="50" charset="-128"/>
              <a:ea typeface="MS UI Gothic" panose="020B0600070205080204" pitchFamily="50" charset="-128"/>
            </a:endParaRPr>
          </a:p>
          <a:p>
            <a:pPr algn="l">
              <a:buNone/>
            </a:pPr>
            <a:r>
              <a:rPr kumimoji="1" lang="ja-JP" altLang="en-US" sz="1400" b="1" dirty="0">
                <a:solidFill>
                  <a:srgbClr val="FF0000"/>
                </a:solidFill>
                <a:latin typeface="MS UI Gothic" panose="020B0600070205080204" pitchFamily="50" charset="-128"/>
                <a:ea typeface="MS UI Gothic" panose="020B0600070205080204" pitchFamily="50" charset="-128"/>
              </a:rPr>
              <a:t>・図表等を入れ、開発内容・目標をわかりやすく記載下さい。</a:t>
            </a:r>
          </a:p>
          <a:p>
            <a:pPr algn="l">
              <a:buNone/>
            </a:pPr>
            <a:r>
              <a:rPr kumimoji="1" lang="en-US" altLang="ja-JP" sz="1400" b="1" dirty="0">
                <a:solidFill>
                  <a:srgbClr val="FF0000"/>
                </a:solidFill>
                <a:latin typeface="MS UI Gothic" panose="020B0600070205080204" pitchFamily="50" charset="-128"/>
                <a:ea typeface="MS UI Gothic" panose="020B0600070205080204" pitchFamily="50" charset="-128"/>
              </a:rPr>
              <a:t>&lt;</a:t>
            </a:r>
            <a:r>
              <a:rPr kumimoji="1" lang="ja-JP" altLang="en-US" sz="1400" b="1" dirty="0">
                <a:solidFill>
                  <a:srgbClr val="FF0000"/>
                </a:solidFill>
                <a:latin typeface="MS UI Gothic" panose="020B0600070205080204" pitchFamily="50" charset="-128"/>
                <a:ea typeface="MS UI Gothic" panose="020B0600070205080204" pitchFamily="50" charset="-128"/>
              </a:rPr>
              <a:t>必要事項</a:t>
            </a:r>
            <a:r>
              <a:rPr kumimoji="1" lang="en-US" altLang="ja-JP" sz="1400" b="1" dirty="0">
                <a:solidFill>
                  <a:srgbClr val="FF0000"/>
                </a:solidFill>
                <a:latin typeface="MS UI Gothic" panose="020B0600070205080204" pitchFamily="50" charset="-128"/>
                <a:ea typeface="MS UI Gothic" panose="020B0600070205080204" pitchFamily="50" charset="-128"/>
              </a:rPr>
              <a:t>&gt;</a:t>
            </a:r>
          </a:p>
          <a:p>
            <a:pPr algn="l">
              <a:buNone/>
            </a:pPr>
            <a:r>
              <a:rPr kumimoji="1" lang="ja-JP" altLang="en-US" sz="1400" b="1" dirty="0">
                <a:solidFill>
                  <a:srgbClr val="FF0000"/>
                </a:solidFill>
                <a:latin typeface="MS UI Gothic" panose="020B0600070205080204" pitchFamily="50" charset="-128"/>
                <a:ea typeface="MS UI Gothic" panose="020B0600070205080204" pitchFamily="50" charset="-128"/>
              </a:rPr>
              <a:t>１．研究開発の内容、目標及び研究開発成果の実用化・事業化の見込み</a:t>
            </a:r>
          </a:p>
          <a:p>
            <a:pPr algn="l">
              <a:buNone/>
            </a:pPr>
            <a:r>
              <a:rPr kumimoji="1" lang="ja-JP" altLang="en-US" sz="1400" b="1" dirty="0">
                <a:solidFill>
                  <a:srgbClr val="FF0000"/>
                </a:solidFill>
                <a:latin typeface="MS UI Gothic" panose="020B0600070205080204" pitchFamily="50" charset="-128"/>
                <a:ea typeface="MS UI Gothic" panose="020B0600070205080204" pitchFamily="50" charset="-128"/>
              </a:rPr>
              <a:t>２．研究体制</a:t>
            </a:r>
          </a:p>
          <a:p>
            <a:pPr algn="l">
              <a:buNone/>
            </a:pPr>
            <a:r>
              <a:rPr kumimoji="1" lang="ja-JP" altLang="en-US" sz="1400" b="1" dirty="0">
                <a:solidFill>
                  <a:srgbClr val="FF0000"/>
                </a:solidFill>
                <a:latin typeface="MS UI Gothic" panose="020B0600070205080204" pitchFamily="50" charset="-128"/>
                <a:ea typeface="MS UI Gothic" panose="020B0600070205080204" pitchFamily="50" charset="-128"/>
              </a:rPr>
              <a:t>３．研究開発予算と年度展開</a:t>
            </a:r>
          </a:p>
          <a:p>
            <a:pPr algn="l">
              <a:buNone/>
            </a:pPr>
            <a:endParaRPr kumimoji="1" lang="en-US" altLang="ja-JP" sz="1400" b="1" i="1" dirty="0">
              <a:solidFill>
                <a:srgbClr val="FF0000"/>
              </a:solidFill>
              <a:latin typeface="MS UI Gothic" panose="020B0600070205080204" pitchFamily="50" charset="-128"/>
              <a:ea typeface="MS UI Gothic" panose="020B0600070205080204" pitchFamily="50" charset="-128"/>
            </a:endParaRPr>
          </a:p>
          <a:p>
            <a:pPr algn="l">
              <a:buNone/>
            </a:pPr>
            <a:endParaRPr lang="en-US" altLang="ja-JP" sz="1400" i="1" dirty="0">
              <a:solidFill>
                <a:srgbClr val="FF0000"/>
              </a:solidFill>
              <a:latin typeface="MS UI Gothic" panose="020B0600070205080204" pitchFamily="50" charset="-128"/>
              <a:ea typeface="MS UI Gothic" panose="020B0600070205080204" pitchFamily="50" charset="-128"/>
            </a:endParaRPr>
          </a:p>
        </p:txBody>
      </p:sp>
      <p:sp>
        <p:nvSpPr>
          <p:cNvPr id="9" name="正方形/長方形 8"/>
          <p:cNvSpPr/>
          <p:nvPr/>
        </p:nvSpPr>
        <p:spPr>
          <a:xfrm>
            <a:off x="71500" y="2710146"/>
            <a:ext cx="4464000" cy="509338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ja-JP" altLang="en-US" sz="1200" dirty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＜</a:t>
            </a:r>
            <a:r>
              <a:rPr lang="en-US" altLang="ja-JP" sz="1200" dirty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2026</a:t>
            </a:r>
            <a:r>
              <a:rPr lang="ja-JP" altLang="en-US" sz="1200" dirty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年度～</a:t>
            </a:r>
            <a:r>
              <a:rPr lang="en-US" altLang="ja-JP" sz="1200" dirty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202X</a:t>
            </a:r>
            <a:r>
              <a:rPr lang="ja-JP" altLang="en-US" sz="1200" dirty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年度＞　　　</a:t>
            </a:r>
            <a:endParaRPr kumimoji="1" lang="ja-JP" altLang="en-US" sz="1200" dirty="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666E0432-10CD-F233-59FA-9139FDBF0CF8}"/>
              </a:ext>
            </a:extLst>
          </p:cNvPr>
          <p:cNvSpPr txBox="1"/>
          <p:nvPr/>
        </p:nvSpPr>
        <p:spPr>
          <a:xfrm>
            <a:off x="8091577" y="358505"/>
            <a:ext cx="828136" cy="36933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kumimoji="1" lang="ja-JP" altLang="en-US" dirty="0"/>
              <a:t>別添６</a:t>
            </a:r>
          </a:p>
        </p:txBody>
      </p:sp>
    </p:spTree>
    <p:extLst>
      <p:ext uri="{BB962C8B-B14F-4D97-AF65-F5344CB8AC3E}">
        <p14:creationId xmlns:p14="http://schemas.microsoft.com/office/powerpoint/2010/main" val="32781161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160</Words>
  <Application>Microsoft Office PowerPoint</Application>
  <PresentationFormat>画面に合わせる (4:3)</PresentationFormat>
  <Paragraphs>18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 UI</vt:lpstr>
      <vt:lpstr>MS UI Gothic</vt:lpstr>
      <vt:lpstr>Arial</vt:lpstr>
      <vt:lpstr>Calibri</vt:lpstr>
      <vt:lpstr>Office ​​テーマ</vt:lpstr>
      <vt:lpstr>PowerPoint プレゼンテーション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2026-03-26T01:13:30Z</dcterms:created>
  <dcterms:modified xsi:type="dcterms:W3CDTF">2026-03-26T01:13:37Z</dcterms:modified>
</cp:coreProperties>
</file>