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Lst>
  <p:notesMasterIdLst>
    <p:notesMasterId r:id="rId12"/>
  </p:notesMasterIdLst>
  <p:sldIdLst>
    <p:sldId id="262" r:id="rId3"/>
    <p:sldId id="263" r:id="rId4"/>
    <p:sldId id="266" r:id="rId5"/>
    <p:sldId id="272" r:id="rId6"/>
    <p:sldId id="277" r:id="rId7"/>
    <p:sldId id="268" r:id="rId8"/>
    <p:sldId id="270" r:id="rId9"/>
    <p:sldId id="281" r:id="rId10"/>
    <p:sldId id="276" r:id="rId11"/>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60" autoAdjust="0"/>
    <p:restoredTop sz="82075" autoAdjust="0"/>
  </p:normalViewPr>
  <p:slideViewPr>
    <p:cSldViewPr>
      <p:cViewPr varScale="1">
        <p:scale>
          <a:sx n="68" d="100"/>
          <a:sy n="68" d="100"/>
        </p:scale>
        <p:origin x="32" y="21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notesMasters/notesMaster1.xml" Type="http://schemas.openxmlformats.org/officeDocument/2006/relationships/notesMaster"/><Relationship Id="rId13" Target="commentAuthors.xml" Type="http://schemas.openxmlformats.org/officeDocument/2006/relationships/commentAuthors"/><Relationship Id="rId14" Target="presProps.xml" Type="http://schemas.openxmlformats.org/officeDocument/2006/relationships/presProps"/><Relationship Id="rId15" Target="viewProps.xml" Type="http://schemas.openxmlformats.org/officeDocument/2006/relationships/viewProps"/><Relationship Id="rId16" Target="theme/theme1.xml" Type="http://schemas.openxmlformats.org/officeDocument/2006/relationships/theme"/><Relationship Id="rId17" Target="tableStyles.xml" Type="http://schemas.openxmlformats.org/officeDocument/2006/relationships/tableStyles"/><Relationship Id="rId18"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2026/4/7</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3</a:t>
            </a:fld>
            <a:endParaRPr kumimoji="1" lang="ja-JP" altLang="en-US"/>
          </a:p>
        </p:txBody>
      </p:sp>
    </p:spTree>
    <p:extLst>
      <p:ext uri="{BB962C8B-B14F-4D97-AF65-F5344CB8AC3E}">
        <p14:creationId xmlns:p14="http://schemas.microsoft.com/office/powerpoint/2010/main" val="976284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240012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335523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9</a:t>
            </a:fld>
            <a:endParaRPr kumimoji="1" lang="ja-JP" altLang="en-US"/>
          </a:p>
        </p:txBody>
      </p:sp>
    </p:spTree>
    <p:extLst>
      <p:ext uri="{BB962C8B-B14F-4D97-AF65-F5344CB8AC3E}">
        <p14:creationId xmlns:p14="http://schemas.microsoft.com/office/powerpoint/2010/main" val="244540743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41"/>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2F4F59D-7654-4C13-8FD9-36C3A99ACCA7}"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93493C-4232-424A-A230-64D9A0D3FE1A}"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E5471E-B2EB-4344-8315-4CE19303F95C}"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DD8833A-9DFF-4DC6-9C34-8A1CC931AF3B}"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4B2CAA6-44EF-4BE7-8D21-89C0B1BB3B19}"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1D63D3-F7B4-40E6-9B4C-457D839DF201}"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9BC4E91-BD4C-4820-98FB-17E7F2F1052D}"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9EFB19-0F1E-4218-AA50-27D950E6B1D7}"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C4C71C-AFA2-4C05-93A1-3DCCEC5B29EC}"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7B1C6CC-D6CF-4040-AFC8-BBB2EBF6EBD3}"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41"/>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4436D8-EA38-4DB3-B509-3F4452DCC0C4}"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57EDD-F118-48BA-9665-6966C160534D}" type="datetimeFigureOut">
              <a:rPr kumimoji="1" lang="ja-JP" altLang="en-US" smtClean="0"/>
              <a:pPr/>
              <a:t>2026/4/7</a:t>
            </a:fld>
            <a:endParaRPr kumimoji="1" lang="ja-JP" altLang="en-US"/>
          </a:p>
        </p:txBody>
      </p:sp>
      <p:sp>
        <p:nvSpPr>
          <p:cNvPr id="5" name="フッター プレースホルダー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38ECE-320F-415C-A091-9B9CC939B427}" type="datetime1">
              <a:rPr lang="ja-JP" altLang="en-US" smtClean="0">
                <a:solidFill>
                  <a:prstClr val="black">
                    <a:tint val="75000"/>
                  </a:prstClr>
                </a:solidFill>
              </a:rPr>
              <a:pPr/>
              <a:t>2026/4/7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35360" y="982133"/>
            <a:ext cx="7772400" cy="2403698"/>
          </a:xfrm>
        </p:spPr>
        <p:txBody>
          <a:bodyPr>
            <a:normAutofit/>
          </a:body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kumimoji="1" lang="ja-JP" altLang="en-US" dirty="0">
              <a:latin typeface="+mn-ea"/>
              <a:ea typeface="+mn-ea"/>
            </a:endParaRPr>
          </a:p>
        </p:txBody>
      </p:sp>
      <p:sp>
        <p:nvSpPr>
          <p:cNvPr id="3" name="サブタイトル 2"/>
          <p:cNvSpPr>
            <a:spLocks noGrp="1"/>
          </p:cNvSpPr>
          <p:nvPr>
            <p:ph type="subTitle" idx="1"/>
          </p:nvPr>
        </p:nvSpPr>
        <p:spPr>
          <a:xfrm>
            <a:off x="556651" y="3836349"/>
            <a:ext cx="8466630" cy="1868956"/>
          </a:xfrm>
        </p:spPr>
        <p:txBody>
          <a:bodyPr>
            <a:normAutofit/>
          </a:bodyPr>
          <a:lstStyle/>
          <a:p>
            <a:pPr algn="l"/>
            <a:r>
              <a:rPr lang="ja-JP" altLang="en-US" sz="2400" dirty="0">
                <a:latin typeface="+mn-ea"/>
              </a:rPr>
              <a:t>提案機関　 ：〇〇〇〇、〇〇〇〇、〇〇〇〇・・・</a:t>
            </a:r>
            <a:endParaRPr lang="en-US" altLang="ja-JP" sz="2400" dirty="0">
              <a:latin typeface="+mn-ea"/>
            </a:endParaRPr>
          </a:p>
          <a:p>
            <a:pPr algn="l"/>
            <a:r>
              <a:rPr lang="ja-JP" altLang="en-US" sz="2400" dirty="0">
                <a:latin typeface="+mn-ea"/>
              </a:rPr>
              <a:t>実施期間 　：○年間（２０２６年８月～２０●●年●●月）</a:t>
            </a:r>
            <a:endParaRPr lang="en-US" altLang="ja-JP" sz="2400" dirty="0">
              <a:latin typeface="+mn-ea"/>
            </a:endParaRPr>
          </a:p>
          <a:p>
            <a:pPr algn="l"/>
            <a:r>
              <a:rPr lang="ja-JP" altLang="en-US" sz="2400" dirty="0">
                <a:latin typeface="+mn-ea"/>
              </a:rPr>
              <a:t>補助金総額：○</a:t>
            </a:r>
            <a:r>
              <a:rPr lang="en-US" altLang="ja-JP" sz="2400" dirty="0">
                <a:latin typeface="+mn-ea"/>
              </a:rPr>
              <a:t> , </a:t>
            </a:r>
            <a:r>
              <a:rPr lang="ja-JP" altLang="en-US" sz="2400" dirty="0">
                <a:latin typeface="+mn-ea"/>
              </a:rPr>
              <a:t>○○○百万円</a:t>
            </a:r>
            <a:br>
              <a:rPr lang="en-US" altLang="ja-JP" sz="2400" dirty="0">
                <a:latin typeface="+mn-ea"/>
              </a:rPr>
            </a:br>
            <a:r>
              <a:rPr lang="ja-JP" altLang="en-US" sz="2400" dirty="0">
                <a:latin typeface="+mn-ea"/>
              </a:rPr>
              <a:t>　　　　　　　　うち、初年度予算：〇百万円（</a:t>
            </a:r>
            <a:r>
              <a:rPr lang="en-US" altLang="ja-JP" sz="2400" dirty="0">
                <a:latin typeface="+mn-ea"/>
              </a:rPr>
              <a:t>NEDO</a:t>
            </a:r>
            <a:r>
              <a:rPr lang="ja-JP" altLang="en-US" sz="2400" dirty="0">
                <a:latin typeface="+mn-ea"/>
              </a:rPr>
              <a:t>負担分）</a:t>
            </a:r>
            <a:endParaRPr lang="en-US" altLang="ja-JP" sz="2400" dirty="0">
              <a:latin typeface="+mn-ea"/>
            </a:endParaRPr>
          </a:p>
          <a:p>
            <a:pPr algn="l"/>
            <a:endParaRPr lang="en-US" altLang="ja-JP" sz="2400" dirty="0">
              <a:latin typeface="+mn-ea"/>
            </a:endParaRPr>
          </a:p>
          <a:p>
            <a:pPr algn="l"/>
            <a:endParaRPr lang="ja-JP" altLang="en-US" sz="2400" dirty="0">
              <a:latin typeface="+mn-ea"/>
            </a:endParaRPr>
          </a:p>
        </p:txBody>
      </p:sp>
      <p:sp>
        <p:nvSpPr>
          <p:cNvPr id="5" name="テキスト ボックス 4"/>
          <p:cNvSpPr txBox="1"/>
          <p:nvPr/>
        </p:nvSpPr>
        <p:spPr>
          <a:xfrm>
            <a:off x="9269910" y="2611838"/>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＜研究開発テーマ名＞</a:t>
            </a:r>
            <a:endParaRPr lang="en-US" altLang="ja-JP" dirty="0">
              <a:latin typeface="+mn-ea"/>
            </a:endParaRPr>
          </a:p>
          <a:p>
            <a:r>
              <a:rPr lang="ja-JP" altLang="en-US" dirty="0">
                <a:latin typeface="+mn-ea"/>
              </a:rPr>
              <a:t>　　提案者独自の提案名を記載してください</a:t>
            </a:r>
          </a:p>
        </p:txBody>
      </p:sp>
      <p:sp>
        <p:nvSpPr>
          <p:cNvPr id="6" name="テキスト ボックス 5"/>
          <p:cNvSpPr txBox="1"/>
          <p:nvPr/>
        </p:nvSpPr>
        <p:spPr>
          <a:xfrm>
            <a:off x="9269910" y="3581728"/>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a:t>
            </a:r>
            <a:endParaRPr lang="en-US" altLang="ja-JP" dirty="0">
              <a:latin typeface="+mn-ea"/>
            </a:endParaRPr>
          </a:p>
        </p:txBody>
      </p:sp>
      <p:sp>
        <p:nvSpPr>
          <p:cNvPr id="8" name="テキスト ボックス 7"/>
          <p:cNvSpPr txBox="1"/>
          <p:nvPr/>
        </p:nvSpPr>
        <p:spPr>
          <a:xfrm>
            <a:off x="356336" y="477243"/>
            <a:ext cx="2473754" cy="307777"/>
          </a:xfrm>
          <a:prstGeom prst="rect">
            <a:avLst/>
          </a:prstGeom>
          <a:noFill/>
          <a:ln>
            <a:noFill/>
          </a:ln>
        </p:spPr>
        <p:txBody>
          <a:bodyPr wrap="none" rtlCol="0">
            <a:spAutoFit/>
          </a:bodyPr>
          <a:lstStyle/>
          <a:p>
            <a:r>
              <a:rPr lang="ja-JP" altLang="en-US" sz="1400" u="sng" dirty="0">
                <a:latin typeface="+mn-ea"/>
              </a:rPr>
              <a:t>研究開発テーマ概要説明資料</a:t>
            </a:r>
          </a:p>
        </p:txBody>
      </p:sp>
      <p:sp>
        <p:nvSpPr>
          <p:cNvPr id="11" name="スライド番号プレースホルダ 2"/>
          <p:cNvSpPr txBox="1">
            <a:spLocks noGrp="1"/>
          </p:cNvSpPr>
          <p:nvPr/>
        </p:nvSpPr>
        <p:spPr bwMode="auto">
          <a:xfrm>
            <a:off x="11323240" y="654753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1</a:t>
            </a:fld>
            <a:endParaRPr lang="en-US" altLang="ja-JP" dirty="0">
              <a:latin typeface="+mn-ea"/>
              <a:cs typeface="メイリオ" pitchFamily="50" charset="-128"/>
            </a:endParaRPr>
          </a:p>
        </p:txBody>
      </p:sp>
      <p:sp>
        <p:nvSpPr>
          <p:cNvPr id="13" name="テキスト ボックス 12"/>
          <p:cNvSpPr txBox="1"/>
          <p:nvPr/>
        </p:nvSpPr>
        <p:spPr>
          <a:xfrm>
            <a:off x="415229" y="2074383"/>
            <a:ext cx="3108543" cy="461665"/>
          </a:xfrm>
          <a:prstGeom prst="rect">
            <a:avLst/>
          </a:prstGeom>
          <a:noFill/>
          <a:ln>
            <a:noFill/>
          </a:ln>
        </p:spPr>
        <p:txBody>
          <a:bodyPr wrap="none" rtlCol="0">
            <a:spAutoFit/>
          </a:bodyPr>
          <a:lstStyle/>
          <a:p>
            <a:r>
              <a:rPr lang="ja-JP" altLang="en-US" sz="2400" u="sng" dirty="0">
                <a:latin typeface="+mn-ea"/>
              </a:rPr>
              <a:t>研究開発項目：</a:t>
            </a:r>
            <a:r>
              <a:rPr lang="ja-JP" altLang="en-US" sz="2400" u="sng" dirty="0">
                <a:latin typeface="+mn-ea"/>
                <a:sym typeface="Wingdings" panose="05000000000000000000" pitchFamily="2" charset="2"/>
              </a:rPr>
              <a:t>（●●</a:t>
            </a:r>
            <a:r>
              <a:rPr lang="ja-JP" altLang="en-US" sz="2400" u="sng" dirty="0">
                <a:latin typeface="+mn-ea"/>
              </a:rPr>
              <a:t>）</a:t>
            </a:r>
          </a:p>
        </p:txBody>
      </p:sp>
      <p:sp>
        <p:nvSpPr>
          <p:cNvPr id="14" name="テキスト ボックス 13"/>
          <p:cNvSpPr txBox="1"/>
          <p:nvPr/>
        </p:nvSpPr>
        <p:spPr>
          <a:xfrm>
            <a:off x="9269910" y="2031234"/>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研究開発項目には応募する研究開発項目名を記載ください。（例：（</a:t>
            </a:r>
            <a:r>
              <a:rPr lang="en-US" altLang="ja-JP" dirty="0">
                <a:latin typeface="+mn-ea"/>
              </a:rPr>
              <a:t>g12-1</a:t>
            </a:r>
            <a:r>
              <a:rPr lang="ja-JP" altLang="en-US" dirty="0">
                <a:latin typeface="+mn-ea"/>
              </a:rPr>
              <a:t>等））</a:t>
            </a:r>
            <a:endParaRPr lang="en-US" altLang="ja-JP" dirty="0">
              <a:latin typeface="+mn-ea"/>
            </a:endParaRPr>
          </a:p>
          <a:p>
            <a:r>
              <a:rPr lang="ja-JP" altLang="en-US" dirty="0">
                <a:latin typeface="+mn-ea"/>
              </a:rPr>
              <a:t>複数該当する場合は複数記載ください。</a:t>
            </a:r>
          </a:p>
        </p:txBody>
      </p:sp>
      <p:sp>
        <p:nvSpPr>
          <p:cNvPr id="16" name="テキスト ボックス 15">
            <a:extLst>
              <a:ext uri="{FF2B5EF4-FFF2-40B4-BE49-F238E27FC236}">
                <a16:creationId xmlns:a16="http://schemas.microsoft.com/office/drawing/2014/main" id="{38CBC15D-DD57-4292-9543-1D61946A4730}"/>
              </a:ext>
            </a:extLst>
          </p:cNvPr>
          <p:cNvSpPr txBox="1"/>
          <p:nvPr/>
        </p:nvSpPr>
        <p:spPr>
          <a:xfrm>
            <a:off x="9269910" y="4309165"/>
            <a:ext cx="592204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実施期間は、２０２６年８月の事業開始を想定してください。</a:t>
            </a:r>
          </a:p>
        </p:txBody>
      </p:sp>
      <p:sp>
        <p:nvSpPr>
          <p:cNvPr id="7" name="テキスト ボックス 6">
            <a:extLst>
              <a:ext uri="{FF2B5EF4-FFF2-40B4-BE49-F238E27FC236}">
                <a16:creationId xmlns:a16="http://schemas.microsoft.com/office/drawing/2014/main" id="{5F32FFD8-3438-31D6-E033-DE7569F81F6F}"/>
              </a:ext>
            </a:extLst>
          </p:cNvPr>
          <p:cNvSpPr txBox="1"/>
          <p:nvPr/>
        </p:nvSpPr>
        <p:spPr>
          <a:xfrm>
            <a:off x="9269910" y="4874783"/>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提案する補助金の総額と初年度の補助金の額（</a:t>
            </a:r>
            <a:r>
              <a:rPr lang="en-US" altLang="ja-JP" dirty="0">
                <a:latin typeface="+mn-ea"/>
              </a:rPr>
              <a:t>NEDO</a:t>
            </a:r>
            <a:r>
              <a:rPr lang="ja-JP" altLang="en-US" dirty="0">
                <a:latin typeface="+mn-ea"/>
              </a:rPr>
              <a:t>負担分）をそれぞれ記載してください。</a:t>
            </a:r>
          </a:p>
        </p:txBody>
      </p:sp>
      <p:sp>
        <p:nvSpPr>
          <p:cNvPr id="4" name="テキスト ボックス 3">
            <a:extLst>
              <a:ext uri="{FF2B5EF4-FFF2-40B4-BE49-F238E27FC236}">
                <a16:creationId xmlns:a16="http://schemas.microsoft.com/office/drawing/2014/main" id="{4FDF41F7-5DF4-69EA-DFCF-118D7534573A}"/>
              </a:ext>
            </a:extLst>
          </p:cNvPr>
          <p:cNvSpPr txBox="1"/>
          <p:nvPr/>
        </p:nvSpPr>
        <p:spPr>
          <a:xfrm>
            <a:off x="9269910" y="-387424"/>
            <a:ext cx="5922046" cy="209288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様式中の項目や注意書きで指定する内容を参考にして作成ください。構成（順番）や体裁等は変更いただいて結構です。（例：スライドサイズは</a:t>
            </a:r>
            <a:r>
              <a:rPr lang="en-US" altLang="ja-JP" b="1" u="sng" dirty="0">
                <a:latin typeface="+mn-ea"/>
              </a:rPr>
              <a:t>4:3</a:t>
            </a:r>
            <a:r>
              <a:rPr lang="ja-JP" altLang="en-US" b="1" u="sng" dirty="0">
                <a:latin typeface="+mn-ea"/>
              </a:rPr>
              <a:t>、</a:t>
            </a:r>
            <a:r>
              <a:rPr lang="en-US" altLang="ja-JP" b="1" u="sng" dirty="0">
                <a:latin typeface="+mn-ea"/>
              </a:rPr>
              <a:t>16:9</a:t>
            </a:r>
            <a:r>
              <a:rPr lang="ja-JP" altLang="en-US" b="1" u="sng" dirty="0">
                <a:latin typeface="+mn-ea"/>
              </a:rPr>
              <a:t>のいずれも可）</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t>本資料のページ数の上限は設けませんが、別途設定する発表時間で説明が完了するようにしてください。</a:t>
            </a:r>
            <a:endParaRPr lang="ja-JP" altLang="en-US"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動画等のファイルサイズが大きくなるような埋め込みはしないでください。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551"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１．提案の概要</a:t>
            </a:r>
          </a:p>
        </p:txBody>
      </p:sp>
      <p:sp>
        <p:nvSpPr>
          <p:cNvPr id="6" name="テキスト ボックス 5"/>
          <p:cNvSpPr txBox="1"/>
          <p:nvPr/>
        </p:nvSpPr>
        <p:spPr>
          <a:xfrm>
            <a:off x="2495600" y="2060851"/>
            <a:ext cx="7416824"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・提案技術に係る研究開発の産業・社会ニーズ等の背景、必要性（国プロとしての実施の必要性含む）、技術開発課題、解決方法、産業社会への波及効果等の概要を簡潔に記載ください。</a:t>
            </a:r>
            <a:endParaRPr lang="en-US" altLang="ja-JP" dirty="0">
              <a:latin typeface="+mn-ea"/>
            </a:endParaRPr>
          </a:p>
          <a:p>
            <a:r>
              <a:rPr lang="ja-JP" altLang="en-US" dirty="0">
                <a:latin typeface="+mn-ea"/>
              </a:rPr>
              <a:t>・提案者が保有するコア技術の特徴、強み、新規性等について、併せて記載ください。</a:t>
            </a:r>
            <a:endParaRPr lang="en-US" altLang="ja-JP" dirty="0">
              <a:latin typeface="+mn-ea"/>
            </a:endParaRPr>
          </a:p>
          <a:p>
            <a:r>
              <a:rPr lang="ja-JP" altLang="en-US" dirty="0">
                <a:latin typeface="+mn-ea"/>
              </a:rPr>
              <a:t>・開発内容に関する知財化や国際標準化の戦略及びこれらに関する活動（調査含む）を記載してください。</a:t>
            </a:r>
            <a:endParaRPr lang="en-US" altLang="ja-JP" dirty="0">
              <a:latin typeface="+mn-ea"/>
            </a:endParaRPr>
          </a:p>
        </p:txBody>
      </p:sp>
      <p:sp>
        <p:nvSpPr>
          <p:cNvPr id="4"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2</a:t>
            </a:fld>
            <a:endParaRPr lang="en-US" altLang="ja-JP" dirty="0">
              <a:latin typeface="+mn-ea"/>
              <a:cs typeface="メイリオ" pitchFamily="50" charset="-128"/>
            </a:endParaRPr>
          </a:p>
        </p:txBody>
      </p:sp>
      <p:sp>
        <p:nvSpPr>
          <p:cNvPr id="9" name="正方形/長方形 8"/>
          <p:cNvSpPr/>
          <p:nvPr/>
        </p:nvSpPr>
        <p:spPr>
          <a:xfrm>
            <a:off x="335360" y="997818"/>
            <a:ext cx="11521280"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335360"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631504" y="1164255"/>
            <a:ext cx="8869510" cy="276999"/>
          </a:xfrm>
          <a:prstGeom prst="rect">
            <a:avLst/>
          </a:prstGeom>
          <a:noFill/>
          <a:ln w="9525">
            <a:noFill/>
            <a:miter lim="800000"/>
            <a:headEnd/>
            <a:tailEnd/>
          </a:ln>
        </p:spPr>
        <p:txBody>
          <a:bodyPr wrap="square">
            <a:spAutoFit/>
          </a:bodyPr>
          <a:lstStyle/>
          <a:p>
            <a:pPr>
              <a:spcBef>
                <a:spcPts val="600"/>
              </a:spcBef>
            </a:pPr>
            <a:r>
              <a:rPr lang="ja-JP" altLang="en-US" sz="1200" dirty="0">
                <a:latin typeface="+mn-ea"/>
              </a:rPr>
              <a:t>　</a:t>
            </a:r>
            <a:endParaRPr lang="en-US" altLang="ja-JP" sz="12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２．研究開発の目標</a:t>
            </a:r>
          </a:p>
        </p:txBody>
      </p:sp>
      <p:sp>
        <p:nvSpPr>
          <p:cNvPr id="6" name="テキスト ボックス 5"/>
          <p:cNvSpPr txBox="1"/>
          <p:nvPr/>
        </p:nvSpPr>
        <p:spPr>
          <a:xfrm>
            <a:off x="4525236" y="313188"/>
            <a:ext cx="45365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提案する研究開発の目標を具体的かつ定量的に記載してください</a:t>
            </a:r>
            <a:endParaRPr lang="en-US" altLang="ja-JP" dirty="0">
              <a:latin typeface="+mn-ea"/>
            </a:endParaRPr>
          </a:p>
          <a:p>
            <a:r>
              <a:rPr lang="ja-JP" altLang="en-US" dirty="0">
                <a:latin typeface="+mn-ea"/>
              </a:rPr>
              <a:t>　（極力、目標仕様等の具体的な数値を記載してください）</a:t>
            </a:r>
            <a:endParaRPr lang="en-US" altLang="ja-JP" dirty="0">
              <a:latin typeface="+mn-ea"/>
            </a:endParaRPr>
          </a:p>
        </p:txBody>
      </p:sp>
      <p:sp>
        <p:nvSpPr>
          <p:cNvPr id="4" name="テキスト ボックス 21"/>
          <p:cNvSpPr txBox="1">
            <a:spLocks noChangeArrowheads="1"/>
          </p:cNvSpPr>
          <p:nvPr/>
        </p:nvSpPr>
        <p:spPr bwMode="auto">
          <a:xfrm>
            <a:off x="191344" y="1374341"/>
            <a:ext cx="4248472"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中間目標（２０２７年度末時点）</a:t>
            </a:r>
            <a:endParaRPr lang="en-US" altLang="ja-JP" sz="1600" dirty="0">
              <a:latin typeface="+mn-ea"/>
            </a:endParaRPr>
          </a:p>
        </p:txBody>
      </p:sp>
      <p:sp>
        <p:nvSpPr>
          <p:cNvPr id="5" name="テキスト ボックス 21"/>
          <p:cNvSpPr txBox="1">
            <a:spLocks noChangeArrowheads="1"/>
          </p:cNvSpPr>
          <p:nvPr/>
        </p:nvSpPr>
        <p:spPr bwMode="auto">
          <a:xfrm>
            <a:off x="191344" y="2963044"/>
            <a:ext cx="374441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②最終目標（２０２８年度末時点）</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790997110"/>
              </p:ext>
            </p:extLst>
          </p:nvPr>
        </p:nvGraphicFramePr>
        <p:xfrm>
          <a:off x="290176" y="1809806"/>
          <a:ext cx="11350440" cy="582359"/>
        </p:xfrm>
        <a:graphic>
          <a:graphicData uri="http://schemas.openxmlformats.org/drawingml/2006/table">
            <a:tbl>
              <a:tblPr firstRow="1" firstCol="1" bandRow="1">
                <a:tableStyleId>{5940675A-B579-460E-94D1-54222C63F5DA}</a:tableStyleId>
              </a:tblPr>
              <a:tblGrid>
                <a:gridCol w="1990445">
                  <a:extLst>
                    <a:ext uri="{9D8B030D-6E8A-4147-A177-3AD203B41FA5}">
                      <a16:colId xmlns:a16="http://schemas.microsoft.com/office/drawing/2014/main" val="20000"/>
                    </a:ext>
                  </a:extLst>
                </a:gridCol>
                <a:gridCol w="9359995">
                  <a:extLst>
                    <a:ext uri="{9D8B030D-6E8A-4147-A177-3AD203B41FA5}">
                      <a16:colId xmlns:a16="http://schemas.microsoft.com/office/drawing/2014/main" val="20001"/>
                    </a:ext>
                  </a:extLst>
                </a:gridCol>
              </a:tblGrid>
              <a:tr h="467069">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提案事業の</a:t>
                      </a:r>
                      <a:r>
                        <a:rPr lang="ja-JP" altLang="en-US" sz="1100" spc="10" dirty="0">
                          <a:effectLst/>
                          <a:latin typeface="+mn-ea"/>
                          <a:ea typeface="+mn-ea"/>
                        </a:rPr>
                        <a:t>中間目標</a:t>
                      </a:r>
                      <a:endParaRPr lang="ja-JP" altLang="ja-JP" sz="1100" spc="10" dirty="0">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a:t>
                      </a:r>
                      <a:r>
                        <a:rPr lang="ja-JP" altLang="ja-JP" sz="1100" spc="10" dirty="0">
                          <a:effectLst/>
                          <a:latin typeface="+mn-ea"/>
                          <a:ea typeface="+mn-ea"/>
                        </a:rPr>
                        <a:t>○○○○○○○○○○○○○○</a:t>
                      </a:r>
                      <a:r>
                        <a:rPr lang="ja-JP" sz="1100" spc="10" dirty="0">
                          <a:effectLst/>
                          <a:latin typeface="+mn-ea"/>
                          <a:ea typeface="+mn-ea"/>
                        </a:rPr>
                        <a:t>○○</a:t>
                      </a: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91344" y="103983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306022948"/>
              </p:ext>
            </p:extLst>
          </p:nvPr>
        </p:nvGraphicFramePr>
        <p:xfrm>
          <a:off x="290176" y="3369553"/>
          <a:ext cx="11350440" cy="1182194"/>
        </p:xfrm>
        <a:graphic>
          <a:graphicData uri="http://schemas.openxmlformats.org/drawingml/2006/table">
            <a:tbl>
              <a:tblPr firstRow="1" firstCol="1" bandRow="1">
                <a:tableStyleId>{5940675A-B579-460E-94D1-54222C63F5DA}</a:tableStyleId>
              </a:tblPr>
              <a:tblGrid>
                <a:gridCol w="1990445">
                  <a:extLst>
                    <a:ext uri="{9D8B030D-6E8A-4147-A177-3AD203B41FA5}">
                      <a16:colId xmlns:a16="http://schemas.microsoft.com/office/drawing/2014/main" val="20000"/>
                    </a:ext>
                  </a:extLst>
                </a:gridCol>
                <a:gridCol w="9359995">
                  <a:extLst>
                    <a:ext uri="{9D8B030D-6E8A-4147-A177-3AD203B41FA5}">
                      <a16:colId xmlns:a16="http://schemas.microsoft.com/office/drawing/2014/main" val="20001"/>
                    </a:ext>
                  </a:extLst>
                </a:gridCol>
              </a:tblGrid>
              <a:tr h="591097">
                <a:tc>
                  <a:txBody>
                    <a:bodyPr/>
                    <a:lstStyle/>
                    <a:p>
                      <a:pPr algn="just" latinLnBrk="1">
                        <a:lnSpc>
                          <a:spcPts val="1580"/>
                        </a:lnSpc>
                        <a:spcAft>
                          <a:spcPts val="0"/>
                        </a:spcAft>
                      </a:pPr>
                      <a:r>
                        <a:rPr kumimoji="1" lang="ja-JP" altLang="en-US" sz="1100" kern="1200" spc="10" dirty="0">
                          <a:solidFill>
                            <a:schemeClr val="tx1"/>
                          </a:solidFill>
                          <a:effectLst/>
                          <a:latin typeface="+mn-ea"/>
                          <a:ea typeface="+mn-ea"/>
                          <a:cs typeface="Times New Roman" panose="02020603050405020304" pitchFamily="18" charset="0"/>
                        </a:rPr>
                        <a:t>研究開発計画中の最終目標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ja-JP" altLang="ja-JP" sz="1100"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100" spc="10" dirty="0">
                        <a:effectLst/>
                        <a:latin typeface="+mn-ea"/>
                        <a:ea typeface="+mn-ea"/>
                      </a:endParaRPr>
                    </a:p>
                  </a:txBody>
                  <a:tcPr marL="68580" marR="68580" marT="0" marB="0"/>
                </a:tc>
                <a:extLst>
                  <a:ext uri="{0D108BD9-81ED-4DB2-BD59-A6C34878D82A}">
                    <a16:rowId xmlns:a16="http://schemas.microsoft.com/office/drawing/2014/main" val="1837149989"/>
                  </a:ext>
                </a:extLst>
              </a:tr>
              <a:tr h="591097">
                <a:tc>
                  <a:txBody>
                    <a:bodyPr/>
                    <a:lstStyle/>
                    <a:p>
                      <a:pPr algn="just" latinLnBrk="1">
                        <a:lnSpc>
                          <a:spcPts val="1580"/>
                        </a:lnSpc>
                        <a:spcAft>
                          <a:spcPts val="0"/>
                        </a:spcAft>
                      </a:pPr>
                      <a:r>
                        <a:rPr kumimoji="1" lang="ja-JP" sz="1100" kern="1200" spc="10" dirty="0">
                          <a:solidFill>
                            <a:schemeClr val="tx1"/>
                          </a:solidFill>
                          <a:effectLst/>
                          <a:latin typeface="+mn-ea"/>
                          <a:ea typeface="+mn-ea"/>
                          <a:cs typeface="Times New Roman" panose="02020603050405020304" pitchFamily="18" charset="0"/>
                        </a:rPr>
                        <a:t>提案事業の</a:t>
                      </a:r>
                      <a:r>
                        <a:rPr kumimoji="1" lang="ja-JP" altLang="en-US" sz="1100" kern="1200" spc="10" dirty="0">
                          <a:solidFill>
                            <a:schemeClr val="tx1"/>
                          </a:solidFill>
                          <a:effectLst/>
                          <a:latin typeface="+mn-ea"/>
                          <a:ea typeface="+mn-ea"/>
                          <a:cs typeface="Times New Roman" panose="02020603050405020304" pitchFamily="18" charset="0"/>
                        </a:rPr>
                        <a:t>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0" name="スライド番号プレースホルダ 2">
            <a:extLst>
              <a:ext uri="{FF2B5EF4-FFF2-40B4-BE49-F238E27FC236}">
                <a16:creationId xmlns:a16="http://schemas.microsoft.com/office/drawing/2014/main" id="{1222884C-B6B8-22D8-AE07-0E58D413CD61}"/>
              </a:ext>
            </a:extLst>
          </p:cNvPr>
          <p:cNvSpPr txBox="1">
            <a:spLocks noGrp="1"/>
          </p:cNvSpPr>
          <p:nvPr/>
        </p:nvSpPr>
        <p:spPr bwMode="auto">
          <a:xfrm>
            <a:off x="11323240" y="6525344"/>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3</a:t>
            </a:fld>
            <a:endParaRPr lang="en-US" altLang="ja-JP" dirty="0">
              <a:solidFill>
                <a:prstClr val="black"/>
              </a:solidFill>
              <a:latin typeface="ＭＳ Ｐゴシック" panose="020B0600070205080204" pitchFamily="50" charset="-128"/>
              <a:cs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116632"/>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３．研究開発の体制</a:t>
            </a:r>
          </a:p>
        </p:txBody>
      </p:sp>
      <p:sp>
        <p:nvSpPr>
          <p:cNvPr id="7" name="テキスト ボックス 6"/>
          <p:cNvSpPr txBox="1"/>
          <p:nvPr/>
        </p:nvSpPr>
        <p:spPr>
          <a:xfrm>
            <a:off x="4641552" y="116635"/>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6" name="Line 2"/>
          <p:cNvSpPr>
            <a:spLocks noChangeShapeType="1"/>
          </p:cNvSpPr>
          <p:nvPr/>
        </p:nvSpPr>
        <p:spPr bwMode="auto">
          <a:xfrm>
            <a:off x="5625481"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3" name="Text Box 6"/>
          <p:cNvSpPr txBox="1">
            <a:spLocks noChangeArrowheads="1"/>
          </p:cNvSpPr>
          <p:nvPr/>
        </p:nvSpPr>
        <p:spPr bwMode="auto">
          <a:xfrm>
            <a:off x="3709076"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5" name="Text Box 8"/>
          <p:cNvSpPr txBox="1">
            <a:spLocks noChangeArrowheads="1"/>
          </p:cNvSpPr>
          <p:nvPr/>
        </p:nvSpPr>
        <p:spPr bwMode="auto">
          <a:xfrm>
            <a:off x="629467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主任研究者</a:t>
            </a:r>
            <a:endParaRPr kumimoji="0" lang="en-US" altLang="ja-JP" sz="900" dirty="0">
              <a:latin typeface="+mn-ea"/>
            </a:endParaRP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16" name="Line 9"/>
          <p:cNvSpPr>
            <a:spLocks noChangeShapeType="1"/>
          </p:cNvSpPr>
          <p:nvPr/>
        </p:nvSpPr>
        <p:spPr bwMode="auto">
          <a:xfrm>
            <a:off x="4656989"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7" name="Text Box 10"/>
          <p:cNvSpPr txBox="1">
            <a:spLocks noChangeArrowheads="1"/>
          </p:cNvSpPr>
          <p:nvPr/>
        </p:nvSpPr>
        <p:spPr bwMode="auto">
          <a:xfrm>
            <a:off x="5503397" y="1742412"/>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指示・協議</a:t>
            </a:r>
            <a:endParaRPr kumimoji="0" lang="ja-JP" altLang="ja-JP" sz="1050" dirty="0">
              <a:latin typeface="+mn-ea"/>
            </a:endParaRPr>
          </a:p>
        </p:txBody>
      </p:sp>
      <p:sp>
        <p:nvSpPr>
          <p:cNvPr id="18" name="Line 11"/>
          <p:cNvSpPr>
            <a:spLocks noChangeShapeType="1"/>
          </p:cNvSpPr>
          <p:nvPr/>
        </p:nvSpPr>
        <p:spPr bwMode="auto">
          <a:xfrm flipH="1">
            <a:off x="4628610" y="1770248"/>
            <a:ext cx="0" cy="17231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9" name="Line 12"/>
          <p:cNvSpPr>
            <a:spLocks noChangeShapeType="1"/>
          </p:cNvSpPr>
          <p:nvPr/>
        </p:nvSpPr>
        <p:spPr bwMode="auto">
          <a:xfrm flipH="1">
            <a:off x="2708073" y="2964048"/>
            <a:ext cx="0" cy="5492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4" name="Line 12"/>
          <p:cNvSpPr>
            <a:spLocks noChangeShapeType="1"/>
          </p:cNvSpPr>
          <p:nvPr/>
        </p:nvSpPr>
        <p:spPr bwMode="auto">
          <a:xfrm flipH="1">
            <a:off x="6560114" y="2954724"/>
            <a:ext cx="0" cy="53156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0" name="Line 13"/>
          <p:cNvSpPr>
            <a:spLocks noChangeShapeType="1"/>
          </p:cNvSpPr>
          <p:nvPr/>
        </p:nvSpPr>
        <p:spPr bwMode="auto">
          <a:xfrm>
            <a:off x="2703832"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1" name="Text Box 14"/>
          <p:cNvSpPr txBox="1">
            <a:spLocks noChangeArrowheads="1"/>
          </p:cNvSpPr>
          <p:nvPr/>
        </p:nvSpPr>
        <p:spPr bwMode="auto">
          <a:xfrm>
            <a:off x="5688174" y="3493416"/>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r>
              <a:rPr kumimoji="0" lang="ja-JP" altLang="en-US" sz="1000" dirty="0">
                <a:latin typeface="+mn-ea"/>
              </a:rPr>
              <a:t>・研究項目：○○技術の開発</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22" name="Text Box 15"/>
          <p:cNvSpPr txBox="1">
            <a:spLocks noChangeArrowheads="1"/>
          </p:cNvSpPr>
          <p:nvPr/>
        </p:nvSpPr>
        <p:spPr bwMode="auto">
          <a:xfrm>
            <a:off x="2018719" y="3493419"/>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○○センター（大阪）</a:t>
            </a:r>
          </a:p>
          <a:p>
            <a:pPr algn="just" eaLnBrk="0" fontAlgn="base" hangingPunct="0">
              <a:spcBef>
                <a:spcPct val="0"/>
              </a:spcBef>
              <a:spcAft>
                <a:spcPct val="0"/>
              </a:spcAft>
            </a:pPr>
            <a:r>
              <a:rPr kumimoji="0" lang="ja-JP" altLang="en-US" sz="1000" dirty="0">
                <a:latin typeface="+mn-ea"/>
              </a:rPr>
              <a:t>・研究項目：</a:t>
            </a:r>
          </a:p>
          <a:p>
            <a:pPr algn="just" eaLnBrk="0" fontAlgn="base" hangingPunct="0">
              <a:spcBef>
                <a:spcPct val="0"/>
              </a:spcBef>
              <a:spcAft>
                <a:spcPct val="0"/>
              </a:spcAft>
            </a:pPr>
            <a:r>
              <a:rPr kumimoji="0" lang="ja-JP" altLang="en-US" sz="1000" dirty="0">
                <a:latin typeface="+mn-ea"/>
              </a:rPr>
              <a:t>○○技術の開発</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23" name="Text Box 16"/>
          <p:cNvSpPr txBox="1">
            <a:spLocks noChangeArrowheads="1"/>
          </p:cNvSpPr>
          <p:nvPr/>
        </p:nvSpPr>
        <p:spPr bwMode="auto">
          <a:xfrm>
            <a:off x="1819990" y="3284984"/>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（代表事業者）</a:t>
            </a:r>
            <a:endParaRPr kumimoji="0" lang="ja-JP" altLang="ja-JP" dirty="0">
              <a:latin typeface="+mn-ea"/>
            </a:endParaRPr>
          </a:p>
        </p:txBody>
      </p:sp>
      <p:sp>
        <p:nvSpPr>
          <p:cNvPr id="43" name="Text Box 14"/>
          <p:cNvSpPr txBox="1">
            <a:spLocks noChangeArrowheads="1"/>
          </p:cNvSpPr>
          <p:nvPr/>
        </p:nvSpPr>
        <p:spPr bwMode="auto">
          <a:xfrm>
            <a:off x="3855777"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・研究項目：○○評価技術</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26" name="Line 19"/>
          <p:cNvSpPr>
            <a:spLocks noChangeShapeType="1"/>
          </p:cNvSpPr>
          <p:nvPr/>
        </p:nvSpPr>
        <p:spPr bwMode="auto">
          <a:xfrm>
            <a:off x="4689211" y="4159730"/>
            <a:ext cx="0" cy="16303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5" name="Text Box 10"/>
          <p:cNvSpPr txBox="1">
            <a:spLocks noChangeArrowheads="1"/>
          </p:cNvSpPr>
          <p:nvPr/>
        </p:nvSpPr>
        <p:spPr bwMode="auto">
          <a:xfrm>
            <a:off x="4156605" y="2234417"/>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補助</a:t>
            </a:r>
            <a:endParaRPr kumimoji="0" lang="ja-JP" altLang="ja-JP" sz="1050" dirty="0">
              <a:latin typeface="+mn-ea"/>
            </a:endParaRPr>
          </a:p>
        </p:txBody>
      </p:sp>
      <p:sp>
        <p:nvSpPr>
          <p:cNvPr id="46" name="Text Box 10"/>
          <p:cNvSpPr txBox="1">
            <a:spLocks noChangeArrowheads="1"/>
          </p:cNvSpPr>
          <p:nvPr/>
        </p:nvSpPr>
        <p:spPr bwMode="auto">
          <a:xfrm>
            <a:off x="4162492" y="5208766"/>
            <a:ext cx="612000"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委託</a:t>
            </a:r>
            <a:endParaRPr kumimoji="0" lang="ja-JP" altLang="ja-JP" sz="1050" dirty="0">
              <a:latin typeface="+mn-ea"/>
            </a:endParaRPr>
          </a:p>
        </p:txBody>
      </p:sp>
      <p:sp>
        <p:nvSpPr>
          <p:cNvPr id="48" name="正方形/長方形 47"/>
          <p:cNvSpPr/>
          <p:nvPr/>
        </p:nvSpPr>
        <p:spPr>
          <a:xfrm>
            <a:off x="1876269" y="2726421"/>
            <a:ext cx="5731901" cy="2384167"/>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4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p>
        </p:txBody>
      </p:sp>
      <p:sp>
        <p:nvSpPr>
          <p:cNvPr id="50" name="Text Box 14"/>
          <p:cNvSpPr txBox="1">
            <a:spLocks noChangeArrowheads="1"/>
          </p:cNvSpPr>
          <p:nvPr/>
        </p:nvSpPr>
        <p:spPr bwMode="auto">
          <a:xfrm>
            <a:off x="8306152" y="2726418"/>
            <a:ext cx="1894304" cy="14333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00" dirty="0">
                <a:latin typeface="+mn-ea"/>
              </a:rPr>
              <a:t>ユーザーアドバイザリー委員会</a:t>
            </a:r>
          </a:p>
          <a:p>
            <a:pPr algn="just" eaLnBrk="0" fontAlgn="base" hangingPunct="0">
              <a:spcBef>
                <a:spcPct val="0"/>
              </a:spcBef>
              <a:spcAft>
                <a:spcPct val="0"/>
              </a:spcAft>
            </a:pPr>
            <a:r>
              <a:rPr kumimoji="0" lang="ja-JP" altLang="en-US" sz="1000" dirty="0">
                <a:latin typeface="+mn-ea"/>
              </a:rPr>
              <a:t>・参画企業：</a:t>
            </a:r>
          </a:p>
          <a:p>
            <a:pPr algn="just" eaLnBrk="0" fontAlgn="base" hangingPunct="0">
              <a:spcBef>
                <a:spcPct val="0"/>
              </a:spcBef>
              <a:spcAft>
                <a:spcPct val="0"/>
              </a:spcAft>
            </a:pP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・役割：</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　ユーザニーズから見た性能・コスト等のスペック検証、○○・・等</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1" name="Text Box 14"/>
          <p:cNvSpPr txBox="1">
            <a:spLocks noChangeArrowheads="1"/>
          </p:cNvSpPr>
          <p:nvPr/>
        </p:nvSpPr>
        <p:spPr bwMode="auto">
          <a:xfrm>
            <a:off x="8306152" y="4523072"/>
            <a:ext cx="2038320" cy="11381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株式会社（例：キャリア、オペレータ、各技術のユーザ企業）</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・役割：</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　成果の実装検証の場の提供、○○・・・</a:t>
            </a: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2" name="Line 2"/>
          <p:cNvSpPr>
            <a:spLocks noChangeShapeType="1"/>
          </p:cNvSpPr>
          <p:nvPr/>
        </p:nvSpPr>
        <p:spPr bwMode="auto">
          <a:xfrm>
            <a:off x="7658528" y="3175006"/>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3" name="Text Box 10"/>
          <p:cNvSpPr txBox="1">
            <a:spLocks noChangeArrowheads="1"/>
          </p:cNvSpPr>
          <p:nvPr/>
        </p:nvSpPr>
        <p:spPr bwMode="auto">
          <a:xfrm>
            <a:off x="7536444" y="3288618"/>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　随時協議</a:t>
            </a:r>
            <a:endParaRPr kumimoji="0" lang="ja-JP" altLang="ja-JP" sz="1050" dirty="0">
              <a:latin typeface="+mn-ea"/>
            </a:endParaRPr>
          </a:p>
        </p:txBody>
      </p:sp>
      <p:sp>
        <p:nvSpPr>
          <p:cNvPr id="54" name="Line 2"/>
          <p:cNvSpPr>
            <a:spLocks noChangeShapeType="1"/>
          </p:cNvSpPr>
          <p:nvPr/>
        </p:nvSpPr>
        <p:spPr bwMode="auto">
          <a:xfrm>
            <a:off x="7672907" y="4729025"/>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5" name="Text Box 10"/>
          <p:cNvSpPr txBox="1">
            <a:spLocks noChangeArrowheads="1"/>
          </p:cNvSpPr>
          <p:nvPr/>
        </p:nvSpPr>
        <p:spPr bwMode="auto">
          <a:xfrm>
            <a:off x="7550823" y="484263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協議、検証</a:t>
            </a:r>
            <a:endParaRPr kumimoji="0" lang="ja-JP" altLang="ja-JP" sz="1050" dirty="0">
              <a:latin typeface="+mn-ea"/>
            </a:endParaRPr>
          </a:p>
        </p:txBody>
      </p:sp>
      <p:sp>
        <p:nvSpPr>
          <p:cNvPr id="30" name="Text Box 8"/>
          <p:cNvSpPr txBox="1">
            <a:spLocks noChangeArrowheads="1"/>
          </p:cNvSpPr>
          <p:nvPr/>
        </p:nvSpPr>
        <p:spPr bwMode="auto">
          <a:xfrm>
            <a:off x="764940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実用化・事業化責任者</a:t>
            </a:r>
            <a:endParaRPr kumimoji="0" lang="en-US" altLang="ja-JP" sz="900" dirty="0">
              <a:latin typeface="+mn-ea"/>
            </a:endParaRP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3" name="Text Box 15">
            <a:extLst>
              <a:ext uri="{FF2B5EF4-FFF2-40B4-BE49-F238E27FC236}">
                <a16:creationId xmlns:a16="http://schemas.microsoft.com/office/drawing/2014/main" id="{FC007568-D802-5074-5587-5C3B6207A99B}"/>
              </a:ext>
            </a:extLst>
          </p:cNvPr>
          <p:cNvSpPr txBox="1">
            <a:spLocks noChangeArrowheads="1"/>
          </p:cNvSpPr>
          <p:nvPr/>
        </p:nvSpPr>
        <p:spPr bwMode="auto">
          <a:xfrm>
            <a:off x="3877031" y="3493419"/>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○○センター（東京）</a:t>
            </a:r>
          </a:p>
          <a:p>
            <a:pPr algn="just" eaLnBrk="0" fontAlgn="base" hangingPunct="0">
              <a:spcBef>
                <a:spcPct val="0"/>
              </a:spcBef>
              <a:spcAft>
                <a:spcPct val="0"/>
              </a:spcAft>
            </a:pPr>
            <a:r>
              <a:rPr kumimoji="0" lang="ja-JP" altLang="en-US" sz="1000" dirty="0">
                <a:latin typeface="+mn-ea"/>
              </a:rPr>
              <a:t>・研究項目：</a:t>
            </a:r>
          </a:p>
          <a:p>
            <a:pPr algn="just" eaLnBrk="0" fontAlgn="base" hangingPunct="0">
              <a:spcBef>
                <a:spcPct val="0"/>
              </a:spcBef>
              <a:spcAft>
                <a:spcPct val="0"/>
              </a:spcAft>
            </a:pPr>
            <a:r>
              <a:rPr kumimoji="0" lang="ja-JP" altLang="en-US" sz="1000" dirty="0">
                <a:latin typeface="+mn-ea"/>
              </a:rPr>
              <a:t>○○技術の開発</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4" name="Text Box 14">
            <a:extLst>
              <a:ext uri="{FF2B5EF4-FFF2-40B4-BE49-F238E27FC236}">
                <a16:creationId xmlns:a16="http://schemas.microsoft.com/office/drawing/2014/main" id="{6B3B0CAE-D152-7BD6-BCD5-177B105EAF98}"/>
              </a:ext>
            </a:extLst>
          </p:cNvPr>
          <p:cNvSpPr txBox="1">
            <a:spLocks noChangeArrowheads="1"/>
          </p:cNvSpPr>
          <p:nvPr/>
        </p:nvSpPr>
        <p:spPr bwMode="auto">
          <a:xfrm>
            <a:off x="5794817" y="580216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・研究項目：○○技術の開発</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 name="Line 19">
            <a:extLst>
              <a:ext uri="{FF2B5EF4-FFF2-40B4-BE49-F238E27FC236}">
                <a16:creationId xmlns:a16="http://schemas.microsoft.com/office/drawing/2014/main" id="{01C763AF-372C-6AF6-C84E-94B3469FDEE4}"/>
              </a:ext>
            </a:extLst>
          </p:cNvPr>
          <p:cNvSpPr>
            <a:spLocks noChangeShapeType="1"/>
          </p:cNvSpPr>
          <p:nvPr/>
        </p:nvSpPr>
        <p:spPr bwMode="auto">
          <a:xfrm>
            <a:off x="6628251" y="4423836"/>
            <a:ext cx="0" cy="13574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8" name="Text Box 10">
            <a:extLst>
              <a:ext uri="{FF2B5EF4-FFF2-40B4-BE49-F238E27FC236}">
                <a16:creationId xmlns:a16="http://schemas.microsoft.com/office/drawing/2014/main" id="{9BAF5A01-99D7-D531-CC2D-4ADA6974C170}"/>
              </a:ext>
            </a:extLst>
          </p:cNvPr>
          <p:cNvSpPr txBox="1">
            <a:spLocks noChangeArrowheads="1"/>
          </p:cNvSpPr>
          <p:nvPr/>
        </p:nvSpPr>
        <p:spPr bwMode="auto">
          <a:xfrm>
            <a:off x="5823085" y="5204376"/>
            <a:ext cx="1088054"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共同研究先</a:t>
            </a:r>
            <a:endParaRPr kumimoji="0" lang="ja-JP" altLang="ja-JP" sz="1050" dirty="0">
              <a:latin typeface="+mn-ea"/>
            </a:endParaRPr>
          </a:p>
        </p:txBody>
      </p:sp>
    </p:spTree>
    <p:extLst>
      <p:ext uri="{BB962C8B-B14F-4D97-AF65-F5344CB8AC3E}">
        <p14:creationId xmlns:p14="http://schemas.microsoft.com/office/powerpoint/2010/main" val="334933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348311" y="1123246"/>
            <a:ext cx="87244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795137" y="814235"/>
            <a:ext cx="802101" cy="300082"/>
          </a:xfrm>
          <a:prstGeom prst="rect">
            <a:avLst/>
          </a:prstGeom>
          <a:noFill/>
        </p:spPr>
        <p:txBody>
          <a:bodyPr wrap="square" rtlCol="0">
            <a:spAutoFit/>
          </a:bodyPr>
          <a:lstStyle/>
          <a:p>
            <a:r>
              <a:rPr lang="en-US" altLang="ja-JP" sz="1350" dirty="0">
                <a:solidFill>
                  <a:prstClr val="black"/>
                </a:solidFill>
              </a:rPr>
              <a:t>2026/4</a:t>
            </a:r>
          </a:p>
        </p:txBody>
      </p:sp>
      <p:sp>
        <p:nvSpPr>
          <p:cNvPr id="45" name="右矢印 44"/>
          <p:cNvSpPr/>
          <p:nvPr/>
        </p:nvSpPr>
        <p:spPr>
          <a:xfrm>
            <a:off x="2475067" y="2085586"/>
            <a:ext cx="1778436"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7" name="右矢印 46"/>
          <p:cNvSpPr/>
          <p:nvPr/>
        </p:nvSpPr>
        <p:spPr>
          <a:xfrm>
            <a:off x="2615380" y="3218231"/>
            <a:ext cx="1105741"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9" name="右矢印 48"/>
          <p:cNvSpPr/>
          <p:nvPr/>
        </p:nvSpPr>
        <p:spPr>
          <a:xfrm>
            <a:off x="2935270" y="4341559"/>
            <a:ext cx="218210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テキスト ボックス 20"/>
          <p:cNvSpPr txBox="1"/>
          <p:nvPr/>
        </p:nvSpPr>
        <p:spPr>
          <a:xfrm>
            <a:off x="4347278" y="2176362"/>
            <a:ext cx="2200387" cy="338554"/>
          </a:xfrm>
          <a:prstGeom prst="rect">
            <a:avLst/>
          </a:prstGeom>
          <a:noFill/>
        </p:spPr>
        <p:txBody>
          <a:bodyPr wrap="square" rtlCol="0" anchor="ctr">
            <a:spAutoFit/>
          </a:bodyPr>
          <a:lstStyle/>
          <a:p>
            <a:r>
              <a:rPr lang="ja-JP" altLang="en-US" sz="1600" b="1" dirty="0"/>
              <a:t>目標：～～～～を達成</a:t>
            </a:r>
          </a:p>
        </p:txBody>
      </p:sp>
      <p:sp>
        <p:nvSpPr>
          <p:cNvPr id="22" name="テキスト ボックス 21"/>
          <p:cNvSpPr txBox="1"/>
          <p:nvPr/>
        </p:nvSpPr>
        <p:spPr>
          <a:xfrm>
            <a:off x="4027385" y="3331104"/>
            <a:ext cx="2200387" cy="338554"/>
          </a:xfrm>
          <a:prstGeom prst="rect">
            <a:avLst/>
          </a:prstGeom>
          <a:noFill/>
        </p:spPr>
        <p:txBody>
          <a:bodyPr wrap="square" rtlCol="0">
            <a:spAutoFit/>
          </a:bodyPr>
          <a:lstStyle/>
          <a:p>
            <a:r>
              <a:rPr lang="ja-JP" altLang="en-US" sz="1600" b="1" dirty="0"/>
              <a:t>目標：～～～～を達成</a:t>
            </a:r>
          </a:p>
        </p:txBody>
      </p:sp>
      <p:sp>
        <p:nvSpPr>
          <p:cNvPr id="23" name="テキスト ボックス 22"/>
          <p:cNvSpPr txBox="1"/>
          <p:nvPr/>
        </p:nvSpPr>
        <p:spPr>
          <a:xfrm>
            <a:off x="5211374" y="4437112"/>
            <a:ext cx="2200387" cy="338554"/>
          </a:xfrm>
          <a:prstGeom prst="rect">
            <a:avLst/>
          </a:prstGeom>
          <a:noFill/>
        </p:spPr>
        <p:txBody>
          <a:bodyPr wrap="square" rtlCol="0">
            <a:spAutoFit/>
          </a:bodyPr>
          <a:lstStyle/>
          <a:p>
            <a:r>
              <a:rPr lang="ja-JP" altLang="en-US" sz="1600" b="1" dirty="0"/>
              <a:t>目標：～～～～を達成</a:t>
            </a:r>
          </a:p>
        </p:txBody>
      </p:sp>
      <p:sp>
        <p:nvSpPr>
          <p:cNvPr id="54" name="右矢印 53"/>
          <p:cNvSpPr/>
          <p:nvPr/>
        </p:nvSpPr>
        <p:spPr>
          <a:xfrm>
            <a:off x="4164199" y="5431421"/>
            <a:ext cx="237771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 name="テキスト ボックス 3"/>
          <p:cNvSpPr txBox="1"/>
          <p:nvPr/>
        </p:nvSpPr>
        <p:spPr>
          <a:xfrm>
            <a:off x="335360" y="2033506"/>
            <a:ext cx="1459774" cy="584775"/>
          </a:xfrm>
          <a:prstGeom prst="rect">
            <a:avLst/>
          </a:prstGeom>
          <a:noFill/>
        </p:spPr>
        <p:txBody>
          <a:bodyPr wrap="square" rtlCol="0" anchor="ctr">
            <a:spAutoFit/>
          </a:bodyPr>
          <a:lstStyle/>
          <a:p>
            <a:r>
              <a:rPr lang="ja-JP" altLang="en-US" dirty="0"/>
              <a:t>開発項目１</a:t>
            </a:r>
            <a:endParaRPr lang="en-US" altLang="ja-JP" dirty="0"/>
          </a:p>
          <a:p>
            <a:r>
              <a:rPr lang="ja-JP" altLang="en-US" sz="1400" dirty="0"/>
              <a:t>（株式会社●●）</a:t>
            </a:r>
          </a:p>
        </p:txBody>
      </p:sp>
      <p:sp>
        <p:nvSpPr>
          <p:cNvPr id="20" name="テキスト ボックス 19"/>
          <p:cNvSpPr txBox="1"/>
          <p:nvPr/>
        </p:nvSpPr>
        <p:spPr>
          <a:xfrm>
            <a:off x="335360" y="3285938"/>
            <a:ext cx="1459774" cy="584775"/>
          </a:xfrm>
          <a:prstGeom prst="rect">
            <a:avLst/>
          </a:prstGeom>
          <a:noFill/>
        </p:spPr>
        <p:txBody>
          <a:bodyPr wrap="square" rtlCol="0">
            <a:spAutoFit/>
          </a:bodyPr>
          <a:lstStyle/>
          <a:p>
            <a:r>
              <a:rPr lang="ja-JP" altLang="en-US" dirty="0"/>
              <a:t>開発項目２</a:t>
            </a:r>
            <a:endParaRPr lang="en-US" altLang="ja-JP" dirty="0"/>
          </a:p>
          <a:p>
            <a:r>
              <a:rPr lang="ja-JP" altLang="en-US" sz="1400" dirty="0"/>
              <a:t>（株式会社●●）</a:t>
            </a:r>
          </a:p>
        </p:txBody>
      </p:sp>
      <p:sp>
        <p:nvSpPr>
          <p:cNvPr id="25" name="テキスト ボックス 24"/>
          <p:cNvSpPr txBox="1"/>
          <p:nvPr/>
        </p:nvSpPr>
        <p:spPr>
          <a:xfrm>
            <a:off x="335360" y="4415332"/>
            <a:ext cx="1459774" cy="584775"/>
          </a:xfrm>
          <a:prstGeom prst="rect">
            <a:avLst/>
          </a:prstGeom>
          <a:noFill/>
        </p:spPr>
        <p:txBody>
          <a:bodyPr wrap="square" rtlCol="0">
            <a:spAutoFit/>
          </a:bodyPr>
          <a:lstStyle/>
          <a:p>
            <a:r>
              <a:rPr lang="ja-JP" altLang="en-US" dirty="0"/>
              <a:t>開発項目３</a:t>
            </a:r>
            <a:endParaRPr lang="en-US" altLang="ja-JP" dirty="0"/>
          </a:p>
          <a:p>
            <a:r>
              <a:rPr lang="ja-JP" altLang="en-US" sz="1400" dirty="0"/>
              <a:t>（株式会社●●）</a:t>
            </a:r>
          </a:p>
        </p:txBody>
      </p:sp>
      <p:sp>
        <p:nvSpPr>
          <p:cNvPr id="26" name="テキスト ボックス 25"/>
          <p:cNvSpPr txBox="1"/>
          <p:nvPr/>
        </p:nvSpPr>
        <p:spPr>
          <a:xfrm>
            <a:off x="335360" y="5513711"/>
            <a:ext cx="1459774" cy="584775"/>
          </a:xfrm>
          <a:prstGeom prst="rect">
            <a:avLst/>
          </a:prstGeom>
          <a:noFill/>
        </p:spPr>
        <p:txBody>
          <a:bodyPr wrap="square" rtlCol="0">
            <a:spAutoFit/>
          </a:bodyPr>
          <a:lstStyle/>
          <a:p>
            <a:r>
              <a:rPr lang="ja-JP" altLang="en-US" dirty="0"/>
              <a:t>開発項目４</a:t>
            </a:r>
            <a:endParaRPr lang="en-US" altLang="ja-JP" dirty="0"/>
          </a:p>
          <a:p>
            <a:r>
              <a:rPr lang="ja-JP" altLang="en-US" sz="1400" dirty="0"/>
              <a:t>（株式会社●●）</a:t>
            </a:r>
          </a:p>
        </p:txBody>
      </p:sp>
      <p:sp>
        <p:nvSpPr>
          <p:cNvPr id="27" name="テキスト ボックス 26"/>
          <p:cNvSpPr txBox="1"/>
          <p:nvPr/>
        </p:nvSpPr>
        <p:spPr>
          <a:xfrm>
            <a:off x="6318726" y="207572"/>
            <a:ext cx="2884119"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・研究開発のスケジュールを記載ください。</a:t>
            </a:r>
            <a:endParaRPr lang="en-US" altLang="ja-JP" sz="1200" i="1" dirty="0">
              <a:solidFill>
                <a:schemeClr val="bg1"/>
              </a:solidFill>
              <a:latin typeface="+mn-ea"/>
            </a:endParaRPr>
          </a:p>
        </p:txBody>
      </p:sp>
      <p:sp>
        <p:nvSpPr>
          <p:cNvPr id="43" name="テキスト ボックス 42"/>
          <p:cNvSpPr txBox="1"/>
          <p:nvPr/>
        </p:nvSpPr>
        <p:spPr>
          <a:xfrm>
            <a:off x="3954790" y="814235"/>
            <a:ext cx="803275" cy="300082"/>
          </a:xfrm>
          <a:prstGeom prst="rect">
            <a:avLst/>
          </a:prstGeom>
          <a:noFill/>
        </p:spPr>
        <p:txBody>
          <a:bodyPr wrap="square" rtlCol="0">
            <a:spAutoFit/>
          </a:bodyPr>
          <a:lstStyle/>
          <a:p>
            <a:r>
              <a:rPr lang="en-US" altLang="ja-JP" sz="1350" dirty="0">
                <a:solidFill>
                  <a:prstClr val="black"/>
                </a:solidFill>
              </a:rPr>
              <a:t>2027/4</a:t>
            </a:r>
            <a:endParaRPr lang="ja-JP" altLang="en-US" sz="1350" dirty="0">
              <a:solidFill>
                <a:prstClr val="black"/>
              </a:solidFill>
            </a:endParaRPr>
          </a:p>
        </p:txBody>
      </p:sp>
      <p:sp>
        <p:nvSpPr>
          <p:cNvPr id="46" name="テキスト ボックス 45"/>
          <p:cNvSpPr txBox="1"/>
          <p:nvPr/>
        </p:nvSpPr>
        <p:spPr>
          <a:xfrm>
            <a:off x="6115614" y="814235"/>
            <a:ext cx="919990" cy="300082"/>
          </a:xfrm>
          <a:prstGeom prst="rect">
            <a:avLst/>
          </a:prstGeom>
          <a:noFill/>
        </p:spPr>
        <p:txBody>
          <a:bodyPr wrap="square" rtlCol="0">
            <a:spAutoFit/>
          </a:bodyPr>
          <a:lstStyle/>
          <a:p>
            <a:r>
              <a:rPr lang="en-US" altLang="ja-JP" sz="1350" dirty="0">
                <a:solidFill>
                  <a:prstClr val="black"/>
                </a:solidFill>
              </a:rPr>
              <a:t>2028/4</a:t>
            </a:r>
            <a:endParaRPr lang="ja-JP" altLang="en-US" sz="1350" dirty="0">
              <a:solidFill>
                <a:prstClr val="black"/>
              </a:solidFill>
            </a:endParaRPr>
          </a:p>
        </p:txBody>
      </p:sp>
      <p:sp>
        <p:nvSpPr>
          <p:cNvPr id="51" name="テキスト ボックス 50"/>
          <p:cNvSpPr txBox="1"/>
          <p:nvPr/>
        </p:nvSpPr>
        <p:spPr>
          <a:xfrm>
            <a:off x="2354654" y="1244660"/>
            <a:ext cx="952651" cy="253916"/>
          </a:xfrm>
          <a:prstGeom prst="rect">
            <a:avLst/>
          </a:prstGeom>
          <a:noFill/>
        </p:spPr>
        <p:txBody>
          <a:bodyPr wrap="square" rtlCol="0">
            <a:spAutoFit/>
          </a:bodyPr>
          <a:lstStyle/>
          <a:p>
            <a:r>
              <a:rPr lang="ja-JP" altLang="en-US" sz="1050" dirty="0">
                <a:solidFill>
                  <a:srgbClr val="0000FF"/>
                </a:solidFill>
              </a:rPr>
              <a:t>◆開始</a:t>
            </a:r>
          </a:p>
        </p:txBody>
      </p:sp>
      <p:sp>
        <p:nvSpPr>
          <p:cNvPr id="52" name="テキスト ボックス 51"/>
          <p:cNvSpPr txBox="1"/>
          <p:nvPr/>
        </p:nvSpPr>
        <p:spPr>
          <a:xfrm>
            <a:off x="4821976" y="1244660"/>
            <a:ext cx="933601" cy="600164"/>
          </a:xfrm>
          <a:prstGeom prst="rect">
            <a:avLst/>
          </a:prstGeom>
          <a:noFill/>
        </p:spPr>
        <p:txBody>
          <a:bodyPr wrap="square" rtlCol="0">
            <a:spAutoFit/>
          </a:bodyPr>
          <a:lstStyle/>
          <a:p>
            <a:pPr algn="ctr"/>
            <a:r>
              <a:rPr lang="ja-JP" altLang="en-US" sz="1100" dirty="0">
                <a:solidFill>
                  <a:srgbClr val="0000FF"/>
                </a:solidFill>
              </a:rPr>
              <a:t>◆ステージ</a:t>
            </a:r>
            <a:endParaRPr lang="en-US" altLang="ja-JP" sz="1100" dirty="0">
              <a:solidFill>
                <a:srgbClr val="0000FF"/>
              </a:solidFill>
            </a:endParaRPr>
          </a:p>
          <a:p>
            <a:pPr algn="ctr"/>
            <a:r>
              <a:rPr lang="ja-JP" altLang="en-US" sz="1100" dirty="0">
                <a:solidFill>
                  <a:srgbClr val="0000FF"/>
                </a:solidFill>
              </a:rPr>
              <a:t>ゲート審査</a:t>
            </a:r>
            <a:endParaRPr lang="en-US" altLang="ja-JP" sz="1100" dirty="0">
              <a:solidFill>
                <a:srgbClr val="0000FF"/>
              </a:solidFill>
            </a:endParaRPr>
          </a:p>
          <a:p>
            <a:pPr algn="ctr"/>
            <a:r>
              <a:rPr lang="ja-JP" altLang="en-US" sz="1100" dirty="0">
                <a:solidFill>
                  <a:srgbClr val="0000FF"/>
                </a:solidFill>
              </a:rPr>
              <a:t>（</a:t>
            </a:r>
            <a:r>
              <a:rPr lang="en-US" altLang="ja-JP" sz="1100" dirty="0">
                <a:solidFill>
                  <a:srgbClr val="0000FF"/>
                </a:solidFill>
              </a:rPr>
              <a:t>1.5</a:t>
            </a:r>
            <a:r>
              <a:rPr lang="ja-JP" altLang="en-US" sz="1100" dirty="0">
                <a:solidFill>
                  <a:srgbClr val="0000FF"/>
                </a:solidFill>
              </a:rPr>
              <a:t>年後）</a:t>
            </a:r>
          </a:p>
        </p:txBody>
      </p:sp>
      <p:sp>
        <p:nvSpPr>
          <p:cNvPr id="53" name="テキスト ボックス 52"/>
          <p:cNvSpPr txBox="1"/>
          <p:nvPr/>
        </p:nvSpPr>
        <p:spPr>
          <a:xfrm>
            <a:off x="7987825" y="1244660"/>
            <a:ext cx="968457" cy="261610"/>
          </a:xfrm>
          <a:prstGeom prst="rect">
            <a:avLst/>
          </a:prstGeom>
          <a:noFill/>
        </p:spPr>
        <p:txBody>
          <a:bodyPr wrap="square" rtlCol="0">
            <a:spAutoFit/>
          </a:bodyPr>
          <a:lstStyle/>
          <a:p>
            <a:r>
              <a:rPr lang="ja-JP" altLang="en-US" sz="1100" dirty="0">
                <a:solidFill>
                  <a:srgbClr val="0000FF"/>
                </a:solidFill>
              </a:rPr>
              <a:t>◆事業終了</a:t>
            </a:r>
          </a:p>
        </p:txBody>
      </p:sp>
      <p:sp>
        <p:nvSpPr>
          <p:cNvPr id="57"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5</a:t>
            </a:r>
          </a:p>
        </p:txBody>
      </p:sp>
      <p:sp>
        <p:nvSpPr>
          <p:cNvPr id="40" name="タイトル 1"/>
          <p:cNvSpPr txBox="1">
            <a:spLocks/>
          </p:cNvSpPr>
          <p:nvPr/>
        </p:nvSpPr>
        <p:spPr>
          <a:xfrm>
            <a:off x="335360" y="103320"/>
            <a:ext cx="454608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cxnSp>
        <p:nvCxnSpPr>
          <p:cNvPr id="9" name="直線コネクタ 8"/>
          <p:cNvCxnSpPr/>
          <p:nvPr/>
        </p:nvCxnSpPr>
        <p:spPr>
          <a:xfrm>
            <a:off x="1795134" y="744420"/>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115614"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955374" y="767044"/>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D44669FA-6D45-F546-1BFC-8D35C2F799FF}"/>
              </a:ext>
            </a:extLst>
          </p:cNvPr>
          <p:cNvCxnSpPr/>
          <p:nvPr/>
        </p:nvCxnSpPr>
        <p:spPr>
          <a:xfrm>
            <a:off x="8275854"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2B536F96-2F33-1EC6-B1A9-E3FC1A48DDA9}"/>
              </a:ext>
            </a:extLst>
          </p:cNvPr>
          <p:cNvSpPr txBox="1"/>
          <p:nvPr/>
        </p:nvSpPr>
        <p:spPr>
          <a:xfrm>
            <a:off x="6597937" y="5541587"/>
            <a:ext cx="2200387" cy="338554"/>
          </a:xfrm>
          <a:prstGeom prst="rect">
            <a:avLst/>
          </a:prstGeom>
          <a:noFill/>
        </p:spPr>
        <p:txBody>
          <a:bodyPr wrap="square" rtlCol="0">
            <a:spAutoFit/>
          </a:bodyPr>
          <a:lstStyle/>
          <a:p>
            <a:r>
              <a:rPr lang="ja-JP" altLang="en-US" sz="1600" b="1" dirty="0"/>
              <a:t>目標：～～～～を達成</a:t>
            </a:r>
          </a:p>
        </p:txBody>
      </p:sp>
    </p:spTree>
    <p:extLst>
      <p:ext uri="{BB962C8B-B14F-4D97-AF65-F5344CB8AC3E}">
        <p14:creationId xmlns:p14="http://schemas.microsoft.com/office/powerpoint/2010/main" val="3532009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 2"/>
          <p:cNvSpPr txBox="1">
            <a:spLocks noGrp="1"/>
          </p:cNvSpPr>
          <p:nvPr/>
        </p:nvSpPr>
        <p:spPr bwMode="auto">
          <a:xfrm>
            <a:off x="11323240" y="656114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6</a:t>
            </a:fld>
            <a:endParaRPr lang="en-US" altLang="ja-JP" dirty="0">
              <a:latin typeface="+mn-ea"/>
              <a:cs typeface="メイリオ" pitchFamily="50" charset="-128"/>
            </a:endParaRPr>
          </a:p>
        </p:txBody>
      </p:sp>
      <p:sp>
        <p:nvSpPr>
          <p:cNvPr id="8" name="正方形/長方形 7"/>
          <p:cNvSpPr/>
          <p:nvPr/>
        </p:nvSpPr>
        <p:spPr>
          <a:xfrm>
            <a:off x="335359" y="959499"/>
            <a:ext cx="11444653"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411987" y="1096693"/>
            <a:ext cx="4135620" cy="3154710"/>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3333CC"/>
                </a:solidFill>
                <a:latin typeface="+mn-ea"/>
              </a:rPr>
              <a:t>（１</a:t>
            </a:r>
            <a:r>
              <a:rPr lang="en-US" altLang="ja-JP" sz="1200" dirty="0">
                <a:solidFill>
                  <a:srgbClr val="3333CC"/>
                </a:solidFill>
                <a:latin typeface="+mn-ea"/>
              </a:rPr>
              <a:t>)</a:t>
            </a:r>
            <a:r>
              <a:rPr lang="ja-JP" altLang="en-US" sz="1200" dirty="0">
                <a:solidFill>
                  <a:srgbClr val="3333CC"/>
                </a:solidFill>
                <a:latin typeface="+mn-ea"/>
              </a:rPr>
              <a:t>事業化を行う製品・サービス等の概要</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（２）事業化への取組み</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p:txBody>
      </p:sp>
      <p:sp>
        <p:nvSpPr>
          <p:cNvPr id="11" name="テキスト ボックス 10"/>
          <p:cNvSpPr txBox="1"/>
          <p:nvPr/>
        </p:nvSpPr>
        <p:spPr>
          <a:xfrm>
            <a:off x="5706329" y="1052739"/>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・「提案書＞事業化計画書＞１．研究開発を行う製品・サービス等の概要」より要約して簡潔に記載ください。</a:t>
            </a:r>
            <a:endParaRPr lang="en-US" altLang="ja-JP" sz="1200" i="1" dirty="0">
              <a:solidFill>
                <a:schemeClr val="bg1"/>
              </a:solidFill>
              <a:latin typeface="+mn-ea"/>
            </a:endParaRPr>
          </a:p>
        </p:txBody>
      </p:sp>
      <p:sp>
        <p:nvSpPr>
          <p:cNvPr id="13" name="テキスト ボックス 12"/>
          <p:cNvSpPr txBox="1"/>
          <p:nvPr/>
        </p:nvSpPr>
        <p:spPr>
          <a:xfrm>
            <a:off x="5729001" y="3015047"/>
            <a:ext cx="462103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 「提案書＞事業化計画書＞２．研究開発への取組」より要約して簡潔に記載ください。特に、研究開発成果の実用化・事業化計画に対する申請者の社内（販売部門、事業部等の責任者等）でのコミットメントの状況は明記ください。</a:t>
            </a:r>
            <a:endParaRPr lang="en-US" altLang="ja-JP" sz="1200" i="1" dirty="0">
              <a:solidFill>
                <a:schemeClr val="bg1"/>
              </a:solidFill>
              <a:latin typeface="+mn-ea"/>
            </a:endParaRPr>
          </a:p>
        </p:txBody>
      </p:sp>
      <p:sp>
        <p:nvSpPr>
          <p:cNvPr id="14" name="正方形/長方形 252"/>
          <p:cNvSpPr>
            <a:spLocks noChangeArrowheads="1"/>
          </p:cNvSpPr>
          <p:nvPr/>
        </p:nvSpPr>
        <p:spPr bwMode="auto">
          <a:xfrm>
            <a:off x="551162" y="1556795"/>
            <a:ext cx="8318318" cy="1692771"/>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3333CC"/>
                </a:solidFill>
                <a:latin typeface="+mn-ea"/>
              </a:rPr>
              <a:t>(</a:t>
            </a:r>
            <a:r>
              <a:rPr lang="ja-JP" altLang="en-US" sz="1200" dirty="0">
                <a:solidFill>
                  <a:srgbClr val="3333CC"/>
                </a:solidFill>
                <a:latin typeface="+mn-ea"/>
              </a:rPr>
              <a:t>内容）</a:t>
            </a:r>
          </a:p>
          <a:p>
            <a:pPr>
              <a:spcBef>
                <a:spcPts val="600"/>
              </a:spcBef>
            </a:pPr>
            <a:r>
              <a:rPr lang="ja-JP" altLang="en-US" sz="1200" dirty="0">
                <a:solidFill>
                  <a:srgbClr val="3333CC"/>
                </a:solidFill>
                <a:latin typeface="+mn-ea"/>
              </a:rPr>
              <a:t>　研究開発の成果が、当該製品・サービスへどのように反映されるか記載してください。</a:t>
            </a:r>
          </a:p>
          <a:p>
            <a:pPr>
              <a:spcBef>
                <a:spcPts val="600"/>
              </a:spcBef>
            </a:pPr>
            <a:r>
              <a:rPr lang="en-US" altLang="ja-JP" sz="1200" dirty="0">
                <a:solidFill>
                  <a:srgbClr val="3333CC"/>
                </a:solidFill>
                <a:latin typeface="+mn-ea"/>
              </a:rPr>
              <a:t>(</a:t>
            </a:r>
            <a:r>
              <a:rPr lang="ja-JP" altLang="en-US" sz="1200" dirty="0">
                <a:solidFill>
                  <a:srgbClr val="3333CC"/>
                </a:solidFill>
                <a:latin typeface="+mn-ea"/>
              </a:rPr>
              <a:t>用途（販売予定先））</a:t>
            </a:r>
          </a:p>
          <a:p>
            <a:pPr>
              <a:spcBef>
                <a:spcPts val="600"/>
              </a:spcBef>
            </a:pPr>
            <a:r>
              <a:rPr lang="ja-JP" altLang="en-US" sz="1200" dirty="0">
                <a:solidFill>
                  <a:srgbClr val="3333CC"/>
                </a:solidFill>
                <a:latin typeface="+mn-ea"/>
              </a:rPr>
              <a:t>　当該製品・サービスの想定される販売ルート、販売先等を記載してください。この販売先以外の分野等で利用できる場合は、それについても記載してください。また、自らが実用化・事業化するのではない場合には、どの様な形で製品・サービスが実用化されることを想定しているのかについて記載願います。ライセンスビジネスも構想している場合は、併せて記載下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16" name="正方形/長方形 252"/>
          <p:cNvSpPr>
            <a:spLocks noChangeArrowheads="1"/>
          </p:cNvSpPr>
          <p:nvPr/>
        </p:nvSpPr>
        <p:spPr bwMode="auto">
          <a:xfrm>
            <a:off x="551162" y="4115126"/>
            <a:ext cx="8318318" cy="184665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事業化に向けた計画等</a:t>
            </a:r>
          </a:p>
          <a:p>
            <a:pPr marL="171450" indent="-171450">
              <a:spcBef>
                <a:spcPts val="600"/>
              </a:spcBef>
              <a:buFont typeface="Arial" panose="020B0604020202020204" pitchFamily="34" charset="0"/>
              <a:buChar char="•"/>
            </a:pPr>
            <a:r>
              <a:rPr lang="ja-JP" altLang="en-US" sz="1200" dirty="0">
                <a:solidFill>
                  <a:srgbClr val="3333CC"/>
                </a:solidFill>
                <a:latin typeface="+mn-ea"/>
              </a:rPr>
              <a:t>事業化を考えるに至った経緯（動機）</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事業として成功すると考える理由</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事業化計画に対する申請者内におけるコミットメントの状況</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事業化のスケジュール</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en-US" altLang="ja-JP" sz="1200" dirty="0">
              <a:solidFill>
                <a:srgbClr val="3333CC"/>
              </a:solidFill>
              <a:latin typeface="+mn-ea"/>
            </a:endParaRPr>
          </a:p>
          <a:p>
            <a:pPr>
              <a:spcBef>
                <a:spcPts val="600"/>
              </a:spcBef>
            </a:pPr>
            <a:r>
              <a:rPr lang="en-US" altLang="ja-JP" sz="1200" dirty="0">
                <a:solidFill>
                  <a:srgbClr val="0000FF"/>
                </a:solidFill>
                <a:latin typeface="+mn-ea"/>
              </a:rPr>
              <a:t>※</a:t>
            </a:r>
            <a:r>
              <a:rPr lang="ja-JP" altLang="en-US" sz="1200" dirty="0">
                <a:solidFill>
                  <a:srgbClr val="0000FF"/>
                </a:solidFill>
                <a:latin typeface="+mn-ea"/>
              </a:rPr>
              <a:t>記載することが期待される内容の詳細は様式第</a:t>
            </a:r>
            <a:r>
              <a:rPr lang="en-US" altLang="ja-JP" sz="1200" dirty="0">
                <a:solidFill>
                  <a:srgbClr val="0000FF"/>
                </a:solidFill>
                <a:latin typeface="+mn-ea"/>
              </a:rPr>
              <a:t>1</a:t>
            </a:r>
            <a:r>
              <a:rPr lang="ja-JP" altLang="en-US" sz="1200" dirty="0">
                <a:solidFill>
                  <a:srgbClr val="0000FF"/>
                </a:solidFill>
                <a:latin typeface="+mn-ea"/>
              </a:rPr>
              <a:t>の添付資料２（事業化計画書）をご参照ください。</a:t>
            </a:r>
            <a:endParaRPr lang="en-US" altLang="ja-JP" sz="1200" dirty="0">
              <a:solidFill>
                <a:srgbClr val="0000FF"/>
              </a:solidFill>
              <a:latin typeface="+mn-ea"/>
            </a:endParaRPr>
          </a:p>
        </p:txBody>
      </p:sp>
      <p:sp>
        <p:nvSpPr>
          <p:cNvPr id="5" name="タイトル 1">
            <a:extLst>
              <a:ext uri="{FF2B5EF4-FFF2-40B4-BE49-F238E27FC236}">
                <a16:creationId xmlns:a16="http://schemas.microsoft.com/office/drawing/2014/main" id="{72881790-7B7D-E9D8-3A79-3221A864C62A}"/>
              </a:ext>
            </a:extLst>
          </p:cNvPr>
          <p:cNvSpPr txBox="1">
            <a:spLocks/>
          </p:cNvSpPr>
          <p:nvPr/>
        </p:nvSpPr>
        <p:spPr>
          <a:xfrm>
            <a:off x="372536" y="116632"/>
            <a:ext cx="417646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５．事業化計画の概要①</a:t>
            </a:r>
          </a:p>
        </p:txBody>
      </p:sp>
      <p:sp>
        <p:nvSpPr>
          <p:cNvPr id="2" name="テキスト ボックス 1">
            <a:extLst>
              <a:ext uri="{FF2B5EF4-FFF2-40B4-BE49-F238E27FC236}">
                <a16:creationId xmlns:a16="http://schemas.microsoft.com/office/drawing/2014/main" id="{9DB101A8-731B-0B79-5128-B626FA68B2EF}"/>
              </a:ext>
            </a:extLst>
          </p:cNvPr>
          <p:cNvSpPr txBox="1"/>
          <p:nvPr/>
        </p:nvSpPr>
        <p:spPr>
          <a:xfrm>
            <a:off x="4549230"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2536" y="116632"/>
            <a:ext cx="417646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６．事業化計画の概要②</a:t>
            </a:r>
          </a:p>
        </p:txBody>
      </p:sp>
      <p:sp>
        <p:nvSpPr>
          <p:cNvPr id="35" name="スライド番号プレースホルダ 2"/>
          <p:cNvSpPr txBox="1">
            <a:spLocks noGrp="1"/>
          </p:cNvSpPr>
          <p:nvPr/>
        </p:nvSpPr>
        <p:spPr bwMode="auto">
          <a:xfrm>
            <a:off x="11323240" y="6546852"/>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7</a:t>
            </a:fld>
            <a:endParaRPr lang="en-US" altLang="ja-JP" dirty="0">
              <a:latin typeface="+mn-ea"/>
              <a:cs typeface="メイリオ" pitchFamily="50" charset="-128"/>
            </a:endParaRPr>
          </a:p>
        </p:txBody>
      </p:sp>
      <p:sp>
        <p:nvSpPr>
          <p:cNvPr id="5" name="正方形/長方形 4"/>
          <p:cNvSpPr/>
          <p:nvPr/>
        </p:nvSpPr>
        <p:spPr>
          <a:xfrm>
            <a:off x="335360" y="959499"/>
            <a:ext cx="1150866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6" name="正方形/長方形 252"/>
          <p:cNvSpPr>
            <a:spLocks noChangeArrowheads="1"/>
          </p:cNvSpPr>
          <p:nvPr/>
        </p:nvSpPr>
        <p:spPr bwMode="auto">
          <a:xfrm>
            <a:off x="347976" y="1196755"/>
            <a:ext cx="8318318" cy="1800493"/>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p>
          <a:p>
            <a:pPr marL="171450" indent="-171450">
              <a:spcBef>
                <a:spcPts val="600"/>
              </a:spcBef>
              <a:buFont typeface="Arial" panose="020B0604020202020204" pitchFamily="34" charset="0"/>
              <a:buChar char="•"/>
            </a:pPr>
            <a:r>
              <a:rPr lang="ja-JP" altLang="en-US" sz="1200" dirty="0">
                <a:solidFill>
                  <a:srgbClr val="3333CC"/>
                </a:solidFill>
                <a:latin typeface="+mn-ea"/>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3" name="テキスト ボックス 2">
            <a:extLst>
              <a:ext uri="{FF2B5EF4-FFF2-40B4-BE49-F238E27FC236}">
                <a16:creationId xmlns:a16="http://schemas.microsoft.com/office/drawing/2014/main" id="{FE22058D-1910-EBD0-57D6-9BB8D12BB007}"/>
              </a:ext>
            </a:extLst>
          </p:cNvPr>
          <p:cNvSpPr txBox="1"/>
          <p:nvPr/>
        </p:nvSpPr>
        <p:spPr>
          <a:xfrm>
            <a:off x="4549230"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
        <p:nvSpPr>
          <p:cNvPr id="7" name="テキスト ボックス 6"/>
          <p:cNvSpPr txBox="1"/>
          <p:nvPr/>
        </p:nvSpPr>
        <p:spPr>
          <a:xfrm>
            <a:off x="5485104" y="188643"/>
            <a:ext cx="352839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mn-ea"/>
              </a:rPr>
              <a:t>本紙「</a:t>
            </a:r>
            <a:r>
              <a:rPr lang="en-US" altLang="ja-JP" dirty="0">
                <a:solidFill>
                  <a:prstClr val="white"/>
                </a:solidFill>
                <a:latin typeface="+mn-ea"/>
              </a:rPr>
              <a:t>3.</a:t>
            </a:r>
            <a:r>
              <a:rPr lang="ja-JP" altLang="en-US" dirty="0">
                <a:solidFill>
                  <a:prstClr val="white"/>
                </a:solidFill>
                <a:latin typeface="+mn-ea"/>
              </a:rPr>
              <a:t>研究開発の体制」と同様な枠と線で体制を記載ください。</a:t>
            </a:r>
            <a:endParaRPr lang="en-US" altLang="ja-JP" strike="sngStrike" dirty="0">
              <a:solidFill>
                <a:srgbClr val="FF0000"/>
              </a:solidFill>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51381" y="1013162"/>
            <a:ext cx="7020272" cy="646331"/>
          </a:xfrm>
          <a:prstGeom prst="rect">
            <a:avLst/>
          </a:prstGeom>
          <a:noFill/>
        </p:spPr>
        <p:txBody>
          <a:bodyPr wrap="square" rtlCol="0">
            <a:spAutoFit/>
          </a:bodyPr>
          <a:lstStyle/>
          <a:p>
            <a:r>
              <a:rPr lang="ja-JP" altLang="en-US" dirty="0"/>
              <a:t>予算総額：　〇</a:t>
            </a:r>
            <a:r>
              <a:rPr lang="en-US" altLang="ja-JP" dirty="0"/>
              <a:t>,</a:t>
            </a:r>
            <a:r>
              <a:rPr lang="ja-JP" altLang="en-US" dirty="0"/>
              <a:t>〇〇〇百万円</a:t>
            </a:r>
            <a:r>
              <a:rPr lang="ja-JP" altLang="en-US" sz="1100" dirty="0"/>
              <a:t>　</a:t>
            </a:r>
            <a:r>
              <a:rPr lang="en-US" altLang="ja-JP" sz="1100" dirty="0"/>
              <a:t>※</a:t>
            </a:r>
            <a:r>
              <a:rPr lang="ja-JP" altLang="en-US" sz="1100" dirty="0"/>
              <a:t>補助金（</a:t>
            </a:r>
            <a:r>
              <a:rPr lang="en-US" altLang="ja-JP" sz="1100" dirty="0"/>
              <a:t>NEDO</a:t>
            </a:r>
            <a:r>
              <a:rPr lang="ja-JP" altLang="en-US" sz="1100" dirty="0"/>
              <a:t>負担分）の合計額を記載ください</a:t>
            </a:r>
          </a:p>
          <a:p>
            <a:endParaRPr lang="ja-JP" altLang="en-US" dirty="0"/>
          </a:p>
        </p:txBody>
      </p:sp>
      <p:sp>
        <p:nvSpPr>
          <p:cNvPr id="7" name="テキスト ボックス 6"/>
          <p:cNvSpPr txBox="1"/>
          <p:nvPr/>
        </p:nvSpPr>
        <p:spPr>
          <a:xfrm>
            <a:off x="7571653" y="993236"/>
            <a:ext cx="1800200" cy="369332"/>
          </a:xfrm>
          <a:prstGeom prst="rect">
            <a:avLst/>
          </a:prstGeom>
          <a:noFill/>
        </p:spPr>
        <p:txBody>
          <a:bodyPr wrap="square" rtlCol="0">
            <a:spAutoFit/>
          </a:bodyPr>
          <a:lstStyle/>
          <a:p>
            <a:r>
              <a:rPr lang="ja-JP" altLang="en-US" dirty="0"/>
              <a:t>（単位）百万円</a:t>
            </a:r>
          </a:p>
        </p:txBody>
      </p:sp>
      <p:sp>
        <p:nvSpPr>
          <p:cNvPr id="8" name="テキスト ボックス 7"/>
          <p:cNvSpPr txBox="1"/>
          <p:nvPr/>
        </p:nvSpPr>
        <p:spPr>
          <a:xfrm>
            <a:off x="6095997" y="116635"/>
            <a:ext cx="320384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位を四捨五入）という単位で記載頂いても結構です。</a:t>
            </a:r>
            <a:endParaRPr lang="en-US" altLang="ja-JP" sz="1200" i="1" dirty="0">
              <a:solidFill>
                <a:prstClr val="white"/>
              </a:solidFill>
              <a:latin typeface="+mn-ea"/>
            </a:endParaRPr>
          </a:p>
        </p:txBody>
      </p:sp>
      <p:sp>
        <p:nvSpPr>
          <p:cNvPr id="9" name="スライド番号プレースホルダ 2"/>
          <p:cNvSpPr txBox="1">
            <a:spLocks noGrp="1"/>
          </p:cNvSpPr>
          <p:nvPr/>
        </p:nvSpPr>
        <p:spPr bwMode="auto">
          <a:xfrm>
            <a:off x="10017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8</a:t>
            </a:r>
          </a:p>
        </p:txBody>
      </p:sp>
      <p:sp>
        <p:nvSpPr>
          <p:cNvPr id="10" name="タイトル 1"/>
          <p:cNvSpPr txBox="1">
            <a:spLocks/>
          </p:cNvSpPr>
          <p:nvPr/>
        </p:nvSpPr>
        <p:spPr>
          <a:xfrm>
            <a:off x="335360"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７．予算額と内訳（全期間総括表）　</a:t>
            </a:r>
          </a:p>
        </p:txBody>
      </p:sp>
      <p:graphicFrame>
        <p:nvGraphicFramePr>
          <p:cNvPr id="3" name="表 2">
            <a:extLst>
              <a:ext uri="{FF2B5EF4-FFF2-40B4-BE49-F238E27FC236}">
                <a16:creationId xmlns:a16="http://schemas.microsoft.com/office/drawing/2014/main" id="{A4CD0081-EE5D-8DBB-8BD2-D747AD08AA68}"/>
              </a:ext>
            </a:extLst>
          </p:cNvPr>
          <p:cNvGraphicFramePr>
            <a:graphicFrameLocks noGrp="1"/>
          </p:cNvGraphicFramePr>
          <p:nvPr>
            <p:extLst>
              <p:ext uri="{D42A27DB-BD31-4B8C-83A1-F6EECF244321}">
                <p14:modId xmlns:p14="http://schemas.microsoft.com/office/powerpoint/2010/main" val="2829264747"/>
              </p:ext>
            </p:extLst>
          </p:nvPr>
        </p:nvGraphicFramePr>
        <p:xfrm>
          <a:off x="443372" y="1464237"/>
          <a:ext cx="8460941" cy="5059674"/>
        </p:xfrm>
        <a:graphic>
          <a:graphicData uri="http://schemas.openxmlformats.org/drawingml/2006/table">
            <a:tbl>
              <a:tblPr firstRow="1" bandRow="1">
                <a:tableStyleId>{5C22544A-7EE6-4342-B048-85BDC9FD1C3A}</a:tableStyleId>
              </a:tblPr>
              <a:tblGrid>
                <a:gridCol w="2356209">
                  <a:extLst>
                    <a:ext uri="{9D8B030D-6E8A-4147-A177-3AD203B41FA5}">
                      <a16:colId xmlns:a16="http://schemas.microsoft.com/office/drawing/2014/main" val="20000"/>
                    </a:ext>
                  </a:extLst>
                </a:gridCol>
                <a:gridCol w="1606508">
                  <a:extLst>
                    <a:ext uri="{9D8B030D-6E8A-4147-A177-3AD203B41FA5}">
                      <a16:colId xmlns:a16="http://schemas.microsoft.com/office/drawing/2014/main" val="20003"/>
                    </a:ext>
                  </a:extLst>
                </a:gridCol>
                <a:gridCol w="1499408">
                  <a:extLst>
                    <a:ext uri="{9D8B030D-6E8A-4147-A177-3AD203B41FA5}">
                      <a16:colId xmlns:a16="http://schemas.microsoft.com/office/drawing/2014/main" val="932572701"/>
                    </a:ext>
                  </a:extLst>
                </a:gridCol>
                <a:gridCol w="1499408">
                  <a:extLst>
                    <a:ext uri="{9D8B030D-6E8A-4147-A177-3AD203B41FA5}">
                      <a16:colId xmlns:a16="http://schemas.microsoft.com/office/drawing/2014/main" val="20002"/>
                    </a:ext>
                  </a:extLst>
                </a:gridCol>
                <a:gridCol w="1499408">
                  <a:extLst>
                    <a:ext uri="{9D8B030D-6E8A-4147-A177-3AD203B41FA5}">
                      <a16:colId xmlns:a16="http://schemas.microsoft.com/office/drawing/2014/main" val="20006"/>
                    </a:ext>
                  </a:extLst>
                </a:gridCol>
              </a:tblGrid>
              <a:tr h="384092">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800" dirty="0">
                          <a:solidFill>
                            <a:schemeClr val="tx1"/>
                          </a:solidFill>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800" dirty="0">
                          <a:solidFill>
                            <a:schemeClr val="tx1"/>
                          </a:solidFill>
                          <a:latin typeface="+mn-ea"/>
                          <a:ea typeface="+mn-ea"/>
                        </a:rPr>
                        <a:t>2026</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800" dirty="0">
                          <a:solidFill>
                            <a:schemeClr val="tx1"/>
                          </a:solidFill>
                          <a:latin typeface="+mn-ea"/>
                          <a:ea typeface="+mn-ea"/>
                        </a:rPr>
                        <a:t>2027</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800" dirty="0">
                          <a:solidFill>
                            <a:schemeClr val="tx1"/>
                          </a:solidFill>
                          <a:latin typeface="+mn-ea"/>
                          <a:ea typeface="+mn-ea"/>
                        </a:rPr>
                        <a:t>2028</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678759">
                <a:tc>
                  <a:txBody>
                    <a:bodyPr/>
                    <a:lstStyle/>
                    <a:p>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787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うち委託：</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うち共同研究：</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2056463"/>
                  </a:ext>
                </a:extLst>
              </a:tr>
              <a:tr h="678759">
                <a:tc>
                  <a:txBody>
                    <a:bodyPr/>
                    <a:lstStyle/>
                    <a:p>
                      <a:r>
                        <a:rPr kumimoji="1" lang="ja-JP" altLang="en-US" dirty="0">
                          <a:solidFill>
                            <a:schemeClr val="tx1"/>
                          </a:solidFill>
                        </a:rPr>
                        <a:t>総額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7105279"/>
                  </a:ext>
                </a:extLst>
              </a:tr>
              <a:tr h="960231">
                <a:tc>
                  <a:txBody>
                    <a:bodyPr/>
                    <a:lstStyle/>
                    <a:p>
                      <a:r>
                        <a:rPr kumimoji="1" lang="ja-JP" altLang="en-US" dirty="0">
                          <a:solidFill>
                            <a:schemeClr val="tx1"/>
                          </a:solidFill>
                        </a:rPr>
                        <a:t>補助金（</a:t>
                      </a:r>
                      <a:r>
                        <a:rPr kumimoji="1" lang="en-US" altLang="ja-JP" dirty="0">
                          <a:solidFill>
                            <a:schemeClr val="tx1"/>
                          </a:solidFill>
                        </a:rPr>
                        <a:t>NEDO</a:t>
                      </a:r>
                      <a:r>
                        <a:rPr kumimoji="1" lang="ja-JP" altLang="en-US" dirty="0">
                          <a:solidFill>
                            <a:schemeClr val="tx1"/>
                          </a:solidFill>
                        </a:rPr>
                        <a:t>負担分）の額</a:t>
                      </a:r>
                      <a:r>
                        <a:rPr kumimoji="1" lang="en-US" altLang="ja-JP" dirty="0">
                          <a:solidFill>
                            <a:schemeClr val="tx1"/>
                          </a:solidFill>
                        </a:rPr>
                        <a:t>【</a:t>
                      </a:r>
                      <a:r>
                        <a:rPr kumimoji="1" lang="ja-JP" altLang="en-US" dirty="0">
                          <a:solidFill>
                            <a:schemeClr val="tx1"/>
                          </a:solidFill>
                        </a:rPr>
                        <a:t>補助率</a:t>
                      </a:r>
                      <a:r>
                        <a:rPr kumimoji="1" lang="ja-JP" altLang="en-US" sz="1800" b="0" dirty="0">
                          <a:solidFill>
                            <a:schemeClr val="tx1"/>
                          </a:solidFill>
                          <a:latin typeface="+mn-ea"/>
                          <a:ea typeface="+mn-ea"/>
                        </a:rPr>
                        <a:t>○</a:t>
                      </a:r>
                      <a:r>
                        <a:rPr kumimoji="1" lang="en-US" altLang="ja-JP" dirty="0">
                          <a:solidFill>
                            <a:schemeClr val="tx1"/>
                          </a:solidFill>
                        </a:rPr>
                        <a:t>/</a:t>
                      </a:r>
                      <a:r>
                        <a:rPr kumimoji="1" lang="ja-JP" altLang="en-US" dirty="0">
                          <a:solidFill>
                            <a:schemeClr val="tx1"/>
                          </a:solidFill>
                        </a:rPr>
                        <a:t>○</a:t>
                      </a:r>
                      <a:r>
                        <a:rPr kumimoji="1" lang="en-US" altLang="ja-JP" dirty="0">
                          <a:solidFill>
                            <a:schemeClr val="tx1"/>
                          </a:solidFill>
                        </a:rPr>
                        <a:t>】</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2540454"/>
                  </a:ext>
                </a:extLst>
              </a:tr>
            </a:tbl>
          </a:graphicData>
        </a:graphic>
      </p:graphicFrame>
    </p:spTree>
    <p:extLst>
      <p:ext uri="{BB962C8B-B14F-4D97-AF65-F5344CB8AC3E}">
        <p14:creationId xmlns:p14="http://schemas.microsoft.com/office/powerpoint/2010/main" val="2229680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4248472"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参考．技術のベンチマーク</a:t>
            </a:r>
          </a:p>
        </p:txBody>
      </p:sp>
      <p:sp>
        <p:nvSpPr>
          <p:cNvPr id="6" name="テキスト ボックス 5"/>
          <p:cNvSpPr txBox="1"/>
          <p:nvPr/>
        </p:nvSpPr>
        <p:spPr>
          <a:xfrm>
            <a:off x="4501853" y="262392"/>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ＭＳ Ｐゴシック" panose="020B0600070205080204" pitchFamily="50" charset="-128"/>
              </a:rPr>
              <a:t>・本研究開発の目標が国内外の既存技術の性能や競争相手の性能と比較して優位であることを客観性のある数値で説明する等により、上記目標の妥当性を明示してください。</a:t>
            </a:r>
            <a:endParaRPr lang="en-US" altLang="ja-JP" dirty="0">
              <a:solidFill>
                <a:prstClr val="white"/>
              </a:solidFill>
              <a:latin typeface="ＭＳ Ｐゴシック" panose="020B0600070205080204" pitchFamily="50" charset="-128"/>
            </a:endParaRPr>
          </a:p>
        </p:txBody>
      </p:sp>
      <p:sp>
        <p:nvSpPr>
          <p:cNvPr id="9" name="スライド番号プレースホルダ 2"/>
          <p:cNvSpPr txBox="1">
            <a:spLocks noGrp="1"/>
          </p:cNvSpPr>
          <p:nvPr/>
        </p:nvSpPr>
        <p:spPr bwMode="auto">
          <a:xfrm>
            <a:off x="10046153"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9</a:t>
            </a:fld>
            <a:endParaRPr lang="en-US" altLang="ja-JP" dirty="0">
              <a:solidFill>
                <a:prstClr val="black"/>
              </a:solidFill>
              <a:latin typeface="ＭＳ Ｐゴシック" panose="020B0600070205080204" pitchFamily="50" charset="-128"/>
              <a:cs typeface="メイリオ" pitchFamily="50" charset="-128"/>
            </a:endParaRPr>
          </a:p>
        </p:txBody>
      </p:sp>
      <p:sp>
        <p:nvSpPr>
          <p:cNvPr id="22" name="Text Box 10"/>
          <p:cNvSpPr txBox="1">
            <a:spLocks noChangeArrowheads="1"/>
          </p:cNvSpPr>
          <p:nvPr/>
        </p:nvSpPr>
        <p:spPr bwMode="auto">
          <a:xfrm>
            <a:off x="335363" y="6066223"/>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2907597147"/>
              </p:ext>
            </p:extLst>
          </p:nvPr>
        </p:nvGraphicFramePr>
        <p:xfrm>
          <a:off x="429918" y="1474308"/>
          <a:ext cx="8143873" cy="4215702"/>
        </p:xfrm>
        <a:graphic>
          <a:graphicData uri="http://schemas.openxmlformats.org/drawingml/2006/table">
            <a:tbl>
              <a:tblPr>
                <a:tableStyleId>{5C22544A-7EE6-4342-B048-85BDC9FD1C3A}</a:tableStyleId>
              </a:tblPr>
              <a:tblGrid>
                <a:gridCol w="1463675">
                  <a:extLst>
                    <a:ext uri="{9D8B030D-6E8A-4147-A177-3AD203B41FA5}">
                      <a16:colId xmlns:a16="http://schemas.microsoft.com/office/drawing/2014/main" val="2803489474"/>
                    </a:ext>
                  </a:extLst>
                </a:gridCol>
                <a:gridCol w="1463675">
                  <a:extLst>
                    <a:ext uri="{9D8B030D-6E8A-4147-A177-3AD203B41FA5}">
                      <a16:colId xmlns:a16="http://schemas.microsoft.com/office/drawing/2014/main" val="118530061"/>
                    </a:ext>
                  </a:extLst>
                </a:gridCol>
                <a:gridCol w="650503">
                  <a:extLst>
                    <a:ext uri="{9D8B030D-6E8A-4147-A177-3AD203B41FA5}">
                      <a16:colId xmlns:a16="http://schemas.microsoft.com/office/drawing/2014/main" val="825099589"/>
                    </a:ext>
                  </a:extLst>
                </a:gridCol>
                <a:gridCol w="482178">
                  <a:extLst>
                    <a:ext uri="{9D8B030D-6E8A-4147-A177-3AD203B41FA5}">
                      <a16:colId xmlns:a16="http://schemas.microsoft.com/office/drawing/2014/main" val="3395987384"/>
                    </a:ext>
                  </a:extLst>
                </a:gridCol>
                <a:gridCol w="583406">
                  <a:extLst>
                    <a:ext uri="{9D8B030D-6E8A-4147-A177-3AD203B41FA5}">
                      <a16:colId xmlns:a16="http://schemas.microsoft.com/office/drawing/2014/main" val="2007639533"/>
                    </a:ext>
                  </a:extLst>
                </a:gridCol>
                <a:gridCol w="583406">
                  <a:extLst>
                    <a:ext uri="{9D8B030D-6E8A-4147-A177-3AD203B41FA5}">
                      <a16:colId xmlns:a16="http://schemas.microsoft.com/office/drawing/2014/main" val="3402258326"/>
                    </a:ext>
                  </a:extLst>
                </a:gridCol>
                <a:gridCol w="583406">
                  <a:extLst>
                    <a:ext uri="{9D8B030D-6E8A-4147-A177-3AD203B41FA5}">
                      <a16:colId xmlns:a16="http://schemas.microsoft.com/office/drawing/2014/main" val="3611286997"/>
                    </a:ext>
                  </a:extLst>
                </a:gridCol>
                <a:gridCol w="583406">
                  <a:extLst>
                    <a:ext uri="{9D8B030D-6E8A-4147-A177-3AD203B41FA5}">
                      <a16:colId xmlns:a16="http://schemas.microsoft.com/office/drawing/2014/main" val="1824946101"/>
                    </a:ext>
                  </a:extLst>
                </a:gridCol>
                <a:gridCol w="583406">
                  <a:extLst>
                    <a:ext uri="{9D8B030D-6E8A-4147-A177-3AD203B41FA5}">
                      <a16:colId xmlns:a16="http://schemas.microsoft.com/office/drawing/2014/main" val="2426479071"/>
                    </a:ext>
                  </a:extLst>
                </a:gridCol>
                <a:gridCol w="583406">
                  <a:extLst>
                    <a:ext uri="{9D8B030D-6E8A-4147-A177-3AD203B41FA5}">
                      <a16:colId xmlns:a16="http://schemas.microsoft.com/office/drawing/2014/main" val="3815965121"/>
                    </a:ext>
                  </a:extLst>
                </a:gridCol>
                <a:gridCol w="583406">
                  <a:extLst>
                    <a:ext uri="{9D8B030D-6E8A-4147-A177-3AD203B41FA5}">
                      <a16:colId xmlns:a16="http://schemas.microsoft.com/office/drawing/2014/main" val="3699482611"/>
                    </a:ext>
                  </a:extLst>
                </a:gridCol>
              </a:tblGrid>
              <a:tr h="349885">
                <a:tc>
                  <a:txBody>
                    <a:bodyPr/>
                    <a:lstStyle/>
                    <a:p>
                      <a:pPr algn="ctr">
                        <a:lnSpc>
                          <a:spcPts val="1000"/>
                        </a:lnSpc>
                        <a:spcAft>
                          <a:spcPts val="0"/>
                        </a:spcAft>
                      </a:pPr>
                      <a:r>
                        <a:rPr lang="ja-JP" sz="1000" kern="100" spc="60" dirty="0">
                          <a:effectLst/>
                        </a:rPr>
                        <a:t>技術名称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en-US" sz="1000" kern="100" spc="60" dirty="0">
                          <a:effectLst/>
                        </a:rPr>
                        <a:t>時期</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年月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性能①</a:t>
                      </a:r>
                      <a:endParaRPr lang="ja-JP" sz="1050" kern="100" dirty="0">
                        <a:effectLst/>
                      </a:endParaRPr>
                    </a:p>
                    <a:p>
                      <a:pPr algn="ctr">
                        <a:lnSpc>
                          <a:spcPts val="1200"/>
                        </a:lnSpc>
                        <a:spcAft>
                          <a:spcPts val="0"/>
                        </a:spcAft>
                      </a:pPr>
                      <a:r>
                        <a:rPr lang="ja-JP" sz="1000" kern="100" spc="60" dirty="0">
                          <a:effectLst/>
                        </a:rPr>
                        <a:t>（○○）</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性能②</a:t>
                      </a:r>
                      <a:endParaRPr lang="ja-JP" sz="1050" kern="100">
                        <a:effectLst/>
                      </a:endParaRPr>
                    </a:p>
                    <a:p>
                      <a:pPr algn="ctr">
                        <a:lnSpc>
                          <a:spcPts val="1000"/>
                        </a:lnSpc>
                        <a:spcAft>
                          <a:spcPts val="0"/>
                        </a:spcAft>
                      </a:pPr>
                      <a:r>
                        <a:rPr lang="ja-JP" sz="1000" kern="100" spc="60">
                          <a:effectLst/>
                        </a:rPr>
                        <a:t>（○○）</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品質・機能等の強み</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コスト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全体市場規模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ja-JP" sz="1000" kern="100" spc="60" dirty="0">
                          <a:effectLst/>
                        </a:rPr>
                        <a:t>獲得市場規模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市場シェア</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400"/>
                        </a:lnSpc>
                        <a:spcAft>
                          <a:spcPts val="0"/>
                        </a:spcAft>
                      </a:pPr>
                      <a:r>
                        <a:rPr lang="ja-JP" sz="1000" kern="100" spc="60" dirty="0">
                          <a:effectLst/>
                        </a:rPr>
                        <a:t>総合評価（</a:t>
                      </a:r>
                      <a:r>
                        <a:rPr lang="en-US" sz="1000" kern="100" spc="60" dirty="0">
                          <a:effectLst/>
                        </a:rPr>
                        <a:t>LD</a:t>
                      </a:r>
                      <a:r>
                        <a:rPr lang="ja-JP" sz="1000" kern="100" spc="60" dirty="0" err="1">
                          <a:effectLst/>
                        </a:rPr>
                        <a:t>、</a:t>
                      </a:r>
                      <a:r>
                        <a:rPr lang="en-US" sz="1000" kern="100" spc="60" dirty="0">
                          <a:effectLst/>
                        </a:rPr>
                        <a:t>DH</a:t>
                      </a:r>
                      <a:r>
                        <a:rPr lang="ja-JP" sz="1000" kern="100" spc="60" dirty="0" err="1">
                          <a:effectLst/>
                        </a:rPr>
                        <a:t>、</a:t>
                      </a:r>
                      <a:r>
                        <a:rPr lang="en-US" sz="1000" kern="100" spc="60" dirty="0">
                          <a:effectLst/>
                        </a:rPr>
                        <a:t>RA</a:t>
                      </a:r>
                      <a:r>
                        <a:rPr lang="ja-JP" sz="1000" kern="100" spc="60" dirty="0">
                          <a:effectLst/>
                        </a:rPr>
                        <a:t>）</a:t>
                      </a:r>
                      <a:r>
                        <a:rPr lang="en-US" altLang="ja-JP" sz="1000" kern="100" spc="60" dirty="0">
                          <a:solidFill>
                            <a:srgbClr val="0070C0"/>
                          </a:solidFill>
                          <a:effectLst/>
                        </a:rPr>
                        <a:t>※</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07975">
                <a:tc rowSpan="4">
                  <a:txBody>
                    <a:bodyPr/>
                    <a:lstStyle/>
                    <a:p>
                      <a:pPr algn="ctr">
                        <a:lnSpc>
                          <a:spcPts val="1200"/>
                        </a:lnSpc>
                        <a:spcAft>
                          <a:spcPts val="0"/>
                        </a:spcAft>
                      </a:pPr>
                      <a:r>
                        <a:rPr lang="ja-JP" sz="1000" kern="100" spc="60" dirty="0">
                          <a:effectLst/>
                        </a:rPr>
                        <a:t>提案技術</a:t>
                      </a:r>
                      <a:endParaRPr lang="ja-JP" sz="1050" kern="100" dirty="0">
                        <a:effectLst/>
                      </a:endParaRPr>
                    </a:p>
                    <a:p>
                      <a:pPr algn="ctr">
                        <a:lnSpc>
                          <a:spcPts val="1200"/>
                        </a:lnSpc>
                        <a:spcAft>
                          <a:spcPts val="0"/>
                        </a:spcAft>
                      </a:pPr>
                      <a:r>
                        <a:rPr lang="ja-JP" sz="1000" kern="100" spc="60" dirty="0">
                          <a:effectLst/>
                        </a:rPr>
                        <a:t>（技術の名称）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2026</a:t>
                      </a:r>
                      <a:r>
                        <a:rPr lang="en-US" altLang="ja-JP" sz="900" kern="100" spc="60" dirty="0">
                          <a:solidFill>
                            <a:schemeClr val="tx1"/>
                          </a:solidFill>
                          <a:effectLst/>
                        </a:rPr>
                        <a:t>/3</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07975">
                <a:tc rowSpan="4">
                  <a:txBody>
                    <a:bodyPr/>
                    <a:lstStyle/>
                    <a:p>
                      <a:pPr algn="just">
                        <a:lnSpc>
                          <a:spcPts val="1200"/>
                        </a:lnSpc>
                        <a:spcAft>
                          <a:spcPts val="0"/>
                        </a:spcAft>
                      </a:pPr>
                      <a:r>
                        <a:rPr lang="en-US" sz="1000" kern="100" spc="60" dirty="0">
                          <a:effectLst/>
                        </a:rPr>
                        <a:t>A</a:t>
                      </a:r>
                      <a:r>
                        <a:rPr lang="ja-JP" sz="1000" kern="100" spc="60">
                          <a:effectLst/>
                        </a:rPr>
                        <a:t>社〇〇技術（競合技術の名称）</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en-US" altLang="ja-JP" sz="900" kern="100" spc="60" dirty="0">
                        <a:effectLst/>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07975">
                <a:tc rowSpan="4">
                  <a:txBody>
                    <a:bodyPr/>
                    <a:lstStyle/>
                    <a:p>
                      <a:pPr algn="just">
                        <a:lnSpc>
                          <a:spcPts val="1200"/>
                        </a:lnSpc>
                        <a:spcAft>
                          <a:spcPts val="0"/>
                        </a:spcAft>
                      </a:pPr>
                      <a:r>
                        <a:rPr lang="en-US" sz="1000" kern="100" spc="60" dirty="0">
                          <a:effectLst/>
                        </a:rPr>
                        <a:t>C</a:t>
                      </a:r>
                      <a:r>
                        <a:rPr lang="ja-JP" sz="1000" kern="100" spc="60">
                          <a:effectLst/>
                        </a:rPr>
                        <a:t>社〇〇技術（既存技術）</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endParaRPr lang="ja-JP" alt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Tree>
    <p:extLst>
      <p:ext uri="{BB962C8B-B14F-4D97-AF65-F5344CB8AC3E}">
        <p14:creationId xmlns:p14="http://schemas.microsoft.com/office/powerpoint/2010/main" val="40554794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2092</Words>
  <PresentationFormat>ワイド画面</PresentationFormat>
  <Paragraphs>318</Paragraphs>
  <Slides>9</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9</vt:i4>
      </vt:variant>
    </vt:vector>
  </HeadingPairs>
  <TitlesOfParts>
    <vt:vector size="15" baseType="lpstr">
      <vt:lpstr>ＭＳ Ｐゴシック</vt:lpstr>
      <vt:lpstr>TmsRmn</vt:lpstr>
      <vt:lpstr>Arial</vt:lpstr>
      <vt:lpstr>Calibri</vt:lpstr>
      <vt:lpstr>Office ​​テーマ</vt:lpstr>
      <vt:lpstr>1_Office ​​テーマ</vt:lpstr>
      <vt:lpstr>  ○○○○○○の研究開発</vt:lpstr>
      <vt:lpstr>１．提案の概要</vt:lpstr>
      <vt:lpstr>２．研究開発の目標</vt:lpstr>
      <vt:lpstr>３．研究開発の体制</vt:lpstr>
      <vt:lpstr>PowerPoint プレゼンテーション</vt:lpstr>
      <vt:lpstr>PowerPoint プレゼンテーション</vt:lpstr>
      <vt:lpstr>６．事業化計画の概要②</vt:lpstr>
      <vt:lpstr>PowerPoint プレゼンテーション</vt:lpstr>
      <vt:lpstr>参考．技術のベンチマーク</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