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6" r:id="rId1"/>
  </p:sldMasterIdLst>
  <p:notesMasterIdLst>
    <p:notesMasterId r:id="rId7"/>
  </p:notesMasterIdLst>
  <p:handoutMasterIdLst>
    <p:handoutMasterId r:id="rId8"/>
  </p:handoutMasterIdLst>
  <p:sldIdLst>
    <p:sldId id="396" r:id="rId2"/>
    <p:sldId id="399" r:id="rId3"/>
    <p:sldId id="398" r:id="rId4"/>
    <p:sldId id="394" r:id="rId5"/>
    <p:sldId id="395"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A7"/>
    <a:srgbClr val="0F9ED5"/>
    <a:srgbClr val="196B24"/>
    <a:srgbClr val="E97132"/>
    <a:srgbClr val="DDE9F3"/>
    <a:srgbClr val="7FAAD2"/>
    <a:srgbClr val="0055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85" autoAdjust="0"/>
    <p:restoredTop sz="94660"/>
  </p:normalViewPr>
  <p:slideViewPr>
    <p:cSldViewPr snapToGrid="0">
      <p:cViewPr varScale="1">
        <p:scale>
          <a:sx n="89" d="100"/>
          <a:sy n="89" d="100"/>
        </p:scale>
        <p:origin x="1764" y="300"/>
      </p:cViewPr>
      <p:guideLst/>
    </p:cSldViewPr>
  </p:slideViewPr>
  <p:notesTextViewPr>
    <p:cViewPr>
      <p:scale>
        <a:sx n="1" d="1"/>
        <a:sy n="1" d="1"/>
      </p:scale>
      <p:origin x="0" y="0"/>
    </p:cViewPr>
  </p:notesTextViewPr>
  <p:notesViewPr>
    <p:cSldViewPr snapToGrid="0">
      <p:cViewPr>
        <p:scale>
          <a:sx n="1" d="2"/>
          <a:sy n="1" d="2"/>
        </p:scale>
        <p:origin x="4548" y="870"/>
      </p:cViewPr>
      <p:guideLst/>
    </p:cSldViewPr>
  </p:notes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notesMasters/notesMaster1.xml" Type="http://schemas.openxmlformats.org/officeDocument/2006/relationships/notesMaster"/><Relationship Id="rId8" Target="handoutMasters/handoutMaster1.xml" Type="http://schemas.openxmlformats.org/officeDocument/2006/relationships/handoutMaster"/><Relationship Id="rId9" Target="presProps.xml" Type="http://schemas.openxmlformats.org/officeDocument/2006/relationships/pres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A6C7AE13-6B71-0F54-91D7-027C4F2D13F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9198DD26-232B-05A4-4E49-08F67971AAF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1793B63-1C3B-0145-8820-5982A8467388}" type="datetimeFigureOut">
              <a:rPr kumimoji="1" lang="ja-JP" altLang="en-US" smtClean="0"/>
              <a:t>2026/4/6</a:t>
            </a:fld>
            <a:endParaRPr kumimoji="1" lang="ja-JP" altLang="en-US"/>
          </a:p>
        </p:txBody>
      </p:sp>
      <p:sp>
        <p:nvSpPr>
          <p:cNvPr id="4" name="フッター プレースホルダー 3">
            <a:extLst>
              <a:ext uri="{FF2B5EF4-FFF2-40B4-BE49-F238E27FC236}">
                <a16:creationId xmlns:a16="http://schemas.microsoft.com/office/drawing/2014/main" id="{9C28C40F-35D7-4D3B-66FE-B2C41019BD4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7649326A-F5DB-4E7C-3F37-5B8CEAD643D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8BE22FA-4F0F-8D4A-AA09-A186E9F48845}" type="slidenum">
              <a:rPr kumimoji="1" lang="ja-JP" altLang="en-US" smtClean="0"/>
              <a:t>‹#›</a:t>
            </a:fld>
            <a:endParaRPr kumimoji="1" lang="ja-JP" altLang="en-US"/>
          </a:p>
        </p:txBody>
      </p:sp>
    </p:spTree>
    <p:extLst>
      <p:ext uri="{BB962C8B-B14F-4D97-AF65-F5344CB8AC3E}">
        <p14:creationId xmlns:p14="http://schemas.microsoft.com/office/powerpoint/2010/main" val="2829789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0D7A8-FAA4-EE42-9D67-4662CC906507}" type="datetimeFigureOut">
              <a:rPr kumimoji="1" lang="ja-JP" altLang="en-US" smtClean="0"/>
              <a:t>2026/4/6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4245A7-A59C-834B-87BB-7196D17CB42F}" type="slidenum">
              <a:rPr kumimoji="1" lang="ja-JP" altLang="en-US" smtClean="0"/>
              <a:t>‹#›</a:t>
            </a:fld>
            <a:endParaRPr kumimoji="1" lang="ja-JP" altLang="en-US"/>
          </a:p>
        </p:txBody>
      </p:sp>
    </p:spTree>
    <p:extLst>
      <p:ext uri="{BB962C8B-B14F-4D97-AF65-F5344CB8AC3E}">
        <p14:creationId xmlns:p14="http://schemas.microsoft.com/office/powerpoint/2010/main" val="392132515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表紙">
    <p:spTree>
      <p:nvGrpSpPr>
        <p:cNvPr id="1" name=""/>
        <p:cNvGrpSpPr/>
        <p:nvPr/>
      </p:nvGrpSpPr>
      <p:grpSpPr>
        <a:xfrm>
          <a:off x="0" y="0"/>
          <a:ext cx="0" cy="0"/>
          <a:chOff x="0" y="0"/>
          <a:chExt cx="0" cy="0"/>
        </a:xfrm>
      </p:grpSpPr>
      <p:sp>
        <p:nvSpPr>
          <p:cNvPr id="19" name="スライド番号プレースホルダー">
            <a:extLst>
              <a:ext uri="{FF2B5EF4-FFF2-40B4-BE49-F238E27FC236}">
                <a16:creationId xmlns:a16="http://schemas.microsoft.com/office/drawing/2014/main" id="{FCD6E86C-8E6D-C2C8-F6EA-B7286025C682}"/>
              </a:ext>
            </a:extLst>
          </p:cNvPr>
          <p:cNvSpPr>
            <a:spLocks noGrp="1" noRot="1" noMove="1" noResize="1" noEditPoints="1" noAdjustHandles="1" noChangeArrowheads="1" noChangeShapeType="1"/>
          </p:cNvSpPr>
          <p:nvPr>
            <p:ph type="sldNum" sz="quarter" idx="4"/>
          </p:nvPr>
        </p:nvSpPr>
        <p:spPr>
          <a:xfrm>
            <a:off x="9363075" y="6164706"/>
            <a:ext cx="2743200" cy="690258"/>
          </a:xfrm>
          <a:prstGeom prst="rect">
            <a:avLst/>
          </a:prstGeom>
        </p:spPr>
        <p:txBody>
          <a:bodyPr/>
          <a:lstStyle>
            <a:lvl1pPr algn="r">
              <a:defRPr sz="4000" b="1">
                <a:solidFill>
                  <a:srgbClr val="7FAAD2"/>
                </a:solidFill>
                <a:latin typeface="BIZ UDPゴシック" panose="020B0400000000000000" pitchFamily="50" charset="-128"/>
                <a:ea typeface="BIZ UDPゴシック" panose="020B0400000000000000" pitchFamily="50" charset="-128"/>
                <a:cs typeface="Arial" panose="020B0604020202020204" pitchFamily="34" charset="0"/>
              </a:defRPr>
            </a:lvl1pPr>
          </a:lstStyle>
          <a:p>
            <a:fld id="{F6CE3569-E370-444B-B565-8CB92768FA50}" type="slidenum">
              <a:rPr lang="ja-JP" altLang="en-US" smtClean="0"/>
              <a:pPr/>
              <a:t>‹#›</a:t>
            </a:fld>
            <a:endParaRPr lang="ja-JP" altLang="en-US" dirty="0"/>
          </a:p>
        </p:txBody>
      </p:sp>
      <p:sp>
        <p:nvSpPr>
          <p:cNvPr id="7" name="機構名ホルダー">
            <a:extLst>
              <a:ext uri="{FF2B5EF4-FFF2-40B4-BE49-F238E27FC236}">
                <a16:creationId xmlns:a16="http://schemas.microsoft.com/office/drawing/2014/main" id="{4ACAEC4A-D2F4-F740-9209-2C1AC915D73F}"/>
              </a:ext>
            </a:extLst>
          </p:cNvPr>
          <p:cNvSpPr>
            <a:spLocks noGrp="1"/>
          </p:cNvSpPr>
          <p:nvPr>
            <p:ph type="body" sz="quarter" idx="19" hasCustomPrompt="1"/>
          </p:nvPr>
        </p:nvSpPr>
        <p:spPr>
          <a:xfrm>
            <a:off x="1287623" y="4665309"/>
            <a:ext cx="10273005" cy="1864506"/>
          </a:xfrm>
        </p:spPr>
        <p:txBody>
          <a:bodyPr anchor="ctr">
            <a:normAutofit/>
          </a:bodyPr>
          <a:lstStyle>
            <a:lvl1pPr marL="269875" marR="0" indent="-26987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2000">
                <a:latin typeface="BIZ UDPゴシック" panose="020B0400000000000000" pitchFamily="50" charset="-128"/>
                <a:ea typeface="BIZ UDPゴシック" panose="020B0400000000000000"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dirty="0"/>
              <a:t>提案者機関名：</a:t>
            </a:r>
            <a:endParaRPr kumimoji="1" lang="en-US" altLang="ja-JP" dirty="0"/>
          </a:p>
          <a:p>
            <a:pPr lvl="0"/>
            <a:r>
              <a:rPr kumimoji="1" lang="ja-JP" altLang="en-US" dirty="0"/>
              <a:t>対象分野：＜素材・製造、電力、モビリティ・交通・物流、産業保安・気象・防災、創薬＞のいずれか、もしくは複数を記載</a:t>
            </a:r>
            <a:endParaRPr kumimoji="1" lang="en-US" altLang="ja-JP" dirty="0"/>
          </a:p>
          <a:p>
            <a:pPr lvl="0"/>
            <a:r>
              <a:rPr kumimoji="1" lang="ja-JP" altLang="en-US" sz="2000" dirty="0">
                <a:latin typeface="+mn-ea"/>
              </a:rPr>
              <a:t>実施期間：○年間（</a:t>
            </a:r>
            <a:r>
              <a:rPr lang="ja-JP" altLang="en-US" sz="2000" dirty="0">
                <a:latin typeface="+mn-ea"/>
              </a:rPr>
              <a:t>２０２６年８月～２０●●年●●月）</a:t>
            </a:r>
            <a:endParaRPr lang="en-US" altLang="ja-JP" sz="2000" dirty="0">
              <a:latin typeface="+mn-ea"/>
            </a:endParaRPr>
          </a:p>
          <a:p>
            <a:pPr lvl="0"/>
            <a:r>
              <a:rPr kumimoji="1" lang="ja-JP" altLang="en-US" sz="2000" dirty="0">
                <a:latin typeface="+mn-ea"/>
              </a:rPr>
              <a:t>補助金（</a:t>
            </a:r>
            <a:r>
              <a:rPr kumimoji="1" lang="en-US" altLang="ja-JP" sz="2000" dirty="0">
                <a:latin typeface="+mn-ea"/>
              </a:rPr>
              <a:t>NEDO</a:t>
            </a:r>
            <a:r>
              <a:rPr kumimoji="1" lang="ja-JP" altLang="en-US" sz="2000" dirty="0">
                <a:latin typeface="+mn-ea"/>
              </a:rPr>
              <a:t>負担額・全期間合計）：○</a:t>
            </a:r>
            <a:r>
              <a:rPr lang="en-US" altLang="ja-JP" sz="2000" dirty="0">
                <a:latin typeface="+mn-ea"/>
              </a:rPr>
              <a:t> , </a:t>
            </a:r>
            <a:r>
              <a:rPr kumimoji="1" lang="ja-JP" altLang="en-US" sz="2000" dirty="0">
                <a:latin typeface="+mn-ea"/>
              </a:rPr>
              <a:t>○○○千万円</a:t>
            </a:r>
            <a:endParaRPr kumimoji="1" lang="ja-JP" altLang="en-US" dirty="0"/>
          </a:p>
        </p:txBody>
      </p:sp>
      <p:cxnSp>
        <p:nvCxnSpPr>
          <p:cNvPr id="13" name="直線コネクタ 上">
            <a:extLst>
              <a:ext uri="{FF2B5EF4-FFF2-40B4-BE49-F238E27FC236}">
                <a16:creationId xmlns:a16="http://schemas.microsoft.com/office/drawing/2014/main" id="{BF193A68-0639-64AA-50AE-F3B63460E83E}"/>
              </a:ext>
            </a:extLst>
          </p:cNvPr>
          <p:cNvCxnSpPr>
            <a:cxnSpLocks noGrp="1" noRot="1" noMove="1" noResize="1" noEditPoints="1" noAdjustHandles="1" noChangeArrowheads="1" noChangeShapeType="1"/>
          </p:cNvCxnSpPr>
          <p:nvPr userDrawn="1"/>
        </p:nvCxnSpPr>
        <p:spPr>
          <a:xfrm>
            <a:off x="2958271" y="2322000"/>
            <a:ext cx="6275459" cy="0"/>
          </a:xfrm>
          <a:prstGeom prst="line">
            <a:avLst/>
          </a:prstGeom>
          <a:ln w="41275">
            <a:solidFill>
              <a:srgbClr val="0055A6"/>
            </a:solidFill>
          </a:ln>
        </p:spPr>
        <p:style>
          <a:lnRef idx="2">
            <a:schemeClr val="accent1"/>
          </a:lnRef>
          <a:fillRef idx="0">
            <a:schemeClr val="accent1"/>
          </a:fillRef>
          <a:effectRef idx="1">
            <a:schemeClr val="accent1"/>
          </a:effectRef>
          <a:fontRef idx="minor">
            <a:schemeClr val="tx1"/>
          </a:fontRef>
        </p:style>
      </p:cxnSp>
      <p:cxnSp>
        <p:nvCxnSpPr>
          <p:cNvPr id="14" name="直線コネクタ 下">
            <a:extLst>
              <a:ext uri="{FF2B5EF4-FFF2-40B4-BE49-F238E27FC236}">
                <a16:creationId xmlns:a16="http://schemas.microsoft.com/office/drawing/2014/main" id="{5F53C030-3D71-D3C1-0214-1B9ED90C53F1}"/>
              </a:ext>
            </a:extLst>
          </p:cNvPr>
          <p:cNvCxnSpPr>
            <a:cxnSpLocks noGrp="1" noRot="1" noMove="1" noResize="1" noEditPoints="1" noAdjustHandles="1" noChangeArrowheads="1" noChangeShapeType="1"/>
          </p:cNvCxnSpPr>
          <p:nvPr userDrawn="1"/>
        </p:nvCxnSpPr>
        <p:spPr>
          <a:xfrm>
            <a:off x="2958271" y="4370400"/>
            <a:ext cx="6275459" cy="0"/>
          </a:xfrm>
          <a:prstGeom prst="line">
            <a:avLst/>
          </a:prstGeom>
          <a:ln w="41275">
            <a:solidFill>
              <a:srgbClr val="0055A6"/>
            </a:solidFill>
          </a:ln>
        </p:spPr>
        <p:style>
          <a:lnRef idx="2">
            <a:schemeClr val="accent1"/>
          </a:lnRef>
          <a:fillRef idx="0">
            <a:schemeClr val="accent1"/>
          </a:fillRef>
          <a:effectRef idx="1">
            <a:schemeClr val="accent1"/>
          </a:effectRef>
          <a:fontRef idx="minor">
            <a:schemeClr val="tx1"/>
          </a:fontRef>
        </p:style>
      </p:cxnSp>
      <p:pic>
        <p:nvPicPr>
          <p:cNvPr id="4" name="NEDOロゴ" descr="ロゴ, アイコン&#10;&#10;AI によって生成されたコンテンツは間違っている可能性があります。">
            <a:extLst>
              <a:ext uri="{FF2B5EF4-FFF2-40B4-BE49-F238E27FC236}">
                <a16:creationId xmlns:a16="http://schemas.microsoft.com/office/drawing/2014/main" id="{E6423705-38C9-C8DE-D1AF-2012F83986DE}"/>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4572000" y="382403"/>
            <a:ext cx="3050429" cy="1501200"/>
          </a:xfrm>
          <a:prstGeom prst="rect">
            <a:avLst/>
          </a:prstGeom>
        </p:spPr>
      </p:pic>
      <p:sp>
        <p:nvSpPr>
          <p:cNvPr id="10" name="テキスト ボックス 9">
            <a:extLst>
              <a:ext uri="{FF2B5EF4-FFF2-40B4-BE49-F238E27FC236}">
                <a16:creationId xmlns:a16="http://schemas.microsoft.com/office/drawing/2014/main" id="{209792CB-FA16-3E7B-4D3F-D82725A7B8CA}"/>
              </a:ext>
            </a:extLst>
          </p:cNvPr>
          <p:cNvSpPr txBox="1"/>
          <p:nvPr userDrawn="1"/>
        </p:nvSpPr>
        <p:spPr>
          <a:xfrm>
            <a:off x="2674230" y="2377788"/>
            <a:ext cx="6843540" cy="923330"/>
          </a:xfrm>
          <a:prstGeom prst="rect">
            <a:avLst/>
          </a:prstGeom>
          <a:noFill/>
        </p:spPr>
        <p:txBody>
          <a:bodyPr wrap="none" rtlCol="0">
            <a:spAutoFit/>
          </a:bodyPr>
          <a:lstStyle/>
          <a:p>
            <a:pPr algn="ctr"/>
            <a:r>
              <a:rPr kumimoji="1" lang="ja-JP" altLang="en-US" dirty="0"/>
              <a:t>ポスト</a:t>
            </a:r>
            <a:r>
              <a:rPr kumimoji="1" lang="en-US" altLang="ja-JP" dirty="0"/>
              <a:t>5G</a:t>
            </a:r>
            <a:r>
              <a:rPr kumimoji="1" lang="ja-JP" altLang="en-US" dirty="0"/>
              <a:t>情報通信システム基盤強化研究開発事業</a:t>
            </a:r>
            <a:endParaRPr kumimoji="1" lang="en-US" altLang="ja-JP" dirty="0"/>
          </a:p>
          <a:p>
            <a:pPr algn="ctr"/>
            <a:r>
              <a:rPr kumimoji="1" lang="ja-JP" altLang="en-US" dirty="0"/>
              <a:t>社会課題解決に向けた量子コンピュータ次世代機開発・実証の加速</a:t>
            </a:r>
            <a:endParaRPr kumimoji="1" lang="en-US" altLang="ja-JP" dirty="0"/>
          </a:p>
          <a:p>
            <a:pPr algn="ctr"/>
            <a:r>
              <a:rPr kumimoji="1" lang="ja-JP" altLang="en-US" dirty="0"/>
              <a:t>項目</a:t>
            </a:r>
            <a:r>
              <a:rPr kumimoji="1" lang="en-US" altLang="ja-JP" dirty="0"/>
              <a:t>g12-4 </a:t>
            </a:r>
            <a:r>
              <a:rPr kumimoji="1" lang="ja-JP" altLang="en-US" dirty="0"/>
              <a:t>ユースケース創出に向けた大型実証</a:t>
            </a:r>
          </a:p>
        </p:txBody>
      </p:sp>
      <p:sp>
        <p:nvSpPr>
          <p:cNvPr id="15" name="日付ホルダー">
            <a:extLst>
              <a:ext uri="{FF2B5EF4-FFF2-40B4-BE49-F238E27FC236}">
                <a16:creationId xmlns:a16="http://schemas.microsoft.com/office/drawing/2014/main" id="{0FE27C74-610B-CF46-4D33-B4BFBECB1982}"/>
              </a:ext>
            </a:extLst>
          </p:cNvPr>
          <p:cNvSpPr>
            <a:spLocks noGrp="1"/>
          </p:cNvSpPr>
          <p:nvPr>
            <p:ph type="body" sz="quarter" idx="20" hasCustomPrompt="1"/>
          </p:nvPr>
        </p:nvSpPr>
        <p:spPr>
          <a:xfrm>
            <a:off x="2427600" y="3619057"/>
            <a:ext cx="7336800" cy="479543"/>
          </a:xfrm>
        </p:spPr>
        <p:txBody>
          <a:bodyPr anchor="ctr">
            <a:normAutofit/>
          </a:bodyPr>
          <a:lstStyle>
            <a:lvl1pPr marL="0" indent="0" algn="ctr">
              <a:buFontTx/>
              <a:buNone/>
              <a:defRPr sz="3200" b="1">
                <a:solidFill>
                  <a:srgbClr val="0055A7"/>
                </a:solidFill>
                <a:latin typeface="BIZ UDPゴシック" panose="020B0400000000000000" pitchFamily="50" charset="-128"/>
                <a:ea typeface="BIZ UDPゴシック" panose="020B0400000000000000"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dirty="0"/>
              <a:t>＜提案テーマ名＞</a:t>
            </a:r>
          </a:p>
        </p:txBody>
      </p:sp>
      <p:sp>
        <p:nvSpPr>
          <p:cNvPr id="16" name="テキスト ボックス 15">
            <a:extLst>
              <a:ext uri="{FF2B5EF4-FFF2-40B4-BE49-F238E27FC236}">
                <a16:creationId xmlns:a16="http://schemas.microsoft.com/office/drawing/2014/main" id="{74814144-FD00-61B8-30E8-698EEF4C32DA}"/>
              </a:ext>
            </a:extLst>
          </p:cNvPr>
          <p:cNvSpPr txBox="1"/>
          <p:nvPr userDrawn="1"/>
        </p:nvSpPr>
        <p:spPr>
          <a:xfrm>
            <a:off x="10276546" y="59237"/>
            <a:ext cx="1848583" cy="646331"/>
          </a:xfrm>
          <a:prstGeom prst="rect">
            <a:avLst/>
          </a:prstGeom>
          <a:noFill/>
          <a:ln w="19050">
            <a:solidFill>
              <a:srgbClr val="0055A7"/>
            </a:solidFill>
          </a:ln>
        </p:spPr>
        <p:txBody>
          <a:bodyPr wrap="none" rtlCol="0">
            <a:spAutoFit/>
          </a:bodyPr>
          <a:lstStyle/>
          <a:p>
            <a:pPr algn="ctr"/>
            <a:r>
              <a:rPr kumimoji="1" lang="ja-JP" altLang="en-US" dirty="0"/>
              <a:t>採択審査委員会</a:t>
            </a:r>
            <a:endParaRPr kumimoji="1" lang="en-US" altLang="ja-JP" dirty="0"/>
          </a:p>
          <a:p>
            <a:pPr algn="ctr"/>
            <a:r>
              <a:rPr kumimoji="1" lang="ja-JP" altLang="en-US" dirty="0"/>
              <a:t>プレゼン資料</a:t>
            </a:r>
          </a:p>
        </p:txBody>
      </p:sp>
    </p:spTree>
    <p:extLst>
      <p:ext uri="{BB962C8B-B14F-4D97-AF65-F5344CB8AC3E}">
        <p14:creationId xmlns:p14="http://schemas.microsoft.com/office/powerpoint/2010/main" val="408279946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目次">
    <p:spTree>
      <p:nvGrpSpPr>
        <p:cNvPr id="1" name=""/>
        <p:cNvGrpSpPr/>
        <p:nvPr/>
      </p:nvGrpSpPr>
      <p:grpSpPr>
        <a:xfrm>
          <a:off x="0" y="0"/>
          <a:ext cx="0" cy="0"/>
          <a:chOff x="0" y="0"/>
          <a:chExt cx="0" cy="0"/>
        </a:xfrm>
      </p:grpSpPr>
      <p:sp>
        <p:nvSpPr>
          <p:cNvPr id="8" name="四角ブルー">
            <a:extLst>
              <a:ext uri="{FF2B5EF4-FFF2-40B4-BE49-F238E27FC236}">
                <a16:creationId xmlns:a16="http://schemas.microsoft.com/office/drawing/2014/main" id="{F31CA50A-F82F-C396-756C-8772B1124E86}"/>
              </a:ext>
            </a:extLst>
          </p:cNvPr>
          <p:cNvSpPr>
            <a:spLocks noGrp="1" noRot="1" noMove="1" noResize="1" noEditPoints="1" noAdjustHandles="1" noChangeArrowheads="1" noChangeShapeType="1"/>
          </p:cNvSpPr>
          <p:nvPr userDrawn="1"/>
        </p:nvSpPr>
        <p:spPr>
          <a:xfrm>
            <a:off x="-2" y="0"/>
            <a:ext cx="2777779" cy="6858000"/>
          </a:xfrm>
          <a:prstGeom prst="rect">
            <a:avLst/>
          </a:prstGeom>
          <a:solidFill>
            <a:srgbClr val="0055A6"/>
          </a:solidFill>
          <a:ln>
            <a:solidFill>
              <a:srgbClr val="0055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b="1">
              <a:solidFill>
                <a:srgbClr val="0055A6"/>
              </a:solidFill>
              <a:latin typeface="BIZ UDPゴシック" panose="020B0400000000000000" pitchFamily="50" charset="-128"/>
              <a:ea typeface="BIZ UDPゴシック" panose="020B0400000000000000" pitchFamily="50" charset="-128"/>
            </a:endParaRPr>
          </a:p>
        </p:txBody>
      </p:sp>
      <p:sp>
        <p:nvSpPr>
          <p:cNvPr id="5" name="スライド番号プレースホルダー 4">
            <a:extLst>
              <a:ext uri="{FF2B5EF4-FFF2-40B4-BE49-F238E27FC236}">
                <a16:creationId xmlns:a16="http://schemas.microsoft.com/office/drawing/2014/main" id="{AC3BD211-04A2-6579-131A-8A671CE39537}"/>
              </a:ext>
            </a:extLst>
          </p:cNvPr>
          <p:cNvSpPr>
            <a:spLocks noGrp="1" noRot="1" noMove="1" noResize="1" noEditPoints="1" noAdjustHandles="1" noChangeArrowheads="1" noChangeShapeType="1"/>
          </p:cNvSpPr>
          <p:nvPr>
            <p:ph type="sldNum" sz="quarter" idx="4"/>
          </p:nvPr>
        </p:nvSpPr>
        <p:spPr>
          <a:xfrm>
            <a:off x="9363075" y="6164706"/>
            <a:ext cx="2743200" cy="690258"/>
          </a:xfrm>
          <a:prstGeom prst="rect">
            <a:avLst/>
          </a:prstGeom>
        </p:spPr>
        <p:txBody>
          <a:bodyPr/>
          <a:lstStyle>
            <a:lvl1pPr algn="r">
              <a:defRPr sz="4000" b="1">
                <a:solidFill>
                  <a:srgbClr val="7FAAD2"/>
                </a:solidFill>
                <a:latin typeface="BIZ UDPゴシック" panose="020B0400000000000000" pitchFamily="50" charset="-128"/>
                <a:ea typeface="BIZ UDPゴシック" panose="020B0400000000000000" pitchFamily="50" charset="-128"/>
              </a:defRPr>
            </a:lvl1pPr>
          </a:lstStyle>
          <a:p>
            <a:fld id="{F6CE3569-E370-444B-B565-8CB92768FA50}" type="slidenum">
              <a:rPr lang="ja-JP" altLang="en-US" smtClean="0"/>
              <a:pPr/>
              <a:t>‹#›</a:t>
            </a:fld>
            <a:endParaRPr lang="ja-JP" altLang="en-US" dirty="0"/>
          </a:p>
        </p:txBody>
      </p:sp>
      <p:sp>
        <p:nvSpPr>
          <p:cNvPr id="4" name="見出しホルダー">
            <a:extLst>
              <a:ext uri="{FF2B5EF4-FFF2-40B4-BE49-F238E27FC236}">
                <a16:creationId xmlns:a16="http://schemas.microsoft.com/office/drawing/2014/main" id="{C7E74D4D-9848-7C4D-3D51-0E6820F37C0F}"/>
              </a:ext>
            </a:extLst>
          </p:cNvPr>
          <p:cNvSpPr>
            <a:spLocks noGrp="1"/>
          </p:cNvSpPr>
          <p:nvPr>
            <p:ph type="body" sz="quarter" idx="18" hasCustomPrompt="1"/>
          </p:nvPr>
        </p:nvSpPr>
        <p:spPr>
          <a:xfrm>
            <a:off x="3430800" y="1206000"/>
            <a:ext cx="8046000" cy="4449600"/>
          </a:xfrm>
        </p:spPr>
        <p:txBody>
          <a:bodyPr anchor="t">
            <a:noAutofit/>
          </a:bodyPr>
          <a:lstStyle>
            <a:lvl1pPr marL="503238" indent="-503238" algn="l">
              <a:lnSpc>
                <a:spcPct val="175000"/>
              </a:lnSpc>
              <a:buFont typeface="+mj-lt"/>
              <a:buAutoNum type="arabicPeriod"/>
              <a:defRPr sz="2800" b="1">
                <a:latin typeface="BIZ UDPゴシック" panose="020B0400000000000000" pitchFamily="50" charset="-128"/>
                <a:ea typeface="BIZ UDPゴシック" panose="020B0400000000000000"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dirty="0"/>
              <a:t>見出しが入ります見出しが入ります</a:t>
            </a:r>
          </a:p>
          <a:p>
            <a:pPr lvl="0"/>
            <a:r>
              <a:rPr kumimoji="1" lang="ja-JP" altLang="en-US" dirty="0"/>
              <a:t>見出しが入ります見出しが入ります</a:t>
            </a:r>
          </a:p>
          <a:p>
            <a:pPr lvl="0"/>
            <a:r>
              <a:rPr kumimoji="1" lang="ja-JP" altLang="en-US" dirty="0"/>
              <a:t>見出しが入ります見出しが入ります</a:t>
            </a:r>
          </a:p>
          <a:p>
            <a:pPr lvl="0"/>
            <a:r>
              <a:rPr kumimoji="1" lang="ja-JP" altLang="en-US" dirty="0"/>
              <a:t>見出しが入ります見出しが入ります</a:t>
            </a:r>
          </a:p>
          <a:p>
            <a:pPr lvl="0"/>
            <a:r>
              <a:rPr kumimoji="1" lang="ja-JP" altLang="en-US" dirty="0"/>
              <a:t>見出しが入ります見出しが入ります</a:t>
            </a:r>
          </a:p>
        </p:txBody>
      </p:sp>
      <p:pic>
        <p:nvPicPr>
          <p:cNvPr id="13" name="図 12" descr="ロゴ が含まれている画像&#10;&#10;AI によって生成されたコンテンツは間違っている可能性があります。">
            <a:extLst>
              <a:ext uri="{FF2B5EF4-FFF2-40B4-BE49-F238E27FC236}">
                <a16:creationId xmlns:a16="http://schemas.microsoft.com/office/drawing/2014/main" id="{88935AA9-AED9-1FAA-39B8-A8F47CB04B56}"/>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244800" y="2765361"/>
            <a:ext cx="2305419" cy="1327278"/>
          </a:xfrm>
          <a:prstGeom prst="rect">
            <a:avLst/>
          </a:prstGeom>
        </p:spPr>
      </p:pic>
    </p:spTree>
    <p:extLst>
      <p:ext uri="{BB962C8B-B14F-4D97-AF65-F5344CB8AC3E}">
        <p14:creationId xmlns:p14="http://schemas.microsoft.com/office/powerpoint/2010/main" val="36538550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タイトル/本文/コンテンツ">
    <p:spTree>
      <p:nvGrpSpPr>
        <p:cNvPr id="1" name=""/>
        <p:cNvGrpSpPr/>
        <p:nvPr/>
      </p:nvGrpSpPr>
      <p:grpSpPr>
        <a:xfrm>
          <a:off x="0" y="0"/>
          <a:ext cx="0" cy="0"/>
          <a:chOff x="0" y="0"/>
          <a:chExt cx="0" cy="0"/>
        </a:xfrm>
      </p:grpSpPr>
      <p:sp>
        <p:nvSpPr>
          <p:cNvPr id="9" name="スライド番号プレースホルダー">
            <a:extLst>
              <a:ext uri="{FF2B5EF4-FFF2-40B4-BE49-F238E27FC236}">
                <a16:creationId xmlns:a16="http://schemas.microsoft.com/office/drawing/2014/main" id="{6FF35EDA-D3FD-7881-D628-57D7D9900A2C}"/>
              </a:ext>
            </a:extLst>
          </p:cNvPr>
          <p:cNvSpPr>
            <a:spLocks noGrp="1" noRot="1" noMove="1" noResize="1" noEditPoints="1" noAdjustHandles="1" noChangeArrowheads="1" noChangeShapeType="1"/>
          </p:cNvSpPr>
          <p:nvPr>
            <p:ph type="sldNum" sz="quarter" idx="4"/>
          </p:nvPr>
        </p:nvSpPr>
        <p:spPr>
          <a:xfrm>
            <a:off x="9363075" y="6164706"/>
            <a:ext cx="2743200" cy="690258"/>
          </a:xfrm>
          <a:prstGeom prst="rect">
            <a:avLst/>
          </a:prstGeom>
        </p:spPr>
        <p:txBody>
          <a:bodyPr/>
          <a:lstStyle>
            <a:lvl1pPr algn="r">
              <a:defRPr sz="4000" b="1">
                <a:solidFill>
                  <a:srgbClr val="7FAAD2"/>
                </a:solidFill>
                <a:latin typeface="BIZ UDPゴシック" panose="020B0400000000000000" pitchFamily="50" charset="-128"/>
                <a:ea typeface="BIZ UDPゴシック" panose="020B0400000000000000" pitchFamily="50" charset="-128"/>
              </a:defRPr>
            </a:lvl1pPr>
          </a:lstStyle>
          <a:p>
            <a:fld id="{F6CE3569-E370-444B-B565-8CB92768FA50}" type="slidenum">
              <a:rPr lang="ja-JP" altLang="en-US" smtClean="0"/>
              <a:pPr/>
              <a:t>‹#›</a:t>
            </a:fld>
            <a:endParaRPr lang="ja-JP" altLang="en-US" dirty="0"/>
          </a:p>
        </p:txBody>
      </p:sp>
      <p:sp>
        <p:nvSpPr>
          <p:cNvPr id="6" name="コンテンツ プレースホルダー 左">
            <a:extLst>
              <a:ext uri="{FF2B5EF4-FFF2-40B4-BE49-F238E27FC236}">
                <a16:creationId xmlns:a16="http://schemas.microsoft.com/office/drawing/2014/main" id="{FB978CFA-E2AF-F64C-9353-5F821294F8DD}"/>
              </a:ext>
            </a:extLst>
          </p:cNvPr>
          <p:cNvSpPr>
            <a:spLocks noGrp="1"/>
          </p:cNvSpPr>
          <p:nvPr>
            <p:ph idx="14" hasCustomPrompt="1"/>
          </p:nvPr>
        </p:nvSpPr>
        <p:spPr>
          <a:xfrm>
            <a:off x="1176465" y="3751423"/>
            <a:ext cx="4575600" cy="2898000"/>
          </a:xfrm>
        </p:spPr>
        <p:txBody>
          <a:bodyPr anchor="ctr">
            <a:normAutofit/>
          </a:bodyPr>
          <a:lstStyle>
            <a:lvl1pPr marL="0" indent="0" algn="ctr">
              <a:buFontTx/>
              <a:buNone/>
              <a:defRPr sz="2400" b="1">
                <a:solidFill>
                  <a:srgbClr val="0055A6"/>
                </a:solidFill>
                <a:latin typeface="BIZ UDPゴシック" panose="020B0400000000000000" pitchFamily="50" charset="-128"/>
                <a:ea typeface="BIZ UDPゴシック" panose="020B0400000000000000" pitchFamily="50" charset="-128"/>
              </a:defRPr>
            </a:lvl1pPr>
            <a:lvl5pPr marL="1828800" indent="0">
              <a:buFontTx/>
              <a:buNone/>
              <a:defRPr/>
            </a:lvl5pPr>
          </a:lstStyle>
          <a:p>
            <a:pPr lvl="0"/>
            <a:r>
              <a:rPr kumimoji="1" lang="ja-JP" altLang="en-US"/>
              <a:t>オブジェクト</a:t>
            </a:r>
          </a:p>
        </p:txBody>
      </p:sp>
      <p:sp>
        <p:nvSpPr>
          <p:cNvPr id="4" name="小見出し左ホルダー">
            <a:extLst>
              <a:ext uri="{FF2B5EF4-FFF2-40B4-BE49-F238E27FC236}">
                <a16:creationId xmlns:a16="http://schemas.microsoft.com/office/drawing/2014/main" id="{49000388-66A0-8C08-87FD-0639996B748C}"/>
              </a:ext>
            </a:extLst>
          </p:cNvPr>
          <p:cNvSpPr>
            <a:spLocks noGrp="1"/>
          </p:cNvSpPr>
          <p:nvPr>
            <p:ph type="body" sz="quarter" idx="22" hasCustomPrompt="1"/>
          </p:nvPr>
        </p:nvSpPr>
        <p:spPr>
          <a:xfrm>
            <a:off x="1333065" y="2988000"/>
            <a:ext cx="4262400" cy="668797"/>
          </a:xfrm>
        </p:spPr>
        <p:txBody>
          <a:bodyPr anchor="ctr">
            <a:normAutofit/>
          </a:bodyPr>
          <a:lstStyle>
            <a:lvl1pPr marL="0" indent="0" algn="ctr">
              <a:lnSpc>
                <a:spcPct val="90000"/>
              </a:lnSpc>
              <a:buFontTx/>
              <a:buNone/>
              <a:defRPr sz="2400" b="1">
                <a:solidFill>
                  <a:srgbClr val="0055A6"/>
                </a:solidFill>
                <a:latin typeface="BIZ UDPゴシック" panose="020B0400000000000000" pitchFamily="50" charset="-128"/>
                <a:ea typeface="BIZ UDPゴシック" panose="020B0400000000000000"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dirty="0"/>
              <a:t>小見出しが入ります</a:t>
            </a:r>
          </a:p>
        </p:txBody>
      </p:sp>
      <p:sp>
        <p:nvSpPr>
          <p:cNvPr id="3" name="本文ホルダー">
            <a:extLst>
              <a:ext uri="{FF2B5EF4-FFF2-40B4-BE49-F238E27FC236}">
                <a16:creationId xmlns:a16="http://schemas.microsoft.com/office/drawing/2014/main" id="{652E7579-3278-6665-43CE-172C08B64C47}"/>
              </a:ext>
            </a:extLst>
          </p:cNvPr>
          <p:cNvSpPr>
            <a:spLocks noGrp="1"/>
          </p:cNvSpPr>
          <p:nvPr>
            <p:ph type="body" sz="quarter" idx="18" hasCustomPrompt="1"/>
          </p:nvPr>
        </p:nvSpPr>
        <p:spPr>
          <a:xfrm>
            <a:off x="842400" y="1245600"/>
            <a:ext cx="10263600" cy="1573004"/>
          </a:xfrm>
        </p:spPr>
        <p:txBody>
          <a:bodyPr anchor="t">
            <a:normAutofit/>
          </a:bodyPr>
          <a:lstStyle>
            <a:lvl1pPr marL="0" indent="0" algn="l">
              <a:lnSpc>
                <a:spcPct val="90000"/>
              </a:lnSpc>
              <a:buFontTx/>
              <a:buNone/>
              <a:defRPr sz="2800" b="0">
                <a:solidFill>
                  <a:schemeClr val="tx1"/>
                </a:solidFill>
                <a:latin typeface="BIZ UDPゴシック" panose="020B0400000000000000" pitchFamily="50" charset="-128"/>
                <a:ea typeface="BIZ UDPゴシック" panose="020B0400000000000000"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dirty="0"/>
              <a:t>ダミーですダミーですダミーですダミーですダミーです</a:t>
            </a:r>
          </a:p>
          <a:p>
            <a:pPr lvl="0"/>
            <a:r>
              <a:rPr kumimoji="1" lang="ja-JP" altLang="en-US" dirty="0"/>
              <a:t>ダミーですダミーですダミーですダミーですダミーです</a:t>
            </a:r>
          </a:p>
          <a:p>
            <a:pPr lvl="0"/>
            <a:r>
              <a:rPr kumimoji="1" lang="ja-JP" altLang="en-US" dirty="0"/>
              <a:t>ダミーですダミーですダミーですダミーですダミーです</a:t>
            </a:r>
          </a:p>
        </p:txBody>
      </p:sp>
      <p:cxnSp>
        <p:nvCxnSpPr>
          <p:cNvPr id="11" name="直線コネクタ タイトル下">
            <a:extLst>
              <a:ext uri="{FF2B5EF4-FFF2-40B4-BE49-F238E27FC236}">
                <a16:creationId xmlns:a16="http://schemas.microsoft.com/office/drawing/2014/main" id="{7737C98E-6057-F2C7-7170-17E4C485A097}"/>
              </a:ext>
            </a:extLst>
          </p:cNvPr>
          <p:cNvCxnSpPr>
            <a:cxnSpLocks noGrp="1" noRot="1" noMove="1" noResize="1" noEditPoints="1" noAdjustHandles="1" noChangeArrowheads="1" noChangeShapeType="1"/>
          </p:cNvCxnSpPr>
          <p:nvPr userDrawn="1"/>
        </p:nvCxnSpPr>
        <p:spPr>
          <a:xfrm>
            <a:off x="715619" y="1093063"/>
            <a:ext cx="10707756" cy="0"/>
          </a:xfrm>
          <a:prstGeom prst="line">
            <a:avLst/>
          </a:prstGeom>
        </p:spPr>
        <p:style>
          <a:lnRef idx="2">
            <a:schemeClr val="accent1"/>
          </a:lnRef>
          <a:fillRef idx="0">
            <a:schemeClr val="accent1"/>
          </a:fillRef>
          <a:effectRef idx="1">
            <a:schemeClr val="accent1"/>
          </a:effectRef>
          <a:fontRef idx="minor">
            <a:schemeClr val="tx1"/>
          </a:fontRef>
        </p:style>
      </p:cxnSp>
      <p:sp>
        <p:nvSpPr>
          <p:cNvPr id="7" name="タイトルホルダー">
            <a:extLst>
              <a:ext uri="{FF2B5EF4-FFF2-40B4-BE49-F238E27FC236}">
                <a16:creationId xmlns:a16="http://schemas.microsoft.com/office/drawing/2014/main" id="{186E8176-64BE-88E8-95E8-E72650B97C73}"/>
              </a:ext>
            </a:extLst>
          </p:cNvPr>
          <p:cNvSpPr>
            <a:spLocks noGrp="1"/>
          </p:cNvSpPr>
          <p:nvPr>
            <p:ph type="title" hasCustomPrompt="1"/>
          </p:nvPr>
        </p:nvSpPr>
        <p:spPr>
          <a:xfrm>
            <a:off x="715619" y="541868"/>
            <a:ext cx="10515600" cy="503116"/>
          </a:xfrm>
        </p:spPr>
        <p:txBody>
          <a:bodyPr>
            <a:noAutofit/>
          </a:bodyPr>
          <a:lstStyle>
            <a:lvl1pPr>
              <a:defRPr sz="3200" b="1">
                <a:solidFill>
                  <a:srgbClr val="0055A6"/>
                </a:solidFill>
                <a:latin typeface="BIZ UDPゴシック" panose="020B0400000000000000" pitchFamily="50" charset="-128"/>
                <a:ea typeface="BIZ UDPゴシック" panose="020B0400000000000000" pitchFamily="50" charset="-128"/>
              </a:defRPr>
            </a:lvl1pPr>
          </a:lstStyle>
          <a:p>
            <a:r>
              <a:rPr kumimoji="1" lang="en-US" altLang="ja-JP" dirty="0"/>
              <a:t>1.</a:t>
            </a:r>
            <a:r>
              <a:rPr kumimoji="1" lang="ja-JP" altLang="en-US" dirty="0"/>
              <a:t>　タイトルが入ります</a:t>
            </a:r>
          </a:p>
        </p:txBody>
      </p:sp>
      <p:sp>
        <p:nvSpPr>
          <p:cNvPr id="2" name="コンテンツ プレースホルダー 左">
            <a:extLst>
              <a:ext uri="{FF2B5EF4-FFF2-40B4-BE49-F238E27FC236}">
                <a16:creationId xmlns:a16="http://schemas.microsoft.com/office/drawing/2014/main" id="{FE63359B-6CEE-4FBD-E3F6-C8B8E735CA6B}"/>
              </a:ext>
            </a:extLst>
          </p:cNvPr>
          <p:cNvSpPr>
            <a:spLocks noGrp="1"/>
          </p:cNvSpPr>
          <p:nvPr>
            <p:ph idx="23" hasCustomPrompt="1"/>
          </p:nvPr>
        </p:nvSpPr>
        <p:spPr>
          <a:xfrm>
            <a:off x="6283337" y="3751423"/>
            <a:ext cx="4575600" cy="2898000"/>
          </a:xfrm>
        </p:spPr>
        <p:txBody>
          <a:bodyPr anchor="ctr">
            <a:normAutofit/>
          </a:bodyPr>
          <a:lstStyle>
            <a:lvl1pPr marL="0" indent="0" algn="ctr">
              <a:buFontTx/>
              <a:buNone/>
              <a:defRPr sz="2400" b="1">
                <a:solidFill>
                  <a:srgbClr val="0055A6"/>
                </a:solidFill>
                <a:latin typeface="BIZ UDPゴシック" panose="020B0400000000000000" pitchFamily="50" charset="-128"/>
                <a:ea typeface="BIZ UDPゴシック" panose="020B0400000000000000" pitchFamily="50" charset="-128"/>
              </a:defRPr>
            </a:lvl1pPr>
            <a:lvl5pPr marL="1828800" indent="0">
              <a:buFontTx/>
              <a:buNone/>
              <a:defRPr/>
            </a:lvl5pPr>
          </a:lstStyle>
          <a:p>
            <a:pPr lvl="0"/>
            <a:r>
              <a:rPr kumimoji="1" lang="ja-JP" altLang="en-US"/>
              <a:t>オブジェクト</a:t>
            </a:r>
          </a:p>
        </p:txBody>
      </p:sp>
      <p:sp>
        <p:nvSpPr>
          <p:cNvPr id="13" name="小見出し左ホルダー">
            <a:extLst>
              <a:ext uri="{FF2B5EF4-FFF2-40B4-BE49-F238E27FC236}">
                <a16:creationId xmlns:a16="http://schemas.microsoft.com/office/drawing/2014/main" id="{A9AE1520-0B69-DC8F-393D-69880E8F0555}"/>
              </a:ext>
            </a:extLst>
          </p:cNvPr>
          <p:cNvSpPr>
            <a:spLocks noGrp="1"/>
          </p:cNvSpPr>
          <p:nvPr>
            <p:ph type="body" sz="quarter" idx="24" hasCustomPrompt="1"/>
          </p:nvPr>
        </p:nvSpPr>
        <p:spPr>
          <a:xfrm>
            <a:off x="6439937" y="2988000"/>
            <a:ext cx="4262400" cy="668797"/>
          </a:xfrm>
        </p:spPr>
        <p:txBody>
          <a:bodyPr anchor="ctr">
            <a:normAutofit/>
          </a:bodyPr>
          <a:lstStyle>
            <a:lvl1pPr marL="0" indent="0" algn="ctr">
              <a:lnSpc>
                <a:spcPct val="90000"/>
              </a:lnSpc>
              <a:buFontTx/>
              <a:buNone/>
              <a:defRPr sz="2400" b="1">
                <a:solidFill>
                  <a:srgbClr val="0055A6"/>
                </a:solidFill>
                <a:latin typeface="BIZ UDPゴシック" panose="020B0400000000000000" pitchFamily="50" charset="-128"/>
                <a:ea typeface="BIZ UDPゴシック" panose="020B0400000000000000"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dirty="0"/>
              <a:t>小見出しが入ります</a:t>
            </a:r>
          </a:p>
        </p:txBody>
      </p:sp>
    </p:spTree>
    <p:extLst>
      <p:ext uri="{BB962C8B-B14F-4D97-AF65-F5344CB8AC3E}">
        <p14:creationId xmlns:p14="http://schemas.microsoft.com/office/powerpoint/2010/main" val="10619261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9363600" y="6163200"/>
            <a:ext cx="2743200" cy="691200"/>
          </a:xfrm>
          <a:prstGeom prst="rect">
            <a:avLst/>
          </a:prstGeom>
          <a:noFill/>
        </p:spPr>
        <p:txBody>
          <a:bodyPr vert="horz" lIns="91440" tIns="45720" rIns="91440" bIns="45720" rtlCol="0" anchor="ctr"/>
          <a:lstStyle>
            <a:lvl1pPr algn="r">
              <a:defRPr sz="4000" b="1">
                <a:solidFill>
                  <a:srgbClr val="0055A7">
                    <a:alpha val="50000"/>
                  </a:srgbClr>
                </a:solidFill>
                <a:latin typeface="BIZ UDPゴシック" panose="020B0400000000000000" pitchFamily="50" charset="-128"/>
                <a:ea typeface="BIZ UDPゴシック" panose="020B0400000000000000" pitchFamily="50" charset="-128"/>
              </a:defRPr>
            </a:lvl1pPr>
          </a:lstStyle>
          <a:p>
            <a:fld id="{F6CE3569-E370-444B-B565-8CB92768FA50}" type="slidenum">
              <a:rPr lang="ja-JP" altLang="en-US" smtClean="0"/>
              <a:pPr/>
              <a:t>‹#›</a:t>
            </a:fld>
            <a:endParaRPr lang="ja-JP" altLang="en-US" dirty="0"/>
          </a:p>
        </p:txBody>
      </p:sp>
    </p:spTree>
    <p:extLst>
      <p:ext uri="{BB962C8B-B14F-4D97-AF65-F5344CB8AC3E}">
        <p14:creationId xmlns:p14="http://schemas.microsoft.com/office/powerpoint/2010/main" val="132214558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1" r:id="rId3"/>
  </p:sldLayoutIdLst>
  <p:hf hdr="0" ftr="0" dt="0"/>
  <p:txStyles>
    <p:titleStyle>
      <a:lvl1pPr algn="l" defTabSz="914400" rtl="0" eaLnBrk="1" latinLnBrk="0" hangingPunct="1">
        <a:lnSpc>
          <a:spcPct val="90000"/>
        </a:lnSpc>
        <a:spcBef>
          <a:spcPct val="0"/>
        </a:spcBef>
        <a:buNone/>
        <a:defRPr kumimoji="1" sz="4400" kern="1200">
          <a:solidFill>
            <a:srgbClr val="0055A7"/>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7C620-6261-E297-C5DA-A18AF257C4D8}"/>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801E7D8-E22D-AF40-8721-9611B0F33577}"/>
              </a:ext>
            </a:extLst>
          </p:cNvPr>
          <p:cNvSpPr>
            <a:spLocks noGrp="1"/>
          </p:cNvSpPr>
          <p:nvPr>
            <p:ph type="sldNum" sz="quarter" idx="4"/>
          </p:nvPr>
        </p:nvSpPr>
        <p:spPr/>
        <p:txBody>
          <a:bodyPr/>
          <a:lstStyle/>
          <a:p>
            <a:fld id="{F6CE3569-E370-444B-B565-8CB92768FA50}" type="slidenum">
              <a:rPr lang="ja-JP" altLang="en-US" smtClean="0"/>
              <a:pPr/>
              <a:t>1</a:t>
            </a:fld>
            <a:endParaRPr lang="ja-JP" altLang="en-US" dirty="0"/>
          </a:p>
        </p:txBody>
      </p:sp>
      <p:sp>
        <p:nvSpPr>
          <p:cNvPr id="4" name="タイトル 3">
            <a:extLst>
              <a:ext uri="{FF2B5EF4-FFF2-40B4-BE49-F238E27FC236}">
                <a16:creationId xmlns:a16="http://schemas.microsoft.com/office/drawing/2014/main" id="{3CE4EC2B-5705-6193-4159-DA0A44341190}"/>
              </a:ext>
            </a:extLst>
          </p:cNvPr>
          <p:cNvSpPr>
            <a:spLocks noGrp="1"/>
          </p:cNvSpPr>
          <p:nvPr>
            <p:ph type="title"/>
          </p:nvPr>
        </p:nvSpPr>
        <p:spPr>
          <a:xfrm>
            <a:off x="715618" y="541868"/>
            <a:ext cx="10942981" cy="503116"/>
          </a:xfrm>
        </p:spPr>
        <p:txBody>
          <a:bodyPr/>
          <a:lstStyle/>
          <a:p>
            <a:r>
              <a:rPr lang="ja-JP" altLang="en-US" dirty="0"/>
              <a:t>採択審査委員会プレゼン資料　作成要領</a:t>
            </a:r>
            <a:r>
              <a:rPr lang="ja-JP" altLang="en-US" sz="2400" dirty="0"/>
              <a:t>（資料全体について）</a:t>
            </a:r>
            <a:endParaRPr lang="ja-JP" altLang="en-US" dirty="0"/>
          </a:p>
        </p:txBody>
      </p:sp>
      <p:sp>
        <p:nvSpPr>
          <p:cNvPr id="12" name="テキスト ボックス 11">
            <a:extLst>
              <a:ext uri="{FF2B5EF4-FFF2-40B4-BE49-F238E27FC236}">
                <a16:creationId xmlns:a16="http://schemas.microsoft.com/office/drawing/2014/main" id="{C7769595-5C45-900E-C79F-ABB572A7CA6F}"/>
              </a:ext>
            </a:extLst>
          </p:cNvPr>
          <p:cNvSpPr txBox="1"/>
          <p:nvPr/>
        </p:nvSpPr>
        <p:spPr>
          <a:xfrm>
            <a:off x="332014" y="1159370"/>
            <a:ext cx="11527971" cy="5355312"/>
          </a:xfrm>
          <a:prstGeom prst="rect">
            <a:avLst/>
          </a:prstGeom>
          <a:noFill/>
        </p:spPr>
        <p:txBody>
          <a:bodyPr wrap="square">
            <a:spAutoFit/>
          </a:bodyPr>
          <a:lstStyle/>
          <a:p>
            <a:pPr marL="285750" indent="-285750">
              <a:buFont typeface="Wingdings" panose="05000000000000000000" pitchFamily="2" charset="2"/>
              <a:buChar char="ü"/>
            </a:pPr>
            <a:r>
              <a:rPr lang="ja-JP" altLang="en-US" dirty="0"/>
              <a:t>提案書の内容に基づいて、提案テーマの説明資料を作成してください。</a:t>
            </a:r>
            <a:endParaRPr lang="en-US" altLang="ja-JP" dirty="0"/>
          </a:p>
          <a:p>
            <a:pPr marL="285750" indent="-285750">
              <a:buFont typeface="Wingdings" panose="05000000000000000000" pitchFamily="2" charset="2"/>
              <a:buChar char="ü"/>
            </a:pPr>
            <a:endParaRPr lang="en-US" altLang="ja-JP" dirty="0"/>
          </a:p>
          <a:p>
            <a:pPr marL="285750" indent="-285750">
              <a:buFont typeface="Wingdings" panose="05000000000000000000" pitchFamily="2" charset="2"/>
              <a:buChar char="ü"/>
            </a:pPr>
            <a:r>
              <a:rPr lang="ja-JP" altLang="en-US" dirty="0"/>
              <a:t>次ページに、記載頂きたい「項目」およびそれに対応する「提案書上の対応箇所」を示しています。</a:t>
            </a:r>
            <a:r>
              <a:rPr lang="ja-JP" altLang="en-US" dirty="0">
                <a:solidFill>
                  <a:srgbClr val="FF0000"/>
                </a:solidFill>
              </a:rPr>
              <a:t>ここで示した内容については、すべて必ず記載してください。</a:t>
            </a:r>
            <a:r>
              <a:rPr lang="ja-JP" altLang="en-US" dirty="0"/>
              <a:t>その上で、説明のしやすさ等を踏まえ、項目名や説明の順序の変更、項目の追加などは、行って頂いても差し支えありません。</a:t>
            </a:r>
            <a:endParaRPr lang="en-US" altLang="ja-JP" dirty="0"/>
          </a:p>
          <a:p>
            <a:pPr marL="285750" indent="-285750">
              <a:buFont typeface="Wingdings" panose="05000000000000000000" pitchFamily="2" charset="2"/>
              <a:buChar char="ü"/>
            </a:pPr>
            <a:r>
              <a:rPr lang="en-US" altLang="ja-JP" dirty="0"/>
              <a:t>3</a:t>
            </a:r>
            <a:r>
              <a:rPr lang="ja-JP" altLang="en-US" dirty="0"/>
              <a:t>ページ目以降の様式は、スライド作成におけるデザイン例として示したものです。使用の有無については任意とします。</a:t>
            </a:r>
            <a:endParaRPr lang="en-US" altLang="ja-JP" dirty="0"/>
          </a:p>
          <a:p>
            <a:pPr marL="285750" indent="-285750">
              <a:buFont typeface="Wingdings" panose="05000000000000000000" pitchFamily="2" charset="2"/>
              <a:buChar char="ü"/>
            </a:pPr>
            <a:r>
              <a:rPr lang="ja-JP" altLang="en-US" dirty="0"/>
              <a:t>提出時・発表時には、</a:t>
            </a:r>
            <a:r>
              <a:rPr lang="en-US" altLang="ja-JP" dirty="0"/>
              <a:t>P1</a:t>
            </a:r>
            <a:r>
              <a:rPr lang="ja-JP" altLang="en-US" dirty="0"/>
              <a:t>～</a:t>
            </a:r>
            <a:r>
              <a:rPr lang="en-US" altLang="ja-JP" dirty="0"/>
              <a:t>2</a:t>
            </a:r>
            <a:r>
              <a:rPr lang="ja-JP" altLang="en-US" dirty="0"/>
              <a:t>の「作成要領」は削除してください。</a:t>
            </a:r>
            <a:endParaRPr lang="en-US" altLang="ja-JP" dirty="0"/>
          </a:p>
          <a:p>
            <a:pPr marL="285750" indent="-285750">
              <a:buFont typeface="Wingdings" panose="05000000000000000000" pitchFamily="2" charset="2"/>
              <a:buChar char="ü"/>
            </a:pPr>
            <a:endParaRPr lang="en-US" altLang="ja-JP" dirty="0"/>
          </a:p>
          <a:p>
            <a:pPr marL="285750" indent="-285750">
              <a:buFont typeface="Wingdings" panose="05000000000000000000" pitchFamily="2" charset="2"/>
              <a:buChar char="ü"/>
            </a:pPr>
            <a:r>
              <a:rPr lang="ja-JP" altLang="en-US" dirty="0"/>
              <a:t>必要に応じ、コアとなる技術に関する説明資料や本様式の各項目に係る補足説明資料や参考資料等を別紙等で追加していただくことも可能です。</a:t>
            </a:r>
          </a:p>
          <a:p>
            <a:pPr marL="285750" indent="-285750">
              <a:buFont typeface="Wingdings" panose="05000000000000000000" pitchFamily="2" charset="2"/>
              <a:buChar char="ü"/>
            </a:pPr>
            <a:r>
              <a:rPr lang="ja-JP" altLang="en-US" dirty="0"/>
              <a:t>記載の内容が判読しやすい字体とし、大きさは</a:t>
            </a:r>
            <a:r>
              <a:rPr lang="en-US" altLang="ja-JP" dirty="0"/>
              <a:t>12</a:t>
            </a:r>
            <a:r>
              <a:rPr lang="ja-JP" altLang="en-US" dirty="0"/>
              <a:t>ポイント以上を基本としてください。</a:t>
            </a:r>
          </a:p>
          <a:p>
            <a:pPr marL="285750" indent="-285750">
              <a:buFont typeface="Wingdings" panose="05000000000000000000" pitchFamily="2" charset="2"/>
              <a:buChar char="ü"/>
            </a:pPr>
            <a:r>
              <a:rPr lang="ja-JP" altLang="en-US" dirty="0"/>
              <a:t>積極的に図、写真、グラフ等を使用して、簡潔にわかりやすく説明するようにしてください。</a:t>
            </a:r>
          </a:p>
          <a:p>
            <a:pPr marL="285750" indent="-285750">
              <a:buFont typeface="Wingdings" panose="05000000000000000000" pitchFamily="2" charset="2"/>
              <a:buChar char="ü"/>
            </a:pPr>
            <a:r>
              <a:rPr lang="ja-JP" altLang="en-US" dirty="0"/>
              <a:t>本資料のページ数の上限は設けませんが、別途設定する発表時間で説明が完了するようにしてください。</a:t>
            </a:r>
            <a:endParaRPr lang="en-US" altLang="ja-JP" dirty="0"/>
          </a:p>
          <a:p>
            <a:pPr marL="285750" indent="-285750">
              <a:buFont typeface="Wingdings" panose="05000000000000000000" pitchFamily="2" charset="2"/>
              <a:buChar char="ü"/>
            </a:pPr>
            <a:r>
              <a:rPr lang="ja-JP" altLang="en-US" dirty="0"/>
              <a:t>スライドに動画を埋め込んで頂いても差し支えありませんが、ファイルサイズが過度に大きくなる（目安として</a:t>
            </a:r>
            <a:r>
              <a:rPr lang="en-US" altLang="ja-JP" dirty="0"/>
              <a:t>10MB</a:t>
            </a:r>
            <a:r>
              <a:rPr lang="ja-JP" altLang="en-US" dirty="0"/>
              <a:t>以上）場合、発表時にフリーズ等の不具合が生じるおそれがあります。そのため、動画を軽量化した上で埋め込む、あるいは動画のみ別ファイルとして用意するなど、のご対応をお願いします。</a:t>
            </a:r>
            <a:endParaRPr lang="en-US" altLang="ja-JP" dirty="0"/>
          </a:p>
          <a:p>
            <a:pPr marL="285750" indent="-285750">
              <a:buFont typeface="Wingdings" panose="05000000000000000000" pitchFamily="2" charset="2"/>
              <a:buChar char="ü"/>
            </a:pPr>
            <a:endParaRPr lang="en-US" altLang="ja-JP" dirty="0"/>
          </a:p>
          <a:p>
            <a:pPr marL="285750" indent="-285750">
              <a:buFont typeface="Wingdings" panose="05000000000000000000" pitchFamily="2" charset="2"/>
              <a:buChar char="ü"/>
            </a:pPr>
            <a:r>
              <a:rPr lang="ja-JP" altLang="en-US" dirty="0"/>
              <a:t>その他、対応方法に迷う場合には、</a:t>
            </a:r>
            <a:r>
              <a:rPr lang="en-US" altLang="ja-JP" dirty="0"/>
              <a:t>NEDO</a:t>
            </a:r>
            <a:r>
              <a:rPr lang="ja-JP" altLang="en-US" dirty="0"/>
              <a:t>事務局までご相談ください。</a:t>
            </a:r>
            <a:endParaRPr lang="en-US" altLang="ja-JP" dirty="0"/>
          </a:p>
        </p:txBody>
      </p:sp>
    </p:spTree>
    <p:extLst>
      <p:ext uri="{BB962C8B-B14F-4D97-AF65-F5344CB8AC3E}">
        <p14:creationId xmlns:p14="http://schemas.microsoft.com/office/powerpoint/2010/main" val="4048789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E901B-2F0F-885B-8F6E-C293A4E29ECF}"/>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36F52C8-124F-1F26-1CC9-F02BC77D7626}"/>
              </a:ext>
            </a:extLst>
          </p:cNvPr>
          <p:cNvSpPr>
            <a:spLocks noGrp="1"/>
          </p:cNvSpPr>
          <p:nvPr>
            <p:ph type="sldNum" sz="quarter" idx="4"/>
          </p:nvPr>
        </p:nvSpPr>
        <p:spPr/>
        <p:txBody>
          <a:bodyPr/>
          <a:lstStyle/>
          <a:p>
            <a:fld id="{F6CE3569-E370-444B-B565-8CB92768FA50}" type="slidenum">
              <a:rPr lang="ja-JP" altLang="en-US" smtClean="0"/>
              <a:pPr/>
              <a:t>2</a:t>
            </a:fld>
            <a:endParaRPr lang="ja-JP" altLang="en-US" dirty="0"/>
          </a:p>
        </p:txBody>
      </p:sp>
      <p:sp>
        <p:nvSpPr>
          <p:cNvPr id="4" name="タイトル 3">
            <a:extLst>
              <a:ext uri="{FF2B5EF4-FFF2-40B4-BE49-F238E27FC236}">
                <a16:creationId xmlns:a16="http://schemas.microsoft.com/office/drawing/2014/main" id="{C09A9F1D-1082-5477-3D2D-703799259281}"/>
              </a:ext>
            </a:extLst>
          </p:cNvPr>
          <p:cNvSpPr>
            <a:spLocks noGrp="1"/>
          </p:cNvSpPr>
          <p:nvPr>
            <p:ph type="title"/>
          </p:nvPr>
        </p:nvSpPr>
        <p:spPr>
          <a:xfrm>
            <a:off x="715618" y="541868"/>
            <a:ext cx="10942981" cy="503116"/>
          </a:xfrm>
        </p:spPr>
        <p:txBody>
          <a:bodyPr/>
          <a:lstStyle/>
          <a:p>
            <a:r>
              <a:rPr lang="ja-JP" altLang="en-US" dirty="0"/>
              <a:t>採択審査委員会プレゼン資料　作成要領</a:t>
            </a:r>
            <a:r>
              <a:rPr lang="ja-JP" altLang="en-US" sz="2400" dirty="0"/>
              <a:t>（各項目について）</a:t>
            </a:r>
            <a:endParaRPr lang="ja-JP" altLang="en-US" dirty="0"/>
          </a:p>
        </p:txBody>
      </p:sp>
      <p:graphicFrame>
        <p:nvGraphicFramePr>
          <p:cNvPr id="3" name="表 2">
            <a:extLst>
              <a:ext uri="{FF2B5EF4-FFF2-40B4-BE49-F238E27FC236}">
                <a16:creationId xmlns:a16="http://schemas.microsoft.com/office/drawing/2014/main" id="{FE7B806C-223C-9E97-1330-3912C099A7CD}"/>
              </a:ext>
            </a:extLst>
          </p:cNvPr>
          <p:cNvGraphicFramePr>
            <a:graphicFrameLocks noGrp="1"/>
          </p:cNvGraphicFramePr>
          <p:nvPr>
            <p:extLst>
              <p:ext uri="{D42A27DB-BD31-4B8C-83A1-F6EECF244321}">
                <p14:modId xmlns:p14="http://schemas.microsoft.com/office/powerpoint/2010/main" val="3891057791"/>
              </p:ext>
            </p:extLst>
          </p:nvPr>
        </p:nvGraphicFramePr>
        <p:xfrm>
          <a:off x="552223" y="1130658"/>
          <a:ext cx="11087555" cy="5674360"/>
        </p:xfrm>
        <a:graphic>
          <a:graphicData uri="http://schemas.openxmlformats.org/drawingml/2006/table">
            <a:tbl>
              <a:tblPr firstRow="1" bandRow="1">
                <a:tableStyleId>{5C22544A-7EE6-4342-B048-85BDC9FD1C3A}</a:tableStyleId>
              </a:tblPr>
              <a:tblGrid>
                <a:gridCol w="2212748">
                  <a:extLst>
                    <a:ext uri="{9D8B030D-6E8A-4147-A177-3AD203B41FA5}">
                      <a16:colId xmlns:a16="http://schemas.microsoft.com/office/drawing/2014/main" val="3250848048"/>
                    </a:ext>
                  </a:extLst>
                </a:gridCol>
                <a:gridCol w="2884715">
                  <a:extLst>
                    <a:ext uri="{9D8B030D-6E8A-4147-A177-3AD203B41FA5}">
                      <a16:colId xmlns:a16="http://schemas.microsoft.com/office/drawing/2014/main" val="2298184584"/>
                    </a:ext>
                  </a:extLst>
                </a:gridCol>
                <a:gridCol w="5990092">
                  <a:extLst>
                    <a:ext uri="{9D8B030D-6E8A-4147-A177-3AD203B41FA5}">
                      <a16:colId xmlns:a16="http://schemas.microsoft.com/office/drawing/2014/main" val="698572501"/>
                    </a:ext>
                  </a:extLst>
                </a:gridCol>
              </a:tblGrid>
              <a:tr h="370840">
                <a:tc>
                  <a:txBody>
                    <a:bodyPr/>
                    <a:lstStyle/>
                    <a:p>
                      <a:pPr algn="ctr"/>
                      <a:r>
                        <a:rPr kumimoji="1" lang="ja-JP" altLang="en-US" sz="1300" dirty="0">
                          <a:latin typeface="+mn-ea"/>
                          <a:ea typeface="+mn-ea"/>
                        </a:rPr>
                        <a:t>項目</a:t>
                      </a:r>
                    </a:p>
                  </a:txBody>
                  <a:tcPr anchor="ctr"/>
                </a:tc>
                <a:tc>
                  <a:txBody>
                    <a:bodyPr/>
                    <a:lstStyle/>
                    <a:p>
                      <a:pPr algn="ctr"/>
                      <a:r>
                        <a:rPr kumimoji="1" lang="ja-JP" altLang="en-US" sz="1300" dirty="0">
                          <a:latin typeface="+mn-ea"/>
                          <a:ea typeface="+mn-ea"/>
                        </a:rPr>
                        <a:t>提案書の対応項目</a:t>
                      </a:r>
                    </a:p>
                  </a:txBody>
                  <a:tcPr anchor="ctr"/>
                </a:tc>
                <a:tc>
                  <a:txBody>
                    <a:bodyPr/>
                    <a:lstStyle/>
                    <a:p>
                      <a:pPr algn="ctr"/>
                      <a:r>
                        <a:rPr kumimoji="1" lang="ja-JP" altLang="en-US" sz="1300" dirty="0">
                          <a:latin typeface="+mn-ea"/>
                          <a:ea typeface="+mn-ea"/>
                        </a:rPr>
                        <a:t>示して頂きたい内容</a:t>
                      </a:r>
                    </a:p>
                  </a:txBody>
                  <a:tcPr anchor="ctr"/>
                </a:tc>
                <a:extLst>
                  <a:ext uri="{0D108BD9-81ED-4DB2-BD59-A6C34878D82A}">
                    <a16:rowId xmlns:a16="http://schemas.microsoft.com/office/drawing/2014/main" val="3180740247"/>
                  </a:ext>
                </a:extLst>
              </a:tr>
              <a:tr h="370840">
                <a:tc>
                  <a:txBody>
                    <a:bodyPr/>
                    <a:lstStyle/>
                    <a:p>
                      <a:r>
                        <a:rPr kumimoji="1" lang="ja-JP" altLang="en-US" sz="1300" dirty="0">
                          <a:latin typeface="+mn-ea"/>
                          <a:ea typeface="+mn-ea"/>
                        </a:rPr>
                        <a:t>１．提案の概要</a:t>
                      </a:r>
                    </a:p>
                  </a:txBody>
                  <a:tcPr anchor="ctr"/>
                </a:tc>
                <a:tc>
                  <a:txBody>
                    <a:bodyPr/>
                    <a:lstStyle/>
                    <a:p>
                      <a:r>
                        <a:rPr lang="ja-JP" altLang="en-US" sz="1300" dirty="0">
                          <a:latin typeface="+mn-ea"/>
                          <a:ea typeface="+mn-ea"/>
                        </a:rPr>
                        <a:t>・</a:t>
                      </a:r>
                      <a:r>
                        <a:rPr lang="en-US" altLang="ja-JP" sz="1300" dirty="0">
                          <a:latin typeface="+mn-ea"/>
                          <a:ea typeface="+mn-ea"/>
                        </a:rPr>
                        <a:t>1</a:t>
                      </a:r>
                      <a:r>
                        <a:rPr lang="ja-JP" altLang="ja-JP" sz="1300" dirty="0">
                          <a:latin typeface="+mn-ea"/>
                          <a:ea typeface="+mn-ea"/>
                        </a:rPr>
                        <a:t>．実施計画の細目</a:t>
                      </a:r>
                      <a:r>
                        <a:rPr lang="ja-JP" altLang="en-US" sz="1300" dirty="0">
                          <a:latin typeface="+mn-ea"/>
                          <a:ea typeface="+mn-ea"/>
                        </a:rPr>
                        <a:t>　（</a:t>
                      </a:r>
                      <a:r>
                        <a:rPr lang="en-US" altLang="ja-JP" sz="1300" dirty="0">
                          <a:latin typeface="+mn-ea"/>
                          <a:ea typeface="+mn-ea"/>
                        </a:rPr>
                        <a:t>1</a:t>
                      </a:r>
                      <a:r>
                        <a:rPr lang="ja-JP" altLang="en-US" sz="1300" dirty="0">
                          <a:latin typeface="+mn-ea"/>
                          <a:ea typeface="+mn-ea"/>
                        </a:rPr>
                        <a:t>）課題・量子コンピュータ適用の根拠</a:t>
                      </a:r>
                      <a:endParaRPr kumimoji="1" lang="ja-JP" altLang="en-US" sz="1300" dirty="0">
                        <a:latin typeface="+mn-ea"/>
                        <a:ea typeface="+mn-ea"/>
                      </a:endParaRPr>
                    </a:p>
                  </a:txBody>
                  <a:tcPr anchor="ctr"/>
                </a:tc>
                <a:tc>
                  <a:txBody>
                    <a:bodyPr/>
                    <a:lstStyle/>
                    <a:p>
                      <a:pPr marL="285750" indent="-285750">
                        <a:buFont typeface="Arial" panose="020B0604020202020204" pitchFamily="34" charset="0"/>
                        <a:buChar char="•"/>
                      </a:pPr>
                      <a:r>
                        <a:rPr kumimoji="1" lang="ja-JP" altLang="en-US" sz="1300" dirty="0">
                          <a:latin typeface="+mn-ea"/>
                          <a:ea typeface="+mn-ea"/>
                        </a:rPr>
                        <a:t>社会的インパクトの大きい社会課題および事業課題が設定されており、本事業の目的（ユースケース実証を推進することで国内の産業基盤を築くとともに、量子コンピュータの国際的な実装競争を先導していく）に合致した内容であること。</a:t>
                      </a:r>
                      <a:endParaRPr kumimoji="1" lang="en-US" altLang="ja-JP" sz="1300" dirty="0">
                        <a:latin typeface="+mn-ea"/>
                        <a:ea typeface="+mn-ea"/>
                      </a:endParaRPr>
                    </a:p>
                    <a:p>
                      <a:pPr marL="285750" indent="-285750">
                        <a:buFont typeface="Arial" panose="020B0604020202020204" pitchFamily="34" charset="0"/>
                        <a:buChar char="•"/>
                      </a:pPr>
                      <a:r>
                        <a:rPr kumimoji="1" lang="ja-JP" altLang="en-US" sz="1300" dirty="0">
                          <a:latin typeface="+mn-ea"/>
                          <a:ea typeface="+mn-ea"/>
                        </a:rPr>
                        <a:t>技術課題（既存技術の限界）や、そこに量子コンピュータを適用することの妥当性。</a:t>
                      </a:r>
                    </a:p>
                  </a:txBody>
                  <a:tcPr anchor="ctr"/>
                </a:tc>
                <a:extLst>
                  <a:ext uri="{0D108BD9-81ED-4DB2-BD59-A6C34878D82A}">
                    <a16:rowId xmlns:a16="http://schemas.microsoft.com/office/drawing/2014/main" val="4160243103"/>
                  </a:ext>
                </a:extLst>
              </a:tr>
              <a:tr h="370840">
                <a:tc>
                  <a:txBody>
                    <a:bodyPr/>
                    <a:lstStyle/>
                    <a:p>
                      <a:r>
                        <a:rPr kumimoji="1" lang="ja-JP" altLang="en-US" sz="1300" dirty="0">
                          <a:latin typeface="+mn-ea"/>
                          <a:ea typeface="+mn-ea"/>
                        </a:rPr>
                        <a:t>２．研究開発・実証の内容</a:t>
                      </a:r>
                    </a:p>
                  </a:txBody>
                  <a:tcPr anchor="ctr"/>
                </a:tc>
                <a:tc>
                  <a:txBody>
                    <a:bodyPr/>
                    <a:lstStyle/>
                    <a:p>
                      <a:r>
                        <a:rPr kumimoji="1" lang="ja-JP" altLang="en-US" sz="1300" dirty="0">
                          <a:latin typeface="+mn-ea"/>
                          <a:ea typeface="+mn-ea"/>
                        </a:rPr>
                        <a:t>・</a:t>
                      </a:r>
                      <a:r>
                        <a:rPr kumimoji="1" lang="en-US" altLang="ja-JP" sz="1300" dirty="0">
                          <a:latin typeface="+mn-ea"/>
                          <a:ea typeface="+mn-ea"/>
                        </a:rPr>
                        <a:t>1</a:t>
                      </a:r>
                      <a:r>
                        <a:rPr kumimoji="1" lang="ja-JP" altLang="en-US" sz="1300" dirty="0">
                          <a:latin typeface="+mn-ea"/>
                          <a:ea typeface="+mn-ea"/>
                        </a:rPr>
                        <a:t>．実施計画の細目　（</a:t>
                      </a:r>
                      <a:r>
                        <a:rPr kumimoji="1" lang="en-US" altLang="ja-JP" sz="1300" dirty="0">
                          <a:latin typeface="+mn-ea"/>
                          <a:ea typeface="+mn-ea"/>
                        </a:rPr>
                        <a:t>2</a:t>
                      </a:r>
                      <a:r>
                        <a:rPr kumimoji="1" lang="ja-JP" altLang="en-US" sz="1300" dirty="0">
                          <a:latin typeface="+mn-ea"/>
                          <a:ea typeface="+mn-ea"/>
                        </a:rPr>
                        <a:t>）研究開発・実証の内容</a:t>
                      </a:r>
                    </a:p>
                  </a:txBody>
                  <a:tcPr anchor="ctr"/>
                </a:tc>
                <a:tc>
                  <a:txBody>
                    <a:bodyPr/>
                    <a:lstStyle/>
                    <a:p>
                      <a:pPr marL="285750" indent="-285750">
                        <a:buFont typeface="Arial" panose="020B0604020202020204" pitchFamily="34" charset="0"/>
                        <a:buChar char="•"/>
                      </a:pPr>
                      <a:r>
                        <a:rPr kumimoji="1" lang="ja-JP" altLang="en-US" sz="1300" dirty="0">
                          <a:latin typeface="+mn-ea"/>
                          <a:ea typeface="+mn-ea"/>
                        </a:rPr>
                        <a:t>提案する開発内容に新規性・独創性・実現性があること。また、量子コンピュータび疑似量子コンピュータを含む）を用いた計算（サイバー）に留まらず、その結果を現実世界（フィジカル）で検証するプロセスを含んでいること。</a:t>
                      </a:r>
                    </a:p>
                  </a:txBody>
                  <a:tcPr anchor="ctr"/>
                </a:tc>
                <a:extLst>
                  <a:ext uri="{0D108BD9-81ED-4DB2-BD59-A6C34878D82A}">
                    <a16:rowId xmlns:a16="http://schemas.microsoft.com/office/drawing/2014/main" val="1263240888"/>
                  </a:ext>
                </a:extLst>
              </a:tr>
              <a:tr h="370840">
                <a:tc>
                  <a:txBody>
                    <a:bodyPr/>
                    <a:lstStyle/>
                    <a:p>
                      <a:r>
                        <a:rPr kumimoji="1" lang="ja-JP" altLang="en-US" sz="1300" dirty="0">
                          <a:latin typeface="+mn-ea"/>
                          <a:ea typeface="+mn-ea"/>
                        </a:rPr>
                        <a:t>３．目標・計画</a:t>
                      </a:r>
                    </a:p>
                  </a:txBody>
                  <a:tcPr anchor="ctr"/>
                </a:tc>
                <a:tc>
                  <a:txBody>
                    <a:bodyPr/>
                    <a:lstStyle/>
                    <a:p>
                      <a:r>
                        <a:rPr kumimoji="1" lang="ja-JP" altLang="en-US" sz="1300" dirty="0">
                          <a:latin typeface="+mn-ea"/>
                          <a:ea typeface="+mn-ea"/>
                        </a:rPr>
                        <a:t>・</a:t>
                      </a:r>
                      <a:r>
                        <a:rPr kumimoji="1" lang="en-US" altLang="ja-JP" sz="1300" dirty="0">
                          <a:latin typeface="+mn-ea"/>
                          <a:ea typeface="+mn-ea"/>
                        </a:rPr>
                        <a:t>1</a:t>
                      </a:r>
                      <a:r>
                        <a:rPr kumimoji="1" lang="ja-JP" altLang="en-US" sz="1300" dirty="0">
                          <a:latin typeface="+mn-ea"/>
                          <a:ea typeface="+mn-ea"/>
                        </a:rPr>
                        <a:t>．実施計画の細目　（</a:t>
                      </a:r>
                      <a:r>
                        <a:rPr kumimoji="1" lang="en-US" altLang="ja-JP" sz="1300" dirty="0">
                          <a:latin typeface="+mn-ea"/>
                          <a:ea typeface="+mn-ea"/>
                        </a:rPr>
                        <a:t>3</a:t>
                      </a:r>
                      <a:r>
                        <a:rPr kumimoji="1" lang="ja-JP" altLang="en-US" sz="1300" dirty="0">
                          <a:latin typeface="+mn-ea"/>
                          <a:ea typeface="+mn-ea"/>
                        </a:rPr>
                        <a:t>）目標　①目標　②国内外の技術動向</a:t>
                      </a:r>
                      <a:endParaRPr kumimoji="1" lang="en-US" altLang="ja-JP" sz="1300" dirty="0">
                        <a:latin typeface="+mn-ea"/>
                        <a:ea typeface="+mn-ea"/>
                      </a:endParaRPr>
                    </a:p>
                    <a:p>
                      <a:r>
                        <a:rPr kumimoji="1" lang="ja-JP" altLang="en-US" sz="1300" dirty="0">
                          <a:latin typeface="+mn-ea"/>
                          <a:ea typeface="+mn-ea"/>
                        </a:rPr>
                        <a:t>・</a:t>
                      </a:r>
                      <a:r>
                        <a:rPr kumimoji="1" lang="en-US" altLang="ja-JP" sz="1300" dirty="0">
                          <a:latin typeface="+mn-ea"/>
                          <a:ea typeface="+mn-ea"/>
                        </a:rPr>
                        <a:t>2</a:t>
                      </a:r>
                      <a:r>
                        <a:rPr kumimoji="1" lang="ja-JP" altLang="en-US" sz="1300" dirty="0">
                          <a:latin typeface="+mn-ea"/>
                          <a:ea typeface="+mn-ea"/>
                        </a:rPr>
                        <a:t>．実施計画</a:t>
                      </a:r>
                    </a:p>
                  </a:txBody>
                  <a:tcPr anchor="ctr"/>
                </a:tc>
                <a:tc>
                  <a:txBody>
                    <a:bodyPr/>
                    <a:lstStyle/>
                    <a:p>
                      <a:pPr marL="171450" indent="-171450">
                        <a:buFont typeface="Arial" panose="020B0604020202020204" pitchFamily="34" charset="0"/>
                        <a:buChar char="•"/>
                      </a:pPr>
                      <a:r>
                        <a:rPr kumimoji="1" lang="ja-JP" altLang="en-US" sz="1300" dirty="0">
                          <a:latin typeface="+mn-ea"/>
                          <a:ea typeface="+mn-ea"/>
                        </a:rPr>
                        <a:t>達成目標が明確に設定されていることや、目標の設定理由や根拠が妥当で、かつ目標に対して取り組む開発内容に過不足はないこと。</a:t>
                      </a:r>
                      <a:endParaRPr kumimoji="1" lang="en-US" altLang="ja-JP" sz="1300" dirty="0">
                        <a:latin typeface="+mn-ea"/>
                        <a:ea typeface="+mn-ea"/>
                      </a:endParaRPr>
                    </a:p>
                    <a:p>
                      <a:pPr marL="171450" indent="-171450">
                        <a:buFont typeface="Arial" panose="020B0604020202020204" pitchFamily="34" charset="0"/>
                        <a:buChar char="•"/>
                      </a:pPr>
                      <a:r>
                        <a:rPr kumimoji="1" lang="ja-JP" altLang="en-US" sz="1300" dirty="0">
                          <a:latin typeface="+mn-ea"/>
                          <a:ea typeface="+mn-ea"/>
                        </a:rPr>
                        <a:t>提案する開発内容は既存技術又は競合技術に対して優位性があること。</a:t>
                      </a:r>
                      <a:endParaRPr kumimoji="1" lang="en-US" altLang="ja-JP" sz="1300" dirty="0">
                        <a:latin typeface="+mn-ea"/>
                        <a:ea typeface="+mn-ea"/>
                      </a:endParaRPr>
                    </a:p>
                    <a:p>
                      <a:pPr marL="171450" indent="-171450">
                        <a:buFont typeface="Arial" panose="020B0604020202020204" pitchFamily="34" charset="0"/>
                        <a:buChar char="•"/>
                      </a:pPr>
                      <a:r>
                        <a:rPr kumimoji="1" lang="ja-JP" altLang="en-US" sz="1300" dirty="0">
                          <a:latin typeface="+mn-ea"/>
                          <a:ea typeface="+mn-ea"/>
                        </a:rPr>
                        <a:t>開発スケジュールが早期の事業化を見据えた、効率的・効果的なものであること。</a:t>
                      </a:r>
                    </a:p>
                  </a:txBody>
                  <a:tcPr anchor="ctr"/>
                </a:tc>
                <a:extLst>
                  <a:ext uri="{0D108BD9-81ED-4DB2-BD59-A6C34878D82A}">
                    <a16:rowId xmlns:a16="http://schemas.microsoft.com/office/drawing/2014/main" val="3344803274"/>
                  </a:ext>
                </a:extLst>
              </a:tr>
              <a:tr h="370840">
                <a:tc>
                  <a:txBody>
                    <a:bodyPr/>
                    <a:lstStyle/>
                    <a:p>
                      <a:r>
                        <a:rPr kumimoji="1" lang="ja-JP" altLang="en-US" sz="1300" dirty="0">
                          <a:latin typeface="+mn-ea"/>
                          <a:ea typeface="+mn-ea"/>
                        </a:rPr>
                        <a:t>４．事業化計画</a:t>
                      </a:r>
                    </a:p>
                  </a:txBody>
                  <a:tcPr anchor="ctr"/>
                </a:tc>
                <a:tc>
                  <a:txBody>
                    <a:bodyPr/>
                    <a:lstStyle/>
                    <a:p>
                      <a:r>
                        <a:rPr kumimoji="1" lang="ja-JP" altLang="en-US" sz="1300" dirty="0">
                          <a:latin typeface="+mn-ea"/>
                          <a:ea typeface="+mn-ea"/>
                        </a:rPr>
                        <a:t>・</a:t>
                      </a:r>
                      <a:r>
                        <a:rPr kumimoji="1" lang="en-US" altLang="ja-JP" sz="1300" dirty="0">
                          <a:latin typeface="+mn-ea"/>
                          <a:ea typeface="+mn-ea"/>
                        </a:rPr>
                        <a:t>1</a:t>
                      </a:r>
                      <a:r>
                        <a:rPr kumimoji="1" lang="ja-JP" altLang="en-US" sz="1300" dirty="0">
                          <a:latin typeface="+mn-ea"/>
                          <a:ea typeface="+mn-ea"/>
                        </a:rPr>
                        <a:t>．実施計画の細目　（</a:t>
                      </a:r>
                      <a:r>
                        <a:rPr kumimoji="1" lang="en-US" altLang="ja-JP" sz="1300" dirty="0">
                          <a:latin typeface="+mn-ea"/>
                          <a:ea typeface="+mn-ea"/>
                        </a:rPr>
                        <a:t>4</a:t>
                      </a:r>
                      <a:r>
                        <a:rPr kumimoji="1" lang="ja-JP" altLang="en-US" sz="1300" dirty="0">
                          <a:latin typeface="+mn-ea"/>
                          <a:ea typeface="+mn-ea"/>
                        </a:rPr>
                        <a:t>）実用化・事業化の見込み、事業による効果</a:t>
                      </a:r>
                    </a:p>
                    <a:p>
                      <a:r>
                        <a:rPr kumimoji="1" lang="ja-JP" altLang="en-US" sz="1300" dirty="0">
                          <a:latin typeface="+mn-ea"/>
                          <a:ea typeface="+mn-ea"/>
                        </a:rPr>
                        <a:t>・</a:t>
                      </a:r>
                      <a:r>
                        <a:rPr kumimoji="1" lang="en-US" altLang="ja-JP" sz="1300" dirty="0">
                          <a:latin typeface="+mn-ea"/>
                          <a:ea typeface="+mn-ea"/>
                        </a:rPr>
                        <a:t>3</a:t>
                      </a:r>
                      <a:r>
                        <a:rPr kumimoji="1" lang="ja-JP" altLang="en-US" sz="1300" dirty="0">
                          <a:latin typeface="+mn-ea"/>
                          <a:ea typeface="+mn-ea"/>
                        </a:rPr>
                        <a:t>．事業化計画書</a:t>
                      </a:r>
                    </a:p>
                    <a:p>
                      <a:r>
                        <a:rPr kumimoji="1" lang="ja-JP" altLang="en-US" sz="1300" dirty="0">
                          <a:latin typeface="+mn-ea"/>
                          <a:ea typeface="+mn-ea"/>
                        </a:rPr>
                        <a:t>・（別紙）事業化計画書</a:t>
                      </a:r>
                    </a:p>
                  </a:txBody>
                  <a:tcPr anchor="ctr"/>
                </a:tc>
                <a:tc>
                  <a:txBody>
                    <a:bodyPr/>
                    <a:lstStyle/>
                    <a:p>
                      <a:pPr marL="171450" indent="-171450">
                        <a:buFont typeface="Arial" panose="020B0604020202020204" pitchFamily="34" charset="0"/>
                        <a:buChar char="•"/>
                      </a:pPr>
                      <a:r>
                        <a:rPr kumimoji="1" lang="ja-JP" altLang="en-US" sz="1300" dirty="0">
                          <a:latin typeface="+mn-ea"/>
                          <a:ea typeface="+mn-ea"/>
                        </a:rPr>
                        <a:t>開発成果を反映した製品・サービス等や、その展開先（販路等）の想定に具体性があること（事業化のターゲットが明確こと）。</a:t>
                      </a:r>
                      <a:endParaRPr kumimoji="1" lang="en-US" altLang="ja-JP" sz="1300" dirty="0">
                        <a:latin typeface="+mn-ea"/>
                        <a:ea typeface="+mn-ea"/>
                      </a:endParaRPr>
                    </a:p>
                    <a:p>
                      <a:pPr marL="171450" indent="-171450">
                        <a:buFont typeface="Arial" panose="020B0604020202020204" pitchFamily="34" charset="0"/>
                        <a:buChar char="•"/>
                      </a:pPr>
                      <a:r>
                        <a:rPr kumimoji="1" lang="ja-JP" altLang="en-US" sz="1300" dirty="0">
                          <a:latin typeface="+mn-ea"/>
                          <a:ea typeface="+mn-ea"/>
                        </a:rPr>
                        <a:t>事業化計画（開発計画や投資計画、事業化スケジュール等）が具体的で、かつ実行性があること。</a:t>
                      </a:r>
                      <a:endParaRPr kumimoji="1" lang="en-US" altLang="ja-JP" sz="1300" dirty="0">
                        <a:latin typeface="+mn-ea"/>
                        <a:ea typeface="+mn-ea"/>
                      </a:endParaRPr>
                    </a:p>
                    <a:p>
                      <a:pPr marL="171450" indent="-171450">
                        <a:buFont typeface="Arial" panose="020B0604020202020204" pitchFamily="34" charset="0"/>
                        <a:buChar char="•"/>
                      </a:pPr>
                      <a:r>
                        <a:rPr kumimoji="1" lang="ja-JP" altLang="en-US" sz="1300" dirty="0">
                          <a:latin typeface="+mn-ea"/>
                          <a:ea typeface="+mn-ea"/>
                        </a:rPr>
                        <a:t>開発成果の産業創出効果や売上見通しに実現性があること。</a:t>
                      </a:r>
                    </a:p>
                  </a:txBody>
                  <a:tcPr anchor="ctr"/>
                </a:tc>
                <a:extLst>
                  <a:ext uri="{0D108BD9-81ED-4DB2-BD59-A6C34878D82A}">
                    <a16:rowId xmlns:a16="http://schemas.microsoft.com/office/drawing/2014/main" val="3237208557"/>
                  </a:ext>
                </a:extLst>
              </a:tr>
              <a:tr h="370840">
                <a:tc>
                  <a:txBody>
                    <a:bodyPr/>
                    <a:lstStyle/>
                    <a:p>
                      <a:r>
                        <a:rPr kumimoji="1" lang="ja-JP" altLang="en-US" sz="1300" dirty="0">
                          <a:latin typeface="+mn-ea"/>
                          <a:ea typeface="+mn-ea"/>
                        </a:rPr>
                        <a:t>５．実施体制</a:t>
                      </a:r>
                    </a:p>
                  </a:txBody>
                  <a:tcPr anchor="ctr"/>
                </a:tc>
                <a:tc>
                  <a:txBody>
                    <a:bodyPr/>
                    <a:lstStyle/>
                    <a:p>
                      <a:r>
                        <a:rPr kumimoji="1" lang="en-US" altLang="ja-JP" sz="1300" dirty="0">
                          <a:latin typeface="+mn-ea"/>
                          <a:ea typeface="+mn-ea"/>
                        </a:rPr>
                        <a:t>4</a:t>
                      </a:r>
                      <a:r>
                        <a:rPr kumimoji="1" lang="ja-JP" altLang="en-US" sz="1300" dirty="0">
                          <a:latin typeface="+mn-ea"/>
                          <a:ea typeface="+mn-ea"/>
                        </a:rPr>
                        <a:t>．研究開発体制等</a:t>
                      </a:r>
                      <a:endParaRPr kumimoji="1" lang="en-US" altLang="ja-JP" sz="1300" dirty="0">
                        <a:latin typeface="+mn-ea"/>
                        <a:ea typeface="+mn-ea"/>
                      </a:endParaRPr>
                    </a:p>
                    <a:p>
                      <a:r>
                        <a:rPr kumimoji="1" lang="en-US" altLang="ja-JP" sz="1300" dirty="0">
                          <a:latin typeface="+mn-ea"/>
                          <a:ea typeface="+mn-ea"/>
                        </a:rPr>
                        <a:t>5</a:t>
                      </a:r>
                      <a:r>
                        <a:rPr kumimoji="1" lang="ja-JP" altLang="en-US" sz="1300" dirty="0">
                          <a:latin typeface="+mn-ea"/>
                          <a:ea typeface="+mn-ea"/>
                        </a:rPr>
                        <a:t>．当該技術又は関連技術の研究開発実績</a:t>
                      </a:r>
                    </a:p>
                  </a:txBody>
                  <a:tcPr anchor="ctr"/>
                </a:tc>
                <a:tc>
                  <a:txBody>
                    <a:bodyPr/>
                    <a:lstStyle/>
                    <a:p>
                      <a:pPr marL="171450" indent="-171450">
                        <a:buFont typeface="Arial" panose="020B0604020202020204" pitchFamily="34" charset="0"/>
                        <a:buChar char="•"/>
                      </a:pPr>
                      <a:r>
                        <a:rPr kumimoji="1" lang="ja-JP" altLang="en-US" sz="1300" dirty="0">
                          <a:latin typeface="+mn-ea"/>
                          <a:ea typeface="+mn-ea"/>
                        </a:rPr>
                        <a:t>本提案の遂行にあたり、組織内外の役割分担が明確であり、効率的な実施体制を構築できていること（委託先・共同研究先や国内外の連携含む）。</a:t>
                      </a:r>
                      <a:endParaRPr kumimoji="1" lang="en-US" altLang="ja-JP" sz="1300" dirty="0">
                        <a:latin typeface="+mn-ea"/>
                        <a:ea typeface="+mn-ea"/>
                      </a:endParaRPr>
                    </a:p>
                    <a:p>
                      <a:pPr marL="171450" indent="-171450">
                        <a:buFont typeface="Arial" panose="020B0604020202020204" pitchFamily="34" charset="0"/>
                        <a:buChar char="•"/>
                      </a:pPr>
                      <a:r>
                        <a:rPr kumimoji="1" lang="ja-JP" altLang="en-US" sz="1300" dirty="0">
                          <a:latin typeface="+mn-ea"/>
                          <a:ea typeface="+mn-ea"/>
                        </a:rPr>
                        <a:t>事業化の主体となる企業等が研究体制に含まれていること。</a:t>
                      </a:r>
                    </a:p>
                  </a:txBody>
                  <a:tcPr anchor="ctr"/>
                </a:tc>
                <a:extLst>
                  <a:ext uri="{0D108BD9-81ED-4DB2-BD59-A6C34878D82A}">
                    <a16:rowId xmlns:a16="http://schemas.microsoft.com/office/drawing/2014/main" val="771640677"/>
                  </a:ext>
                </a:extLst>
              </a:tr>
              <a:tr h="370840">
                <a:tc>
                  <a:txBody>
                    <a:bodyPr/>
                    <a:lstStyle/>
                    <a:p>
                      <a:r>
                        <a:rPr kumimoji="1" lang="ja-JP" altLang="en-US" sz="1300" dirty="0">
                          <a:latin typeface="+mn-ea"/>
                          <a:ea typeface="+mn-ea"/>
                        </a:rPr>
                        <a:t>６．予算</a:t>
                      </a:r>
                    </a:p>
                  </a:txBody>
                  <a:tcPr anchor="ctr"/>
                </a:tc>
                <a:tc>
                  <a:txBody>
                    <a:bodyPr/>
                    <a:lstStyle/>
                    <a:p>
                      <a:r>
                        <a:rPr kumimoji="1" lang="en-US" altLang="ja-JP" sz="1300" dirty="0">
                          <a:latin typeface="+mn-ea"/>
                          <a:ea typeface="+mn-ea"/>
                        </a:rPr>
                        <a:t>6</a:t>
                      </a:r>
                      <a:r>
                        <a:rPr kumimoji="1" lang="ja-JP" altLang="en-US" sz="1300" dirty="0">
                          <a:latin typeface="+mn-ea"/>
                          <a:ea typeface="+mn-ea"/>
                        </a:rPr>
                        <a:t>．補助事業に要する費用の内訳等</a:t>
                      </a:r>
                    </a:p>
                  </a:txBody>
                  <a:tcPr anchor="ctr"/>
                </a:tc>
                <a:tc>
                  <a:txBody>
                    <a:bodyPr/>
                    <a:lstStyle/>
                    <a:p>
                      <a:pPr marL="171450" indent="-171450">
                        <a:buFont typeface="Arial" panose="020B0604020202020204" pitchFamily="34" charset="0"/>
                        <a:buChar char="•"/>
                      </a:pPr>
                      <a:r>
                        <a:rPr kumimoji="1" lang="ja-JP" altLang="en-US" sz="1300" dirty="0">
                          <a:latin typeface="+mn-ea"/>
                          <a:ea typeface="+mn-ea"/>
                        </a:rPr>
                        <a:t>予算の範囲内となっており、開発に必要となる経費が適切に計上されていること（過不足がないこと）。</a:t>
                      </a:r>
                    </a:p>
                  </a:txBody>
                  <a:tcPr anchor="ctr"/>
                </a:tc>
                <a:extLst>
                  <a:ext uri="{0D108BD9-81ED-4DB2-BD59-A6C34878D82A}">
                    <a16:rowId xmlns:a16="http://schemas.microsoft.com/office/drawing/2014/main" val="335256022"/>
                  </a:ext>
                </a:extLst>
              </a:tr>
            </a:tbl>
          </a:graphicData>
        </a:graphic>
      </p:graphicFrame>
    </p:spTree>
    <p:extLst>
      <p:ext uri="{BB962C8B-B14F-4D97-AF65-F5344CB8AC3E}">
        <p14:creationId xmlns:p14="http://schemas.microsoft.com/office/powerpoint/2010/main" val="1936918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9ED969A-265E-9678-E010-EA3C2EF6E356}"/>
              </a:ext>
            </a:extLst>
          </p:cNvPr>
          <p:cNvSpPr>
            <a:spLocks noGrp="1"/>
          </p:cNvSpPr>
          <p:nvPr>
            <p:ph type="sldNum" sz="quarter" idx="4"/>
          </p:nvPr>
        </p:nvSpPr>
        <p:spPr/>
        <p:txBody>
          <a:bodyPr/>
          <a:lstStyle/>
          <a:p>
            <a:fld id="{F6CE3569-E370-444B-B565-8CB92768FA50}" type="slidenum">
              <a:rPr lang="ja-JP" altLang="en-US" smtClean="0"/>
              <a:pPr/>
              <a:t>3</a:t>
            </a:fld>
            <a:endParaRPr lang="ja-JP" altLang="en-US" dirty="0"/>
          </a:p>
        </p:txBody>
      </p:sp>
      <p:sp>
        <p:nvSpPr>
          <p:cNvPr id="6" name="テキスト プレースホルダー 5">
            <a:extLst>
              <a:ext uri="{FF2B5EF4-FFF2-40B4-BE49-F238E27FC236}">
                <a16:creationId xmlns:a16="http://schemas.microsoft.com/office/drawing/2014/main" id="{505E96AF-120B-8337-0F81-77BDFEA1A2D8}"/>
              </a:ext>
            </a:extLst>
          </p:cNvPr>
          <p:cNvSpPr>
            <a:spLocks noGrp="1"/>
          </p:cNvSpPr>
          <p:nvPr>
            <p:ph type="body" sz="quarter" idx="19"/>
          </p:nvPr>
        </p:nvSpPr>
        <p:spPr/>
        <p:txBody>
          <a:bodyPr>
            <a:normAutofit/>
          </a:bodyPr>
          <a:lstStyle/>
          <a:p>
            <a:pPr lvl="0"/>
            <a:r>
              <a:rPr lang="ja-JP" altLang="en-US" dirty="0"/>
              <a:t>提案者機関名：〇〇株式会社、〇〇研究所、（共同研究）〇〇大学</a:t>
            </a:r>
            <a:endParaRPr lang="en-US" altLang="ja-JP" dirty="0"/>
          </a:p>
          <a:p>
            <a:pPr lvl="0"/>
            <a:r>
              <a:rPr lang="ja-JP" altLang="en-US" dirty="0"/>
              <a:t>対象分野：＜素材・製造、電力、モビリティ・交通・物流、産業保安・気象・防災、創薬＞のいずれか、もしくは複数を記載</a:t>
            </a:r>
            <a:endParaRPr lang="en-US" altLang="ja-JP" dirty="0"/>
          </a:p>
          <a:p>
            <a:pPr lvl="0"/>
            <a:r>
              <a:rPr lang="ja-JP" altLang="en-US" dirty="0">
                <a:latin typeface="+mn-ea"/>
              </a:rPr>
              <a:t>実施期間：○年間（２０２６年８月～２０●●年●●月）</a:t>
            </a:r>
            <a:endParaRPr lang="en-US" altLang="ja-JP" dirty="0">
              <a:latin typeface="+mn-ea"/>
            </a:endParaRPr>
          </a:p>
          <a:p>
            <a:pPr lvl="0"/>
            <a:r>
              <a:rPr lang="ja-JP" altLang="en-US" dirty="0">
                <a:latin typeface="+mn-ea"/>
              </a:rPr>
              <a:t>補助金（</a:t>
            </a:r>
            <a:r>
              <a:rPr lang="en-US" altLang="ja-JP" dirty="0">
                <a:latin typeface="+mn-ea"/>
              </a:rPr>
              <a:t>NEDO</a:t>
            </a:r>
            <a:r>
              <a:rPr lang="ja-JP" altLang="en-US" dirty="0">
                <a:latin typeface="+mn-ea"/>
              </a:rPr>
              <a:t>負担額・全期間合計）：○</a:t>
            </a:r>
            <a:r>
              <a:rPr lang="en-US" altLang="ja-JP" dirty="0">
                <a:latin typeface="+mn-ea"/>
              </a:rPr>
              <a:t> , </a:t>
            </a:r>
            <a:r>
              <a:rPr lang="ja-JP" altLang="en-US" dirty="0">
                <a:latin typeface="+mn-ea"/>
              </a:rPr>
              <a:t>○○○千万円</a:t>
            </a:r>
            <a:endParaRPr lang="ja-JP" altLang="en-US" dirty="0"/>
          </a:p>
        </p:txBody>
      </p:sp>
      <p:sp>
        <p:nvSpPr>
          <p:cNvPr id="7" name="テキスト プレースホルダー 6">
            <a:extLst>
              <a:ext uri="{FF2B5EF4-FFF2-40B4-BE49-F238E27FC236}">
                <a16:creationId xmlns:a16="http://schemas.microsoft.com/office/drawing/2014/main" id="{A98579A1-7EB9-AD24-B0EE-0C4B6886FB42}"/>
              </a:ext>
            </a:extLst>
          </p:cNvPr>
          <p:cNvSpPr>
            <a:spLocks noGrp="1"/>
          </p:cNvSpPr>
          <p:nvPr>
            <p:ph type="body" sz="quarter" idx="20"/>
          </p:nvPr>
        </p:nvSpPr>
        <p:spPr/>
        <p:txBody>
          <a:bodyPr>
            <a:normAutofit fontScale="92500" lnSpcReduction="10000"/>
          </a:bodyPr>
          <a:lstStyle/>
          <a:p>
            <a:endParaRPr lang="ja-JP" altLang="en-US" dirty="0"/>
          </a:p>
        </p:txBody>
      </p:sp>
    </p:spTree>
    <p:extLst>
      <p:ext uri="{BB962C8B-B14F-4D97-AF65-F5344CB8AC3E}">
        <p14:creationId xmlns:p14="http://schemas.microsoft.com/office/powerpoint/2010/main" val="55188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185705F-6AB5-8C95-8754-DC3FC7365098}"/>
              </a:ext>
            </a:extLst>
          </p:cNvPr>
          <p:cNvSpPr>
            <a:spLocks noGrp="1"/>
          </p:cNvSpPr>
          <p:nvPr>
            <p:ph type="sldNum" sz="quarter" idx="4"/>
          </p:nvPr>
        </p:nvSpPr>
        <p:spPr/>
        <p:txBody>
          <a:bodyPr/>
          <a:lstStyle/>
          <a:p>
            <a:fld id="{F6CE3569-E370-444B-B565-8CB92768FA50}" type="slidenum">
              <a:rPr lang="ja-JP" altLang="en-US" smtClean="0"/>
              <a:pPr/>
              <a:t>4</a:t>
            </a:fld>
            <a:endParaRPr lang="ja-JP" altLang="en-US" dirty="0"/>
          </a:p>
        </p:txBody>
      </p:sp>
      <p:sp>
        <p:nvSpPr>
          <p:cNvPr id="3" name="テキスト プレースホルダー 2">
            <a:extLst>
              <a:ext uri="{FF2B5EF4-FFF2-40B4-BE49-F238E27FC236}">
                <a16:creationId xmlns:a16="http://schemas.microsoft.com/office/drawing/2014/main" id="{67206CA4-AAB4-A273-BA7B-88F583E4906B}"/>
              </a:ext>
            </a:extLst>
          </p:cNvPr>
          <p:cNvSpPr>
            <a:spLocks noGrp="1"/>
          </p:cNvSpPr>
          <p:nvPr>
            <p:ph type="body" sz="quarter" idx="18"/>
          </p:nvPr>
        </p:nvSpPr>
        <p:spPr/>
        <p:txBody>
          <a:bodyPr/>
          <a:lstStyle/>
          <a:p>
            <a:endParaRPr kumimoji="1" lang="ja-JP" altLang="en-US"/>
          </a:p>
        </p:txBody>
      </p:sp>
    </p:spTree>
    <p:extLst>
      <p:ext uri="{BB962C8B-B14F-4D97-AF65-F5344CB8AC3E}">
        <p14:creationId xmlns:p14="http://schemas.microsoft.com/office/powerpoint/2010/main" val="325939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4938A0E-276F-D2B0-1496-468BB8D33A02}"/>
              </a:ext>
            </a:extLst>
          </p:cNvPr>
          <p:cNvSpPr>
            <a:spLocks noGrp="1"/>
          </p:cNvSpPr>
          <p:nvPr>
            <p:ph type="sldNum" sz="quarter" idx="4"/>
          </p:nvPr>
        </p:nvSpPr>
        <p:spPr/>
        <p:txBody>
          <a:bodyPr/>
          <a:lstStyle/>
          <a:p>
            <a:fld id="{F6CE3569-E370-444B-B565-8CB92768FA50}" type="slidenum">
              <a:rPr lang="ja-JP" altLang="en-US" smtClean="0"/>
              <a:pPr/>
              <a:t>5</a:t>
            </a:fld>
            <a:endParaRPr lang="ja-JP" altLang="en-US" dirty="0"/>
          </a:p>
        </p:txBody>
      </p:sp>
      <p:sp>
        <p:nvSpPr>
          <p:cNvPr id="5" name="コンテンツ プレースホルダー 4">
            <a:extLst>
              <a:ext uri="{FF2B5EF4-FFF2-40B4-BE49-F238E27FC236}">
                <a16:creationId xmlns:a16="http://schemas.microsoft.com/office/drawing/2014/main" id="{C1908EE4-7F27-503C-1C54-2A1438346591}"/>
              </a:ext>
            </a:extLst>
          </p:cNvPr>
          <p:cNvSpPr>
            <a:spLocks noGrp="1"/>
          </p:cNvSpPr>
          <p:nvPr>
            <p:ph idx="14"/>
          </p:nvPr>
        </p:nvSpPr>
        <p:spPr/>
        <p:txBody>
          <a:bodyPr/>
          <a:lstStyle/>
          <a:p>
            <a:endParaRPr lang="ja-JP" altLang="en-US"/>
          </a:p>
        </p:txBody>
      </p:sp>
      <p:sp>
        <p:nvSpPr>
          <p:cNvPr id="7" name="テキスト プレースホルダー 6">
            <a:extLst>
              <a:ext uri="{FF2B5EF4-FFF2-40B4-BE49-F238E27FC236}">
                <a16:creationId xmlns:a16="http://schemas.microsoft.com/office/drawing/2014/main" id="{DBB73205-40FF-D232-39F8-4B028903C837}"/>
              </a:ext>
            </a:extLst>
          </p:cNvPr>
          <p:cNvSpPr>
            <a:spLocks noGrp="1"/>
          </p:cNvSpPr>
          <p:nvPr>
            <p:ph type="body" sz="quarter" idx="22"/>
          </p:nvPr>
        </p:nvSpPr>
        <p:spPr/>
        <p:txBody>
          <a:bodyPr/>
          <a:lstStyle/>
          <a:p>
            <a:endParaRPr lang="ja-JP" altLang="en-US"/>
          </a:p>
        </p:txBody>
      </p:sp>
      <p:sp>
        <p:nvSpPr>
          <p:cNvPr id="6" name="テキスト プレースホルダー 5">
            <a:extLst>
              <a:ext uri="{FF2B5EF4-FFF2-40B4-BE49-F238E27FC236}">
                <a16:creationId xmlns:a16="http://schemas.microsoft.com/office/drawing/2014/main" id="{A83411D6-DA7F-B551-FB55-34FDF2C230F1}"/>
              </a:ext>
            </a:extLst>
          </p:cNvPr>
          <p:cNvSpPr>
            <a:spLocks noGrp="1"/>
          </p:cNvSpPr>
          <p:nvPr>
            <p:ph type="body" sz="quarter" idx="18"/>
          </p:nvPr>
        </p:nvSpPr>
        <p:spPr/>
        <p:txBody>
          <a:bodyPr/>
          <a:lstStyle/>
          <a:p>
            <a:endParaRPr lang="ja-JP" altLang="en-US"/>
          </a:p>
        </p:txBody>
      </p:sp>
      <p:sp>
        <p:nvSpPr>
          <p:cNvPr id="4" name="タイトル 3">
            <a:extLst>
              <a:ext uri="{FF2B5EF4-FFF2-40B4-BE49-F238E27FC236}">
                <a16:creationId xmlns:a16="http://schemas.microsoft.com/office/drawing/2014/main" id="{A753BBFD-0262-C0EA-2970-71AD389562A4}"/>
              </a:ext>
            </a:extLst>
          </p:cNvPr>
          <p:cNvSpPr>
            <a:spLocks noGrp="1"/>
          </p:cNvSpPr>
          <p:nvPr>
            <p:ph type="title"/>
          </p:nvPr>
        </p:nvSpPr>
        <p:spPr/>
        <p:txBody>
          <a:bodyPr/>
          <a:lstStyle/>
          <a:p>
            <a:r>
              <a:rPr lang="ja-JP" altLang="en-US" dirty="0"/>
              <a:t>１．提案の概要</a:t>
            </a:r>
          </a:p>
        </p:txBody>
      </p:sp>
      <p:sp>
        <p:nvSpPr>
          <p:cNvPr id="8" name="コンテンツ プレースホルダー 7">
            <a:extLst>
              <a:ext uri="{FF2B5EF4-FFF2-40B4-BE49-F238E27FC236}">
                <a16:creationId xmlns:a16="http://schemas.microsoft.com/office/drawing/2014/main" id="{9B5FE050-C640-51CE-F299-C609A6B5DBC8}"/>
              </a:ext>
            </a:extLst>
          </p:cNvPr>
          <p:cNvSpPr>
            <a:spLocks noGrp="1"/>
          </p:cNvSpPr>
          <p:nvPr>
            <p:ph idx="23"/>
          </p:nvPr>
        </p:nvSpPr>
        <p:spPr/>
        <p:txBody>
          <a:bodyPr/>
          <a:lstStyle/>
          <a:p>
            <a:endParaRPr lang="ja-JP" altLang="en-US"/>
          </a:p>
        </p:txBody>
      </p:sp>
      <p:sp>
        <p:nvSpPr>
          <p:cNvPr id="9" name="テキスト プレースホルダー 8">
            <a:extLst>
              <a:ext uri="{FF2B5EF4-FFF2-40B4-BE49-F238E27FC236}">
                <a16:creationId xmlns:a16="http://schemas.microsoft.com/office/drawing/2014/main" id="{162BA34C-D659-7439-834A-526D24FCB889}"/>
              </a:ext>
            </a:extLst>
          </p:cNvPr>
          <p:cNvSpPr>
            <a:spLocks noGrp="1"/>
          </p:cNvSpPr>
          <p:nvPr>
            <p:ph type="body" sz="quarter" idx="24"/>
          </p:nvPr>
        </p:nvSpPr>
        <p:spPr/>
        <p:txBody>
          <a:bodyPr/>
          <a:lstStyle/>
          <a:p>
            <a:endParaRPr lang="ja-JP" altLang="en-US"/>
          </a:p>
        </p:txBody>
      </p:sp>
    </p:spTree>
    <p:extLst>
      <p:ext uri="{BB962C8B-B14F-4D97-AF65-F5344CB8AC3E}">
        <p14:creationId xmlns:p14="http://schemas.microsoft.com/office/powerpoint/2010/main" val="2609612466"/>
      </p:ext>
    </p:extLst>
  </p:cSld>
  <p:clrMapOvr>
    <a:masterClrMapping/>
  </p:clrMapOvr>
</p:sld>
</file>

<file path=ppt/theme/theme1.xml><?xml version="1.0" encoding="utf-8"?>
<a:theme xmlns:a="http://schemas.openxmlformats.org/drawingml/2006/main" name="Office テーマ">
  <a:themeElements>
    <a:clrScheme name="スライドテンプレート">
      <a:dk1>
        <a:sysClr val="windowText" lastClr="000000"/>
      </a:dk1>
      <a:lt1>
        <a:srgbClr val="FFFFFF"/>
      </a:lt1>
      <a:dk2>
        <a:srgbClr val="0055A7"/>
      </a:dk2>
      <a:lt2>
        <a:srgbClr val="E5EEF6"/>
      </a:lt2>
      <a:accent1>
        <a:srgbClr val="0055A7"/>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NEDO_01">
      <a:majorFont>
        <a:latin typeface="Arial"/>
        <a:ea typeface="BIZ UDPゴシック"/>
        <a:cs typeface=""/>
      </a:majorFont>
      <a:minorFont>
        <a:latin typeface="Arial"/>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9151c5b6-2333-429d-abf0-0378f5e583c1}" enabled="0" method="" siteId="{9151c5b6-2333-429d-abf0-0378f5e583c1}" removed="1"/>
</clbl:labelList>
</file>

<file path=docProps/app.xml><?xml version="1.0" encoding="utf-8"?>
<Properties xmlns="http://schemas.openxmlformats.org/officeDocument/2006/extended-properties" xmlns:vt="http://schemas.openxmlformats.org/officeDocument/2006/docPropsVTypes">
  <Template>Office Theme</Template>
  <Words>937</Words>
  <PresentationFormat>ワイド画面</PresentationFormat>
  <Paragraphs>56</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BIZ UDPゴシック</vt:lpstr>
      <vt:lpstr>游ゴシック</vt:lpstr>
      <vt:lpstr>Arial</vt:lpstr>
      <vt:lpstr>Wingdings</vt:lpstr>
      <vt:lpstr>Office テーマ</vt:lpstr>
      <vt:lpstr>採択審査委員会プレゼン資料　作成要領（資料全体について）</vt:lpstr>
      <vt:lpstr>採択審査委員会プレゼン資料　作成要領（各項目について）</vt:lpstr>
      <vt:lpstr>PowerPoint プレゼンテーション</vt:lpstr>
      <vt:lpstr>PowerPoint プレゼンテーション</vt:lpstr>
      <vt:lpstr>１．提案の概要</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